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297" r:id="rId2"/>
    <p:sldId id="339" r:id="rId3"/>
    <p:sldId id="300" r:id="rId4"/>
    <p:sldId id="301" r:id="rId5"/>
    <p:sldId id="366" r:id="rId6"/>
    <p:sldId id="369" r:id="rId7"/>
    <p:sldId id="368" r:id="rId8"/>
    <p:sldId id="373" r:id="rId9"/>
    <p:sldId id="370" r:id="rId10"/>
    <p:sldId id="372" r:id="rId11"/>
    <p:sldId id="371" r:id="rId12"/>
    <p:sldId id="367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simo Sorbi" initials="" lastIdx="1" clrIdx="0"/>
  <p:cmAuthor id="1" name="sorb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99CCFF"/>
    <a:srgbClr val="FFFF99"/>
    <a:srgbClr val="FFFF00"/>
    <a:srgbClr val="00FFFF"/>
    <a:srgbClr val="A5002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243" autoAdjust="0"/>
  </p:normalViewPr>
  <p:slideViewPr>
    <p:cSldViewPr>
      <p:cViewPr varScale="1">
        <p:scale>
          <a:sx n="151" d="100"/>
          <a:sy n="151" d="100"/>
        </p:scale>
        <p:origin x="209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8B562E51-4E00-4B4E-B8C7-DAFFCA8065B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021A09-1E1D-48DB-8FE8-C18DE675898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975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90D80-14C9-4D8F-A842-9CF5E8F791D1}" type="slidenum">
              <a:rPr lang="it-IT"/>
              <a:pPr/>
              <a:t>1</a:t>
            </a:fld>
            <a:endParaRPr lang="it-I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F6E37-EAA9-4C39-B9D7-CB41128447E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921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4ECDD-5140-42A7-8FE0-FE063E07039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556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F59B5-8A52-4315-94A6-D317A55DC20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432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82CA-7959-482E-B6F4-DCB777C9349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865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95549-A26A-46C6-8162-9D68635B7DC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9726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70AB-BF64-429F-BF9F-3E9C43C0B5F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002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ABC52-8EBB-445D-AE0B-827CC78C5A29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3690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52B6D-8F01-4CB0-B8E6-F6D9CE57D8B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931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0568-8842-4EDB-A298-71E13839B22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5006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6D5CA-2DE5-4EF4-B9F0-9A0113C137E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2676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6CE00-7ECC-459B-A276-411CC8F1D137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113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lo stile del titolo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r>
              <a:rPr lang="it-IT"/>
              <a:t>SIMAP-HFM#1  18-2-2021 zoom meeting </a:t>
            </a:r>
            <a:endParaRPr 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US"/>
              <a:t>M. Sorbi, 1LE-01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371F28E7-B723-4D55-BAFD-353C296CADFF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179512" y="6248400"/>
            <a:ext cx="2590056" cy="457200"/>
          </a:xfrm>
        </p:spPr>
        <p:txBody>
          <a:bodyPr/>
          <a:lstStyle/>
          <a:p>
            <a:r>
              <a:rPr lang="it-IT" dirty="0"/>
              <a:t>Consiglio di Sezione – Milano</a:t>
            </a:r>
          </a:p>
          <a:p>
            <a:r>
              <a:rPr lang="en-US" dirty="0"/>
              <a:t>13 </a:t>
            </a:r>
            <a:r>
              <a:rPr lang="en-US" dirty="0" err="1"/>
              <a:t>luglio</a:t>
            </a:r>
            <a:r>
              <a:rPr lang="en-US" dirty="0"/>
              <a:t> 2021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AE48-5E86-4576-90E7-C056C79B383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351066"/>
            <a:ext cx="9144000" cy="381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36471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3502" y="2641659"/>
            <a:ext cx="8928991" cy="2044809"/>
          </a:xfrm>
        </p:spPr>
        <p:txBody>
          <a:bodyPr/>
          <a:lstStyle/>
          <a:p>
            <a:r>
              <a:rPr lang="en-US" sz="3200" b="1" dirty="0"/>
              <a:t>The </a:t>
            </a:r>
            <a:r>
              <a:rPr lang="en-US" sz="3200" b="1" dirty="0" err="1">
                <a:solidFill>
                  <a:srgbClr val="FF0000"/>
                </a:solidFill>
              </a:rPr>
              <a:t>FalconD</a:t>
            </a:r>
            <a:r>
              <a:rPr lang="en-US" sz="3200" b="1" dirty="0"/>
              <a:t> Project</a:t>
            </a:r>
            <a:br>
              <a:rPr lang="en-US" sz="3200" b="1" dirty="0"/>
            </a:br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en-US" sz="3200" b="1" dirty="0"/>
              <a:t>uture </a:t>
            </a: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/>
              <a:t>ccelerator post-LHC </a:t>
            </a:r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3200" b="1" dirty="0"/>
              <a:t>os-theta </a:t>
            </a:r>
            <a:r>
              <a:rPr lang="en-US" sz="3200" b="1" dirty="0" err="1">
                <a:solidFill>
                  <a:srgbClr val="FF0000"/>
                </a:solidFill>
              </a:rPr>
              <a:t>O</a:t>
            </a:r>
            <a:r>
              <a:rPr lang="en-US" sz="3200" b="1" dirty="0" err="1"/>
              <a:t>ptimised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en-US" sz="3200" b="1" dirty="0"/>
              <a:t>b3Sn </a:t>
            </a:r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b="1" dirty="0"/>
              <a:t>ipole</a:t>
            </a:r>
            <a:endParaRPr lang="it-IT" sz="3200" b="1" dirty="0"/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2" y="1090723"/>
            <a:ext cx="1108742" cy="107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686400" y="4549711"/>
            <a:ext cx="70704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2" algn="ctr"/>
            <a:r>
              <a:rPr lang="it-IT" sz="2000" dirty="0">
                <a:latin typeface="Times New Roman" pitchFamily="18" charset="0"/>
              </a:rPr>
              <a:t>Massimo Sorbi on </a:t>
            </a:r>
            <a:r>
              <a:rPr lang="it-IT" sz="2000" dirty="0" err="1">
                <a:latin typeface="Times New Roman" pitchFamily="18" charset="0"/>
              </a:rPr>
              <a:t>behalf</a:t>
            </a:r>
            <a:r>
              <a:rPr lang="it-IT" sz="2000" dirty="0">
                <a:latin typeface="Times New Roman" pitchFamily="18" charset="0"/>
              </a:rPr>
              <a:t> of </a:t>
            </a:r>
            <a:r>
              <a:rPr lang="it-IT" sz="2000" b="1" dirty="0">
                <a:latin typeface="Times New Roman" pitchFamily="18" charset="0"/>
              </a:rPr>
              <a:t>LASA-</a:t>
            </a:r>
            <a:r>
              <a:rPr lang="it-IT" sz="2000" b="1" dirty="0" err="1">
                <a:latin typeface="Times New Roman" pitchFamily="18" charset="0"/>
              </a:rPr>
              <a:t>Magnet</a:t>
            </a:r>
            <a:r>
              <a:rPr lang="it-IT" sz="2000" b="1" dirty="0">
                <a:latin typeface="Times New Roman" pitchFamily="18" charset="0"/>
              </a:rPr>
              <a:t> team</a:t>
            </a:r>
          </a:p>
          <a:p>
            <a:pPr lvl="2" algn="ctr"/>
            <a:r>
              <a:rPr lang="it-IT" sz="2000" dirty="0" err="1">
                <a:latin typeface="Times New Roman" pitchFamily="18" charset="0"/>
              </a:rPr>
              <a:t>Univ</a:t>
            </a:r>
            <a:r>
              <a:rPr lang="it-IT" sz="2000" dirty="0">
                <a:latin typeface="Times New Roman" pitchFamily="18" charset="0"/>
              </a:rPr>
              <a:t>. of Milano- </a:t>
            </a:r>
            <a:r>
              <a:rPr lang="it-IT" sz="2000" dirty="0" err="1">
                <a:latin typeface="Times New Roman" pitchFamily="18" charset="0"/>
              </a:rPr>
              <a:t>Physics</a:t>
            </a:r>
            <a:r>
              <a:rPr lang="it-IT" sz="2000" dirty="0">
                <a:latin typeface="Times New Roman" pitchFamily="18" charset="0"/>
              </a:rPr>
              <a:t> </a:t>
            </a:r>
            <a:r>
              <a:rPr lang="it-IT" sz="2000" dirty="0" err="1">
                <a:latin typeface="Times New Roman" pitchFamily="18" charset="0"/>
              </a:rPr>
              <a:t>dept</a:t>
            </a:r>
            <a:r>
              <a:rPr lang="it-IT" sz="2000" dirty="0">
                <a:latin typeface="Times New Roman" pitchFamily="18" charset="0"/>
              </a:rPr>
              <a:t>. and INFN-LASA-Milano</a:t>
            </a:r>
          </a:p>
          <a:p>
            <a:pPr lvl="2" algn="ctr"/>
            <a:r>
              <a:rPr lang="it-IT" sz="2000" dirty="0">
                <a:latin typeface="Times New Roman" pitchFamily="18" charset="0"/>
              </a:rPr>
              <a:t>Consiglio di Sezione INFN – Milano , 13 </a:t>
            </a:r>
            <a:r>
              <a:rPr lang="it-IT" sz="2000" dirty="0" err="1">
                <a:latin typeface="Times New Roman" pitchFamily="18" charset="0"/>
              </a:rPr>
              <a:t>July</a:t>
            </a:r>
            <a:r>
              <a:rPr lang="it-IT" sz="2000" dirty="0">
                <a:latin typeface="Times New Roman" pitchFamily="18" charset="0"/>
              </a:rPr>
              <a:t> 2021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D7B138CA-15D3-4062-BC91-06563F4059EF}"/>
              </a:ext>
            </a:extLst>
          </p:cNvPr>
          <p:cNvGrpSpPr/>
          <p:nvPr/>
        </p:nvGrpSpPr>
        <p:grpSpPr>
          <a:xfrm>
            <a:off x="6908080" y="944983"/>
            <a:ext cx="2088232" cy="1594234"/>
            <a:chOff x="1975942" y="800622"/>
            <a:chExt cx="2088232" cy="1594234"/>
          </a:xfrm>
        </p:grpSpPr>
        <p:pic>
          <p:nvPicPr>
            <p:cNvPr id="10" name="Picture 4" descr="foto lasa bella Paulon">
              <a:extLst>
                <a:ext uri="{FF2B5EF4-FFF2-40B4-BE49-F238E27FC236}">
                  <a16:creationId xmlns:a16="http://schemas.microsoft.com/office/drawing/2014/main" id="{528BFD6F-2F8C-4725-9B36-E906D22F0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800622"/>
              <a:ext cx="1872208" cy="118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7390D6EE-07F5-4A96-AE60-0564C980BC04}"/>
                </a:ext>
              </a:extLst>
            </p:cNvPr>
            <p:cNvSpPr txBox="1"/>
            <p:nvPr/>
          </p:nvSpPr>
          <p:spPr>
            <a:xfrm>
              <a:off x="1975942" y="1933191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rgbClr val="FF0000"/>
                  </a:solidFill>
                </a:rPr>
                <a:t>L</a:t>
              </a:r>
              <a:r>
                <a:rPr lang="it-IT" sz="1200" dirty="0"/>
                <a:t>aboratorio </a:t>
              </a:r>
              <a:r>
                <a:rPr lang="it-IT" sz="1200" dirty="0">
                  <a:solidFill>
                    <a:srgbClr val="FF0000"/>
                  </a:solidFill>
                </a:rPr>
                <a:t>A</a:t>
              </a:r>
              <a:r>
                <a:rPr lang="it-IT" sz="1200" dirty="0"/>
                <a:t>cceleratori e </a:t>
              </a:r>
            </a:p>
            <a:p>
              <a:r>
                <a:rPr lang="it-IT" sz="1200" dirty="0">
                  <a:solidFill>
                    <a:srgbClr val="FF0000"/>
                  </a:solidFill>
                </a:rPr>
                <a:t>S</a:t>
              </a:r>
              <a:r>
                <a:rPr lang="it-IT" sz="1200" dirty="0"/>
                <a:t>uperconduttività </a:t>
              </a:r>
              <a:r>
                <a:rPr lang="it-IT" sz="1200" dirty="0">
                  <a:solidFill>
                    <a:srgbClr val="FF0000"/>
                  </a:solidFill>
                </a:rPr>
                <a:t>A</a:t>
              </a:r>
              <a:r>
                <a:rPr lang="it-IT" sz="1200" dirty="0"/>
                <a:t>pplicata</a:t>
              </a:r>
            </a:p>
          </p:txBody>
        </p:sp>
      </p:grpSp>
      <p:pic>
        <p:nvPicPr>
          <p:cNvPr id="12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46773CE-222F-43FC-A09B-11522818EA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80" y="949791"/>
            <a:ext cx="2498833" cy="13618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68-8842-4EDB-A298-71E13839B22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196752"/>
            <a:ext cx="8568952" cy="425171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5793" tIns="47896" rIns="95793" bIns="47896">
            <a:spAutoFit/>
          </a:bodyPr>
          <a:lstStyle/>
          <a:p>
            <a:pPr algn="l" defTabSz="957263"/>
            <a:r>
              <a:rPr lang="it-IT" sz="1800" b="0" dirty="0">
                <a:latin typeface="Verdana" pitchFamily="34" charset="0"/>
              </a:rPr>
              <a:t>Scope of the test:</a:t>
            </a:r>
          </a:p>
          <a:p>
            <a:pPr marL="285750" indent="-285750" algn="l" defTabSz="957263">
              <a:buFont typeface="Arial" panose="020B0604020202020204" pitchFamily="34" charset="0"/>
              <a:buChar char="•"/>
            </a:pPr>
            <a:r>
              <a:rPr lang="it-IT" dirty="0" err="1">
                <a:latin typeface="Verdana" pitchFamily="34" charset="0"/>
              </a:rPr>
              <a:t>verify</a:t>
            </a:r>
            <a:r>
              <a:rPr lang="it-IT" dirty="0">
                <a:latin typeface="Verdana" pitchFamily="34" charset="0"/>
              </a:rPr>
              <a:t> the </a:t>
            </a:r>
            <a:r>
              <a:rPr lang="it-IT" dirty="0" err="1">
                <a:latin typeface="Verdana" pitchFamily="34" charset="0"/>
              </a:rPr>
              <a:t>integrity</a:t>
            </a:r>
            <a:r>
              <a:rPr lang="it-IT" dirty="0">
                <a:latin typeface="Verdana" pitchFamily="34" charset="0"/>
              </a:rPr>
              <a:t> and the </a:t>
            </a:r>
            <a:r>
              <a:rPr lang="it-IT" dirty="0" err="1">
                <a:latin typeface="Verdana" pitchFamily="34" charset="0"/>
              </a:rPr>
              <a:t>functionality</a:t>
            </a:r>
            <a:r>
              <a:rPr lang="it-IT" dirty="0">
                <a:latin typeface="Verdana" pitchFamily="34" charset="0"/>
              </a:rPr>
              <a:t> of the </a:t>
            </a:r>
            <a:r>
              <a:rPr lang="it-IT" dirty="0" err="1">
                <a:latin typeface="Verdana" pitchFamily="34" charset="0"/>
              </a:rPr>
              <a:t>magnet</a:t>
            </a:r>
            <a:r>
              <a:rPr lang="it-IT" dirty="0">
                <a:latin typeface="Verdana" pitchFamily="34" charset="0"/>
              </a:rPr>
              <a:t> </a:t>
            </a:r>
          </a:p>
          <a:p>
            <a:pPr marL="285750" indent="-285750" algn="l" defTabSz="957263">
              <a:buFont typeface="Arial" panose="020B0604020202020204" pitchFamily="34" charset="0"/>
              <a:buChar char="•"/>
            </a:pPr>
            <a:r>
              <a:rPr lang="it-IT" dirty="0" err="1">
                <a:latin typeface="Verdana" pitchFamily="34" charset="0"/>
              </a:rPr>
              <a:t>rapidly</a:t>
            </a:r>
            <a:r>
              <a:rPr lang="it-IT" dirty="0">
                <a:latin typeface="Verdana" pitchFamily="34" charset="0"/>
              </a:rPr>
              <a:t> (</a:t>
            </a:r>
            <a:r>
              <a:rPr lang="it-IT" dirty="0" err="1">
                <a:latin typeface="Verdana" pitchFamily="34" charset="0"/>
              </a:rPr>
              <a:t>possibly</a:t>
            </a:r>
            <a:r>
              <a:rPr lang="it-IT" dirty="0">
                <a:latin typeface="Verdana" pitchFamily="34" charset="0"/>
              </a:rPr>
              <a:t>) </a:t>
            </a:r>
            <a:r>
              <a:rPr lang="it-IT" dirty="0" err="1">
                <a:latin typeface="Verdana" pitchFamily="34" charset="0"/>
              </a:rPr>
              <a:t>intercept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main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problems</a:t>
            </a:r>
            <a:endParaRPr lang="it-IT" dirty="0">
              <a:latin typeface="Verdana" pitchFamily="34" charset="0"/>
            </a:endParaRPr>
          </a:p>
          <a:p>
            <a:pPr marL="285750" indent="-285750" algn="l" defTabSz="957263">
              <a:buFont typeface="Arial" panose="020B0604020202020204" pitchFamily="34" charset="0"/>
              <a:buChar char="•"/>
            </a:pPr>
            <a:endParaRPr lang="it-IT" dirty="0">
              <a:latin typeface="Verdana" pitchFamily="34" charset="0"/>
            </a:endParaRPr>
          </a:p>
          <a:p>
            <a:pPr algn="l" defTabSz="957263"/>
            <a:r>
              <a:rPr lang="it-IT" dirty="0" err="1">
                <a:latin typeface="Verdana" pitchFamily="34" charset="0"/>
              </a:rPr>
              <a:t>Proposal</a:t>
            </a:r>
            <a:r>
              <a:rPr lang="it-IT" dirty="0">
                <a:latin typeface="Verdana" pitchFamily="34" charset="0"/>
              </a:rPr>
              <a:t> of test </a:t>
            </a:r>
            <a:r>
              <a:rPr lang="it-IT" dirty="0" err="1">
                <a:latin typeface="Verdana" pitchFamily="34" charset="0"/>
              </a:rPr>
              <a:t>condition</a:t>
            </a:r>
            <a:r>
              <a:rPr lang="it-IT" dirty="0">
                <a:latin typeface="Verdana" pitchFamily="34" charset="0"/>
              </a:rPr>
              <a:t>:</a:t>
            </a:r>
          </a:p>
          <a:p>
            <a:pPr marL="285750" indent="-285750" algn="l" defTabSz="957263">
              <a:buFont typeface="Arial" panose="020B0604020202020204" pitchFamily="34" charset="0"/>
              <a:buChar char="•"/>
            </a:pPr>
            <a:r>
              <a:rPr lang="it-IT" dirty="0">
                <a:latin typeface="Verdana" pitchFamily="34" charset="0"/>
              </a:rPr>
              <a:t>In </a:t>
            </a:r>
            <a:r>
              <a:rPr lang="it-IT" dirty="0" err="1">
                <a:latin typeface="Verdana" pitchFamily="34" charset="0"/>
              </a:rPr>
              <a:t>boiling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LHe</a:t>
            </a:r>
            <a:r>
              <a:rPr lang="it-IT" dirty="0">
                <a:latin typeface="Verdana" pitchFamily="34" charset="0"/>
              </a:rPr>
              <a:t>  (4.2 K)</a:t>
            </a:r>
          </a:p>
          <a:p>
            <a:pPr marL="285750" indent="-285750" algn="l" defTabSz="957263">
              <a:buFont typeface="Arial" panose="020B0604020202020204" pitchFamily="34" charset="0"/>
              <a:buChar char="•"/>
            </a:pPr>
            <a:r>
              <a:rPr lang="it-IT" dirty="0" err="1">
                <a:latin typeface="Verdana" pitchFamily="34" charset="0"/>
              </a:rPr>
              <a:t>Current</a:t>
            </a:r>
            <a:r>
              <a:rPr lang="it-IT" dirty="0">
                <a:latin typeface="Verdana" pitchFamily="34" charset="0"/>
              </a:rPr>
              <a:t>: 25 </a:t>
            </a:r>
            <a:r>
              <a:rPr lang="it-IT" dirty="0" err="1">
                <a:latin typeface="Verdana" pitchFamily="34" charset="0"/>
              </a:rPr>
              <a:t>kA</a:t>
            </a:r>
            <a:r>
              <a:rPr lang="it-IT" dirty="0">
                <a:latin typeface="Verdana" pitchFamily="34" charset="0"/>
              </a:rPr>
              <a:t> (10 </a:t>
            </a:r>
            <a:r>
              <a:rPr lang="it-IT" dirty="0" err="1">
                <a:latin typeface="Verdana" pitchFamily="34" charset="0"/>
              </a:rPr>
              <a:t>kA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already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possible</a:t>
            </a:r>
            <a:r>
              <a:rPr lang="it-IT" dirty="0">
                <a:latin typeface="Verdana" pitchFamily="34" charset="0"/>
              </a:rPr>
              <a:t> with </a:t>
            </a:r>
            <a:r>
              <a:rPr lang="it-IT" dirty="0" err="1">
                <a:latin typeface="Verdana" pitchFamily="34" charset="0"/>
              </a:rPr>
              <a:t>rapid</a:t>
            </a:r>
            <a:r>
              <a:rPr lang="it-IT" dirty="0">
                <a:latin typeface="Verdana" pitchFamily="34" charset="0"/>
              </a:rPr>
              <a:t> switch)</a:t>
            </a:r>
          </a:p>
          <a:p>
            <a:pPr marL="285750" indent="-285750" algn="l" defTabSz="957263">
              <a:buFont typeface="Arial" panose="020B0604020202020204" pitchFamily="34" charset="0"/>
              <a:buChar char="•"/>
            </a:pPr>
            <a:endParaRPr lang="it-IT" dirty="0">
              <a:latin typeface="Verdana" pitchFamily="34" charset="0"/>
            </a:endParaRPr>
          </a:p>
          <a:p>
            <a:pPr algn="l" defTabSz="957263"/>
            <a:r>
              <a:rPr lang="it-IT" dirty="0">
                <a:latin typeface="Verdana" pitchFamily="34" charset="0"/>
              </a:rPr>
              <a:t>Critical </a:t>
            </a:r>
            <a:r>
              <a:rPr lang="it-IT" dirty="0" err="1">
                <a:latin typeface="Verdana" pitchFamily="34" charset="0"/>
              </a:rPr>
              <a:t>aspect</a:t>
            </a:r>
            <a:r>
              <a:rPr lang="it-IT" dirty="0">
                <a:latin typeface="Verdana" pitchFamily="34" charset="0"/>
              </a:rPr>
              <a:t>:</a:t>
            </a:r>
          </a:p>
          <a:p>
            <a:pPr marL="285750" indent="-285750" algn="l" defTabSz="957263">
              <a:buFont typeface="Arial" panose="020B0604020202020204" pitchFamily="34" charset="0"/>
              <a:buChar char="•"/>
            </a:pPr>
            <a:r>
              <a:rPr lang="it-IT" dirty="0" err="1">
                <a:latin typeface="Verdana" pitchFamily="34" charset="0"/>
              </a:rPr>
              <a:t>Verify</a:t>
            </a:r>
            <a:r>
              <a:rPr lang="it-IT" dirty="0">
                <a:latin typeface="Verdana" pitchFamily="34" charset="0"/>
              </a:rPr>
              <a:t> and </a:t>
            </a:r>
            <a:r>
              <a:rPr lang="it-IT" dirty="0" err="1">
                <a:latin typeface="Verdana" pitchFamily="34" charset="0"/>
              </a:rPr>
              <a:t>implement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protection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system</a:t>
            </a:r>
            <a:r>
              <a:rPr lang="it-IT" dirty="0">
                <a:latin typeface="Verdana" pitchFamily="34" charset="0"/>
              </a:rPr>
              <a:t> (QDS)</a:t>
            </a:r>
          </a:p>
          <a:p>
            <a:pPr marL="285750" indent="-285750" algn="l" defTabSz="957263">
              <a:buFont typeface="Arial" panose="020B0604020202020204" pitchFamily="34" charset="0"/>
              <a:buChar char="•"/>
            </a:pPr>
            <a:r>
              <a:rPr lang="it-IT" dirty="0" err="1">
                <a:latin typeface="Verdana" pitchFamily="34" charset="0"/>
              </a:rPr>
              <a:t>Develop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internally</a:t>
            </a:r>
            <a:r>
              <a:rPr lang="it-IT" dirty="0">
                <a:latin typeface="Verdana" pitchFamily="34" charset="0"/>
              </a:rPr>
              <a:t> fast </a:t>
            </a:r>
            <a:r>
              <a:rPr lang="it-IT" dirty="0" err="1">
                <a:latin typeface="Verdana" pitchFamily="34" charset="0"/>
              </a:rPr>
              <a:t>switch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at</a:t>
            </a:r>
            <a:r>
              <a:rPr lang="it-IT" dirty="0">
                <a:latin typeface="Verdana" pitchFamily="34" charset="0"/>
              </a:rPr>
              <a:t> 25 </a:t>
            </a:r>
            <a:r>
              <a:rPr lang="it-IT" dirty="0" err="1">
                <a:latin typeface="Verdana" pitchFamily="34" charset="0"/>
              </a:rPr>
              <a:t>kA</a:t>
            </a:r>
            <a:r>
              <a:rPr lang="it-IT" dirty="0">
                <a:latin typeface="Verdana" pitchFamily="34" charset="0"/>
              </a:rPr>
              <a:t> (25 </a:t>
            </a:r>
            <a:r>
              <a:rPr lang="it-IT" dirty="0" err="1">
                <a:latin typeface="Verdana" pitchFamily="34" charset="0"/>
              </a:rPr>
              <a:t>kA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already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possible</a:t>
            </a:r>
            <a:r>
              <a:rPr lang="it-IT" dirty="0">
                <a:latin typeface="Verdana" pitchFamily="34" charset="0"/>
              </a:rPr>
              <a:t> with slow </a:t>
            </a:r>
            <a:r>
              <a:rPr lang="it-IT" dirty="0" err="1">
                <a:latin typeface="Verdana" pitchFamily="34" charset="0"/>
              </a:rPr>
              <a:t>mechanical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switch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>
                <a:latin typeface="Verdana" pitchFamily="34" charset="0"/>
                <a:sym typeface="Symbol" panose="05050102010706020507" pitchFamily="18" charset="2"/>
              </a:rPr>
              <a:t>180 </a:t>
            </a:r>
            <a:r>
              <a:rPr lang="it-IT" dirty="0" err="1">
                <a:latin typeface="Verdana" pitchFamily="34" charset="0"/>
                <a:sym typeface="Symbol" panose="05050102010706020507" pitchFamily="18" charset="2"/>
              </a:rPr>
              <a:t>ms</a:t>
            </a:r>
            <a:r>
              <a:rPr lang="it-IT" dirty="0">
                <a:latin typeface="Verdana" pitchFamily="34" charset="0"/>
                <a:sym typeface="Symbol" panose="05050102010706020507" pitchFamily="18" charset="2"/>
              </a:rPr>
              <a:t>)</a:t>
            </a:r>
          </a:p>
          <a:p>
            <a:pPr marL="285750" indent="-285750" algn="l" defTabSz="957263">
              <a:buFont typeface="Arial" panose="020B0604020202020204" pitchFamily="34" charset="0"/>
              <a:buChar char="•"/>
            </a:pPr>
            <a:r>
              <a:rPr lang="it-IT" dirty="0" err="1">
                <a:latin typeface="Verdana" pitchFamily="34" charset="0"/>
                <a:sym typeface="Symbol" panose="05050102010706020507" pitchFamily="18" charset="2"/>
              </a:rPr>
              <a:t>Install</a:t>
            </a:r>
            <a:r>
              <a:rPr lang="it-IT" dirty="0">
                <a:latin typeface="Verdana" pitchFamily="34" charset="0"/>
                <a:sym typeface="Symbol" panose="05050102010706020507" pitchFamily="18" charset="2"/>
              </a:rPr>
              <a:t> new </a:t>
            </a:r>
            <a:r>
              <a:rPr lang="it-IT" dirty="0" err="1">
                <a:latin typeface="Verdana" pitchFamily="34" charset="0"/>
                <a:sym typeface="Symbol" panose="05050102010706020507" pitchFamily="18" charset="2"/>
              </a:rPr>
              <a:t>bas</a:t>
            </a:r>
            <a:r>
              <a:rPr lang="it-IT" dirty="0">
                <a:latin typeface="Verdana" pitchFamily="34" charset="0"/>
                <a:sym typeface="Symbol" panose="05050102010706020507" pitchFamily="18" charset="2"/>
              </a:rPr>
              <a:t> bar from 10 </a:t>
            </a:r>
            <a:r>
              <a:rPr lang="it-IT" dirty="0" err="1">
                <a:latin typeface="Verdana" pitchFamily="34" charset="0"/>
                <a:sym typeface="Symbol" panose="05050102010706020507" pitchFamily="18" charset="2"/>
              </a:rPr>
              <a:t>kA</a:t>
            </a:r>
            <a:r>
              <a:rPr lang="it-IT" dirty="0">
                <a:latin typeface="Verdana" pitchFamily="34" charset="0"/>
                <a:sym typeface="Symbol" panose="05050102010706020507" pitchFamily="18" charset="2"/>
              </a:rPr>
              <a:t> to 25 </a:t>
            </a:r>
            <a:r>
              <a:rPr lang="it-IT" dirty="0" err="1">
                <a:latin typeface="Verdana" pitchFamily="34" charset="0"/>
                <a:sym typeface="Symbol" panose="05050102010706020507" pitchFamily="18" charset="2"/>
              </a:rPr>
              <a:t>kA</a:t>
            </a:r>
            <a:endParaRPr lang="it-IT" dirty="0">
              <a:latin typeface="Verdana" pitchFamily="34" charset="0"/>
            </a:endParaRPr>
          </a:p>
          <a:p>
            <a:pPr marL="285750" indent="-285750" algn="l" defTabSz="957263">
              <a:buFont typeface="Arial" panose="020B0604020202020204" pitchFamily="34" charset="0"/>
              <a:buChar char="•"/>
            </a:pPr>
            <a:endParaRPr lang="it-IT" dirty="0">
              <a:latin typeface="Verdana" pitchFamily="34" charset="0"/>
            </a:endParaRPr>
          </a:p>
          <a:p>
            <a:pPr algn="l" defTabSz="957263"/>
            <a:endParaRPr lang="it-IT" sz="1800" b="0" dirty="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7" y="188640"/>
            <a:ext cx="5076825" cy="692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Preliminary test at LASA: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3B0C62EE-570D-4C21-8811-87D770B8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248400"/>
            <a:ext cx="2590056" cy="457200"/>
          </a:xfrm>
        </p:spPr>
        <p:txBody>
          <a:bodyPr/>
          <a:lstStyle/>
          <a:p>
            <a:r>
              <a:rPr lang="it-IT" dirty="0"/>
              <a:t>Consiglio di Sezione – Milano</a:t>
            </a:r>
          </a:p>
          <a:p>
            <a:r>
              <a:rPr lang="en-US" dirty="0"/>
              <a:t>13 </a:t>
            </a:r>
            <a:r>
              <a:rPr lang="en-US" dirty="0" err="1"/>
              <a:t>luglio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858154128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68-8842-4EDB-A298-71E13839B22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692696"/>
            <a:ext cx="8568952" cy="563670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5793" tIns="47896" rIns="95793" bIns="47896">
            <a:spAutoFit/>
          </a:bodyPr>
          <a:lstStyle/>
          <a:p>
            <a:pPr algn="l" defTabSz="957263"/>
            <a:endParaRPr lang="it-IT" sz="1800" b="0" dirty="0">
              <a:latin typeface="Verdana" pitchFamily="34" charset="0"/>
            </a:endParaRPr>
          </a:p>
          <a:p>
            <a:pPr marL="285750" indent="-285750" algn="l" defTabSz="957263">
              <a:buFont typeface="Arial" panose="020B0604020202020204" pitchFamily="34" charset="0"/>
              <a:buChar char="•"/>
            </a:pPr>
            <a:r>
              <a:rPr lang="it-IT" dirty="0" err="1">
                <a:latin typeface="Verdana" pitchFamily="34" charset="0"/>
              </a:rPr>
              <a:t>Both</a:t>
            </a:r>
            <a:r>
              <a:rPr lang="it-IT" dirty="0">
                <a:latin typeface="Verdana" pitchFamily="34" charset="0"/>
              </a:rPr>
              <a:t> the </a:t>
            </a:r>
            <a:r>
              <a:rPr lang="it-IT" dirty="0" err="1">
                <a:latin typeface="Verdana" pitchFamily="34" charset="0"/>
              </a:rPr>
              <a:t>proposed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activities</a:t>
            </a:r>
            <a:r>
              <a:rPr lang="it-IT" dirty="0">
                <a:latin typeface="Verdana" pitchFamily="34" charset="0"/>
              </a:rPr>
              <a:t> for </a:t>
            </a:r>
            <a:r>
              <a:rPr lang="it-IT" dirty="0" err="1">
                <a:latin typeface="Verdana" pitchFamily="34" charset="0"/>
              </a:rPr>
              <a:t>Falcond</a:t>
            </a:r>
            <a:r>
              <a:rPr lang="it-IT" dirty="0">
                <a:latin typeface="Verdana" pitchFamily="34" charset="0"/>
              </a:rPr>
              <a:t>:</a:t>
            </a:r>
          </a:p>
          <a:p>
            <a:pPr marL="742950" lvl="1" indent="-285750" defTabSz="957263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it-IT" dirty="0" err="1">
                <a:latin typeface="Verdana" pitchFamily="34" charset="0"/>
              </a:rPr>
              <a:t>Assembling</a:t>
            </a:r>
            <a:r>
              <a:rPr lang="it-IT" dirty="0">
                <a:latin typeface="Verdana" pitchFamily="34" charset="0"/>
              </a:rPr>
              <a:t> of </a:t>
            </a:r>
            <a:r>
              <a:rPr lang="it-IT" dirty="0" err="1">
                <a:latin typeface="Verdana" pitchFamily="34" charset="0"/>
              </a:rPr>
              <a:t>cold</a:t>
            </a:r>
            <a:r>
              <a:rPr lang="it-IT" dirty="0">
                <a:latin typeface="Verdana" pitchFamily="34" charset="0"/>
              </a:rPr>
              <a:t> mass with </a:t>
            </a:r>
            <a:r>
              <a:rPr lang="it-IT" dirty="0" err="1">
                <a:latin typeface="Verdana" pitchFamily="34" charset="0"/>
              </a:rPr>
              <a:t>Bladder</a:t>
            </a:r>
            <a:r>
              <a:rPr lang="it-IT" dirty="0">
                <a:latin typeface="Verdana" pitchFamily="34" charset="0"/>
              </a:rPr>
              <a:t> &amp; </a:t>
            </a:r>
            <a:r>
              <a:rPr lang="it-IT" dirty="0" err="1">
                <a:latin typeface="Verdana" pitchFamily="34" charset="0"/>
              </a:rPr>
              <a:t>Key</a:t>
            </a:r>
            <a:endParaRPr lang="it-IT" dirty="0">
              <a:latin typeface="Verdana" pitchFamily="34" charset="0"/>
            </a:endParaRPr>
          </a:p>
          <a:p>
            <a:pPr marL="742950" lvl="1" indent="-285750" defTabSz="957263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it-IT" dirty="0" err="1">
                <a:latin typeface="Verdana" pitchFamily="34" charset="0"/>
              </a:rPr>
              <a:t>Functional</a:t>
            </a:r>
            <a:r>
              <a:rPr lang="it-IT" dirty="0">
                <a:latin typeface="Verdana" pitchFamily="34" charset="0"/>
              </a:rPr>
              <a:t> test of the </a:t>
            </a:r>
            <a:r>
              <a:rPr lang="it-IT" dirty="0" err="1">
                <a:latin typeface="Verdana" pitchFamily="34" charset="0"/>
              </a:rPr>
              <a:t>magnet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at</a:t>
            </a:r>
            <a:r>
              <a:rPr lang="it-IT" dirty="0">
                <a:latin typeface="Verdana" pitchFamily="34" charset="0"/>
              </a:rPr>
              <a:t> 4.2 K</a:t>
            </a:r>
          </a:p>
          <a:p>
            <a:pPr algn="ctr" defTabSz="957263">
              <a:lnSpc>
                <a:spcPct val="200000"/>
              </a:lnSpc>
            </a:pPr>
            <a:r>
              <a:rPr lang="it-IT" dirty="0" err="1">
                <a:solidFill>
                  <a:srgbClr val="FF0000"/>
                </a:solidFill>
                <a:latin typeface="Verdana" pitchFamily="34" charset="0"/>
              </a:rPr>
              <a:t>very</a:t>
            </a:r>
            <a:r>
              <a:rPr lang="it-IT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Verdana" pitchFamily="34" charset="0"/>
              </a:rPr>
              <a:t>challenging</a:t>
            </a:r>
            <a:r>
              <a:rPr lang="it-IT" dirty="0">
                <a:solidFill>
                  <a:srgbClr val="FF0000"/>
                </a:solidFill>
                <a:latin typeface="Verdana" pitchFamily="34" charset="0"/>
              </a:rPr>
              <a:t>!</a:t>
            </a:r>
          </a:p>
          <a:p>
            <a:pPr defTabSz="957263">
              <a:lnSpc>
                <a:spcPct val="200000"/>
              </a:lnSpc>
            </a:pPr>
            <a:r>
              <a:rPr lang="it-IT" dirty="0" err="1">
                <a:latin typeface="Verdana" pitchFamily="34" charset="0"/>
              </a:rPr>
              <a:t>They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require</a:t>
            </a:r>
            <a:r>
              <a:rPr lang="it-IT" dirty="0">
                <a:latin typeface="Verdana" pitchFamily="34" charset="0"/>
              </a:rPr>
              <a:t> a </a:t>
            </a:r>
            <a:r>
              <a:rPr lang="it-IT" dirty="0" err="1">
                <a:latin typeface="Verdana" pitchFamily="34" charset="0"/>
              </a:rPr>
              <a:t>jump</a:t>
            </a:r>
            <a:r>
              <a:rPr lang="it-IT" dirty="0">
                <a:latin typeface="Verdana" pitchFamily="34" charset="0"/>
              </a:rPr>
              <a:t> in the INFN </a:t>
            </a:r>
            <a:r>
              <a:rPr lang="it-IT" dirty="0" err="1">
                <a:latin typeface="Verdana" pitchFamily="34" charset="0"/>
              </a:rPr>
              <a:t>technical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capacities</a:t>
            </a:r>
            <a:r>
              <a:rPr lang="it-IT" dirty="0">
                <a:latin typeface="Verdana" pitchFamily="34" charset="0"/>
              </a:rPr>
              <a:t> and </a:t>
            </a:r>
            <a:r>
              <a:rPr lang="it-IT" dirty="0" err="1">
                <a:latin typeface="Verdana" pitchFamily="34" charset="0"/>
              </a:rPr>
              <a:t>organization</a:t>
            </a:r>
            <a:endParaRPr lang="it-IT" dirty="0">
              <a:latin typeface="Verdana" pitchFamily="34" charset="0"/>
            </a:endParaRPr>
          </a:p>
          <a:p>
            <a:pPr defTabSz="957263">
              <a:lnSpc>
                <a:spcPct val="200000"/>
              </a:lnSpc>
            </a:pPr>
            <a:r>
              <a:rPr lang="it-IT" dirty="0">
                <a:latin typeface="Verdana" pitchFamily="34" charset="0"/>
              </a:rPr>
              <a:t>The </a:t>
            </a:r>
            <a:r>
              <a:rPr lang="it-IT" i="1" dirty="0" err="1">
                <a:latin typeface="Verdana" pitchFamily="34" charset="0"/>
              </a:rPr>
              <a:t>basic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competences</a:t>
            </a:r>
            <a:r>
              <a:rPr lang="it-IT" dirty="0">
                <a:latin typeface="Verdana" pitchFamily="34" charset="0"/>
              </a:rPr>
              <a:t> for </a:t>
            </a:r>
            <a:r>
              <a:rPr lang="it-IT" dirty="0" err="1">
                <a:latin typeface="Verdana" pitchFamily="34" charset="0"/>
              </a:rPr>
              <a:t>each</a:t>
            </a:r>
            <a:r>
              <a:rPr lang="it-IT" dirty="0">
                <a:latin typeface="Verdana" pitchFamily="34" charset="0"/>
              </a:rPr>
              <a:t> single </a:t>
            </a:r>
            <a:r>
              <a:rPr lang="it-IT" dirty="0" err="1">
                <a:latin typeface="Verdana" pitchFamily="34" charset="0"/>
              </a:rPr>
              <a:t>aspects</a:t>
            </a:r>
            <a:r>
              <a:rPr lang="it-IT" dirty="0">
                <a:latin typeface="Verdana" pitchFamily="34" charset="0"/>
              </a:rPr>
              <a:t> (</a:t>
            </a:r>
            <a:r>
              <a:rPr lang="it-IT" dirty="0" err="1">
                <a:latin typeface="Verdana" pitchFamily="34" charset="0"/>
              </a:rPr>
              <a:t>mechanics</a:t>
            </a:r>
            <a:r>
              <a:rPr lang="it-IT" dirty="0">
                <a:latin typeface="Verdana" pitchFamily="34" charset="0"/>
              </a:rPr>
              <a:t>, </a:t>
            </a:r>
            <a:r>
              <a:rPr lang="it-IT" dirty="0" err="1">
                <a:latin typeface="Verdana" pitchFamily="34" charset="0"/>
              </a:rPr>
              <a:t>electronics</a:t>
            </a:r>
            <a:r>
              <a:rPr lang="it-IT" dirty="0">
                <a:latin typeface="Verdana" pitchFamily="34" charset="0"/>
              </a:rPr>
              <a:t>, power supply, </a:t>
            </a:r>
            <a:r>
              <a:rPr lang="it-IT" dirty="0" err="1">
                <a:latin typeface="Verdana" pitchFamily="34" charset="0"/>
              </a:rPr>
              <a:t>cryogenics</a:t>
            </a:r>
            <a:r>
              <a:rPr lang="it-IT" dirty="0">
                <a:latin typeface="Verdana" pitchFamily="34" charset="0"/>
              </a:rPr>
              <a:t>) are «in house»</a:t>
            </a:r>
          </a:p>
          <a:p>
            <a:pPr defTabSz="957263">
              <a:lnSpc>
                <a:spcPct val="200000"/>
              </a:lnSpc>
            </a:pPr>
            <a:r>
              <a:rPr lang="it-IT" sz="1800" b="0" dirty="0" err="1">
                <a:latin typeface="Verdana" pitchFamily="34" charset="0"/>
              </a:rPr>
              <a:t>Necessary</a:t>
            </a:r>
            <a:r>
              <a:rPr lang="it-IT" sz="1800" b="0" dirty="0">
                <a:latin typeface="Verdana" pitchFamily="34" charset="0"/>
              </a:rPr>
              <a:t> to </a:t>
            </a:r>
            <a:r>
              <a:rPr lang="it-IT" sz="1800" b="0" dirty="0" err="1">
                <a:latin typeface="Verdana" pitchFamily="34" charset="0"/>
              </a:rPr>
              <a:t>extend</a:t>
            </a:r>
            <a:r>
              <a:rPr lang="it-IT" sz="1800" b="0" dirty="0">
                <a:latin typeface="Verdana" pitchFamily="34" charset="0"/>
              </a:rPr>
              <a:t> and integrate </a:t>
            </a:r>
            <a:r>
              <a:rPr lang="it-IT" sz="1800" b="0" dirty="0" err="1">
                <a:latin typeface="Verdana" pitchFamily="34" charset="0"/>
              </a:rPr>
              <a:t>all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compentences</a:t>
            </a:r>
            <a:r>
              <a:rPr lang="it-IT" sz="1800" b="0" dirty="0">
                <a:latin typeface="Verdana" pitchFamily="34" charset="0"/>
              </a:rPr>
              <a:t> for a </a:t>
            </a:r>
            <a:r>
              <a:rPr lang="it-IT" sz="1800" b="0" dirty="0" err="1">
                <a:latin typeface="Verdana" pitchFamily="34" charset="0"/>
              </a:rPr>
              <a:t>challenging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progra</a:t>
            </a:r>
            <a:r>
              <a:rPr lang="it-IT" dirty="0" err="1">
                <a:latin typeface="Verdana" pitchFamily="34" charset="0"/>
              </a:rPr>
              <a:t>m</a:t>
            </a:r>
            <a:endParaRPr lang="it-IT" dirty="0">
              <a:latin typeface="Verdana" pitchFamily="34" charset="0"/>
            </a:endParaRPr>
          </a:p>
          <a:p>
            <a:pPr defTabSz="957263">
              <a:lnSpc>
                <a:spcPct val="200000"/>
              </a:lnSpc>
            </a:pPr>
            <a:r>
              <a:rPr lang="it-IT" sz="1800" b="0" u="sng" dirty="0">
                <a:solidFill>
                  <a:srgbClr val="FF0000"/>
                </a:solidFill>
                <a:latin typeface="Verdana" pitchFamily="34" charset="0"/>
              </a:rPr>
              <a:t>A </a:t>
            </a:r>
            <a:r>
              <a:rPr lang="it-IT" sz="1800" b="0" u="sng" dirty="0" err="1">
                <a:solidFill>
                  <a:srgbClr val="FF0000"/>
                </a:solidFill>
                <a:latin typeface="Verdana" pitchFamily="34" charset="0"/>
              </a:rPr>
              <a:t>robust</a:t>
            </a:r>
            <a:r>
              <a:rPr lang="it-IT" sz="1800" b="0" u="sng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1800" b="0" u="sng" dirty="0" err="1">
                <a:solidFill>
                  <a:srgbClr val="FF0000"/>
                </a:solidFill>
                <a:latin typeface="Verdana" pitchFamily="34" charset="0"/>
              </a:rPr>
              <a:t>increment</a:t>
            </a:r>
            <a:r>
              <a:rPr lang="it-IT" sz="1800" b="0" u="sng" dirty="0">
                <a:solidFill>
                  <a:srgbClr val="FF0000"/>
                </a:solidFill>
                <a:latin typeface="Verdana" pitchFamily="34" charset="0"/>
              </a:rPr>
              <a:t> of </a:t>
            </a:r>
            <a:r>
              <a:rPr lang="it-IT" sz="1800" b="0" u="sng" dirty="0" err="1">
                <a:solidFill>
                  <a:srgbClr val="FF0000"/>
                </a:solidFill>
                <a:latin typeface="Verdana" pitchFamily="34" charset="0"/>
              </a:rPr>
              <a:t>technical</a:t>
            </a:r>
            <a:r>
              <a:rPr lang="it-IT" sz="1800" b="0" u="sng" dirty="0">
                <a:solidFill>
                  <a:srgbClr val="FF0000"/>
                </a:solidFill>
                <a:latin typeface="Verdana" pitchFamily="34" charset="0"/>
              </a:rPr>
              <a:t> staff </a:t>
            </a:r>
            <a:r>
              <a:rPr lang="it-IT" sz="1800" b="0" u="sng" dirty="0" err="1">
                <a:solidFill>
                  <a:srgbClr val="FF0000"/>
                </a:solidFill>
                <a:latin typeface="Verdana" pitchFamily="34" charset="0"/>
              </a:rPr>
              <a:t>is</a:t>
            </a:r>
            <a:r>
              <a:rPr lang="it-IT" sz="1800" b="0" u="sng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sz="1800" b="0" u="sng" dirty="0" err="1">
                <a:solidFill>
                  <a:srgbClr val="FF0000"/>
                </a:solidFill>
                <a:latin typeface="Verdana" pitchFamily="34" charset="0"/>
              </a:rPr>
              <a:t>necessary</a:t>
            </a:r>
            <a:endParaRPr lang="it-IT" sz="1800" b="0" u="sng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7" y="188640"/>
            <a:ext cx="5076825" cy="692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Conclusion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39C63D58-53EF-4531-BC2F-73506389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248400"/>
            <a:ext cx="2590056" cy="457200"/>
          </a:xfrm>
        </p:spPr>
        <p:txBody>
          <a:bodyPr/>
          <a:lstStyle/>
          <a:p>
            <a:r>
              <a:rPr lang="it-IT" dirty="0"/>
              <a:t>Consiglio di Sezione – Milano</a:t>
            </a:r>
          </a:p>
          <a:p>
            <a:r>
              <a:rPr lang="en-US" dirty="0"/>
              <a:t>13 </a:t>
            </a:r>
            <a:r>
              <a:rPr lang="en-US" dirty="0" err="1"/>
              <a:t>luglio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86924692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68-8842-4EDB-A298-71E13839B22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28516"/>
            <a:ext cx="8208912" cy="692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Spare</a:t>
            </a:r>
          </a:p>
          <a:p>
            <a:r>
              <a:rPr lang="en-GB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Material from CERN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61484"/>
              </p:ext>
            </p:extLst>
          </p:nvPr>
        </p:nvGraphicFramePr>
        <p:xfrm>
          <a:off x="827584" y="1121719"/>
          <a:ext cx="7128792" cy="5265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5195">
                  <a:extLst>
                    <a:ext uri="{9D8B030D-6E8A-4147-A177-3AD203B41FA5}">
                      <a16:colId xmlns:a16="http://schemas.microsoft.com/office/drawing/2014/main" val="1280459379"/>
                    </a:ext>
                  </a:extLst>
                </a:gridCol>
                <a:gridCol w="943597">
                  <a:extLst>
                    <a:ext uri="{9D8B030D-6E8A-4147-A177-3AD203B41FA5}">
                      <a16:colId xmlns:a16="http://schemas.microsoft.com/office/drawing/2014/main" val="3916405753"/>
                    </a:ext>
                  </a:extLst>
                </a:gridCol>
              </a:tblGrid>
              <a:tr h="5794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err="1">
                          <a:effectLst/>
                        </a:rPr>
                        <a:t>Description</a:t>
                      </a:r>
                      <a:r>
                        <a:rPr lang="it-IT" sz="2000" u="none" strike="noStrike" dirty="0">
                          <a:effectLst/>
                        </a:rPr>
                        <a:t> of CERN </a:t>
                      </a:r>
                      <a:r>
                        <a:rPr lang="it-IT" sz="2000" u="none" strike="noStrike" dirty="0" err="1">
                          <a:effectLst/>
                        </a:rPr>
                        <a:t>contribution</a:t>
                      </a:r>
                      <a:r>
                        <a:rPr lang="it-IT" sz="2000" u="none" strike="noStrike" dirty="0">
                          <a:effectLst/>
                        </a:rPr>
                        <a:t> in </a:t>
                      </a:r>
                      <a:r>
                        <a:rPr lang="it-IT" sz="2000" u="none" strike="noStrike" dirty="0" err="1">
                          <a:effectLst/>
                        </a:rPr>
                        <a:t>materials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6058631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u="none" strike="noStrike" dirty="0" err="1">
                          <a:effectLst/>
                        </a:rPr>
                        <a:t>Conductor</a:t>
                      </a:r>
                      <a:r>
                        <a:rPr lang="it-IT" sz="2000" b="1" u="none" strike="noStrike" dirty="0">
                          <a:effectLst/>
                        </a:rPr>
                        <a:t> and </a:t>
                      </a:r>
                      <a:r>
                        <a:rPr lang="it-IT" sz="2000" b="1" u="none" strike="noStrike" dirty="0" err="1">
                          <a:effectLst/>
                        </a:rPr>
                        <a:t>main</a:t>
                      </a:r>
                      <a:r>
                        <a:rPr lang="it-IT" sz="2000" b="1" u="none" strike="noStrike" dirty="0">
                          <a:effectLst/>
                        </a:rPr>
                        <a:t> </a:t>
                      </a:r>
                      <a:r>
                        <a:rPr lang="it-IT" sz="2000" b="1" u="none" strike="noStrike" dirty="0" err="1">
                          <a:effectLst/>
                        </a:rPr>
                        <a:t>components</a:t>
                      </a:r>
                      <a:r>
                        <a:rPr lang="it-IT" sz="2000" b="1" u="none" strike="noStrike" dirty="0">
                          <a:effectLst/>
                        </a:rPr>
                        <a:t>: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20057306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Insulated conductor for 2 C</a:t>
                      </a:r>
                      <a:r>
                        <a:rPr lang="en-US" sz="2000" u="none" strike="noStrike" baseline="-25000">
                          <a:effectLst/>
                        </a:rPr>
                        <a:t>u</a:t>
                      </a:r>
                      <a:r>
                        <a:rPr lang="en-US" sz="2000" u="none" strike="noStrike">
                          <a:effectLst/>
                        </a:rPr>
                        <a:t> dummy poles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5694602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Insulated conductor for 6 Nb</a:t>
                      </a:r>
                      <a:r>
                        <a:rPr lang="en-US" sz="2000" u="none" strike="noStrike" baseline="-25000">
                          <a:effectLst/>
                        </a:rPr>
                        <a:t>3</a:t>
                      </a:r>
                      <a:r>
                        <a:rPr lang="en-US" sz="2000" u="none" strike="noStrike">
                          <a:effectLst/>
                        </a:rPr>
                        <a:t>Sn poles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6312364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Wedges, poles, loading plates and end spacers for 8 poles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3318615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>
                          <a:effectLst/>
                        </a:rPr>
                        <a:t>Quench heaters and ground insulation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838294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Material and components for finishing the magnet: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4361120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Laminations of iron, already packed and shaped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8264531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Special laminations for coil end (typically stainless steel)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8144581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>
                          <a:effectLst/>
                        </a:rPr>
                        <a:t>Bladders for assembling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6114104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10 complete set of keys of different interference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14040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Stainless insert in the iron for key insertion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010547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>
                          <a:effectLst/>
                        </a:rPr>
                        <a:t>Aluminum rings for pre-stress (outer shells)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787748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Longitudinal rods and end plates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2492268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>
                          <a:effectLst/>
                        </a:rPr>
                        <a:t>Sensors (strain gauges, temperature sensor)        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>
                          <a:effectLst/>
                        </a:rPr>
                        <a:t> 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5328209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Total </a:t>
                      </a:r>
                      <a:r>
                        <a:rPr lang="it-IT" sz="2000" b="1" u="none" strike="noStrike" dirty="0" err="1">
                          <a:effectLst/>
                        </a:rPr>
                        <a:t>cost</a:t>
                      </a:r>
                      <a:r>
                        <a:rPr lang="it-IT" sz="2000" b="1" u="none" strike="noStrike" baseline="0" dirty="0">
                          <a:effectLst/>
                        </a:rPr>
                        <a:t> (</a:t>
                      </a:r>
                      <a:r>
                        <a:rPr lang="it-IT" sz="2000" b="1" u="none" strike="noStrike" baseline="0" dirty="0" err="1">
                          <a:effectLst/>
                        </a:rPr>
                        <a:t>evaluated</a:t>
                      </a:r>
                      <a:r>
                        <a:rPr lang="it-IT" sz="2000" b="1" u="none" strike="noStrike" baseline="0" dirty="0">
                          <a:effectLst/>
                        </a:rPr>
                        <a:t>) [</a:t>
                      </a:r>
                      <a:r>
                        <a:rPr lang="it-IT" sz="2000" b="1" u="none" strike="noStrike" baseline="0" dirty="0" err="1">
                          <a:effectLst/>
                        </a:rPr>
                        <a:t>kEuro</a:t>
                      </a:r>
                      <a:r>
                        <a:rPr lang="it-IT" sz="2000" b="1" u="none" strike="noStrike" baseline="0" dirty="0">
                          <a:effectLst/>
                        </a:rPr>
                        <a:t>]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250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2945491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 rot="19128134">
            <a:off x="6323292" y="2035378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From CERN to  ASG</a:t>
            </a:r>
          </a:p>
        </p:txBody>
      </p:sp>
      <p:sp>
        <p:nvSpPr>
          <p:cNvPr id="13" name="CasellaDiTesto 12"/>
          <p:cNvSpPr txBox="1"/>
          <p:nvPr/>
        </p:nvSpPr>
        <p:spPr>
          <a:xfrm rot="19128134">
            <a:off x="6334586" y="401549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From CERN to LASA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1DE1A201-9E16-4200-9946-B4B99947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248400"/>
            <a:ext cx="2590056" cy="457200"/>
          </a:xfrm>
        </p:spPr>
        <p:txBody>
          <a:bodyPr/>
          <a:lstStyle/>
          <a:p>
            <a:r>
              <a:rPr lang="it-IT" dirty="0"/>
              <a:t>Consiglio di Sezione – Milano</a:t>
            </a:r>
          </a:p>
          <a:p>
            <a:r>
              <a:rPr lang="en-US" dirty="0"/>
              <a:t>13 </a:t>
            </a:r>
            <a:r>
              <a:rPr lang="en-US" dirty="0" err="1"/>
              <a:t>luglio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943919010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68-8842-4EDB-A298-71E13839B22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5920" y="4468285"/>
            <a:ext cx="8352928" cy="148172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5793" tIns="47896" rIns="95793" bIns="47896">
            <a:spAutoFit/>
          </a:bodyPr>
          <a:lstStyle/>
          <a:p>
            <a:pPr algn="l" defTabSz="957263"/>
            <a:r>
              <a:rPr lang="it-IT" dirty="0">
                <a:latin typeface="Verdana" pitchFamily="34" charset="0"/>
              </a:rPr>
              <a:t>Options:</a:t>
            </a:r>
          </a:p>
          <a:p>
            <a:pPr algn="l" defTabSz="957263"/>
            <a:endParaRPr lang="it-IT" dirty="0">
              <a:latin typeface="Verdana" pitchFamily="34" charset="0"/>
            </a:endParaRPr>
          </a:p>
          <a:p>
            <a:pPr algn="l" defTabSz="957263"/>
            <a:r>
              <a:rPr lang="it-IT" dirty="0">
                <a:latin typeface="Verdana" pitchFamily="34" charset="0"/>
              </a:rPr>
              <a:t>FCC </a:t>
            </a:r>
            <a:r>
              <a:rPr lang="it-IT" dirty="0" err="1">
                <a:latin typeface="Verdana" pitchFamily="34" charset="0"/>
              </a:rPr>
              <a:t>e</a:t>
            </a:r>
            <a:r>
              <a:rPr lang="it-IT" baseline="30000" dirty="0" err="1">
                <a:latin typeface="Verdana" pitchFamily="34" charset="0"/>
              </a:rPr>
              <a:t>+</a:t>
            </a:r>
            <a:r>
              <a:rPr lang="it-IT" dirty="0" err="1">
                <a:latin typeface="Verdana" pitchFamily="34" charset="0"/>
              </a:rPr>
              <a:t>e</a:t>
            </a:r>
            <a:r>
              <a:rPr lang="it-IT" baseline="30000" dirty="0">
                <a:latin typeface="Verdana" pitchFamily="34" charset="0"/>
              </a:rPr>
              <a:t>-</a:t>
            </a:r>
            <a:endParaRPr lang="it-IT" dirty="0">
              <a:latin typeface="Verdana" pitchFamily="34" charset="0"/>
              <a:sym typeface="Wingdings" panose="05000000000000000000" pitchFamily="2" charset="2"/>
            </a:endParaRPr>
          </a:p>
          <a:p>
            <a:pPr algn="l" defTabSz="957263"/>
            <a:r>
              <a:rPr lang="it-IT" dirty="0">
                <a:latin typeface="Verdana" pitchFamily="34" charset="0"/>
                <a:sym typeface="Wingdings" panose="05000000000000000000" pitchFamily="2" charset="2"/>
              </a:rPr>
              <a:t>FCC </a:t>
            </a:r>
            <a:r>
              <a:rPr lang="it-IT" dirty="0" err="1">
                <a:latin typeface="Verdana" pitchFamily="34" charset="0"/>
                <a:sym typeface="Wingdings" panose="05000000000000000000" pitchFamily="2" charset="2"/>
              </a:rPr>
              <a:t>hh</a:t>
            </a:r>
            <a:r>
              <a:rPr lang="it-IT" dirty="0">
                <a:latin typeface="Verdana" pitchFamily="34" charset="0"/>
                <a:sym typeface="Wingdings" panose="05000000000000000000" pitchFamily="2" charset="2"/>
              </a:rPr>
              <a:t>     </a:t>
            </a:r>
            <a:r>
              <a:rPr lang="it-IT" dirty="0" err="1">
                <a:latin typeface="Verdana" pitchFamily="34" charset="0"/>
                <a:sym typeface="Wingdings" panose="05000000000000000000" pitchFamily="2" charset="2"/>
              </a:rPr>
              <a:t>very</a:t>
            </a:r>
            <a:r>
              <a:rPr lang="it-IT" dirty="0">
                <a:latin typeface="Verdana" pitchFamily="34" charset="0"/>
                <a:sym typeface="Wingdings" panose="05000000000000000000" pitchFamily="2" charset="2"/>
              </a:rPr>
              <a:t> high field</a:t>
            </a:r>
          </a:p>
          <a:p>
            <a:pPr algn="l" defTabSz="957263"/>
            <a:r>
              <a:rPr lang="it-IT" dirty="0">
                <a:latin typeface="Verdana" pitchFamily="34" charset="0"/>
                <a:sym typeface="Wingdings" panose="05000000000000000000" pitchFamily="2" charset="2"/>
              </a:rPr>
              <a:t>FCC he </a:t>
            </a:r>
            <a:endParaRPr lang="it-IT" dirty="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7" y="188640"/>
            <a:ext cx="5076825" cy="692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context: FCC Project</a:t>
            </a:r>
          </a:p>
        </p:txBody>
      </p:sp>
      <p:pic>
        <p:nvPicPr>
          <p:cNvPr id="1026" name="Picture 2" descr="Immagine che contiene testo, rettile&#10;&#10;Descrizione generata automaticamente">
            <a:extLst>
              <a:ext uri="{FF2B5EF4-FFF2-40B4-BE49-F238E27FC236}">
                <a16:creationId xmlns:a16="http://schemas.microsoft.com/office/drawing/2014/main" id="{A59BB6F5-ADAD-4692-8427-8A590488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0" y="1231061"/>
            <a:ext cx="6509816" cy="31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7D8CB64-C85D-46B1-BA24-5CE4CB2C7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60" y="4067295"/>
            <a:ext cx="4466452" cy="2203305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43837B6D-250F-4598-B772-116EC2C72115}"/>
              </a:ext>
            </a:extLst>
          </p:cNvPr>
          <p:cNvSpPr/>
          <p:nvPr/>
        </p:nvSpPr>
        <p:spPr bwMode="auto">
          <a:xfrm>
            <a:off x="7092280" y="4005064"/>
            <a:ext cx="1365920" cy="25922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D663FAC3-0780-47D7-A4C2-588F7744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248400"/>
            <a:ext cx="2590056" cy="457200"/>
          </a:xfrm>
        </p:spPr>
        <p:txBody>
          <a:bodyPr/>
          <a:lstStyle/>
          <a:p>
            <a:r>
              <a:rPr lang="it-IT" dirty="0"/>
              <a:t>Consiglio di Sezione – Milano</a:t>
            </a:r>
          </a:p>
          <a:p>
            <a:r>
              <a:rPr lang="en-US" dirty="0"/>
              <a:t>13 </a:t>
            </a:r>
            <a:r>
              <a:rPr lang="en-US" dirty="0" err="1"/>
              <a:t>luglio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292497469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data 3">
            <a:extLst>
              <a:ext uri="{FF2B5EF4-FFF2-40B4-BE49-F238E27FC236}">
                <a16:creationId xmlns:a16="http://schemas.microsoft.com/office/drawing/2014/main" id="{92C444EF-2E4C-44FE-858D-DE0B255D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29" y="6203086"/>
            <a:ext cx="2590056" cy="457200"/>
          </a:xfrm>
        </p:spPr>
        <p:txBody>
          <a:bodyPr/>
          <a:lstStyle/>
          <a:p>
            <a:r>
              <a:rPr lang="it-IT" dirty="0"/>
              <a:t>Consiglio di Sezione – Milano</a:t>
            </a:r>
          </a:p>
          <a:p>
            <a:r>
              <a:rPr lang="en-US" dirty="0"/>
              <a:t>13 </a:t>
            </a:r>
            <a:r>
              <a:rPr lang="en-US" dirty="0" err="1"/>
              <a:t>luglio</a:t>
            </a:r>
            <a:r>
              <a:rPr lang="en-US" dirty="0"/>
              <a:t> 2021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BF9D16-315A-4BE3-BDB7-1BA5A42598B5}"/>
              </a:ext>
            </a:extLst>
          </p:cNvPr>
          <p:cNvSpPr txBox="1"/>
          <p:nvPr/>
        </p:nvSpPr>
        <p:spPr>
          <a:xfrm>
            <a:off x="179512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starting point :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EuroCirCol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(H2020 project - 2014-2019)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	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INFN developed a design of a 16T cos-theta twin dipole for FCC, which was included in the CDR of FCC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EF1841C-1A80-4A21-A123-F72F5D4C0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407" y="1196752"/>
            <a:ext cx="4196064" cy="5540896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5EA3E51C-8549-46BC-96DC-E7F4794B4482}"/>
              </a:ext>
            </a:extLst>
          </p:cNvPr>
          <p:cNvGrpSpPr/>
          <p:nvPr/>
        </p:nvGrpSpPr>
        <p:grpSpPr>
          <a:xfrm>
            <a:off x="1056015" y="3857328"/>
            <a:ext cx="3456384" cy="2880320"/>
            <a:chOff x="1743019" y="4036129"/>
            <a:chExt cx="2855006" cy="2462793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71BF96D4-DB56-4842-86DA-3796D38993CF}"/>
                </a:ext>
              </a:extLst>
            </p:cNvPr>
            <p:cNvSpPr txBox="1"/>
            <p:nvPr/>
          </p:nvSpPr>
          <p:spPr>
            <a:xfrm>
              <a:off x="2195736" y="6237312"/>
              <a:ext cx="19495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dirty="0"/>
                <a:t>INFN LASA &amp; INFN Genova</a:t>
              </a:r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4621AE22-E055-4CE3-BAF8-3CA422A6E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19" y="4036129"/>
              <a:ext cx="2855006" cy="220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8B46FF1B-D2BC-4D19-A480-E9E553AC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692792"/>
            <a:ext cx="3672408" cy="1637263"/>
          </a:xfrm>
          <a:prstGeom prst="rect">
            <a:avLst/>
          </a:prstGeom>
        </p:spPr>
      </p:pic>
      <p:sp>
        <p:nvSpPr>
          <p:cNvPr id="12" name="Freccia destra con strisce 11">
            <a:extLst>
              <a:ext uri="{FF2B5EF4-FFF2-40B4-BE49-F238E27FC236}">
                <a16:creationId xmlns:a16="http://schemas.microsoft.com/office/drawing/2014/main" id="{5CC7BB13-A4AE-4F01-BF78-0772B0DB0C16}"/>
              </a:ext>
            </a:extLst>
          </p:cNvPr>
          <p:cNvSpPr/>
          <p:nvPr/>
        </p:nvSpPr>
        <p:spPr bwMode="auto">
          <a:xfrm>
            <a:off x="4245594" y="2276872"/>
            <a:ext cx="542430" cy="64807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38087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0F183A-0F89-4CD0-83CE-04494A42C080}"/>
              </a:ext>
            </a:extLst>
          </p:cNvPr>
          <p:cNvSpPr txBox="1"/>
          <p:nvPr/>
        </p:nvSpPr>
        <p:spPr>
          <a:xfrm>
            <a:off x="323528" y="260648"/>
            <a:ext cx="8630899" cy="634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From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EuroCirCol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to short model development  (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FalconD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project)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800" b="0" dirty="0">
                <a:latin typeface="Verdana" pitchFamily="34" charset="0"/>
              </a:rPr>
              <a:t>In </a:t>
            </a:r>
            <a:r>
              <a:rPr lang="it-IT" sz="1800" b="0" dirty="0" err="1">
                <a:latin typeface="Verdana" pitchFamily="34" charset="0"/>
              </a:rPr>
              <a:t>Oct</a:t>
            </a:r>
            <a:r>
              <a:rPr lang="it-IT" sz="1800" b="0" dirty="0">
                <a:latin typeface="Verdana" pitchFamily="34" charset="0"/>
              </a:rPr>
              <a:t> 2018 CERN and INFN </a:t>
            </a:r>
            <a:r>
              <a:rPr lang="it-IT" sz="1800" b="0" dirty="0" err="1">
                <a:latin typeface="Verdana" pitchFamily="34" charset="0"/>
              </a:rPr>
              <a:t>signed</a:t>
            </a:r>
            <a:r>
              <a:rPr lang="it-IT" sz="1800" b="0" dirty="0">
                <a:latin typeface="Verdana" pitchFamily="34" charset="0"/>
              </a:rPr>
              <a:t> the agreement </a:t>
            </a:r>
            <a:r>
              <a:rPr lang="it-IT" sz="1800" b="1" dirty="0">
                <a:latin typeface="Verdana" pitchFamily="34" charset="0"/>
              </a:rPr>
              <a:t>ADDENDUM No. KE4102/FCC</a:t>
            </a:r>
            <a:r>
              <a:rPr lang="it-IT" sz="1800" b="0" dirty="0">
                <a:latin typeface="Verdana" pitchFamily="34" charset="0"/>
              </a:rPr>
              <a:t> to continue the activities, with new </a:t>
            </a:r>
            <a:r>
              <a:rPr lang="it-IT" sz="1800" b="0" dirty="0" err="1">
                <a:latin typeface="Verdana" pitchFamily="34" charset="0"/>
              </a:rPr>
              <a:t>resources</a:t>
            </a:r>
            <a:r>
              <a:rPr lang="it-IT" sz="1800" b="0" dirty="0">
                <a:latin typeface="Verdana" pitchFamily="34" charset="0"/>
              </a:rPr>
              <a:t> from CERN and INFN. </a:t>
            </a:r>
          </a:p>
          <a:p>
            <a:r>
              <a:rPr lang="it-IT" dirty="0" err="1">
                <a:latin typeface="Verdana" pitchFamily="34" charset="0"/>
              </a:rPr>
              <a:t>Final</a:t>
            </a:r>
            <a:r>
              <a:rPr lang="it-IT" dirty="0">
                <a:latin typeface="Verdana" pitchFamily="34" charset="0"/>
              </a:rPr>
              <a:t> agreements are </a:t>
            </a:r>
            <a:r>
              <a:rPr lang="it-IT" dirty="0" err="1">
                <a:latin typeface="Verdana" pitchFamily="34" charset="0"/>
              </a:rPr>
              <a:t>that</a:t>
            </a:r>
            <a:r>
              <a:rPr lang="it-IT" dirty="0">
                <a:latin typeface="Verdana" pitchFamily="34" charset="0"/>
              </a:rPr>
              <a:t> INFN: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57175" indent="-257175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Development in four years of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significant model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collaboration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with industry,  simplifying as possible the structure</a:t>
            </a:r>
          </a:p>
          <a:p>
            <a:pPr marL="257175" indent="-257175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Basic choices: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single aperture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comparable coil cross section with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EuroCirCol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design , length 1.5 m max</a:t>
            </a:r>
          </a:p>
          <a:p>
            <a:pPr marL="257175" indent="-257175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Magnetic field:</a:t>
            </a:r>
          </a:p>
          <a:p>
            <a:pPr marL="600075" lvl="1" indent="-257175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minimum target is the first step beyond 11T (as this value is the consolidated state-of-art for accelerator dipoles):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12 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at 1.9K. This is also a reasonable target considering the limited experience of the team in Nb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Sn technology and the involvement of the industry.</a:t>
            </a:r>
          </a:p>
          <a:p>
            <a:pPr marL="600075" lvl="1" indent="-257175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Theoretical “Short sample limit” of conductor 15.7 T</a:t>
            </a:r>
          </a:p>
          <a:p>
            <a:pPr marL="600075" lvl="1" indent="-257175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Under these condition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two layers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dipole is feasible</a:t>
            </a:r>
          </a:p>
          <a:p>
            <a:pPr marL="257175" indent="-257175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Start with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existing wire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57175" indent="-257175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Plan the construction of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significant number of coils </a:t>
            </a:r>
          </a:p>
          <a:p>
            <a:pPr marL="257175" indent="-257175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2100"/>
              </a:lnSpc>
            </a:pPr>
            <a:r>
              <a:rPr lang="it-IT" dirty="0" err="1">
                <a:latin typeface="Verdana" pitchFamily="34" charset="0"/>
              </a:rPr>
              <a:t>This</a:t>
            </a:r>
            <a:r>
              <a:rPr lang="it-IT" dirty="0">
                <a:latin typeface="Verdana" pitchFamily="34" charset="0"/>
              </a:rPr>
              <a:t> activity </a:t>
            </a:r>
            <a:r>
              <a:rPr lang="it-IT" dirty="0" err="1">
                <a:latin typeface="Verdana" pitchFamily="34" charset="0"/>
              </a:rPr>
              <a:t>is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shared</a:t>
            </a:r>
            <a:r>
              <a:rPr lang="it-IT" dirty="0">
                <a:latin typeface="Verdana" pitchFamily="34" charset="0"/>
              </a:rPr>
              <a:t> (full </a:t>
            </a:r>
            <a:r>
              <a:rPr lang="it-IT" dirty="0" err="1">
                <a:latin typeface="Verdana" pitchFamily="34" charset="0"/>
              </a:rPr>
              <a:t>collaboration</a:t>
            </a:r>
            <a:r>
              <a:rPr lang="it-IT" dirty="0">
                <a:latin typeface="Verdana" pitchFamily="34" charset="0"/>
              </a:rPr>
              <a:t>) </a:t>
            </a:r>
            <a:r>
              <a:rPr lang="it-IT" dirty="0" err="1">
                <a:latin typeface="Verdana" pitchFamily="34" charset="0"/>
              </a:rPr>
              <a:t>between</a:t>
            </a:r>
            <a:r>
              <a:rPr lang="it-IT" dirty="0">
                <a:latin typeface="Verdana" pitchFamily="34" charset="0"/>
              </a:rPr>
              <a:t> LASA &amp; INFN-</a:t>
            </a:r>
            <a:r>
              <a:rPr lang="it-IT" dirty="0" err="1">
                <a:latin typeface="Verdana" pitchFamily="34" charset="0"/>
              </a:rPr>
              <a:t>Ge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57175" indent="-257175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EDFC3CF-2B26-4452-BF88-5360E624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96" y="6368752"/>
            <a:ext cx="2590056" cy="457200"/>
          </a:xfrm>
        </p:spPr>
        <p:txBody>
          <a:bodyPr/>
          <a:lstStyle/>
          <a:p>
            <a:r>
              <a:rPr lang="it-IT" dirty="0"/>
              <a:t>Consiglio di Sezione – Milano</a:t>
            </a:r>
          </a:p>
          <a:p>
            <a:r>
              <a:rPr lang="en-US" dirty="0"/>
              <a:t>13 </a:t>
            </a:r>
            <a:r>
              <a:rPr lang="en-US" dirty="0" err="1"/>
              <a:t>luglio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005916657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68-8842-4EDB-A298-71E13839B22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1340768"/>
            <a:ext cx="8352928" cy="480570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5793" tIns="47896" rIns="95793" bIns="47896">
            <a:spAutoFit/>
          </a:bodyPr>
          <a:lstStyle/>
          <a:p>
            <a:pPr algn="l" defTabSz="957263"/>
            <a:r>
              <a:rPr lang="it-IT" sz="1800" b="0" dirty="0">
                <a:latin typeface="Verdana" pitchFamily="34" charset="0"/>
              </a:rPr>
              <a:t>For a </a:t>
            </a:r>
            <a:r>
              <a:rPr lang="it-IT" sz="1800" b="0" dirty="0" err="1">
                <a:latin typeface="Verdana" pitchFamily="34" charset="0"/>
              </a:rPr>
              <a:t>modulation</a:t>
            </a:r>
            <a:r>
              <a:rPr lang="it-IT" sz="1800" b="0" dirty="0">
                <a:latin typeface="Verdana" pitchFamily="34" charset="0"/>
              </a:rPr>
              <a:t> of </a:t>
            </a:r>
            <a:r>
              <a:rPr lang="it-IT" sz="1800" b="0" dirty="0" err="1">
                <a:latin typeface="Verdana" pitchFamily="34" charset="0"/>
              </a:rPr>
              <a:t>industry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contract</a:t>
            </a:r>
            <a:r>
              <a:rPr lang="it-IT" dirty="0">
                <a:latin typeface="Verdana" pitchFamily="34" charset="0"/>
              </a:rPr>
              <a:t>, the:</a:t>
            </a:r>
            <a:endParaRPr lang="it-IT" sz="1800" b="0" dirty="0">
              <a:latin typeface="Verdana" pitchFamily="34" charset="0"/>
            </a:endParaRPr>
          </a:p>
          <a:p>
            <a:pPr algn="l" defTabSz="957263"/>
            <a:endParaRPr lang="it-IT" dirty="0">
              <a:latin typeface="Verdana" pitchFamily="34" charset="0"/>
            </a:endParaRPr>
          </a:p>
          <a:p>
            <a:pPr marL="285750" indent="-285750" algn="l" defTabSz="957263">
              <a:lnSpc>
                <a:spcPct val="200000"/>
              </a:lnSpc>
              <a:buFontTx/>
              <a:buChar char="-"/>
            </a:pPr>
            <a:r>
              <a:rPr lang="it-IT" dirty="0" err="1">
                <a:latin typeface="Verdana" pitchFamily="34" charset="0"/>
              </a:rPr>
              <a:t>Manufactures</a:t>
            </a:r>
            <a:r>
              <a:rPr lang="it-IT" dirty="0">
                <a:latin typeface="Verdana" pitchFamily="34" charset="0"/>
              </a:rPr>
              <a:t> the single aperture </a:t>
            </a:r>
            <a:r>
              <a:rPr lang="it-IT" dirty="0" err="1">
                <a:latin typeface="Verdana" pitchFamily="34" charset="0"/>
              </a:rPr>
              <a:t>magnet</a:t>
            </a:r>
            <a:r>
              <a:rPr lang="it-IT" dirty="0">
                <a:latin typeface="Verdana" pitchFamily="34" charset="0"/>
              </a:rPr>
              <a:t> (</a:t>
            </a:r>
            <a:r>
              <a:rPr lang="it-IT" dirty="0" err="1">
                <a:latin typeface="Verdana" pitchFamily="34" charset="0"/>
              </a:rPr>
              <a:t>poles</a:t>
            </a:r>
            <a:r>
              <a:rPr lang="it-IT" dirty="0">
                <a:latin typeface="Verdana" pitchFamily="34" charset="0"/>
              </a:rPr>
              <a:t>, </a:t>
            </a:r>
            <a:r>
              <a:rPr lang="it-IT" dirty="0" err="1">
                <a:latin typeface="Verdana" pitchFamily="34" charset="0"/>
              </a:rPr>
              <a:t>including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practice</a:t>
            </a:r>
            <a:r>
              <a:rPr lang="it-IT" dirty="0">
                <a:latin typeface="Verdana" pitchFamily="34" charset="0"/>
              </a:rPr>
              <a:t> coils and </a:t>
            </a:r>
            <a:r>
              <a:rPr lang="it-IT" dirty="0" err="1">
                <a:latin typeface="Verdana" pitchFamily="34" charset="0"/>
              </a:rPr>
              <a:t>poles</a:t>
            </a:r>
            <a:r>
              <a:rPr lang="it-IT" dirty="0">
                <a:latin typeface="Verdana" pitchFamily="34" charset="0"/>
              </a:rPr>
              <a:t>) 			-&gt;  </a:t>
            </a:r>
            <a:r>
              <a:rPr lang="it-IT" dirty="0" err="1">
                <a:latin typeface="Verdana" pitchFamily="34" charset="0"/>
              </a:rPr>
              <a:t>perfomed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at</a:t>
            </a:r>
            <a:r>
              <a:rPr lang="it-IT" dirty="0">
                <a:latin typeface="Verdana" pitchFamily="34" charset="0"/>
              </a:rPr>
              <a:t> ASG </a:t>
            </a:r>
            <a:r>
              <a:rPr lang="it-IT" sz="1200" dirty="0">
                <a:latin typeface="Verdana" pitchFamily="34" charset="0"/>
              </a:rPr>
              <a:t>(</a:t>
            </a:r>
            <a:r>
              <a:rPr lang="it-IT" sz="1200" dirty="0" err="1">
                <a:latin typeface="Verdana" pitchFamily="34" charset="0"/>
              </a:rPr>
              <a:t>industry</a:t>
            </a:r>
            <a:r>
              <a:rPr lang="it-IT" sz="1200" dirty="0">
                <a:latin typeface="Verdana" pitchFamily="34" charset="0"/>
              </a:rPr>
              <a:t>)</a:t>
            </a:r>
          </a:p>
          <a:p>
            <a:pPr marL="285750" indent="-285750" algn="l" defTabSz="957263">
              <a:lnSpc>
                <a:spcPct val="200000"/>
              </a:lnSpc>
              <a:buFontTx/>
              <a:buChar char="-"/>
            </a:pPr>
            <a:r>
              <a:rPr lang="it-IT" dirty="0" err="1">
                <a:solidFill>
                  <a:srgbClr val="0070C0"/>
                </a:solidFill>
                <a:latin typeface="Verdana" pitchFamily="34" charset="0"/>
              </a:rPr>
              <a:t>Assembles</a:t>
            </a:r>
            <a:r>
              <a:rPr lang="it-IT" dirty="0">
                <a:solidFill>
                  <a:srgbClr val="0070C0"/>
                </a:solidFill>
                <a:latin typeface="Verdana" pitchFamily="34" charset="0"/>
              </a:rPr>
              <a:t> the </a:t>
            </a:r>
            <a:r>
              <a:rPr lang="it-IT" dirty="0" err="1">
                <a:solidFill>
                  <a:srgbClr val="0070C0"/>
                </a:solidFill>
                <a:latin typeface="Verdana" pitchFamily="34" charset="0"/>
              </a:rPr>
              <a:t>demonstrator</a:t>
            </a:r>
            <a:r>
              <a:rPr lang="it-IT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Verdana" pitchFamily="34" charset="0"/>
              </a:rPr>
              <a:t>magnet</a:t>
            </a:r>
            <a:r>
              <a:rPr lang="it-IT" dirty="0">
                <a:solidFill>
                  <a:srgbClr val="0070C0"/>
                </a:solidFill>
                <a:latin typeface="Verdana" pitchFamily="34" charset="0"/>
              </a:rPr>
              <a:t> and </a:t>
            </a:r>
            <a:r>
              <a:rPr lang="it-IT" dirty="0" err="1">
                <a:solidFill>
                  <a:srgbClr val="0070C0"/>
                </a:solidFill>
                <a:latin typeface="Verdana" pitchFamily="34" charset="0"/>
              </a:rPr>
              <a:t>deliver</a:t>
            </a:r>
            <a:r>
              <a:rPr lang="it-IT" dirty="0">
                <a:solidFill>
                  <a:srgbClr val="0070C0"/>
                </a:solidFill>
                <a:latin typeface="Verdana" pitchFamily="34" charset="0"/>
              </a:rPr>
              <a:t> the complete short model (</a:t>
            </a:r>
            <a:r>
              <a:rPr lang="it-IT" dirty="0" err="1">
                <a:solidFill>
                  <a:srgbClr val="0070C0"/>
                </a:solidFill>
                <a:latin typeface="Verdana" pitchFamily="34" charset="0"/>
              </a:rPr>
              <a:t>cold</a:t>
            </a:r>
            <a:r>
              <a:rPr lang="it-IT" dirty="0">
                <a:solidFill>
                  <a:srgbClr val="0070C0"/>
                </a:solidFill>
                <a:latin typeface="Verdana" pitchFamily="34" charset="0"/>
              </a:rPr>
              <a:t> mass)</a:t>
            </a:r>
            <a:r>
              <a:rPr lang="it-IT" dirty="0">
                <a:latin typeface="Verdana" pitchFamily="34" charset="0"/>
              </a:rPr>
              <a:t>			</a:t>
            </a:r>
            <a:r>
              <a:rPr lang="it-IT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-&gt; </a:t>
            </a:r>
            <a:r>
              <a:rPr lang="it-IT" dirty="0" err="1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performed</a:t>
            </a:r>
            <a:r>
              <a:rPr lang="it-IT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at</a:t>
            </a:r>
            <a:r>
              <a:rPr lang="it-IT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 LASA</a:t>
            </a:r>
          </a:p>
          <a:p>
            <a:pPr marL="285750" indent="-285750" algn="l" defTabSz="957263">
              <a:lnSpc>
                <a:spcPct val="200000"/>
              </a:lnSpc>
              <a:buFontTx/>
              <a:buChar char="-"/>
            </a:pPr>
            <a:r>
              <a:rPr lang="it-IT" dirty="0" err="1">
                <a:solidFill>
                  <a:srgbClr val="0070C0"/>
                </a:solidFill>
                <a:latin typeface="Verdana" pitchFamily="34" charset="0"/>
                <a:sym typeface="Wingdings" panose="05000000000000000000" pitchFamily="2" charset="2"/>
              </a:rPr>
              <a:t>Proposal</a:t>
            </a:r>
            <a:r>
              <a:rPr lang="it-IT" dirty="0">
                <a:solidFill>
                  <a:srgbClr val="0070C0"/>
                </a:solidFill>
                <a:latin typeface="Verdana" pitchFamily="34" charset="0"/>
                <a:sym typeface="Wingdings" panose="05000000000000000000" pitchFamily="2" charset="2"/>
              </a:rPr>
              <a:t> of a </a:t>
            </a:r>
            <a:r>
              <a:rPr lang="it-IT" dirty="0" err="1">
                <a:solidFill>
                  <a:srgbClr val="0070C0"/>
                </a:solidFill>
                <a:latin typeface="Verdana" pitchFamily="34" charset="0"/>
                <a:sym typeface="Wingdings" panose="05000000000000000000" pitchFamily="2" charset="2"/>
              </a:rPr>
              <a:t>preliminary</a:t>
            </a:r>
            <a:r>
              <a:rPr lang="it-IT" dirty="0">
                <a:solidFill>
                  <a:srgbClr val="0070C0"/>
                </a:solidFill>
                <a:latin typeface="Verdana" pitchFamily="34" charset="0"/>
                <a:sym typeface="Wingdings" panose="05000000000000000000" pitchFamily="2" charset="2"/>
              </a:rPr>
              <a:t> test </a:t>
            </a:r>
            <a:r>
              <a:rPr lang="it-IT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		-&gt; </a:t>
            </a:r>
            <a:r>
              <a:rPr lang="it-IT" dirty="0" err="1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performed</a:t>
            </a:r>
            <a:r>
              <a:rPr lang="it-IT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at</a:t>
            </a:r>
            <a:r>
              <a:rPr lang="it-IT" dirty="0">
                <a:solidFill>
                  <a:srgbClr val="FF0000"/>
                </a:solidFill>
                <a:latin typeface="Verdana" pitchFamily="34" charset="0"/>
                <a:sym typeface="Wingdings" panose="05000000000000000000" pitchFamily="2" charset="2"/>
              </a:rPr>
              <a:t> LASA</a:t>
            </a:r>
            <a:endParaRPr lang="it-IT" dirty="0">
              <a:solidFill>
                <a:srgbClr val="FF0000"/>
              </a:solidFill>
              <a:latin typeface="Verdana" pitchFamily="34" charset="0"/>
            </a:endParaRPr>
          </a:p>
          <a:p>
            <a:pPr marL="285750" indent="-285750" algn="l" defTabSz="957263">
              <a:lnSpc>
                <a:spcPct val="200000"/>
              </a:lnSpc>
              <a:buFontTx/>
              <a:buChar char="-"/>
            </a:pPr>
            <a:r>
              <a:rPr lang="it-IT" dirty="0" err="1">
                <a:latin typeface="Verdana" pitchFamily="34" charset="0"/>
              </a:rPr>
              <a:t>Partecipates</a:t>
            </a:r>
            <a:r>
              <a:rPr lang="it-IT" dirty="0">
                <a:latin typeface="Verdana" pitchFamily="34" charset="0"/>
              </a:rPr>
              <a:t> in the </a:t>
            </a:r>
            <a:r>
              <a:rPr lang="it-IT" dirty="0" err="1">
                <a:latin typeface="Verdana" pitchFamily="34" charset="0"/>
              </a:rPr>
              <a:t>cold</a:t>
            </a:r>
            <a:r>
              <a:rPr lang="it-IT" dirty="0">
                <a:latin typeface="Verdana" pitchFamily="34" charset="0"/>
              </a:rPr>
              <a:t> test </a:t>
            </a:r>
            <a:r>
              <a:rPr lang="it-IT" dirty="0" err="1">
                <a:latin typeface="Verdana" pitchFamily="34" charset="0"/>
              </a:rPr>
              <a:t>at</a:t>
            </a:r>
            <a:r>
              <a:rPr lang="it-IT" dirty="0">
                <a:latin typeface="Verdana" pitchFamily="34" charset="0"/>
              </a:rPr>
              <a:t> CERN</a:t>
            </a:r>
          </a:p>
          <a:p>
            <a:pPr marL="285750" indent="-285750" algn="l" defTabSz="957263">
              <a:lnSpc>
                <a:spcPct val="200000"/>
              </a:lnSpc>
              <a:buFontTx/>
              <a:buChar char="-"/>
            </a:pPr>
            <a:endParaRPr lang="en-US" dirty="0">
              <a:latin typeface="Verdana" pitchFamily="34" charset="0"/>
            </a:endParaRPr>
          </a:p>
          <a:p>
            <a:pPr algn="l" defTabSz="957263"/>
            <a:endParaRPr lang="it-IT" dirty="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7" y="188640"/>
            <a:ext cx="5076825" cy="692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Actual agreement: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F7ABFA8A-7735-480C-89C8-F4265E99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248400"/>
            <a:ext cx="2590056" cy="457200"/>
          </a:xfrm>
        </p:spPr>
        <p:txBody>
          <a:bodyPr/>
          <a:lstStyle/>
          <a:p>
            <a:r>
              <a:rPr lang="it-IT" dirty="0"/>
              <a:t>Consiglio di Sezione – Milano</a:t>
            </a:r>
          </a:p>
          <a:p>
            <a:r>
              <a:rPr lang="en-US" dirty="0"/>
              <a:t>13 </a:t>
            </a:r>
            <a:r>
              <a:rPr lang="en-US" dirty="0" err="1"/>
              <a:t>luglio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77722269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230016" cy="457200"/>
          </a:xfrm>
        </p:spPr>
        <p:txBody>
          <a:bodyPr/>
          <a:lstStyle/>
          <a:p>
            <a:r>
              <a:rPr lang="it-IT" dirty="0"/>
              <a:t>SIMAP-HFM#1  18-2-2021 zoom meeting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68-8842-4EDB-A298-71E13839B22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5518" y="980728"/>
            <a:ext cx="4564091" cy="4805709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5793" tIns="47896" rIns="95793" bIns="47896">
            <a:spAutoFit/>
          </a:bodyPr>
          <a:lstStyle/>
          <a:p>
            <a:pPr algn="l" defTabSz="957263"/>
            <a:r>
              <a:rPr lang="it-IT" sz="1800" b="0" dirty="0" err="1">
                <a:latin typeface="Verdana" pitchFamily="34" charset="0"/>
              </a:rPr>
              <a:t>We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expect</a:t>
            </a:r>
            <a:r>
              <a:rPr lang="it-IT" sz="1800" b="0" dirty="0">
                <a:latin typeface="Verdana" pitchFamily="34" charset="0"/>
              </a:rPr>
              <a:t> to </a:t>
            </a:r>
            <a:r>
              <a:rPr lang="it-IT" sz="1800" b="0" dirty="0" err="1">
                <a:latin typeface="Verdana" pitchFamily="34" charset="0"/>
              </a:rPr>
              <a:t>receive</a:t>
            </a:r>
            <a:r>
              <a:rPr lang="it-IT" sz="1800" b="0" dirty="0">
                <a:latin typeface="Verdana" pitchFamily="34" charset="0"/>
              </a:rPr>
              <a:t> coils </a:t>
            </a:r>
            <a:r>
              <a:rPr lang="it-IT" sz="1800" b="0" dirty="0" err="1">
                <a:latin typeface="Verdana" pitchFamily="34" charset="0"/>
              </a:rPr>
              <a:t>integrated</a:t>
            </a:r>
            <a:r>
              <a:rPr lang="it-IT" sz="1800" b="0" dirty="0">
                <a:latin typeface="Verdana" pitchFamily="34" charset="0"/>
              </a:rPr>
              <a:t> in </a:t>
            </a:r>
            <a:r>
              <a:rPr lang="it-IT" sz="1800" b="0" dirty="0" err="1">
                <a:latin typeface="Verdana" pitchFamily="34" charset="0"/>
              </a:rPr>
              <a:t>Stainless</a:t>
            </a:r>
            <a:r>
              <a:rPr lang="it-IT" sz="1800" b="0" dirty="0">
                <a:latin typeface="Verdana" pitchFamily="34" charset="0"/>
              </a:rPr>
              <a:t> Steel </a:t>
            </a:r>
            <a:r>
              <a:rPr lang="it-IT" sz="1800" b="0" dirty="0" err="1">
                <a:latin typeface="Verdana" pitchFamily="34" charset="0"/>
              </a:rPr>
              <a:t>pads</a:t>
            </a:r>
            <a:r>
              <a:rPr lang="it-IT" sz="1800" b="0" dirty="0">
                <a:latin typeface="Verdana" pitchFamily="34" charset="0"/>
              </a:rPr>
              <a:t> from ASG (</a:t>
            </a:r>
            <a:r>
              <a:rPr lang="it-IT" sz="1800" b="0" dirty="0" err="1">
                <a:latin typeface="Verdana" pitchFamily="34" charset="0"/>
              </a:rPr>
              <a:t>two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poles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already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integrated</a:t>
            </a:r>
            <a:r>
              <a:rPr lang="it-IT" sz="1800" b="0" dirty="0">
                <a:latin typeface="Verdana" pitchFamily="34" charset="0"/>
              </a:rPr>
              <a:t>)</a:t>
            </a:r>
          </a:p>
          <a:p>
            <a:pPr algn="l" defTabSz="957263"/>
            <a:endParaRPr lang="it-IT" dirty="0">
              <a:latin typeface="Verdana" pitchFamily="34" charset="0"/>
            </a:endParaRPr>
          </a:p>
          <a:p>
            <a:pPr algn="l" defTabSz="957263"/>
            <a:r>
              <a:rPr lang="it-IT" dirty="0">
                <a:latin typeface="Verdana" pitchFamily="34" charset="0"/>
              </a:rPr>
              <a:t>Assembly the </a:t>
            </a:r>
            <a:r>
              <a:rPr lang="it-IT" dirty="0" err="1">
                <a:latin typeface="Verdana" pitchFamily="34" charset="0"/>
              </a:rPr>
              <a:t>two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poles</a:t>
            </a:r>
            <a:r>
              <a:rPr lang="it-IT" dirty="0">
                <a:latin typeface="Verdana" pitchFamily="34" charset="0"/>
              </a:rPr>
              <a:t> in the </a:t>
            </a:r>
            <a:r>
              <a:rPr lang="it-IT" dirty="0" err="1">
                <a:latin typeface="Verdana" pitchFamily="34" charset="0"/>
              </a:rPr>
              <a:t>iron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yoke</a:t>
            </a:r>
            <a:r>
              <a:rPr lang="it-IT" dirty="0">
                <a:latin typeface="Verdana" pitchFamily="34" charset="0"/>
              </a:rPr>
              <a:t> and </a:t>
            </a:r>
            <a:r>
              <a:rPr lang="it-IT" dirty="0" err="1">
                <a:latin typeface="Verdana" pitchFamily="34" charset="0"/>
              </a:rPr>
              <a:t>Aluminium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shell</a:t>
            </a:r>
            <a:r>
              <a:rPr lang="it-IT" dirty="0">
                <a:latin typeface="Verdana" pitchFamily="34" charset="0"/>
              </a:rPr>
              <a:t> with </a:t>
            </a:r>
            <a:r>
              <a:rPr lang="it-IT" dirty="0" err="1">
                <a:latin typeface="Verdana" pitchFamily="34" charset="0"/>
              </a:rPr>
              <a:t>Bladder</a:t>
            </a:r>
            <a:r>
              <a:rPr lang="it-IT" dirty="0">
                <a:latin typeface="Verdana" pitchFamily="34" charset="0"/>
              </a:rPr>
              <a:t> and </a:t>
            </a:r>
            <a:r>
              <a:rPr lang="it-IT" dirty="0" err="1">
                <a:latin typeface="Verdana" pitchFamily="34" charset="0"/>
              </a:rPr>
              <a:t>Key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technology</a:t>
            </a:r>
            <a:endParaRPr lang="it-IT" dirty="0">
              <a:latin typeface="Verdana" pitchFamily="34" charset="0"/>
            </a:endParaRPr>
          </a:p>
          <a:p>
            <a:pPr algn="l" defTabSz="957263"/>
            <a:endParaRPr lang="it-IT" sz="1800" b="0" dirty="0">
              <a:latin typeface="Verdana" pitchFamily="34" charset="0"/>
            </a:endParaRPr>
          </a:p>
          <a:p>
            <a:pPr algn="l" defTabSz="957263"/>
            <a:r>
              <a:rPr lang="it-IT" dirty="0">
                <a:latin typeface="Verdana" pitchFamily="34" charset="0"/>
              </a:rPr>
              <a:t>Complete the 3D </a:t>
            </a:r>
            <a:r>
              <a:rPr lang="it-IT" dirty="0" err="1">
                <a:latin typeface="Verdana" pitchFamily="34" charset="0"/>
              </a:rPr>
              <a:t>assembly</a:t>
            </a:r>
            <a:r>
              <a:rPr lang="it-IT" dirty="0">
                <a:latin typeface="Verdana" pitchFamily="34" charset="0"/>
              </a:rPr>
              <a:t>, </a:t>
            </a:r>
            <a:r>
              <a:rPr lang="it-IT" dirty="0" err="1">
                <a:latin typeface="Verdana" pitchFamily="34" charset="0"/>
              </a:rPr>
              <a:t>including</a:t>
            </a:r>
            <a:r>
              <a:rPr lang="it-IT" dirty="0">
                <a:latin typeface="Verdana" pitchFamily="34" charset="0"/>
              </a:rPr>
              <a:t> cover </a:t>
            </a:r>
            <a:r>
              <a:rPr lang="it-IT" dirty="0" err="1">
                <a:latin typeface="Verdana" pitchFamily="34" charset="0"/>
              </a:rPr>
              <a:t>ends</a:t>
            </a:r>
            <a:r>
              <a:rPr lang="it-IT" dirty="0">
                <a:latin typeface="Verdana" pitchFamily="34" charset="0"/>
              </a:rPr>
              <a:t>, </a:t>
            </a:r>
            <a:r>
              <a:rPr lang="it-IT" dirty="0" err="1">
                <a:latin typeface="Verdana" pitchFamily="34" charset="0"/>
              </a:rPr>
              <a:t>longitudinal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rods</a:t>
            </a:r>
            <a:r>
              <a:rPr lang="it-IT" dirty="0">
                <a:latin typeface="Verdana" pitchFamily="34" charset="0"/>
              </a:rPr>
              <a:t>, etc.</a:t>
            </a:r>
          </a:p>
          <a:p>
            <a:pPr algn="l" defTabSz="957263"/>
            <a:endParaRPr lang="it-IT" dirty="0">
              <a:latin typeface="Verdana" pitchFamily="34" charset="0"/>
            </a:endParaRPr>
          </a:p>
          <a:p>
            <a:pPr algn="l" defTabSz="957263"/>
            <a:endParaRPr lang="it-IT" dirty="0">
              <a:latin typeface="Verdana" pitchFamily="34" charset="0"/>
            </a:endParaRPr>
          </a:p>
          <a:p>
            <a:pPr algn="l" defTabSz="957263"/>
            <a:r>
              <a:rPr lang="it-IT" b="1" dirty="0" err="1">
                <a:latin typeface="Verdana" pitchFamily="34" charset="0"/>
              </a:rPr>
              <a:t>Very</a:t>
            </a:r>
            <a:r>
              <a:rPr lang="it-IT" b="1" dirty="0">
                <a:latin typeface="Verdana" pitchFamily="34" charset="0"/>
              </a:rPr>
              <a:t> </a:t>
            </a:r>
            <a:r>
              <a:rPr lang="it-IT" b="1" dirty="0" err="1">
                <a:latin typeface="Verdana" pitchFamily="34" charset="0"/>
              </a:rPr>
              <a:t>critical</a:t>
            </a:r>
            <a:r>
              <a:rPr lang="it-IT" b="1" dirty="0">
                <a:latin typeface="Verdana" pitchFamily="34" charset="0"/>
              </a:rPr>
              <a:t> </a:t>
            </a:r>
            <a:r>
              <a:rPr lang="it-IT" b="1" dirty="0" err="1">
                <a:latin typeface="Verdana" pitchFamily="34" charset="0"/>
              </a:rPr>
              <a:t>operation</a:t>
            </a:r>
            <a:r>
              <a:rPr lang="it-IT" b="1" dirty="0">
                <a:latin typeface="Verdana" pitchFamily="34" charset="0"/>
              </a:rPr>
              <a:t> (</a:t>
            </a:r>
            <a:r>
              <a:rPr lang="it-IT" b="1" dirty="0" err="1">
                <a:latin typeface="Verdana" pitchFamily="34" charset="0"/>
              </a:rPr>
              <a:t>at</a:t>
            </a:r>
            <a:r>
              <a:rPr lang="it-IT" b="1" dirty="0">
                <a:latin typeface="Verdana" pitchFamily="34" charset="0"/>
              </a:rPr>
              <a:t> LASA)</a:t>
            </a:r>
          </a:p>
          <a:p>
            <a:pPr algn="l" defTabSz="957263"/>
            <a:endParaRPr lang="it-IT" dirty="0">
              <a:latin typeface="Verdana" pitchFamily="34" charset="0"/>
            </a:endParaRPr>
          </a:p>
          <a:p>
            <a:pPr algn="l" defTabSz="957263"/>
            <a:endParaRPr lang="it-IT" dirty="0">
              <a:latin typeface="Verdana" pitchFamily="34" charset="0"/>
            </a:endParaRPr>
          </a:p>
          <a:p>
            <a:pPr algn="l" defTabSz="957263"/>
            <a:r>
              <a:rPr lang="it-IT" dirty="0" err="1">
                <a:latin typeface="Verdana" pitchFamily="34" charset="0"/>
              </a:rPr>
              <a:t>We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count</a:t>
            </a:r>
            <a:r>
              <a:rPr lang="it-IT" dirty="0">
                <a:latin typeface="Verdana" pitchFamily="34" charset="0"/>
              </a:rPr>
              <a:t> to a </a:t>
            </a:r>
            <a:r>
              <a:rPr lang="it-IT" dirty="0" err="1">
                <a:latin typeface="Verdana" pitchFamily="34" charset="0"/>
              </a:rPr>
              <a:t>very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fruitful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collaboration</a:t>
            </a:r>
            <a:r>
              <a:rPr lang="it-IT" dirty="0">
                <a:latin typeface="Verdana" pitchFamily="34" charset="0"/>
              </a:rPr>
              <a:t> with CERN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7" y="188640"/>
            <a:ext cx="5076825" cy="692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Assembling at LASA: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5076056" y="1353680"/>
            <a:ext cx="3973093" cy="3782805"/>
            <a:chOff x="5076056" y="764704"/>
            <a:chExt cx="3973093" cy="378280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76056" y="764704"/>
              <a:ext cx="3822914" cy="3545604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6843352" y="4239732"/>
              <a:ext cx="2205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err="1"/>
                <a:t>Courtesy</a:t>
              </a:r>
              <a:r>
                <a:rPr lang="it-IT" sz="1400" dirty="0"/>
                <a:t> of A. Pampaloni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843532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68-8842-4EDB-A298-71E13839B22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5043677"/>
            <a:ext cx="8640960" cy="148172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5793" tIns="47896" rIns="95793" bIns="47896">
            <a:spAutoFit/>
          </a:bodyPr>
          <a:lstStyle/>
          <a:p>
            <a:pPr algn="l" defTabSz="957263"/>
            <a:r>
              <a:rPr lang="it-IT" sz="1800" b="0" dirty="0" err="1">
                <a:latin typeface="Verdana" pitchFamily="34" charset="0"/>
              </a:rPr>
              <a:t>We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aspect</a:t>
            </a:r>
            <a:r>
              <a:rPr lang="it-IT" sz="1800" b="0" dirty="0">
                <a:latin typeface="Verdana" pitchFamily="34" charset="0"/>
              </a:rPr>
              <a:t> to </a:t>
            </a:r>
            <a:r>
              <a:rPr lang="it-IT" sz="1800" b="0" dirty="0" err="1">
                <a:latin typeface="Verdana" pitchFamily="34" charset="0"/>
              </a:rPr>
              <a:t>perform</a:t>
            </a:r>
            <a:r>
              <a:rPr lang="it-IT" sz="1800" b="0" dirty="0">
                <a:latin typeface="Verdana" pitchFamily="34" charset="0"/>
              </a:rPr>
              <a:t> the </a:t>
            </a:r>
            <a:r>
              <a:rPr lang="it-IT" sz="1800" b="0" dirty="0" err="1">
                <a:latin typeface="Verdana" pitchFamily="34" charset="0"/>
              </a:rPr>
              <a:t>assembling</a:t>
            </a:r>
            <a:r>
              <a:rPr lang="it-IT" sz="1800" b="0" dirty="0">
                <a:latin typeface="Verdana" pitchFamily="34" charset="0"/>
              </a:rPr>
              <a:t> in the </a:t>
            </a:r>
            <a:r>
              <a:rPr lang="it-IT" sz="1800" b="0" dirty="0" err="1">
                <a:latin typeface="Verdana" pitchFamily="34" charset="0"/>
              </a:rPr>
              <a:t>actual</a:t>
            </a:r>
            <a:r>
              <a:rPr lang="it-IT" sz="1800" b="0" dirty="0">
                <a:latin typeface="Verdana" pitchFamily="34" charset="0"/>
              </a:rPr>
              <a:t> LASA workshop (</a:t>
            </a:r>
            <a:r>
              <a:rPr lang="it-IT" sz="1800" b="0" dirty="0" err="1">
                <a:latin typeface="Verdana" pitchFamily="34" charset="0"/>
              </a:rPr>
              <a:t>probably</a:t>
            </a:r>
            <a:r>
              <a:rPr lang="it-IT" sz="1800" b="0" dirty="0">
                <a:latin typeface="Verdana" pitchFamily="34" charset="0"/>
              </a:rPr>
              <a:t> to be </a:t>
            </a:r>
            <a:r>
              <a:rPr lang="it-IT" sz="1800" b="0" dirty="0" err="1">
                <a:latin typeface="Verdana" pitchFamily="34" charset="0"/>
              </a:rPr>
              <a:t>reconfigured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into</a:t>
            </a:r>
            <a:r>
              <a:rPr lang="it-IT" sz="1800" b="0" dirty="0">
                <a:latin typeface="Verdana" pitchFamily="34" charset="0"/>
              </a:rPr>
              <a:t> a «</a:t>
            </a:r>
            <a:r>
              <a:rPr lang="it-IT" sz="1800" b="0" dirty="0" err="1">
                <a:latin typeface="Verdana" pitchFamily="34" charset="0"/>
              </a:rPr>
              <a:t>Mechanical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dirty="0">
                <a:latin typeface="Verdana" pitchFamily="34" charset="0"/>
              </a:rPr>
              <a:t>L</a:t>
            </a:r>
            <a:r>
              <a:rPr lang="it-IT" sz="1800" b="0" dirty="0">
                <a:latin typeface="Verdana" pitchFamily="34" charset="0"/>
              </a:rPr>
              <a:t>ab. for special </a:t>
            </a:r>
            <a:r>
              <a:rPr lang="it-IT" sz="1800" b="0" dirty="0" err="1">
                <a:latin typeface="Verdana" pitchFamily="34" charset="0"/>
              </a:rPr>
              <a:t>application</a:t>
            </a:r>
            <a:r>
              <a:rPr lang="it-IT" sz="1800" b="0" dirty="0">
                <a:latin typeface="Verdana" pitchFamily="34" charset="0"/>
              </a:rPr>
              <a:t>»)</a:t>
            </a:r>
          </a:p>
          <a:p>
            <a:pPr algn="l" defTabSz="957263"/>
            <a:endParaRPr lang="it-IT" dirty="0">
              <a:latin typeface="Verdana" pitchFamily="34" charset="0"/>
            </a:endParaRPr>
          </a:p>
          <a:p>
            <a:pPr algn="l" defTabSz="957263"/>
            <a:endParaRPr lang="it-IT" sz="1800" b="0" dirty="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7" y="188640"/>
            <a:ext cx="5076825" cy="692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Assembling at LASA: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984776" cy="392893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764704"/>
            <a:ext cx="1676400" cy="990600"/>
          </a:xfrm>
          <a:prstGeom prst="rect">
            <a:avLst/>
          </a:prstGeom>
          <a:effectLst>
            <a:glow rad="127000">
              <a:srgbClr val="FF0000"/>
            </a:glow>
            <a:softEdge rad="38100"/>
          </a:effectLst>
        </p:spPr>
      </p:pic>
      <p:cxnSp>
        <p:nvCxnSpPr>
          <p:cNvPr id="14" name="Connettore 2 13"/>
          <p:cNvCxnSpPr/>
          <p:nvPr/>
        </p:nvCxnSpPr>
        <p:spPr bwMode="auto">
          <a:xfrm flipH="1">
            <a:off x="4418956" y="1260004"/>
            <a:ext cx="2313284" cy="4953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851983E4-79C9-4265-806B-BE3A1B52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248400"/>
            <a:ext cx="2590056" cy="457200"/>
          </a:xfrm>
        </p:spPr>
        <p:txBody>
          <a:bodyPr/>
          <a:lstStyle/>
          <a:p>
            <a:r>
              <a:rPr lang="it-IT" dirty="0"/>
              <a:t>Consiglio di Sezione – Milano</a:t>
            </a:r>
          </a:p>
          <a:p>
            <a:r>
              <a:rPr lang="en-US" dirty="0"/>
              <a:t>13 </a:t>
            </a:r>
            <a:r>
              <a:rPr lang="en-US" dirty="0" err="1"/>
              <a:t>luglio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297541206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68-8842-4EDB-A298-71E13839B22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1196752"/>
            <a:ext cx="8640960" cy="4251711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5793" tIns="47896" rIns="95793" bIns="47896">
            <a:spAutoFit/>
          </a:bodyPr>
          <a:lstStyle/>
          <a:p>
            <a:pPr algn="l" defTabSz="957263">
              <a:lnSpc>
                <a:spcPct val="200000"/>
              </a:lnSpc>
            </a:pPr>
            <a:r>
              <a:rPr lang="it-IT" sz="1800" b="0" dirty="0" err="1">
                <a:latin typeface="Verdana" pitchFamily="34" charset="0"/>
              </a:rPr>
              <a:t>Toghether</a:t>
            </a:r>
            <a:r>
              <a:rPr lang="it-IT" sz="1800" b="0" dirty="0">
                <a:latin typeface="Verdana" pitchFamily="34" charset="0"/>
              </a:rPr>
              <a:t> with the </a:t>
            </a:r>
            <a:r>
              <a:rPr lang="it-IT" sz="1800" b="0" dirty="0" err="1">
                <a:latin typeface="Verdana" pitchFamily="34" charset="0"/>
              </a:rPr>
              <a:t>technological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material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given</a:t>
            </a:r>
            <a:r>
              <a:rPr lang="it-IT" sz="1800" b="0" dirty="0">
                <a:latin typeface="Verdana" pitchFamily="34" charset="0"/>
              </a:rPr>
              <a:t> by CERN it </a:t>
            </a:r>
            <a:r>
              <a:rPr lang="it-IT" sz="1800" b="0" dirty="0" err="1">
                <a:latin typeface="Verdana" pitchFamily="34" charset="0"/>
              </a:rPr>
              <a:t>is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necessary</a:t>
            </a:r>
            <a:r>
              <a:rPr lang="it-IT" sz="1800" b="0" dirty="0">
                <a:latin typeface="Verdana" pitchFamily="34" charset="0"/>
              </a:rPr>
              <a:t> to </a:t>
            </a:r>
            <a:r>
              <a:rPr lang="it-IT" sz="1800" b="0" dirty="0" err="1">
                <a:latin typeface="Verdana" pitchFamily="34" charset="0"/>
              </a:rPr>
              <a:t>find</a:t>
            </a:r>
            <a:r>
              <a:rPr lang="it-IT" sz="1800" b="0" dirty="0">
                <a:latin typeface="Verdana" pitchFamily="34" charset="0"/>
              </a:rPr>
              <a:t>/</a:t>
            </a:r>
            <a:r>
              <a:rPr lang="it-IT" sz="1800" b="0" dirty="0" err="1">
                <a:latin typeface="Verdana" pitchFamily="34" charset="0"/>
              </a:rPr>
              <a:t>purchase</a:t>
            </a:r>
            <a:r>
              <a:rPr lang="it-IT" sz="1800" b="0" dirty="0">
                <a:latin typeface="Verdana" pitchFamily="34" charset="0"/>
              </a:rPr>
              <a:t> the special </a:t>
            </a:r>
            <a:r>
              <a:rPr lang="it-IT" sz="1800" b="0" dirty="0" err="1">
                <a:latin typeface="Verdana" pitchFamily="34" charset="0"/>
              </a:rPr>
              <a:t>toolings</a:t>
            </a:r>
            <a:r>
              <a:rPr lang="it-IT" sz="1800" b="0" dirty="0">
                <a:latin typeface="Verdana" pitchFamily="34" charset="0"/>
              </a:rPr>
              <a:t>:</a:t>
            </a:r>
          </a:p>
          <a:p>
            <a:pPr marL="285750" indent="-285750" algn="l" defTabSz="957263">
              <a:lnSpc>
                <a:spcPct val="200000"/>
              </a:lnSpc>
              <a:buFontTx/>
              <a:buChar char="-"/>
            </a:pPr>
            <a:r>
              <a:rPr lang="it-IT" dirty="0" err="1">
                <a:latin typeface="Verdana" pitchFamily="34" charset="0"/>
              </a:rPr>
              <a:t>Pumps</a:t>
            </a:r>
            <a:r>
              <a:rPr lang="it-IT" dirty="0">
                <a:latin typeface="Verdana" pitchFamily="34" charset="0"/>
              </a:rPr>
              <a:t> for </a:t>
            </a:r>
            <a:r>
              <a:rPr lang="it-IT" dirty="0" err="1">
                <a:latin typeface="Verdana" pitchFamily="34" charset="0"/>
              </a:rPr>
              <a:t>bladder</a:t>
            </a:r>
            <a:endParaRPr lang="it-IT" dirty="0">
              <a:latin typeface="Verdana" pitchFamily="34" charset="0"/>
            </a:endParaRPr>
          </a:p>
          <a:p>
            <a:pPr marL="285750" indent="-285750" algn="l" defTabSz="957263">
              <a:buFontTx/>
              <a:buChar char="-"/>
            </a:pPr>
            <a:r>
              <a:rPr lang="it-IT" sz="1800" b="0" dirty="0">
                <a:latin typeface="Verdana" pitchFamily="34" charset="0"/>
              </a:rPr>
              <a:t>System for </a:t>
            </a:r>
            <a:r>
              <a:rPr lang="it-IT" sz="1800" b="0" dirty="0" err="1">
                <a:latin typeface="Verdana" pitchFamily="34" charset="0"/>
              </a:rPr>
              <a:t>movimentation</a:t>
            </a:r>
            <a:r>
              <a:rPr lang="it-IT" sz="1800" b="0" dirty="0">
                <a:latin typeface="Verdana" pitchFamily="34" charset="0"/>
              </a:rPr>
              <a:t> of coils, </a:t>
            </a:r>
            <a:r>
              <a:rPr lang="it-IT" sz="1800" b="0" dirty="0" err="1">
                <a:latin typeface="Verdana" pitchFamily="34" charset="0"/>
              </a:rPr>
              <a:t>structures</a:t>
            </a:r>
            <a:r>
              <a:rPr lang="it-IT" sz="1800" b="0" dirty="0">
                <a:latin typeface="Verdana" pitchFamily="34" charset="0"/>
              </a:rPr>
              <a:t>, </a:t>
            </a:r>
            <a:r>
              <a:rPr lang="it-IT" sz="1800" b="0" dirty="0" err="1">
                <a:latin typeface="Verdana" pitchFamily="34" charset="0"/>
              </a:rPr>
              <a:t>cold</a:t>
            </a:r>
            <a:r>
              <a:rPr lang="it-IT" sz="1800" b="0" dirty="0">
                <a:latin typeface="Verdana" pitchFamily="34" charset="0"/>
              </a:rPr>
              <a:t> mass</a:t>
            </a:r>
          </a:p>
          <a:p>
            <a:pPr marL="285750" indent="-285750" algn="l" defTabSz="957263">
              <a:lnSpc>
                <a:spcPct val="200000"/>
              </a:lnSpc>
              <a:buFontTx/>
              <a:buChar char="-"/>
            </a:pPr>
            <a:r>
              <a:rPr lang="it-IT" dirty="0" err="1">
                <a:latin typeface="Verdana" pitchFamily="34" charset="0"/>
              </a:rPr>
              <a:t>Tables</a:t>
            </a:r>
            <a:r>
              <a:rPr lang="it-IT" dirty="0">
                <a:latin typeface="Verdana" pitchFamily="34" charset="0"/>
              </a:rPr>
              <a:t> for </a:t>
            </a:r>
            <a:r>
              <a:rPr lang="it-IT" dirty="0" err="1">
                <a:latin typeface="Verdana" pitchFamily="34" charset="0"/>
              </a:rPr>
              <a:t>assembling</a:t>
            </a:r>
            <a:endParaRPr lang="it-IT" dirty="0">
              <a:latin typeface="Verdana" pitchFamily="34" charset="0"/>
            </a:endParaRPr>
          </a:p>
          <a:p>
            <a:pPr marL="285750" indent="-285750" algn="l" defTabSz="957263">
              <a:lnSpc>
                <a:spcPct val="200000"/>
              </a:lnSpc>
              <a:buFontTx/>
              <a:buChar char="-"/>
            </a:pPr>
            <a:r>
              <a:rPr lang="it-IT" dirty="0">
                <a:latin typeface="Verdana" pitchFamily="34" charset="0"/>
              </a:rPr>
              <a:t>…………………</a:t>
            </a:r>
          </a:p>
          <a:p>
            <a:pPr marL="285750" indent="-285750" algn="l" defTabSz="957263">
              <a:lnSpc>
                <a:spcPct val="200000"/>
              </a:lnSpc>
              <a:buFontTx/>
              <a:buChar char="-"/>
            </a:pPr>
            <a:endParaRPr lang="it-IT" sz="1800" b="0" dirty="0">
              <a:latin typeface="Verdana" pitchFamily="34" charset="0"/>
            </a:endParaRPr>
          </a:p>
          <a:p>
            <a:pPr algn="l" defTabSz="957263"/>
            <a:endParaRPr lang="it-IT" dirty="0">
              <a:latin typeface="Verdana" pitchFamily="34" charset="0"/>
            </a:endParaRPr>
          </a:p>
          <a:p>
            <a:pPr algn="l" defTabSz="957263"/>
            <a:endParaRPr lang="it-IT" sz="1800" b="0" dirty="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7" y="188640"/>
            <a:ext cx="5076825" cy="692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Assembling at LASA: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73F356C7-8217-4A78-9D4A-21B55E8F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248400"/>
            <a:ext cx="2590056" cy="457200"/>
          </a:xfrm>
        </p:spPr>
        <p:txBody>
          <a:bodyPr/>
          <a:lstStyle/>
          <a:p>
            <a:r>
              <a:rPr lang="it-IT" dirty="0"/>
              <a:t>Consiglio di Sezione – Milano</a:t>
            </a:r>
          </a:p>
          <a:p>
            <a:r>
              <a:rPr lang="en-US" dirty="0"/>
              <a:t>13 </a:t>
            </a:r>
            <a:r>
              <a:rPr lang="en-US" dirty="0" err="1"/>
              <a:t>luglio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312557452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0568-8842-4EDB-A298-71E13839B22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196752"/>
            <a:ext cx="8568952" cy="373726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5793" tIns="47896" rIns="95793" bIns="47896">
            <a:spAutoFit/>
          </a:bodyPr>
          <a:lstStyle/>
          <a:p>
            <a:pPr algn="l" defTabSz="957263"/>
            <a:r>
              <a:rPr lang="it-IT" sz="1800" b="0" dirty="0">
                <a:latin typeface="Verdana" pitchFamily="34" charset="0"/>
              </a:rPr>
              <a:t>The </a:t>
            </a:r>
            <a:r>
              <a:rPr lang="it-IT" sz="1800" b="0" dirty="0" err="1">
                <a:solidFill>
                  <a:srgbClr val="FF0000"/>
                </a:solidFill>
                <a:latin typeface="Verdana" pitchFamily="34" charset="0"/>
              </a:rPr>
              <a:t>proposal</a:t>
            </a:r>
            <a:r>
              <a:rPr lang="it-IT" sz="1800" b="0" dirty="0">
                <a:latin typeface="Verdana" pitchFamily="34" charset="0"/>
              </a:rPr>
              <a:t> </a:t>
            </a:r>
            <a:r>
              <a:rPr lang="it-IT" sz="1800" b="0" dirty="0" err="1">
                <a:latin typeface="Verdana" pitchFamily="34" charset="0"/>
              </a:rPr>
              <a:t>is</a:t>
            </a:r>
            <a:r>
              <a:rPr lang="it-IT" sz="1800" b="0" dirty="0">
                <a:latin typeface="Verdana" pitchFamily="34" charset="0"/>
              </a:rPr>
              <a:t> to </a:t>
            </a:r>
            <a:r>
              <a:rPr lang="it-IT" sz="1800" b="0" dirty="0" err="1">
                <a:latin typeface="Verdana" pitchFamily="34" charset="0"/>
              </a:rPr>
              <a:t>perform</a:t>
            </a:r>
            <a:r>
              <a:rPr lang="it-IT" sz="1800" b="0" dirty="0">
                <a:latin typeface="Verdana" pitchFamily="34" charset="0"/>
              </a:rPr>
              <a:t> the test in the DISCORAP </a:t>
            </a:r>
            <a:r>
              <a:rPr lang="it-IT" sz="1800" b="0" dirty="0" err="1">
                <a:latin typeface="Verdana" pitchFamily="34" charset="0"/>
              </a:rPr>
              <a:t>cryostat</a:t>
            </a:r>
            <a:endParaRPr lang="it-IT" sz="1800" b="0" dirty="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7" y="188640"/>
            <a:ext cx="5076825" cy="692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93" tIns="47896" rIns="95793" bIns="47896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Preliminary test at LASA:</a:t>
            </a:r>
          </a:p>
        </p:txBody>
      </p:sp>
      <p:pic>
        <p:nvPicPr>
          <p:cNvPr id="9" name="Immagine 8" descr="DSCN0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559" y="1844824"/>
            <a:ext cx="5552513" cy="4164385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701200" y="1864128"/>
            <a:ext cx="3456384" cy="342071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square" lIns="95793" tIns="47896" rIns="95793" bIns="47896">
            <a:spAutoFit/>
          </a:bodyPr>
          <a:lstStyle/>
          <a:p>
            <a:pPr algn="ctr" defTabSz="957263"/>
            <a:r>
              <a:rPr lang="it-IT" dirty="0">
                <a:latin typeface="Verdana" pitchFamily="34" charset="0"/>
              </a:rPr>
              <a:t>ACTUAL SITUATION</a:t>
            </a:r>
          </a:p>
          <a:p>
            <a:pPr marL="285750" indent="-285750" algn="l" defTabSz="957263">
              <a:buFontTx/>
              <a:buChar char="-"/>
            </a:pPr>
            <a:endParaRPr lang="it-IT" dirty="0">
              <a:latin typeface="Verdana" pitchFamily="34" charset="0"/>
            </a:endParaRPr>
          </a:p>
          <a:p>
            <a:pPr marL="285750" indent="-285750" algn="l" defTabSz="957263">
              <a:buFontTx/>
              <a:buChar char="-"/>
            </a:pPr>
            <a:r>
              <a:rPr lang="it-IT" dirty="0" err="1">
                <a:latin typeface="Verdana" pitchFamily="34" charset="0"/>
              </a:rPr>
              <a:t>Int</a:t>
            </a:r>
            <a:r>
              <a:rPr lang="it-IT" dirty="0">
                <a:latin typeface="Verdana" pitchFamily="34" charset="0"/>
              </a:rPr>
              <a:t>. bore </a:t>
            </a:r>
            <a:r>
              <a:rPr lang="it-IT" dirty="0" err="1">
                <a:latin typeface="Verdana" pitchFamily="34" charset="0"/>
              </a:rPr>
              <a:t>diam</a:t>
            </a:r>
            <a:r>
              <a:rPr lang="it-IT" dirty="0">
                <a:latin typeface="Verdana" pitchFamily="34" charset="0"/>
              </a:rPr>
              <a:t>: 695 mm</a:t>
            </a:r>
          </a:p>
          <a:p>
            <a:pPr marL="285750" indent="-285750" algn="l" defTabSz="957263">
              <a:buFontTx/>
              <a:buChar char="-"/>
            </a:pPr>
            <a:r>
              <a:rPr lang="it-IT" dirty="0" err="1">
                <a:latin typeface="Verdana" pitchFamily="34" charset="0"/>
              </a:rPr>
              <a:t>I</a:t>
            </a:r>
            <a:r>
              <a:rPr lang="it-IT" sz="1800" b="0" dirty="0" err="1">
                <a:latin typeface="Verdana" pitchFamily="34" charset="0"/>
              </a:rPr>
              <a:t>nt</a:t>
            </a:r>
            <a:r>
              <a:rPr lang="it-IT" sz="1800" b="0" dirty="0">
                <a:latin typeface="Verdana" pitchFamily="34" charset="0"/>
              </a:rPr>
              <a:t>. </a:t>
            </a:r>
            <a:r>
              <a:rPr lang="it-IT" sz="1800" b="0" dirty="0" err="1">
                <a:latin typeface="Verdana" pitchFamily="34" charset="0"/>
              </a:rPr>
              <a:t>height</a:t>
            </a:r>
            <a:r>
              <a:rPr lang="it-IT" sz="1800" b="0" dirty="0">
                <a:latin typeface="Verdana" pitchFamily="34" charset="0"/>
              </a:rPr>
              <a:t>: 	   9.2 m</a:t>
            </a:r>
            <a:r>
              <a:rPr lang="it-IT" dirty="0">
                <a:latin typeface="Verdana" pitchFamily="34" charset="0"/>
              </a:rPr>
              <a:t> </a:t>
            </a:r>
          </a:p>
          <a:p>
            <a:pPr marL="285750" indent="-285750" algn="l" defTabSz="957263">
              <a:buFontTx/>
              <a:buChar char="-"/>
            </a:pPr>
            <a:endParaRPr lang="it-IT" sz="1800" b="0" dirty="0">
              <a:latin typeface="Verdana" pitchFamily="34" charset="0"/>
            </a:endParaRPr>
          </a:p>
          <a:p>
            <a:pPr algn="l" defTabSz="957263"/>
            <a:r>
              <a:rPr lang="it-IT" dirty="0">
                <a:latin typeface="Verdana" pitchFamily="34" charset="0"/>
              </a:rPr>
              <a:t>-  Bus </a:t>
            </a:r>
            <a:r>
              <a:rPr lang="it-IT" dirty="0" err="1">
                <a:latin typeface="Verdana" pitchFamily="34" charset="0"/>
              </a:rPr>
              <a:t>bars</a:t>
            </a:r>
            <a:r>
              <a:rPr lang="it-IT" dirty="0">
                <a:latin typeface="Verdana" pitchFamily="34" charset="0"/>
              </a:rPr>
              <a:t> &amp; </a:t>
            </a:r>
          </a:p>
          <a:p>
            <a:pPr marL="285750" indent="-285750" algn="l" defTabSz="957263">
              <a:buFontTx/>
              <a:buChar char="-"/>
            </a:pPr>
            <a:r>
              <a:rPr lang="it-IT" dirty="0" err="1">
                <a:latin typeface="Verdana" pitchFamily="34" charset="0"/>
              </a:rPr>
              <a:t>rapid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switch</a:t>
            </a:r>
            <a:r>
              <a:rPr lang="it-IT" dirty="0">
                <a:latin typeface="Verdana" pitchFamily="34" charset="0"/>
              </a:rPr>
              <a:t>	10 </a:t>
            </a:r>
            <a:r>
              <a:rPr lang="it-IT" dirty="0" err="1">
                <a:latin typeface="Verdana" pitchFamily="34" charset="0"/>
              </a:rPr>
              <a:t>kA</a:t>
            </a:r>
            <a:endParaRPr lang="it-IT" dirty="0">
              <a:latin typeface="Verdana" pitchFamily="34" charset="0"/>
            </a:endParaRPr>
          </a:p>
          <a:p>
            <a:pPr marL="285750" indent="-285750" algn="l" defTabSz="957263">
              <a:buFontTx/>
              <a:buChar char="-"/>
            </a:pPr>
            <a:endParaRPr lang="it-IT" dirty="0">
              <a:latin typeface="Verdana" pitchFamily="34" charset="0"/>
            </a:endParaRPr>
          </a:p>
          <a:p>
            <a:pPr marL="285750" indent="-285750" algn="l" defTabSz="957263">
              <a:buFontTx/>
              <a:buChar char="-"/>
            </a:pPr>
            <a:r>
              <a:rPr lang="it-IT" dirty="0" err="1">
                <a:latin typeface="Verdana" pitchFamily="34" charset="0"/>
              </a:rPr>
              <a:t>Power</a:t>
            </a:r>
            <a:r>
              <a:rPr lang="it-IT" dirty="0">
                <a:latin typeface="Verdana" pitchFamily="34" charset="0"/>
              </a:rPr>
              <a:t> </a:t>
            </a:r>
            <a:r>
              <a:rPr lang="it-IT" dirty="0" err="1">
                <a:latin typeface="Verdana" pitchFamily="34" charset="0"/>
              </a:rPr>
              <a:t>supplies</a:t>
            </a:r>
            <a:r>
              <a:rPr lang="it-IT" dirty="0">
                <a:latin typeface="Verdana" pitchFamily="34" charset="0"/>
              </a:rPr>
              <a:t> &amp;</a:t>
            </a:r>
          </a:p>
          <a:p>
            <a:pPr marL="285750" indent="-285750" algn="l" defTabSz="957263">
              <a:buFontTx/>
              <a:buChar char="-"/>
            </a:pPr>
            <a:r>
              <a:rPr lang="it-IT" dirty="0">
                <a:latin typeface="Verdana" pitchFamily="34" charset="0"/>
              </a:rPr>
              <a:t>Mech. </a:t>
            </a:r>
            <a:r>
              <a:rPr lang="it-IT" dirty="0" err="1">
                <a:latin typeface="Verdana" pitchFamily="34" charset="0"/>
              </a:rPr>
              <a:t>switch</a:t>
            </a:r>
            <a:r>
              <a:rPr lang="it-IT" dirty="0">
                <a:latin typeface="Verdana" pitchFamily="34" charset="0"/>
              </a:rPr>
              <a:t>	25 </a:t>
            </a:r>
            <a:r>
              <a:rPr lang="it-IT" dirty="0" err="1">
                <a:latin typeface="Verdana" pitchFamily="34" charset="0"/>
              </a:rPr>
              <a:t>kA</a:t>
            </a:r>
            <a:endParaRPr lang="it-IT" dirty="0">
              <a:latin typeface="Verdana" pitchFamily="34" charset="0"/>
            </a:endParaRPr>
          </a:p>
          <a:p>
            <a:pPr marL="285750" indent="-285750" algn="l" defTabSz="957263">
              <a:buFontTx/>
              <a:buChar char="-"/>
            </a:pPr>
            <a:endParaRPr lang="it-IT" sz="1800" b="0" dirty="0">
              <a:latin typeface="Verdana" pitchFamily="34" charset="0"/>
            </a:endParaRPr>
          </a:p>
          <a:p>
            <a:pPr marL="285750" indent="-285750" algn="l" defTabSz="957263">
              <a:buFontTx/>
              <a:buChar char="-"/>
            </a:pPr>
            <a:endParaRPr lang="it-IT" sz="1800" b="0" dirty="0">
              <a:latin typeface="Verdana" pitchFamily="34" charset="0"/>
            </a:endParaRP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2F2AEC69-3CDC-43E2-938B-321E1C30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248400"/>
            <a:ext cx="2590056" cy="457200"/>
          </a:xfrm>
        </p:spPr>
        <p:txBody>
          <a:bodyPr/>
          <a:lstStyle/>
          <a:p>
            <a:r>
              <a:rPr lang="it-IT" dirty="0"/>
              <a:t>Consiglio di Sezione – Milano</a:t>
            </a:r>
          </a:p>
          <a:p>
            <a:r>
              <a:rPr lang="en-US" dirty="0"/>
              <a:t>13 </a:t>
            </a:r>
            <a:r>
              <a:rPr lang="en-US" dirty="0" err="1"/>
              <a:t>luglio</a:t>
            </a:r>
            <a:r>
              <a:rPr lang="en-US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605573818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13554</TotalTime>
  <Words>963</Words>
  <Application>Microsoft Office PowerPoint</Application>
  <PresentationFormat>Presentazione su schermo (4:3)</PresentationFormat>
  <Paragraphs>164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Verdana</vt:lpstr>
      <vt:lpstr>Default Design</vt:lpstr>
      <vt:lpstr>The FalconD Project Future Accelerator post-LHC Cos-theta Optimised Nb3Sn Dipole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 - LASA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shielding from cosmic ionizing radiation</dc:title>
  <dc:creator>sorbi</dc:creator>
  <cp:lastModifiedBy>Massimo Sorbi</cp:lastModifiedBy>
  <cp:revision>343</cp:revision>
  <dcterms:created xsi:type="dcterms:W3CDTF">2003-06-09T08:46:33Z</dcterms:created>
  <dcterms:modified xsi:type="dcterms:W3CDTF">2021-07-13T07:42:48Z</dcterms:modified>
</cp:coreProperties>
</file>