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2" r:id="rId4"/>
    <p:sldId id="260" r:id="rId5"/>
    <p:sldId id="28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0" autoAdjust="0"/>
    <p:restoredTop sz="69462" autoAdjust="0"/>
  </p:normalViewPr>
  <p:slideViewPr>
    <p:cSldViewPr snapToGrid="0">
      <p:cViewPr varScale="1">
        <p:scale>
          <a:sx n="60" d="100"/>
          <a:sy n="60" d="100"/>
        </p:scale>
        <p:origin x="73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F221A-E058-414B-B1C5-803A3B23318B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700D0-9D29-4068-903A-0D061772F3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x 150 </a:t>
            </a:r>
            <a:r>
              <a:rPr lang="en-US" dirty="0" err="1"/>
              <a:t>kev</a:t>
            </a:r>
            <a:r>
              <a:rPr lang="en-US" dirty="0"/>
              <a:t> to </a:t>
            </a:r>
            <a:r>
              <a:rPr lang="en-US" dirty="0" err="1"/>
              <a:t>mp</a:t>
            </a:r>
            <a:r>
              <a:rPr lang="en-US" dirty="0"/>
              <a:t> </a:t>
            </a:r>
            <a:r>
              <a:rPr lang="en-US" dirty="0" err="1"/>
              <a:t>exmp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700D0-9D29-4068-903A-0D061772F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700D0-9D29-4068-903A-0D061772F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6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68EB-0BEB-2346-99F0-6AAF146F7C45}" type="slidenum">
              <a:rPr lang="ru-IT" smtClean="0"/>
              <a:t>4</a:t>
            </a:fld>
            <a:endParaRPr lang="ru-IT"/>
          </a:p>
        </p:txBody>
      </p:sp>
    </p:spTree>
    <p:extLst>
      <p:ext uri="{BB962C8B-B14F-4D97-AF65-F5344CB8AC3E}">
        <p14:creationId xmlns:p14="http://schemas.microsoft.com/office/powerpoint/2010/main" val="72126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Schemi</a:t>
            </a:r>
            <a:r>
              <a:rPr lang="en-US" dirty="0"/>
              <a:t> come </a:t>
            </a:r>
            <a:r>
              <a:rPr lang="en-US" b="1" dirty="0"/>
              <a:t>Map: proton on target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 err="1">
                <a:sym typeface="Wingdings" panose="05000000000000000000" pitchFamily="2" charset="2"/>
              </a:rPr>
              <a:t>Pioni</a:t>
            </a:r>
            <a:r>
              <a:rPr lang="en-US" b="1" dirty="0">
                <a:sym typeface="Wingdings" panose="05000000000000000000" pitchFamily="2" charset="2"/>
              </a:rPr>
              <a:t>  decay in muon </a:t>
            </a:r>
            <a:r>
              <a:rPr lang="en-US" b="0" dirty="0">
                <a:sym typeface="Wingdings" panose="05000000000000000000" pitchFamily="2" charset="2"/>
              </a:rPr>
              <a:t>…. Hanno </a:t>
            </a:r>
            <a:r>
              <a:rPr lang="en-US" b="1" dirty="0" err="1">
                <a:sym typeface="Wingdings" panose="05000000000000000000" pitchFamily="2" charset="2"/>
              </a:rPr>
              <a:t>emittanze</a:t>
            </a:r>
            <a:r>
              <a:rPr lang="en-US" b="1" dirty="0">
                <a:sym typeface="Wingdings" panose="05000000000000000000" pitchFamily="2" charset="2"/>
              </a:rPr>
              <a:t> molto </a:t>
            </a:r>
            <a:r>
              <a:rPr lang="en-US" b="1" dirty="0" err="1">
                <a:sym typeface="Wingdings" panose="05000000000000000000" pitchFamily="2" charset="2"/>
              </a:rPr>
              <a:t>più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alte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degli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schemi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basati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su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leptoni</a:t>
            </a:r>
            <a:r>
              <a:rPr lang="en-US" b="0" dirty="0">
                <a:sym typeface="Wingdings" panose="05000000000000000000" pitchFamily="2" charset="2"/>
              </a:rPr>
              <a:t>, ma </a:t>
            </a:r>
            <a:r>
              <a:rPr lang="en-US" b="0" dirty="0" err="1">
                <a:sym typeface="Wingdings" panose="05000000000000000000" pitchFamily="2" charset="2"/>
              </a:rPr>
              <a:t>hanno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sezio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err="1"/>
              <a:t>Fcc</a:t>
            </a:r>
            <a:r>
              <a:rPr lang="en-US" b="1" dirty="0"/>
              <a:t> 500 MW</a:t>
            </a:r>
            <a:r>
              <a:rPr lang="en-US" dirty="0"/>
              <a:t>, </a:t>
            </a:r>
            <a:r>
              <a:rPr lang="en-US" b="1" dirty="0"/>
              <a:t>CERN (120 </a:t>
            </a:r>
            <a:r>
              <a:rPr lang="en-US" b="1" dirty="0" err="1"/>
              <a:t>lhc</a:t>
            </a:r>
            <a:r>
              <a:rPr lang="en-US" b="1" dirty="0"/>
              <a:t>) +  (80 lab) --- SIAMO COMPARABILI</a:t>
            </a:r>
          </a:p>
          <a:p>
            <a:r>
              <a:rPr lang="en-US" b="1" dirty="0" err="1"/>
              <a:t>Collisioni</a:t>
            </a:r>
            <a:r>
              <a:rPr lang="en-US" b="1" dirty="0"/>
              <a:t> in </a:t>
            </a:r>
            <a:r>
              <a:rPr lang="en-US" b="1" dirty="0" err="1"/>
              <a:t>vuoto</a:t>
            </a:r>
            <a:r>
              <a:rPr lang="en-US" b="1" dirty="0"/>
              <a:t> </a:t>
            </a:r>
            <a:r>
              <a:rPr lang="en-US" b="1" dirty="0" err="1"/>
              <a:t>quindi</a:t>
            </a:r>
            <a:r>
              <a:rPr lang="en-US" b="1" dirty="0"/>
              <a:t> le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recuperano</a:t>
            </a:r>
            <a:r>
              <a:rPr lang="en-US" b="1" dirty="0"/>
              <a:t> </a:t>
            </a:r>
            <a:r>
              <a:rPr lang="en-US" b="1" dirty="0" err="1"/>
              <a:t>tutte</a:t>
            </a:r>
            <a:r>
              <a:rPr lang="en-US" b="1" dirty="0"/>
              <a:t> </a:t>
            </a:r>
            <a:r>
              <a:rPr lang="en-US" dirty="0"/>
              <a:t>---- </a:t>
            </a:r>
            <a:r>
              <a:rPr lang="en-US" b="1" dirty="0"/>
              <a:t>non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termalizza</a:t>
            </a:r>
            <a:r>
              <a:rPr lang="en-US" b="1" dirty="0"/>
              <a:t> </a:t>
            </a:r>
            <a:r>
              <a:rPr lang="en-US" dirty="0" err="1"/>
              <a:t>nulla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luminosità</a:t>
            </a:r>
            <a:r>
              <a:rPr lang="en-US" dirty="0"/>
              <a:t> è </a:t>
            </a:r>
            <a:r>
              <a:rPr lang="en-US" dirty="0" err="1"/>
              <a:t>cos’ì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elettroni</a:t>
            </a:r>
            <a:r>
              <a:rPr lang="en-US" dirty="0"/>
              <a:t> e </a:t>
            </a:r>
            <a:r>
              <a:rPr lang="en-US" b="1" dirty="0" err="1"/>
              <a:t>fotoni</a:t>
            </a:r>
            <a:r>
              <a:rPr lang="en-US" b="1" dirty="0"/>
              <a:t> NON SI VEDONO</a:t>
            </a:r>
            <a:r>
              <a:rPr lang="en-US" dirty="0"/>
              <a:t>! </a:t>
            </a:r>
          </a:p>
          <a:p>
            <a:r>
              <a:rPr lang="en-US" b="1" dirty="0"/>
              <a:t>NO </a:t>
            </a:r>
            <a:r>
              <a:rPr lang="en-US" b="1" dirty="0" err="1"/>
              <a:t>beamstrahlung</a:t>
            </a:r>
            <a:r>
              <a:rPr lang="en-US" dirty="0"/>
              <a:t> effect… .</a:t>
            </a:r>
            <a:r>
              <a:rPr lang="en-US" b="1" dirty="0"/>
              <a:t>NON fasci </a:t>
            </a:r>
            <a:r>
              <a:rPr lang="en-US" b="1" dirty="0" err="1"/>
              <a:t>piatti</a:t>
            </a:r>
            <a:r>
              <a:rPr lang="en-US" b="1" dirty="0"/>
              <a:t> </a:t>
            </a:r>
            <a:r>
              <a:rPr lang="en-US" dirty="0"/>
              <a:t>…. </a:t>
            </a:r>
            <a:r>
              <a:rPr lang="en-US" b="1" dirty="0"/>
              <a:t>Non </a:t>
            </a:r>
            <a:r>
              <a:rPr lang="en-US" b="1" dirty="0" err="1"/>
              <a:t>limite</a:t>
            </a:r>
            <a:r>
              <a:rPr lang="en-US" b="1" dirty="0"/>
              <a:t> </a:t>
            </a:r>
            <a:r>
              <a:rPr lang="en-US" b="1" dirty="0" err="1"/>
              <a:t>fisico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focalizzazione</a:t>
            </a:r>
            <a:r>
              <a:rPr lang="en-US" b="1" dirty="0"/>
              <a:t> </a:t>
            </a:r>
            <a:r>
              <a:rPr lang="en-US" dirty="0"/>
              <a:t>solo </a:t>
            </a:r>
            <a:r>
              <a:rPr lang="en-US" dirty="0" err="1"/>
              <a:t>tecnologico</a:t>
            </a:r>
            <a:r>
              <a:rPr lang="en-US" dirty="0"/>
              <a:t>.</a:t>
            </a:r>
          </a:p>
          <a:p>
            <a:r>
              <a:rPr lang="en-US" b="1" dirty="0"/>
              <a:t>ILC </a:t>
            </a:r>
            <a:r>
              <a:rPr lang="en-US" b="0" dirty="0"/>
              <a:t>e+ e-</a:t>
            </a:r>
            <a:r>
              <a:rPr lang="en-US" b="1" dirty="0"/>
              <a:t> SI </a:t>
            </a:r>
            <a:r>
              <a:rPr lang="en-US" b="1" dirty="0" err="1"/>
              <a:t>beamstrahlung</a:t>
            </a:r>
            <a:r>
              <a:rPr lang="en-US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700D0-9D29-4068-903A-0D061772F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EDE31-C662-4218-A3B2-2BA8CF18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199C97-829E-41E4-A586-E8E3FFCB2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C28AC5-2DAF-473E-B7AC-93A80818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852E85-5A5D-419E-9126-76EB27CD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6E80C3-4437-4298-942F-9D4F5E4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E8506-1CEC-4302-83DF-2178AF42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AFD573-3311-481D-9DBF-A54E42CA6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0B39A4-D7CF-4D5A-AE0E-970D156D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BB7F57-31C8-4E40-AAD8-D16BD22C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454E9-440F-44A1-8845-A1225251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489DF7-1B2D-4E00-8ED7-EC9B448C3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67583D-400B-439A-B694-B0B7ACD0D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C8D444-D3D9-4863-98C0-E9ACEB69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F8664B-B849-4324-BB08-4CA427AB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3DF53-40E7-491F-B7E8-5FF56EEC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BE9009-735D-4B1E-A897-608B1535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1F241-6329-44AB-94CF-8F876EA0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104AB-E4A5-4140-9795-4E556209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036E7-BC79-438C-9279-57E057A3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38FA82-F69F-4093-ABCC-4DDC6603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01359-8E5E-413A-AAF8-B2CE1394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923D10-C7A9-4DDA-9B07-643DCB4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95BCF-9997-43E7-B386-47C51C1A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BB146-84CD-4438-8D17-5F70B000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C97EE2-CA97-466E-9479-A9C272AA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CE1A30-5AB7-421C-8A54-8939F378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DF7A3C-C15D-45DA-9AED-7467392FD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47F3E2-B701-4D7D-B674-0F7E88C88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A78F22-4227-4DB9-A3B2-5FEB3F9D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824CC-BF51-463C-B760-82E2CF3E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63E0D3-B576-47A0-B4BD-515CEE64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77304-CB64-4B87-98A9-B45F9081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42DC16-0447-4251-B89C-D2317B7A0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4475DE-527B-41EA-BE8D-ADC423C7C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C5EDB3-4BD9-4FB8-93B2-B09EC8E2A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6F5483-6D5F-4995-9D55-314ACBC60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D6DEE2-321B-4B4E-BC02-61B8636F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458CBA-8070-4B13-90D1-BD346799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E2E6FF7-B4D4-4CB6-A53C-8B878F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CAE9E-071B-4FF5-BCED-A16A2751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428523-DEA0-409B-A249-69BAA954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2EB1D2-4FDF-4E6E-8DF8-3BE5250E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BE4A51-DE79-4F62-8D2C-48EF576D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8EF033-1BE6-48A0-ABBD-4FD18F2E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EA41B0-17EA-4201-989C-7009C7B8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4B8CC6-7220-46E7-97DC-EA7C1981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1A1AC-FCFE-45D1-A5B2-BFE23648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A3862A-D6A4-4067-BE59-F1E92985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788FFA-FC5E-4C0D-8C84-84B2CC767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371CE2-44FC-4EF5-8A65-51EAF57C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C933EE-2E92-470F-BD55-68798FF2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6C9F4D-67EE-43BC-8465-608FC523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9692E-98E2-4746-AE6A-6159ACAE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C2CF6FC-70FA-44A7-B809-EC322408D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29D602-D23E-4264-AC42-DA8AE2010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3EBBAC-2463-491F-8C4F-58D4F961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612040-3092-4280-8F4D-4C2501DA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F2C5FA-EB67-4751-9AD3-F7EE571F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624116-5A64-449C-8557-27DC43B5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D7E63B-3978-4752-84BA-EF399D0E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15E721-396E-47E9-8B2D-ED4D8F7E5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D0E9-8CE2-4390-950A-041FE78CB34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810760-8510-4203-9EE9-35B583DB9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B1158A-3492-4DAA-97C4-79A56C591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FDCE-C6D8-4976-8D40-145C4C0BEB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7CBAE5-9579-408B-904A-EA2E3D116302}"/>
              </a:ext>
            </a:extLst>
          </p:cNvPr>
          <p:cNvSpPr txBox="1"/>
          <p:nvPr/>
        </p:nvSpPr>
        <p:spPr>
          <a:xfrm>
            <a:off x="192018" y="96252"/>
            <a:ext cx="5634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RD_MUCOL activities @ INFN-MI</a:t>
            </a:r>
            <a:br>
              <a:rPr lang="en-US" sz="3200" dirty="0"/>
            </a:br>
            <a:r>
              <a:rPr lang="en-US" sz="3200" dirty="0"/>
              <a:t>in synergy with IFAST EU-project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CAB5EE-0957-4C6E-89F1-2934824DDBDC}"/>
              </a:ext>
            </a:extLst>
          </p:cNvPr>
          <p:cNvSpPr txBox="1"/>
          <p:nvPr/>
        </p:nvSpPr>
        <p:spPr>
          <a:xfrm>
            <a:off x="6985000" y="139439"/>
            <a:ext cx="512406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The Group:	   Alberto Bacci (LC)</a:t>
            </a:r>
            <a:br>
              <a:rPr lang="en-US" sz="2400" dirty="0"/>
            </a:br>
            <a:r>
              <a:rPr lang="en-US" sz="2400" dirty="0"/>
              <a:t>		   </a:t>
            </a:r>
            <a:r>
              <a:rPr lang="en-US" sz="2400" dirty="0" err="1"/>
              <a:t>Illya</a:t>
            </a:r>
            <a:r>
              <a:rPr lang="en-US" sz="2400" dirty="0"/>
              <a:t> </a:t>
            </a:r>
            <a:r>
              <a:rPr lang="en-US" sz="2400" dirty="0" err="1"/>
              <a:t>Drebot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	   </a:t>
            </a:r>
            <a:r>
              <a:rPr lang="en-US" sz="2400" dirty="0">
                <a:solidFill>
                  <a:srgbClr val="CC00CC"/>
                </a:solidFill>
              </a:rPr>
              <a:t>Luca Serafini (new)</a:t>
            </a:r>
          </a:p>
          <a:p>
            <a:r>
              <a:rPr lang="en-US" sz="2400" dirty="0">
                <a:solidFill>
                  <a:srgbClr val="CC00CC"/>
                </a:solidFill>
              </a:rPr>
              <a:t>		   Camilla </a:t>
            </a:r>
            <a:r>
              <a:rPr lang="en-US" sz="2400" dirty="0" err="1">
                <a:solidFill>
                  <a:srgbClr val="CC00CC"/>
                </a:solidFill>
              </a:rPr>
              <a:t>Curatolo</a:t>
            </a:r>
            <a:r>
              <a:rPr lang="en-US" sz="2400" dirty="0">
                <a:solidFill>
                  <a:srgbClr val="CC00CC"/>
                </a:solidFill>
              </a:rPr>
              <a:t> (new)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69C1BB-F642-4F9F-AAB7-389FBAFBC197}"/>
              </a:ext>
            </a:extLst>
          </p:cNvPr>
          <p:cNvSpPr txBox="1"/>
          <p:nvPr/>
        </p:nvSpPr>
        <p:spPr>
          <a:xfrm>
            <a:off x="238336" y="2144590"/>
            <a:ext cx="11793489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Activities list</a:t>
            </a:r>
          </a:p>
          <a:p>
            <a:r>
              <a:rPr lang="en-US" sz="2400" b="1" dirty="0"/>
              <a:t>Done in 2021 and in progress:</a:t>
            </a:r>
            <a:br>
              <a:rPr lang="en-US" sz="2400" dirty="0"/>
            </a:br>
            <a:r>
              <a:rPr lang="en-US" sz="2400" b="1" dirty="0"/>
              <a:t>Lemma</a:t>
            </a:r>
            <a:r>
              <a:rPr lang="en-US" sz="2400" dirty="0"/>
              <a:t> schema for Muon production [</a:t>
            </a:r>
            <a:r>
              <a:rPr lang="en-US" sz="2400" dirty="0">
                <a:solidFill>
                  <a:srgbClr val="CC00CC"/>
                </a:solidFill>
              </a:rPr>
              <a:t>e</a:t>
            </a:r>
            <a:r>
              <a:rPr lang="en-US" sz="2400" baseline="30000" dirty="0">
                <a:solidFill>
                  <a:srgbClr val="CC00CC"/>
                </a:solidFill>
              </a:rPr>
              <a:t>+</a:t>
            </a:r>
            <a:r>
              <a:rPr lang="en-US" sz="2400" dirty="0">
                <a:solidFill>
                  <a:srgbClr val="CC00CC"/>
                </a:solidFill>
              </a:rPr>
              <a:t> (e</a:t>
            </a:r>
            <a:r>
              <a:rPr lang="en-US" sz="2400" baseline="30000" dirty="0">
                <a:solidFill>
                  <a:srgbClr val="CC00CC"/>
                </a:solidFill>
              </a:rPr>
              <a:t>-</a:t>
            </a:r>
            <a:r>
              <a:rPr lang="en-US" sz="2400" dirty="0">
                <a:solidFill>
                  <a:srgbClr val="CC00CC"/>
                </a:solidFill>
              </a:rPr>
              <a:t> i.e. target) </a:t>
            </a:r>
            <a:r>
              <a:rPr lang="en-US" sz="2400" dirty="0"/>
              <a:t>(45 GeV)  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 u</a:t>
            </a:r>
            <a:r>
              <a:rPr lang="en-US" sz="2400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+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 u</a:t>
            </a:r>
            <a:r>
              <a:rPr lang="en-US" sz="2400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-</a:t>
            </a:r>
            <a:r>
              <a:rPr lang="en-US" sz="2400" dirty="0">
                <a:sym typeface="Wingdings" panose="05000000000000000000" pitchFamily="2" charset="2"/>
              </a:rPr>
              <a:t> (@</a:t>
            </a:r>
            <a:r>
              <a:rPr lang="el-GR" sz="2400" dirty="0">
                <a:sym typeface="Wingdings" panose="05000000000000000000" pitchFamily="2" charset="2"/>
              </a:rPr>
              <a:t>γ</a:t>
            </a:r>
            <a:r>
              <a:rPr lang="it-IT" sz="2400" baseline="-25000" dirty="0" err="1">
                <a:sym typeface="Wingdings" panose="05000000000000000000" pitchFamily="2" charset="2"/>
              </a:rPr>
              <a:t>relativistic</a:t>
            </a:r>
            <a:r>
              <a:rPr lang="en-US" sz="2400" dirty="0">
                <a:sym typeface="Wingdings" panose="05000000000000000000" pitchFamily="2" charset="2"/>
              </a:rPr>
              <a:t>=200)]:</a:t>
            </a:r>
          </a:p>
          <a:p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Very </a:t>
            </a:r>
            <a:r>
              <a:rPr lang="en-US" sz="2400" b="1" dirty="0">
                <a:solidFill>
                  <a:srgbClr val="CC00CC"/>
                </a:solidFill>
                <a:sym typeface="Wingdings" panose="05000000000000000000" pitchFamily="2" charset="2"/>
              </a:rPr>
              <a:t>low emittance 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but also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low cross section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. To increase the flux (</a:t>
            </a:r>
            <a:r>
              <a:rPr lang="en-US" sz="2400" b="1" dirty="0">
                <a:solidFill>
                  <a:srgbClr val="CC00CC"/>
                </a:solidFill>
                <a:sym typeface="Wingdings" panose="05000000000000000000" pitchFamily="2" charset="2"/>
              </a:rPr>
              <a:t>two embedded source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) </a:t>
            </a:r>
            <a:br>
              <a:rPr lang="en-US" sz="2400" dirty="0">
                <a:solidFill>
                  <a:srgbClr val="CC00CC"/>
                </a:solidFill>
              </a:rPr>
            </a:br>
            <a:r>
              <a:rPr lang="en-US" sz="2400" b="1" dirty="0">
                <a:solidFill>
                  <a:srgbClr val="CC00CC"/>
                </a:solidFill>
              </a:rPr>
              <a:t>1) </a:t>
            </a:r>
            <a:r>
              <a:rPr lang="en-US" sz="2400" dirty="0">
                <a:solidFill>
                  <a:srgbClr val="CC00CC"/>
                </a:solidFill>
              </a:rPr>
              <a:t>5GeV spent e+ on target  </a:t>
            </a:r>
            <a:r>
              <a:rPr lang="en-US" sz="2400" dirty="0"/>
              <a:t>to regenerate </a:t>
            </a:r>
            <a:r>
              <a:rPr lang="en-US" sz="2400" dirty="0">
                <a:solidFill>
                  <a:srgbClr val="CC00CC"/>
                </a:solidFill>
              </a:rPr>
              <a:t>5MeV e</a:t>
            </a:r>
            <a:r>
              <a:rPr lang="en-US" sz="2400" baseline="30000" dirty="0">
                <a:solidFill>
                  <a:srgbClr val="CC00CC"/>
                </a:solidFill>
              </a:rPr>
              <a:t>+</a:t>
            </a:r>
            <a:r>
              <a:rPr lang="en-US" sz="2400" dirty="0">
                <a:solidFill>
                  <a:srgbClr val="CC00CC"/>
                </a:solidFill>
              </a:rPr>
              <a:t> new beam</a:t>
            </a:r>
            <a:br>
              <a:rPr lang="en-US" sz="2400" dirty="0"/>
            </a:br>
            <a:r>
              <a:rPr lang="en-US" sz="2400" b="1" dirty="0"/>
              <a:t>2) </a:t>
            </a:r>
            <a:r>
              <a:rPr lang="el-GR" sz="2400" dirty="0">
                <a:sym typeface="Wingdings" panose="05000000000000000000" pitchFamily="2" charset="2"/>
              </a:rPr>
              <a:t>γ</a:t>
            </a:r>
            <a:r>
              <a:rPr lang="it-IT" sz="2400" dirty="0">
                <a:sym typeface="Wingdings" panose="05000000000000000000" pitchFamily="2" charset="2"/>
              </a:rPr>
              <a:t>-</a:t>
            </a:r>
            <a:r>
              <a:rPr lang="it-IT" sz="2400" dirty="0" err="1">
                <a:sym typeface="Wingdings" panose="05000000000000000000" pitchFamily="2" charset="2"/>
              </a:rPr>
              <a:t>ray</a:t>
            </a:r>
            <a:r>
              <a:rPr lang="it-IT" sz="2400" dirty="0">
                <a:sym typeface="Wingdings" panose="05000000000000000000" pitchFamily="2" charset="2"/>
              </a:rPr>
              <a:t> (</a:t>
            </a:r>
            <a:r>
              <a:rPr lang="en-US" sz="2400" dirty="0"/>
              <a:t>Muon production) impinging on target 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 100 MeV e</a:t>
            </a:r>
            <a:r>
              <a:rPr lang="en-US" sz="2400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+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 new beam</a:t>
            </a:r>
            <a:endParaRPr lang="en-US" sz="2400" dirty="0"/>
          </a:p>
          <a:p>
            <a:r>
              <a:rPr lang="en-US" sz="2400" b="1" dirty="0"/>
              <a:t>For both 1 &amp; 2 needs a </a:t>
            </a:r>
            <a:r>
              <a:rPr lang="en-US" sz="2400" b="1" dirty="0">
                <a:solidFill>
                  <a:srgbClr val="CC00CC"/>
                </a:solidFill>
              </a:rPr>
              <a:t>positron trap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Foreseen for 2022: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new </a:t>
            </a:r>
            <a:r>
              <a:rPr lang="en-US" sz="2400" b="1" dirty="0"/>
              <a:t>Muon Source </a:t>
            </a:r>
            <a:r>
              <a:rPr lang="en-US" sz="2400" dirty="0"/>
              <a:t>that promises a </a:t>
            </a:r>
            <a:r>
              <a:rPr lang="en-US" sz="2400" b="1" dirty="0"/>
              <a:t>very low emittance </a:t>
            </a:r>
            <a:r>
              <a:rPr lang="en-US" sz="2400" dirty="0"/>
              <a:t>with a </a:t>
            </a:r>
            <a:r>
              <a:rPr lang="en-US" sz="2400" b="1" dirty="0"/>
              <a:t>sustainable plug power </a:t>
            </a:r>
            <a:r>
              <a:rPr lang="en-US" sz="2400" dirty="0"/>
              <a:t>balance. </a:t>
            </a:r>
            <a:r>
              <a:rPr lang="en-US" sz="2400" b="1" dirty="0">
                <a:solidFill>
                  <a:srgbClr val="CC00CC"/>
                </a:solidFill>
              </a:rPr>
              <a:t>Serafini/</a:t>
            </a:r>
            <a:r>
              <a:rPr lang="en-US" sz="2400" b="1" dirty="0" err="1">
                <a:solidFill>
                  <a:srgbClr val="CC00CC"/>
                </a:solidFill>
              </a:rPr>
              <a:t>Curatolo</a:t>
            </a:r>
            <a:r>
              <a:rPr lang="en-US" sz="2400" b="1" dirty="0">
                <a:solidFill>
                  <a:srgbClr val="CC00CC"/>
                </a:solidFill>
              </a:rPr>
              <a:t> scheme [e</a:t>
            </a:r>
            <a:r>
              <a:rPr lang="en-US" sz="2400" b="1" baseline="30000" dirty="0">
                <a:solidFill>
                  <a:srgbClr val="CC00CC"/>
                </a:solidFill>
              </a:rPr>
              <a:t>-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it-IT" sz="2400" b="1" dirty="0">
                <a:solidFill>
                  <a:srgbClr val="CC00CC"/>
                </a:solidFill>
              </a:rPr>
              <a:t>x(150keV)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  u</a:t>
            </a:r>
            <a:r>
              <a:rPr lang="en-US" sz="2400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+</a:t>
            </a:r>
            <a:r>
              <a:rPr lang="en-US" sz="2400" dirty="0">
                <a:solidFill>
                  <a:srgbClr val="CC00CC"/>
                </a:solidFill>
                <a:sym typeface="Wingdings" panose="05000000000000000000" pitchFamily="2" charset="2"/>
              </a:rPr>
              <a:t> u</a:t>
            </a:r>
            <a:r>
              <a:rPr lang="en-US" sz="2400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-</a:t>
            </a:r>
            <a:r>
              <a:rPr lang="en-US" sz="2400" b="1" dirty="0">
                <a:solidFill>
                  <a:srgbClr val="CC00CC"/>
                </a:solidFill>
                <a:sym typeface="Wingdings" panose="05000000000000000000" pitchFamily="2" charset="2"/>
              </a:rPr>
              <a:t>];</a:t>
            </a:r>
            <a:r>
              <a:rPr lang="en-US" sz="2400" dirty="0">
                <a:sym typeface="Wingdings" panose="05000000000000000000" pitchFamily="2" charset="2"/>
              </a:rPr>
              <a:t>  </a:t>
            </a:r>
            <a:r>
              <a:rPr lang="en-US" sz="2400" b="1" dirty="0">
                <a:sym typeface="Wingdings" panose="05000000000000000000" pitchFamily="2" charset="2"/>
              </a:rPr>
              <a:t>NAME: e X M 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C00CC"/>
                </a:solidFill>
                <a:sym typeface="Wingdings" panose="05000000000000000000" pitchFamily="2" charset="2"/>
              </a:rPr>
              <a:t>Activities on others muon production schemes</a:t>
            </a:r>
            <a:endParaRPr lang="en-US" sz="2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4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58132C-B07B-4DA5-B1F1-2D798E6186A0}"/>
              </a:ext>
            </a:extLst>
          </p:cNvPr>
          <p:cNvSpPr txBox="1"/>
          <p:nvPr/>
        </p:nvSpPr>
        <p:spPr>
          <a:xfrm>
            <a:off x="252662" y="96252"/>
            <a:ext cx="725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LEMMA layout + embedded sources:</a:t>
            </a: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9A07D187-2FEA-4C3F-A5B8-07C4CC3E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1" y="868931"/>
            <a:ext cx="9624452" cy="2910161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E14ED13-2925-48D7-ABBA-62C0741FA66F}"/>
              </a:ext>
            </a:extLst>
          </p:cNvPr>
          <p:cNvCxnSpPr>
            <a:cxnSpLocks/>
          </p:cNvCxnSpPr>
          <p:nvPr/>
        </p:nvCxnSpPr>
        <p:spPr>
          <a:xfrm>
            <a:off x="1425844" y="3450956"/>
            <a:ext cx="382636" cy="68924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2EBECE-4308-4AEC-865E-898BBDA6D50B}"/>
              </a:ext>
            </a:extLst>
          </p:cNvPr>
          <p:cNvSpPr txBox="1"/>
          <p:nvPr/>
        </p:nvSpPr>
        <p:spPr>
          <a:xfrm>
            <a:off x="955040" y="4145280"/>
            <a:ext cx="3901440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</a:rPr>
              <a:t>5 GeV spent e+ on target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CC00CC"/>
                </a:solidFill>
                <a:sym typeface="Wingdings" panose="05000000000000000000" pitchFamily="2" charset="2"/>
              </a:rPr>
              <a:t>5 MeV e+ new beam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7ACE023-512C-49ED-98D8-A4AB5C3142E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338320" y="2697480"/>
            <a:ext cx="4478020" cy="1778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367D5A-2283-46E2-837B-2B776B37AFA6}"/>
              </a:ext>
            </a:extLst>
          </p:cNvPr>
          <p:cNvSpPr txBox="1"/>
          <p:nvPr/>
        </p:nvSpPr>
        <p:spPr>
          <a:xfrm>
            <a:off x="6654800" y="4475480"/>
            <a:ext cx="4323080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>
                <a:solidFill>
                  <a:srgbClr val="CC00CC"/>
                </a:solidFill>
              </a:defRPr>
            </a:lvl1pPr>
          </a:lstStyle>
          <a:p>
            <a:r>
              <a:rPr lang="en-US" dirty="0"/>
              <a:t>gamma on target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100 MeV e+ new beam</a:t>
            </a:r>
            <a:r>
              <a:rPr lang="en-US" dirty="0"/>
              <a:t>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4483E3B-191C-4FF8-B147-0A6B5A246044}"/>
              </a:ext>
            </a:extLst>
          </p:cNvPr>
          <p:cNvCxnSpPr>
            <a:cxnSpLocks/>
            <a:stCxn id="6" idx="2"/>
            <a:endCxn id="20" idx="1"/>
          </p:cNvCxnSpPr>
          <p:nvPr/>
        </p:nvCxnSpPr>
        <p:spPr>
          <a:xfrm>
            <a:off x="2905760" y="5099387"/>
            <a:ext cx="386080" cy="103170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A01816C-B159-4FB1-AC26-1449A138476D}"/>
              </a:ext>
            </a:extLst>
          </p:cNvPr>
          <p:cNvCxnSpPr>
            <a:cxnSpLocks/>
            <a:stCxn id="9" idx="2"/>
            <a:endCxn id="20" idx="3"/>
          </p:cNvCxnSpPr>
          <p:nvPr/>
        </p:nvCxnSpPr>
        <p:spPr>
          <a:xfrm flipH="1">
            <a:off x="7193280" y="5429587"/>
            <a:ext cx="1623060" cy="70150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B0BB759-E1AB-4C75-B0F7-0A0FA5B9F8AB}"/>
              </a:ext>
            </a:extLst>
          </p:cNvPr>
          <p:cNvSpPr txBox="1"/>
          <p:nvPr/>
        </p:nvSpPr>
        <p:spPr>
          <a:xfrm>
            <a:off x="3291840" y="5654040"/>
            <a:ext cx="3901440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</a:rPr>
              <a:t>A High efficiency </a:t>
            </a:r>
            <a:br>
              <a:rPr lang="en-US" sz="2800" dirty="0">
                <a:solidFill>
                  <a:srgbClr val="CC00CC"/>
                </a:solidFill>
              </a:rPr>
            </a:br>
            <a:r>
              <a:rPr lang="en-US" sz="2800" dirty="0">
                <a:solidFill>
                  <a:srgbClr val="CC00CC"/>
                </a:solidFill>
              </a:rPr>
              <a:t>Positron trap is needed</a:t>
            </a:r>
          </a:p>
        </p:txBody>
      </p:sp>
    </p:spTree>
    <p:extLst>
      <p:ext uri="{BB962C8B-B14F-4D97-AF65-F5344CB8AC3E}">
        <p14:creationId xmlns:p14="http://schemas.microsoft.com/office/powerpoint/2010/main" val="27014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2486" t="20029" r="52961" b="25001"/>
          <a:stretch/>
        </p:blipFill>
        <p:spPr>
          <a:xfrm>
            <a:off x="8305435" y="65654"/>
            <a:ext cx="3732469" cy="26026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7932269" cy="27339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1600" y="1052945"/>
            <a:ext cx="212436" cy="1884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036" y="2682537"/>
            <a:ext cx="1129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Simulation flow:</a:t>
            </a:r>
          </a:p>
          <a:p>
            <a:r>
              <a:rPr lang="it-IT" dirty="0"/>
              <a:t>Bunch generated by </a:t>
            </a:r>
            <a:r>
              <a:rPr lang="it-IT" dirty="0">
                <a:solidFill>
                  <a:srgbClr val="FF33CC"/>
                </a:solidFill>
              </a:rPr>
              <a:t>Astra Code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rgbClr val="FF33CC"/>
                </a:solidFill>
                <a:sym typeface="Wingdings" panose="05000000000000000000" pitchFamily="2" charset="2"/>
              </a:rPr>
              <a:t>Geant4</a:t>
            </a:r>
            <a:r>
              <a:rPr lang="it-IT" dirty="0">
                <a:sym typeface="Wingdings" panose="05000000000000000000" pitchFamily="2" charset="2"/>
              </a:rPr>
              <a:t> e+ target interaction and rigeneration  </a:t>
            </a:r>
            <a:r>
              <a:rPr lang="it-IT" dirty="0">
                <a:solidFill>
                  <a:srgbClr val="FF33CC"/>
                </a:solidFill>
                <a:sym typeface="Wingdings" panose="05000000000000000000" pitchFamily="2" charset="2"/>
              </a:rPr>
              <a:t>Astra </a:t>
            </a:r>
            <a:r>
              <a:rPr lang="it-IT" dirty="0">
                <a:sym typeface="Wingdings" panose="05000000000000000000" pitchFamily="2" charset="2"/>
              </a:rPr>
              <a:t>to capture and accelerate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872701" y="150725"/>
            <a:ext cx="248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33CC"/>
                </a:solidFill>
              </a:rPr>
              <a:t>Trapped positrons in </a:t>
            </a:r>
            <a:br>
              <a:rPr lang="it-IT" dirty="0">
                <a:solidFill>
                  <a:srgbClr val="FF33CC"/>
                </a:solidFill>
              </a:rPr>
            </a:br>
            <a:r>
              <a:rPr lang="it-IT" dirty="0">
                <a:solidFill>
                  <a:srgbClr val="FF33CC"/>
                </a:solidFill>
              </a:rPr>
              <a:t>acc. bucket</a:t>
            </a:r>
            <a:r>
              <a:rPr lang="it-IT" dirty="0"/>
              <a:t>. Afther the L-banc cavity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9D0E266-E4F5-4E9B-8F90-7A903B43EDC3}"/>
              </a:ext>
            </a:extLst>
          </p:cNvPr>
          <p:cNvGrpSpPr/>
          <p:nvPr/>
        </p:nvGrpSpPr>
        <p:grpSpPr>
          <a:xfrm>
            <a:off x="0" y="2668310"/>
            <a:ext cx="11175366" cy="4134071"/>
            <a:chOff x="0" y="2668310"/>
            <a:chExt cx="11175366" cy="413407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932268" y="2668310"/>
              <a:ext cx="3243098" cy="7687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74" y="3437097"/>
              <a:ext cx="11077392" cy="336528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746" y="5038831"/>
              <a:ext cx="2189825" cy="1679661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0" y="2668310"/>
              <a:ext cx="97974" cy="768787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55130" y="999"/>
            <a:ext cx="288174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/>
              <a:t>Simulation schema &amp; results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6919B6-572D-44C1-9F99-3CAF0F1B11E2}"/>
              </a:ext>
            </a:extLst>
          </p:cNvPr>
          <p:cNvSpPr txBox="1"/>
          <p:nvPr/>
        </p:nvSpPr>
        <p:spPr>
          <a:xfrm>
            <a:off x="3855427" y="2083777"/>
            <a:ext cx="5086350" cy="1815882"/>
          </a:xfrm>
          <a:custGeom>
            <a:avLst/>
            <a:gdLst>
              <a:gd name="connsiteX0" fmla="*/ 0 w 5086350"/>
              <a:gd name="connsiteY0" fmla="*/ 0 h 1815882"/>
              <a:gd name="connsiteX1" fmla="*/ 616014 w 5086350"/>
              <a:gd name="connsiteY1" fmla="*/ 0 h 1815882"/>
              <a:gd name="connsiteX2" fmla="*/ 1028573 w 5086350"/>
              <a:gd name="connsiteY2" fmla="*/ 0 h 1815882"/>
              <a:gd name="connsiteX3" fmla="*/ 1542859 w 5086350"/>
              <a:gd name="connsiteY3" fmla="*/ 0 h 1815882"/>
              <a:gd name="connsiteX4" fmla="*/ 2209737 w 5086350"/>
              <a:gd name="connsiteY4" fmla="*/ 0 h 1815882"/>
              <a:gd name="connsiteX5" fmla="*/ 2774887 w 5086350"/>
              <a:gd name="connsiteY5" fmla="*/ 0 h 1815882"/>
              <a:gd name="connsiteX6" fmla="*/ 3390900 w 5086350"/>
              <a:gd name="connsiteY6" fmla="*/ 0 h 1815882"/>
              <a:gd name="connsiteX7" fmla="*/ 3905187 w 5086350"/>
              <a:gd name="connsiteY7" fmla="*/ 0 h 1815882"/>
              <a:gd name="connsiteX8" fmla="*/ 4470337 w 5086350"/>
              <a:gd name="connsiteY8" fmla="*/ 0 h 1815882"/>
              <a:gd name="connsiteX9" fmla="*/ 5086350 w 5086350"/>
              <a:gd name="connsiteY9" fmla="*/ 0 h 1815882"/>
              <a:gd name="connsiteX10" fmla="*/ 5086350 w 5086350"/>
              <a:gd name="connsiteY10" fmla="*/ 417653 h 1815882"/>
              <a:gd name="connsiteX11" fmla="*/ 5086350 w 5086350"/>
              <a:gd name="connsiteY11" fmla="*/ 817147 h 1815882"/>
              <a:gd name="connsiteX12" fmla="*/ 5086350 w 5086350"/>
              <a:gd name="connsiteY12" fmla="*/ 1234800 h 1815882"/>
              <a:gd name="connsiteX13" fmla="*/ 5086350 w 5086350"/>
              <a:gd name="connsiteY13" fmla="*/ 1815882 h 1815882"/>
              <a:gd name="connsiteX14" fmla="*/ 4521200 w 5086350"/>
              <a:gd name="connsiteY14" fmla="*/ 1815882 h 1815882"/>
              <a:gd name="connsiteX15" fmla="*/ 3956050 w 5086350"/>
              <a:gd name="connsiteY15" fmla="*/ 1815882 h 1815882"/>
              <a:gd name="connsiteX16" fmla="*/ 3492627 w 5086350"/>
              <a:gd name="connsiteY16" fmla="*/ 1815882 h 1815882"/>
              <a:gd name="connsiteX17" fmla="*/ 2927477 w 5086350"/>
              <a:gd name="connsiteY17" fmla="*/ 1815882 h 1815882"/>
              <a:gd name="connsiteX18" fmla="*/ 2362327 w 5086350"/>
              <a:gd name="connsiteY18" fmla="*/ 1815882 h 1815882"/>
              <a:gd name="connsiteX19" fmla="*/ 1797177 w 5086350"/>
              <a:gd name="connsiteY19" fmla="*/ 1815882 h 1815882"/>
              <a:gd name="connsiteX20" fmla="*/ 1232027 w 5086350"/>
              <a:gd name="connsiteY20" fmla="*/ 1815882 h 1815882"/>
              <a:gd name="connsiteX21" fmla="*/ 717740 w 5086350"/>
              <a:gd name="connsiteY21" fmla="*/ 1815882 h 1815882"/>
              <a:gd name="connsiteX22" fmla="*/ 0 w 5086350"/>
              <a:gd name="connsiteY22" fmla="*/ 1815882 h 1815882"/>
              <a:gd name="connsiteX23" fmla="*/ 0 w 5086350"/>
              <a:gd name="connsiteY23" fmla="*/ 1361912 h 1815882"/>
              <a:gd name="connsiteX24" fmla="*/ 0 w 5086350"/>
              <a:gd name="connsiteY24" fmla="*/ 889782 h 1815882"/>
              <a:gd name="connsiteX25" fmla="*/ 0 w 5086350"/>
              <a:gd name="connsiteY25" fmla="*/ 417653 h 1815882"/>
              <a:gd name="connsiteX26" fmla="*/ 0 w 5086350"/>
              <a:gd name="connsiteY26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86350" h="1815882" fill="none" extrusionOk="0">
                <a:moveTo>
                  <a:pt x="0" y="0"/>
                </a:moveTo>
                <a:cubicBezTo>
                  <a:pt x="234191" y="-27865"/>
                  <a:pt x="377199" y="56694"/>
                  <a:pt x="616014" y="0"/>
                </a:cubicBezTo>
                <a:cubicBezTo>
                  <a:pt x="854829" y="-56694"/>
                  <a:pt x="916868" y="45678"/>
                  <a:pt x="1028573" y="0"/>
                </a:cubicBezTo>
                <a:cubicBezTo>
                  <a:pt x="1140278" y="-45678"/>
                  <a:pt x="1329356" y="41111"/>
                  <a:pt x="1542859" y="0"/>
                </a:cubicBezTo>
                <a:cubicBezTo>
                  <a:pt x="1756362" y="-41111"/>
                  <a:pt x="2055089" y="34992"/>
                  <a:pt x="2209737" y="0"/>
                </a:cubicBezTo>
                <a:cubicBezTo>
                  <a:pt x="2364385" y="-34992"/>
                  <a:pt x="2529996" y="7108"/>
                  <a:pt x="2774887" y="0"/>
                </a:cubicBezTo>
                <a:cubicBezTo>
                  <a:pt x="3019778" y="-7108"/>
                  <a:pt x="3254441" y="31514"/>
                  <a:pt x="3390900" y="0"/>
                </a:cubicBezTo>
                <a:cubicBezTo>
                  <a:pt x="3527359" y="-31514"/>
                  <a:pt x="3707966" y="23287"/>
                  <a:pt x="3905187" y="0"/>
                </a:cubicBezTo>
                <a:cubicBezTo>
                  <a:pt x="4102408" y="-23287"/>
                  <a:pt x="4292083" y="50239"/>
                  <a:pt x="4470337" y="0"/>
                </a:cubicBezTo>
                <a:cubicBezTo>
                  <a:pt x="4648591" y="-50239"/>
                  <a:pt x="4887284" y="40168"/>
                  <a:pt x="5086350" y="0"/>
                </a:cubicBezTo>
                <a:cubicBezTo>
                  <a:pt x="5130218" y="102481"/>
                  <a:pt x="5047721" y="233110"/>
                  <a:pt x="5086350" y="417653"/>
                </a:cubicBezTo>
                <a:cubicBezTo>
                  <a:pt x="5124979" y="602196"/>
                  <a:pt x="5049389" y="734904"/>
                  <a:pt x="5086350" y="817147"/>
                </a:cubicBezTo>
                <a:cubicBezTo>
                  <a:pt x="5123311" y="899390"/>
                  <a:pt x="5044707" y="1103970"/>
                  <a:pt x="5086350" y="1234800"/>
                </a:cubicBezTo>
                <a:cubicBezTo>
                  <a:pt x="5127993" y="1365630"/>
                  <a:pt x="5082395" y="1636947"/>
                  <a:pt x="5086350" y="1815882"/>
                </a:cubicBezTo>
                <a:cubicBezTo>
                  <a:pt x="4809272" y="1827654"/>
                  <a:pt x="4689452" y="1763586"/>
                  <a:pt x="4521200" y="1815882"/>
                </a:cubicBezTo>
                <a:cubicBezTo>
                  <a:pt x="4352948" y="1868178"/>
                  <a:pt x="4116998" y="1773259"/>
                  <a:pt x="3956050" y="1815882"/>
                </a:cubicBezTo>
                <a:cubicBezTo>
                  <a:pt x="3795102" y="1858505"/>
                  <a:pt x="3624794" y="1773341"/>
                  <a:pt x="3492627" y="1815882"/>
                </a:cubicBezTo>
                <a:cubicBezTo>
                  <a:pt x="3360460" y="1858423"/>
                  <a:pt x="3156597" y="1815348"/>
                  <a:pt x="2927477" y="1815882"/>
                </a:cubicBezTo>
                <a:cubicBezTo>
                  <a:pt x="2698357" y="1816416"/>
                  <a:pt x="2479798" y="1777089"/>
                  <a:pt x="2362327" y="1815882"/>
                </a:cubicBezTo>
                <a:cubicBezTo>
                  <a:pt x="2244856" y="1854675"/>
                  <a:pt x="2010964" y="1781149"/>
                  <a:pt x="1797177" y="1815882"/>
                </a:cubicBezTo>
                <a:cubicBezTo>
                  <a:pt x="1583390" y="1850615"/>
                  <a:pt x="1414984" y="1758328"/>
                  <a:pt x="1232027" y="1815882"/>
                </a:cubicBezTo>
                <a:cubicBezTo>
                  <a:pt x="1049070" y="1873436"/>
                  <a:pt x="943153" y="1797840"/>
                  <a:pt x="717740" y="1815882"/>
                </a:cubicBezTo>
                <a:cubicBezTo>
                  <a:pt x="492327" y="1833924"/>
                  <a:pt x="162591" y="1796223"/>
                  <a:pt x="0" y="1815882"/>
                </a:cubicBezTo>
                <a:cubicBezTo>
                  <a:pt x="-29862" y="1602456"/>
                  <a:pt x="9232" y="1459156"/>
                  <a:pt x="0" y="1361912"/>
                </a:cubicBezTo>
                <a:cubicBezTo>
                  <a:pt x="-9232" y="1264668"/>
                  <a:pt x="2361" y="1025220"/>
                  <a:pt x="0" y="889782"/>
                </a:cubicBezTo>
                <a:cubicBezTo>
                  <a:pt x="-2361" y="754344"/>
                  <a:pt x="48917" y="615067"/>
                  <a:pt x="0" y="417653"/>
                </a:cubicBezTo>
                <a:cubicBezTo>
                  <a:pt x="-48917" y="220239"/>
                  <a:pt x="82" y="121666"/>
                  <a:pt x="0" y="0"/>
                </a:cubicBezTo>
                <a:close/>
              </a:path>
              <a:path w="5086350" h="1815882" stroke="0" extrusionOk="0">
                <a:moveTo>
                  <a:pt x="0" y="0"/>
                </a:moveTo>
                <a:cubicBezTo>
                  <a:pt x="131725" y="-55653"/>
                  <a:pt x="285764" y="7411"/>
                  <a:pt x="514287" y="0"/>
                </a:cubicBezTo>
                <a:cubicBezTo>
                  <a:pt x="742810" y="-7411"/>
                  <a:pt x="801759" y="48960"/>
                  <a:pt x="926846" y="0"/>
                </a:cubicBezTo>
                <a:cubicBezTo>
                  <a:pt x="1051933" y="-48960"/>
                  <a:pt x="1285255" y="49664"/>
                  <a:pt x="1593723" y="0"/>
                </a:cubicBezTo>
                <a:cubicBezTo>
                  <a:pt x="1902191" y="-49664"/>
                  <a:pt x="1892402" y="13215"/>
                  <a:pt x="2108010" y="0"/>
                </a:cubicBezTo>
                <a:cubicBezTo>
                  <a:pt x="2323618" y="-13215"/>
                  <a:pt x="2518344" y="18949"/>
                  <a:pt x="2622296" y="0"/>
                </a:cubicBezTo>
                <a:cubicBezTo>
                  <a:pt x="2726248" y="-18949"/>
                  <a:pt x="3135096" y="71861"/>
                  <a:pt x="3289173" y="0"/>
                </a:cubicBezTo>
                <a:cubicBezTo>
                  <a:pt x="3443250" y="-71861"/>
                  <a:pt x="3535321" y="8671"/>
                  <a:pt x="3752596" y="0"/>
                </a:cubicBezTo>
                <a:cubicBezTo>
                  <a:pt x="3969871" y="-8671"/>
                  <a:pt x="4153499" y="66494"/>
                  <a:pt x="4419473" y="0"/>
                </a:cubicBezTo>
                <a:cubicBezTo>
                  <a:pt x="4685447" y="-66494"/>
                  <a:pt x="4876999" y="18544"/>
                  <a:pt x="5086350" y="0"/>
                </a:cubicBezTo>
                <a:cubicBezTo>
                  <a:pt x="5121360" y="139813"/>
                  <a:pt x="5068559" y="318594"/>
                  <a:pt x="5086350" y="453971"/>
                </a:cubicBezTo>
                <a:cubicBezTo>
                  <a:pt x="5104141" y="589348"/>
                  <a:pt x="5052968" y="755210"/>
                  <a:pt x="5086350" y="907941"/>
                </a:cubicBezTo>
                <a:cubicBezTo>
                  <a:pt x="5119732" y="1060672"/>
                  <a:pt x="5031400" y="1259905"/>
                  <a:pt x="5086350" y="1380070"/>
                </a:cubicBezTo>
                <a:cubicBezTo>
                  <a:pt x="5141300" y="1500235"/>
                  <a:pt x="5047174" y="1625383"/>
                  <a:pt x="5086350" y="1815882"/>
                </a:cubicBezTo>
                <a:cubicBezTo>
                  <a:pt x="4883112" y="1836787"/>
                  <a:pt x="4685586" y="1807843"/>
                  <a:pt x="4521200" y="1815882"/>
                </a:cubicBezTo>
                <a:cubicBezTo>
                  <a:pt x="4356814" y="1823921"/>
                  <a:pt x="4221646" y="1778065"/>
                  <a:pt x="4057777" y="1815882"/>
                </a:cubicBezTo>
                <a:cubicBezTo>
                  <a:pt x="3893908" y="1853699"/>
                  <a:pt x="3694234" y="1752273"/>
                  <a:pt x="3492627" y="1815882"/>
                </a:cubicBezTo>
                <a:cubicBezTo>
                  <a:pt x="3291020" y="1879491"/>
                  <a:pt x="2969501" y="1798127"/>
                  <a:pt x="2825750" y="1815882"/>
                </a:cubicBezTo>
                <a:cubicBezTo>
                  <a:pt x="2681999" y="1833637"/>
                  <a:pt x="2505685" y="1766658"/>
                  <a:pt x="2260600" y="1815882"/>
                </a:cubicBezTo>
                <a:cubicBezTo>
                  <a:pt x="2015515" y="1865106"/>
                  <a:pt x="1962610" y="1814481"/>
                  <a:pt x="1848040" y="1815882"/>
                </a:cubicBezTo>
                <a:cubicBezTo>
                  <a:pt x="1733470" y="1817283"/>
                  <a:pt x="1558778" y="1777613"/>
                  <a:pt x="1384617" y="1815882"/>
                </a:cubicBezTo>
                <a:cubicBezTo>
                  <a:pt x="1210456" y="1854151"/>
                  <a:pt x="969426" y="1748596"/>
                  <a:pt x="717740" y="1815882"/>
                </a:cubicBezTo>
                <a:cubicBezTo>
                  <a:pt x="466054" y="1883168"/>
                  <a:pt x="343360" y="1775529"/>
                  <a:pt x="0" y="1815882"/>
                </a:cubicBezTo>
                <a:cubicBezTo>
                  <a:pt x="-41286" y="1669025"/>
                  <a:pt x="47521" y="1597142"/>
                  <a:pt x="0" y="1398229"/>
                </a:cubicBezTo>
                <a:cubicBezTo>
                  <a:pt x="-47521" y="1199316"/>
                  <a:pt x="19756" y="1060493"/>
                  <a:pt x="0" y="962417"/>
                </a:cubicBezTo>
                <a:cubicBezTo>
                  <a:pt x="-19756" y="864341"/>
                  <a:pt x="29439" y="685329"/>
                  <a:pt x="0" y="562923"/>
                </a:cubicBezTo>
                <a:cubicBezTo>
                  <a:pt x="-29439" y="440517"/>
                  <a:pt x="50193" y="27917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whole trapping chain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optimized with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GIOTTO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a genetic code develop in </a:t>
            </a:r>
            <a:r>
              <a:rPr lang="en-US" sz="2800" b="1" dirty="0" err="1">
                <a:solidFill>
                  <a:srgbClr val="FFFF00"/>
                </a:solidFill>
              </a:rPr>
              <a:t>MIlano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C504E58-BC66-C842-8E25-49DE2F82B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464" y="4003851"/>
            <a:ext cx="3797300" cy="28479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68ACC5-C67C-544F-869E-8D58A9F9E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38" y="4003852"/>
            <a:ext cx="3797300" cy="2847975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4C10038A-B15A-7A4C-A7C4-5D30D21C5332}"/>
              </a:ext>
            </a:extLst>
          </p:cNvPr>
          <p:cNvSpPr/>
          <p:nvPr/>
        </p:nvSpPr>
        <p:spPr>
          <a:xfrm>
            <a:off x="4349019" y="5910610"/>
            <a:ext cx="3502230" cy="676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T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5E9183-CC1E-A048-B55E-1FE8B19FF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464" y="1080248"/>
            <a:ext cx="3797300" cy="28479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479ED9-80C1-3D4F-ABA5-F9C2FFC31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38" y="1080248"/>
            <a:ext cx="3797300" cy="2847975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1B290E0D-806B-3C40-8E4B-36B4C4861148}"/>
              </a:ext>
            </a:extLst>
          </p:cNvPr>
          <p:cNvSpPr/>
          <p:nvPr/>
        </p:nvSpPr>
        <p:spPr>
          <a:xfrm>
            <a:off x="4234492" y="1948393"/>
            <a:ext cx="3717630" cy="29923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T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6E00-2D52-C04E-BE4D-529DA068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16" y="109861"/>
            <a:ext cx="5351367" cy="399948"/>
          </a:xfrm>
        </p:spPr>
        <p:txBody>
          <a:bodyPr>
            <a:noAutofit/>
          </a:bodyPr>
          <a:lstStyle/>
          <a:p>
            <a:pPr algn="ctr">
              <a:spcBef>
                <a:spcPts val="900"/>
              </a:spcBef>
              <a:spcAft>
                <a:spcPts val="300"/>
              </a:spcAft>
            </a:pPr>
            <a:r>
              <a:rPr lang="en-GB" sz="2200" b="1" cap="small" dirty="0">
                <a:latin typeface="Courier" pitchFamily="2" charset="0"/>
                <a:ea typeface="Times New Roman" panose="02020603050405020304" pitchFamily="18" charset="0"/>
                <a:cs typeface="Times" pitchFamily="2" charset="0"/>
              </a:rPr>
              <a:t>INJECTION INTO </a:t>
            </a:r>
            <a:r>
              <a:rPr lang="en-GB" sz="2200" b="1" cap="small" dirty="0">
                <a:latin typeface="Courier" pitchFamily="2" charset="0"/>
              </a:rPr>
              <a:t>POSITRON RING</a:t>
            </a:r>
            <a:endParaRPr lang="ru-IT" sz="2200" dirty="0"/>
          </a:p>
        </p:txBody>
      </p:sp>
      <p:sp>
        <p:nvSpPr>
          <p:cNvPr id="26" name="Номер слайда 19">
            <a:extLst>
              <a:ext uri="{FF2B5EF4-FFF2-40B4-BE49-F238E27FC236}">
                <a16:creationId xmlns:a16="http://schemas.microsoft.com/office/drawing/2014/main" id="{869DD07F-A0B4-8640-84BF-40B79DD9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7860"/>
            <a:ext cx="2743200" cy="365125"/>
          </a:xfrm>
        </p:spPr>
        <p:txBody>
          <a:bodyPr/>
          <a:lstStyle/>
          <a:p>
            <a:fld id="{549E6C6F-2137-A248-A512-06C3A67F99F1}" type="slidenum">
              <a:rPr lang="ru-IT" smtClean="0"/>
              <a:t>4</a:t>
            </a:fld>
            <a:endParaRPr lang="ru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C70E0-EAB0-C440-8D61-DE820EB485F5}"/>
              </a:ext>
            </a:extLst>
          </p:cNvPr>
          <p:cNvSpPr txBox="1"/>
          <p:nvPr/>
        </p:nvSpPr>
        <p:spPr>
          <a:xfrm>
            <a:off x="3506146" y="359753"/>
            <a:ext cx="551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Example of (linear) tracking injection</a:t>
            </a:r>
            <a:endParaRPr lang="ru-IT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2FC422-D435-0B43-834A-6994430241AF}"/>
              </a:ext>
            </a:extLst>
          </p:cNvPr>
          <p:cNvSpPr txBox="1"/>
          <p:nvPr/>
        </p:nvSpPr>
        <p:spPr>
          <a:xfrm>
            <a:off x="2580574" y="4520910"/>
            <a:ext cx="15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Efficiency 81</a:t>
            </a:r>
            <a:r>
              <a:rPr lang="en-US" dirty="0">
                <a:solidFill>
                  <a:srgbClr val="FF0000"/>
                </a:solidFill>
              </a:rPr>
              <a:t>%</a:t>
            </a:r>
            <a:endParaRPr lang="ru-IT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85B96C-66AF-F645-9FAD-294C49354741}"/>
              </a:ext>
            </a:extLst>
          </p:cNvPr>
          <p:cNvSpPr txBox="1"/>
          <p:nvPr/>
        </p:nvSpPr>
        <p:spPr>
          <a:xfrm>
            <a:off x="4745123" y="151115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Beam at injection</a:t>
            </a:r>
            <a:endParaRPr lang="ru-IT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D47095-3E11-7D46-BC9E-28B785D08843}"/>
              </a:ext>
            </a:extLst>
          </p:cNvPr>
          <p:cNvSpPr txBox="1"/>
          <p:nvPr/>
        </p:nvSpPr>
        <p:spPr>
          <a:xfrm>
            <a:off x="909587" y="731303"/>
            <a:ext cx="343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ourier" pitchFamily="2" charset="0"/>
              </a:rPr>
              <a:t>Without energy offset</a:t>
            </a:r>
            <a:endParaRPr lang="ru-IT" b="1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50E39D-0E62-B646-B127-31B223F6F882}"/>
              </a:ext>
            </a:extLst>
          </p:cNvPr>
          <p:cNvSpPr txBox="1"/>
          <p:nvPr/>
        </p:nvSpPr>
        <p:spPr>
          <a:xfrm>
            <a:off x="8417534" y="692074"/>
            <a:ext cx="316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ourier" pitchFamily="2" charset="0"/>
              </a:rPr>
              <a:t>With energy offset 6%</a:t>
            </a:r>
            <a:endParaRPr lang="ru-IT" b="1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424633-CC7B-8348-9291-CF4CF480BA64}"/>
              </a:ext>
            </a:extLst>
          </p:cNvPr>
          <p:cNvSpPr txBox="1"/>
          <p:nvPr/>
        </p:nvSpPr>
        <p:spPr>
          <a:xfrm>
            <a:off x="4831871" y="5090868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Beam after 1 turn</a:t>
            </a:r>
            <a:endParaRPr lang="ru-IT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59906E-ED37-AB4C-AB7C-DC3ED14F62F4}"/>
              </a:ext>
            </a:extLst>
          </p:cNvPr>
          <p:cNvSpPr txBox="1"/>
          <p:nvPr/>
        </p:nvSpPr>
        <p:spPr>
          <a:xfrm>
            <a:off x="10349370" y="4514566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Efficiency 86</a:t>
            </a:r>
            <a:r>
              <a:rPr lang="en-US" dirty="0">
                <a:solidFill>
                  <a:srgbClr val="FF0000"/>
                </a:solidFill>
              </a:rPr>
              <a:t>%</a:t>
            </a:r>
            <a:endParaRPr lang="ru-IT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7D3393-1CD0-C349-9262-B2C3E0E0393B}"/>
              </a:ext>
            </a:extLst>
          </p:cNvPr>
          <p:cNvSpPr txBox="1"/>
          <p:nvPr/>
        </p:nvSpPr>
        <p:spPr>
          <a:xfrm>
            <a:off x="4285653" y="2053289"/>
            <a:ext cx="36749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Injecting beam directly after the target </a:t>
            </a:r>
          </a:p>
          <a:p>
            <a:r>
              <a:rPr lang="en-US" sz="1600" dirty="0">
                <a:latin typeface="Courier" pitchFamily="2" charset="0"/>
              </a:rPr>
              <a:t>with energy spread ~15% into the ring with energy acceptance ~8% means lost around ~20% of particle</a:t>
            </a:r>
          </a:p>
          <a:p>
            <a:r>
              <a:rPr lang="en-US" sz="1600" dirty="0">
                <a:latin typeface="Courier" pitchFamily="2" charset="0"/>
              </a:rPr>
              <a:t>Instead, injecting beam with energy offset give possibility push into bucket more particle to increase efficiency injection.</a:t>
            </a:r>
            <a:endParaRPr lang="ru-IT" sz="1600" dirty="0"/>
          </a:p>
        </p:txBody>
      </p:sp>
      <p:sp>
        <p:nvSpPr>
          <p:cNvPr id="35" name="Стрелка вправо 34">
            <a:extLst>
              <a:ext uri="{FF2B5EF4-FFF2-40B4-BE49-F238E27FC236}">
                <a16:creationId xmlns:a16="http://schemas.microsoft.com/office/drawing/2014/main" id="{5B22788F-BCAD-4642-B95C-FD5C284B127C}"/>
              </a:ext>
            </a:extLst>
          </p:cNvPr>
          <p:cNvSpPr/>
          <p:nvPr/>
        </p:nvSpPr>
        <p:spPr>
          <a:xfrm>
            <a:off x="7360127" y="1570754"/>
            <a:ext cx="746834" cy="25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T"/>
          </a:p>
        </p:txBody>
      </p:sp>
      <p:sp>
        <p:nvSpPr>
          <p:cNvPr id="36" name="Стрелка вправо 35">
            <a:extLst>
              <a:ext uri="{FF2B5EF4-FFF2-40B4-BE49-F238E27FC236}">
                <a16:creationId xmlns:a16="http://schemas.microsoft.com/office/drawing/2014/main" id="{4274DF65-8366-9847-95B0-4E3892F20D61}"/>
              </a:ext>
            </a:extLst>
          </p:cNvPr>
          <p:cNvSpPr/>
          <p:nvPr/>
        </p:nvSpPr>
        <p:spPr>
          <a:xfrm>
            <a:off x="7315332" y="5150469"/>
            <a:ext cx="746834" cy="25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T"/>
          </a:p>
        </p:txBody>
      </p:sp>
      <p:sp>
        <p:nvSpPr>
          <p:cNvPr id="37" name="Стрелка вправо 36">
            <a:extLst>
              <a:ext uri="{FF2B5EF4-FFF2-40B4-BE49-F238E27FC236}">
                <a16:creationId xmlns:a16="http://schemas.microsoft.com/office/drawing/2014/main" id="{C8188A19-DD3E-7544-9FD0-C0D9361A918F}"/>
              </a:ext>
            </a:extLst>
          </p:cNvPr>
          <p:cNvSpPr/>
          <p:nvPr/>
        </p:nvSpPr>
        <p:spPr>
          <a:xfrm rot="10800000">
            <a:off x="4029968" y="5150469"/>
            <a:ext cx="746834" cy="25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T"/>
          </a:p>
        </p:txBody>
      </p:sp>
      <p:sp>
        <p:nvSpPr>
          <p:cNvPr id="38" name="Стрелка вправо 37">
            <a:extLst>
              <a:ext uri="{FF2B5EF4-FFF2-40B4-BE49-F238E27FC236}">
                <a16:creationId xmlns:a16="http://schemas.microsoft.com/office/drawing/2014/main" id="{7928A56B-DFE4-3F48-BE45-17BCD1821D67}"/>
              </a:ext>
            </a:extLst>
          </p:cNvPr>
          <p:cNvSpPr/>
          <p:nvPr/>
        </p:nvSpPr>
        <p:spPr>
          <a:xfrm rot="10800000">
            <a:off x="3957076" y="1570753"/>
            <a:ext cx="746834" cy="25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T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89420D-A55A-E648-97EE-05C561D1475E}"/>
              </a:ext>
            </a:extLst>
          </p:cNvPr>
          <p:cNvSpPr txBox="1"/>
          <p:nvPr/>
        </p:nvSpPr>
        <p:spPr>
          <a:xfrm>
            <a:off x="4364916" y="5925800"/>
            <a:ext cx="371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Injection with energy offset require 6D tracking simulation until beam converge to the equilibrium</a:t>
            </a:r>
            <a:endParaRPr lang="ru-IT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3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08"/>
    </mc:Choice>
    <mc:Fallback xmlns="">
      <p:transition spd="slow" advTm="70708"/>
    </mc:Fallback>
  </mc:AlternateContent>
  <p:extLst>
    <p:ext uri="{3A86A75C-4F4B-4683-9AE1-C65F6400EC91}">
      <p14:laserTraceLst xmlns:p14="http://schemas.microsoft.com/office/powerpoint/2010/main">
        <p14:tracePtLst>
          <p14:tracePt t="3340" x="609600" y="1809750"/>
          <p14:tracePt t="3349" x="1136650" y="1898650"/>
          <p14:tracePt t="3360" x="1676400" y="1993900"/>
          <p14:tracePt t="3371" x="2044700" y="2051050"/>
          <p14:tracePt t="3384" x="2527300" y="2133600"/>
          <p14:tracePt t="3394" x="2844800" y="2178050"/>
          <p14:tracePt t="3405" x="3263900" y="2241550"/>
          <p14:tracePt t="3417" x="3638550" y="2286000"/>
          <p14:tracePt t="3428" x="3854450" y="2311400"/>
          <p14:tracePt t="3439" x="4152900" y="2343150"/>
          <p14:tracePt t="3450" x="4318000" y="2362200"/>
          <p14:tracePt t="3461" x="4540250" y="2393950"/>
          <p14:tracePt t="3472" x="4749800" y="2413000"/>
          <p14:tracePt t="3484" x="4876800" y="2432050"/>
          <p14:tracePt t="3495" x="5035550" y="2457450"/>
          <p14:tracePt t="3506" x="5124450" y="2470150"/>
          <p14:tracePt t="3517" x="5245100" y="2489200"/>
          <p14:tracePt t="3529" x="5308600" y="2508250"/>
          <p14:tracePt t="3540" x="5384800" y="2527300"/>
          <p14:tracePt t="3551" x="5435600" y="2540000"/>
          <p14:tracePt t="3562" x="5448300" y="2546350"/>
          <p14:tracePt t="3573" x="5454650" y="2552700"/>
          <p14:tracePt t="3585" x="5441950" y="2559050"/>
          <p14:tracePt t="3596" x="5403850" y="2565400"/>
          <p14:tracePt t="3607" x="5321300" y="2578100"/>
          <p14:tracePt t="3619" x="5213350" y="2578100"/>
          <p14:tracePt t="4092" x="5219700" y="2578100"/>
          <p14:tracePt t="4102" x="5213350" y="2578100"/>
          <p14:tracePt t="4125" x="5207000" y="2578100"/>
          <p14:tracePt t="4136" x="5194300" y="2571750"/>
          <p14:tracePt t="4148" x="5181600" y="2571750"/>
          <p14:tracePt t="4159" x="5168900" y="2565400"/>
          <p14:tracePt t="4170" x="5149850" y="2565400"/>
          <p14:tracePt t="4181" x="5130800" y="2559050"/>
          <p14:tracePt t="4194" x="5105400" y="2546350"/>
          <p14:tracePt t="4204" x="5080000" y="2533650"/>
          <p14:tracePt t="4215" x="5041900" y="2520950"/>
          <p14:tracePt t="4227" x="5003800" y="2508250"/>
          <p14:tracePt t="4237" x="4946650" y="2482850"/>
          <p14:tracePt t="4249" x="4876800" y="2463800"/>
          <p14:tracePt t="4262" x="4806950" y="2438400"/>
          <p14:tracePt t="4271" x="4756150" y="2419350"/>
          <p14:tracePt t="4282" x="4692650" y="2400300"/>
          <p14:tracePt t="4294" x="4629150" y="2374900"/>
          <p14:tracePt t="4305" x="4565650" y="2355850"/>
          <p14:tracePt t="4316" x="4502150" y="2336800"/>
          <p14:tracePt t="4329" x="4419600" y="2311400"/>
          <p14:tracePt t="4339" x="4318000" y="2279650"/>
          <p14:tracePt t="4350" x="4210050" y="2247900"/>
          <p14:tracePt t="4361" x="4089400" y="2228850"/>
          <p14:tracePt t="4372" x="4000500" y="2216150"/>
          <p14:tracePt t="4383" x="3886200" y="2203450"/>
          <p14:tracePt t="4395" x="3771900" y="2197100"/>
          <p14:tracePt t="4406" x="3657600" y="2197100"/>
          <p14:tracePt t="4417" x="3594100" y="2197100"/>
          <p14:tracePt t="4429" x="3524250" y="2190750"/>
          <p14:tracePt t="4440" x="3467100" y="2190750"/>
          <p14:tracePt t="4451" x="3422650" y="2190750"/>
          <p14:tracePt t="4463" x="3397250" y="2190750"/>
          <p14:tracePt t="4475" x="3371850" y="2184400"/>
          <p14:tracePt t="4485" x="3352800" y="2184400"/>
          <p14:tracePt t="4496" x="3340100" y="2184400"/>
          <p14:tracePt t="4508" x="3327400" y="2184400"/>
          <p14:tracePt t="4519" x="3314700" y="2184400"/>
          <p14:tracePt t="4530" x="3302000" y="2184400"/>
          <p14:tracePt t="4541" x="3289300" y="2184400"/>
          <p14:tracePt t="4553" x="3276600" y="2190750"/>
          <p14:tracePt t="4564" x="3263900" y="2190750"/>
          <p14:tracePt t="4575" x="3257550" y="2190750"/>
          <p14:tracePt t="4586" x="3251200" y="2197100"/>
          <p14:tracePt t="4597" x="3244850" y="2197100"/>
          <p14:tracePt t="4609" x="3238500" y="2203450"/>
          <p14:tracePt t="4620" x="3232150" y="2216150"/>
          <p14:tracePt t="4631" x="3219450" y="2228850"/>
          <p14:tracePt t="4644" x="3213100" y="2235200"/>
          <p14:tracePt t="4654" x="3206750" y="2247900"/>
          <p14:tracePt t="4665" x="3194050" y="2266950"/>
          <p14:tracePt t="4677" x="3181350" y="2292350"/>
          <p14:tracePt t="4688" x="3175000" y="2311400"/>
          <p14:tracePt t="4699" x="3162300" y="2349500"/>
          <p14:tracePt t="4712" x="3162300" y="2387600"/>
          <p14:tracePt t="4721" x="3162300" y="2432050"/>
          <p14:tracePt t="4732" x="3162300" y="2457450"/>
          <p14:tracePt t="4744" x="3162300" y="2495550"/>
          <p14:tracePt t="4755" x="3162300" y="2527300"/>
          <p14:tracePt t="4766" x="3162300" y="2559050"/>
          <p14:tracePt t="4777" x="3162300" y="2590800"/>
          <p14:tracePt t="4788" x="3162300" y="2628900"/>
          <p14:tracePt t="4800" x="3162300" y="2673350"/>
          <p14:tracePt t="4811" x="3162300" y="2730500"/>
          <p14:tracePt t="4822" x="3162300" y="2787650"/>
          <p14:tracePt t="4834" x="3168650" y="2838450"/>
          <p14:tracePt t="4845" x="3175000" y="2908300"/>
          <p14:tracePt t="4856" x="3187700" y="2978150"/>
          <p14:tracePt t="4867" x="3194050" y="3035300"/>
          <p14:tracePt t="4878" x="3194050" y="3086100"/>
          <p14:tracePt t="4890" x="3194050" y="3143250"/>
          <p14:tracePt t="4901" x="3194050" y="3206750"/>
          <p14:tracePt t="4912" x="3194050" y="3263900"/>
          <p14:tracePt t="4923" x="3187700" y="3308350"/>
          <p14:tracePt t="4935" x="3187700" y="3365500"/>
          <p14:tracePt t="4946" x="3181350" y="3429000"/>
          <p14:tracePt t="4957" x="3181350" y="3486150"/>
          <p14:tracePt t="4969" x="3181350" y="3530600"/>
          <p14:tracePt t="4981" x="3175000" y="3587750"/>
          <p14:tracePt t="4991" x="3168650" y="3644900"/>
          <p14:tracePt t="5002" x="3162300" y="3702050"/>
          <p14:tracePt t="5013" x="3155950" y="3746500"/>
          <p14:tracePt t="5025" x="3143250" y="3803650"/>
          <p14:tracePt t="5036" x="3136900" y="3860800"/>
          <p14:tracePt t="5047" x="3130550" y="3924300"/>
          <p14:tracePt t="5058" x="3130550" y="3968750"/>
          <p14:tracePt t="5070" x="3124200" y="4025900"/>
          <p14:tracePt t="5081" x="3117850" y="4083050"/>
          <p14:tracePt t="5093" x="3117850" y="4140200"/>
          <p14:tracePt t="5103" x="3111500" y="4178300"/>
          <p14:tracePt t="5115" x="3111500" y="4222750"/>
          <p14:tracePt t="5128" x="3105150" y="4273550"/>
          <p14:tracePt t="5137" x="3098800" y="4330700"/>
          <p14:tracePt t="5149" x="3098800" y="4368800"/>
          <p14:tracePt t="5161" x="3098800" y="4425950"/>
          <p14:tracePt t="5171" x="3092450" y="4476750"/>
          <p14:tracePt t="5182" x="3092450" y="4527550"/>
          <p14:tracePt t="5195" x="3092450" y="4559300"/>
          <p14:tracePt t="5205" x="3092450" y="4603750"/>
          <p14:tracePt t="5216" x="3098800" y="4641850"/>
          <p14:tracePt t="5227" x="3098800" y="4673600"/>
          <p14:tracePt t="5238" x="3092450" y="4699000"/>
          <p14:tracePt t="5250" x="3092450" y="4730750"/>
          <p14:tracePt t="5261" x="3092450" y="4749800"/>
          <p14:tracePt t="5272" x="3086100" y="4775200"/>
          <p14:tracePt t="5284" x="3086100" y="4787900"/>
          <p14:tracePt t="5295" x="3079750" y="4800600"/>
          <p14:tracePt t="5306" x="3079750" y="4813300"/>
          <p14:tracePt t="5317" x="3073400" y="4826000"/>
          <p14:tracePt t="5329" x="3073400" y="4832350"/>
          <p14:tracePt t="5340" x="3073400" y="4838700"/>
          <p14:tracePt t="5351" x="3073400" y="4845050"/>
          <p14:tracePt t="5577" x="3079750" y="4845050"/>
          <p14:tracePt t="5599" x="3092450" y="4838700"/>
          <p14:tracePt t="5603" x="3098800" y="4832350"/>
          <p14:tracePt t="5612" x="3111500" y="4832350"/>
          <p14:tracePt t="5621" x="3117850" y="4819650"/>
          <p14:tracePt t="5632" x="3124200" y="4813300"/>
          <p14:tracePt t="5643" x="3130550" y="4813300"/>
          <p14:tracePt t="5655" x="3136900" y="4806950"/>
          <p14:tracePt t="15667" x="3143250" y="4800600"/>
          <p14:tracePt t="15678" x="3149600" y="4794250"/>
          <p14:tracePt t="15690" x="3155950" y="4787900"/>
          <p14:tracePt t="15836" x="3162300" y="4781550"/>
          <p14:tracePt t="15848" x="3175000" y="4762500"/>
          <p14:tracePt t="15858" x="3187700" y="4749800"/>
          <p14:tracePt t="15869" x="3200400" y="4730750"/>
          <p14:tracePt t="15881" x="3219450" y="4711700"/>
          <p14:tracePt t="15892" x="3251200" y="4686300"/>
          <p14:tracePt t="15903" x="3276600" y="4654550"/>
          <p14:tracePt t="15914" x="3308350" y="4629150"/>
          <p14:tracePt t="15926" x="3327400" y="4603750"/>
          <p14:tracePt t="15937" x="3352800" y="4578350"/>
          <p14:tracePt t="15948" x="3384550" y="4552950"/>
          <p14:tracePt t="15960" x="3422650" y="4521200"/>
          <p14:tracePt t="15971" x="3454400" y="4495800"/>
          <p14:tracePt t="15982" x="3498850" y="4470400"/>
          <p14:tracePt t="15993" x="3543300" y="4438650"/>
          <p14:tracePt t="16004" x="3587750" y="4406900"/>
          <p14:tracePt t="16016" x="3619500" y="4381500"/>
          <p14:tracePt t="16027" x="3663950" y="4356100"/>
          <p14:tracePt t="16038" x="3708400" y="4330700"/>
          <p14:tracePt t="16050" x="3727450" y="4318000"/>
          <p14:tracePt t="16061" x="3733800" y="4311650"/>
          <p14:tracePt t="16230" x="3740150" y="4324350"/>
          <p14:tracePt t="16242" x="3746500" y="4330700"/>
          <p14:tracePt t="16252" x="3746500" y="4337050"/>
          <p14:tracePt t="16263" x="3740150" y="4343400"/>
          <p14:tracePt t="16275" x="3702050" y="4349750"/>
          <p14:tracePt t="16972" x="3708400" y="4349750"/>
          <p14:tracePt t="17084" x="3702050" y="4349750"/>
          <p14:tracePt t="17883" x="3689350" y="4349750"/>
          <p14:tracePt t="17894" x="3676650" y="4349750"/>
          <p14:tracePt t="17906" x="3657600" y="4343400"/>
          <p14:tracePt t="17917" x="3638550" y="4343400"/>
          <p14:tracePt t="17928" x="3613150" y="4343400"/>
          <p14:tracePt t="17939" x="3581400" y="4343400"/>
          <p14:tracePt t="17951" x="3543300" y="4343400"/>
          <p14:tracePt t="17962" x="3505200" y="4343400"/>
          <p14:tracePt t="17973" x="3441700" y="4343400"/>
          <p14:tracePt t="17984" x="3365500" y="4343400"/>
          <p14:tracePt t="17996" x="3270250" y="4343400"/>
          <p14:tracePt t="18007" x="3194050" y="4343400"/>
          <p14:tracePt t="18019" x="3086100" y="4343400"/>
          <p14:tracePt t="18029" x="2971800" y="4337050"/>
          <p14:tracePt t="18041" x="2838450" y="4337050"/>
          <p14:tracePt t="18052" x="2736850" y="4337050"/>
          <p14:tracePt t="18064" x="2590800" y="4330700"/>
          <p14:tracePt t="18074" x="2438400" y="4330700"/>
          <p14:tracePt t="18086" x="2292350" y="4330700"/>
          <p14:tracePt t="18097" x="2152650" y="4337050"/>
          <p14:tracePt t="18108" x="2057400" y="4337050"/>
          <p14:tracePt t="18120" x="1949450" y="4343400"/>
          <p14:tracePt t="18131" x="1841500" y="4349750"/>
          <p14:tracePt t="18142" x="1752600" y="4356100"/>
          <p14:tracePt t="18153" x="1689100" y="4362450"/>
          <p14:tracePt t="18164" x="1612900" y="4368800"/>
          <p14:tracePt t="18176" x="1549400" y="4381500"/>
          <p14:tracePt t="18187" x="1492250" y="4387850"/>
          <p14:tracePt t="18198" x="1454150" y="4394200"/>
          <p14:tracePt t="18209" x="1416050" y="4406900"/>
          <p14:tracePt t="18221" x="1384300" y="4413250"/>
          <p14:tracePt t="18232" x="1358900" y="4419600"/>
          <p14:tracePt t="18243" x="1346200" y="4419600"/>
          <p14:tracePt t="18255" x="1333500" y="4425950"/>
          <p14:tracePt t="18266" x="1327150" y="4425950"/>
          <p14:tracePt t="18278" x="1320800" y="4432300"/>
          <p14:tracePt t="18299" x="1314450" y="4432300"/>
          <p14:tracePt t="18334" x="1308100" y="4432300"/>
          <p14:tracePt t="22169" x="1308100" y="4438650"/>
          <p14:tracePt t="22181" x="1308100" y="4445000"/>
          <p14:tracePt t="22194" x="1308100" y="4457700"/>
          <p14:tracePt t="22204" x="1308100" y="4470400"/>
          <p14:tracePt t="22214" x="1314450" y="4476750"/>
          <p14:tracePt t="22225" x="1333500" y="4495800"/>
          <p14:tracePt t="22237" x="1371600" y="4521200"/>
          <p14:tracePt t="22248" x="1422400" y="4546600"/>
          <p14:tracePt t="22259" x="1460500" y="4559300"/>
          <p14:tracePt t="22270" x="1504950" y="4578350"/>
          <p14:tracePt t="22282" x="1562100" y="4591050"/>
          <p14:tracePt t="22293" x="1619250" y="4597400"/>
          <p14:tracePt t="22305" x="1670050" y="4597400"/>
          <p14:tracePt t="22315" x="1739900" y="4603750"/>
          <p14:tracePt t="22327" x="1828800" y="4597400"/>
          <p14:tracePt t="22338" x="1917700" y="4591050"/>
          <p14:tracePt t="22349" x="2012950" y="4584700"/>
          <p14:tracePt t="22361" x="2076450" y="4578350"/>
          <p14:tracePt t="22372" x="2159000" y="4572000"/>
          <p14:tracePt t="22383" x="2228850" y="4559300"/>
          <p14:tracePt t="22394" x="2298700" y="4546600"/>
          <p14:tracePt t="22406" x="2343150" y="4533900"/>
          <p14:tracePt t="22417" x="2400300" y="4527550"/>
          <p14:tracePt t="22429" x="2444750" y="4514850"/>
          <p14:tracePt t="22439" x="2482850" y="4508500"/>
          <p14:tracePt t="22451" x="2508250" y="4502150"/>
          <p14:tracePt t="22463" x="2546350" y="4495800"/>
          <p14:tracePt t="22473" x="2578100" y="4489450"/>
          <p14:tracePt t="22484" x="2603500" y="4483100"/>
          <p14:tracePt t="22496" x="2628900" y="4476750"/>
          <p14:tracePt t="22507" x="2647950" y="4470400"/>
          <p14:tracePt t="22518" x="2673350" y="4470400"/>
          <p14:tracePt t="22529" x="2692400" y="4464050"/>
          <p14:tracePt t="22541" x="2705100" y="4457700"/>
          <p14:tracePt t="22552" x="2717800" y="4457700"/>
          <p14:tracePt t="22563" x="2730500" y="4451350"/>
          <p14:tracePt t="22575" x="2736850" y="4451350"/>
          <p14:tracePt t="22586" x="2743200" y="4451350"/>
          <p14:tracePt t="22597" x="2743200" y="4445000"/>
          <p14:tracePt t="22608" x="2749550" y="4445000"/>
          <p14:tracePt t="25389" x="2736850" y="4540250"/>
          <p14:tracePt t="25399" x="2724150" y="4622800"/>
          <p14:tracePt t="25410" x="2698750" y="4749800"/>
          <p14:tracePt t="25421" x="2667000" y="4876800"/>
          <p14:tracePt t="25432" x="2641600" y="4959350"/>
          <p14:tracePt t="25443" x="2603500" y="5073650"/>
          <p14:tracePt t="25454" x="2578100" y="5143500"/>
          <p14:tracePt t="25465" x="2540000" y="5232400"/>
          <p14:tracePt t="25477" x="2514600" y="5308600"/>
          <p14:tracePt t="25488" x="2489200" y="5359400"/>
          <p14:tracePt t="25499" x="2444750" y="5435600"/>
          <p14:tracePt t="25510" x="2400300" y="5492750"/>
          <p14:tracePt t="25522" x="2368550" y="5524500"/>
          <p14:tracePt t="25533" x="2324100" y="5568950"/>
          <p14:tracePt t="25544" x="2292350" y="5600700"/>
          <p14:tracePt t="25555" x="2241550" y="5638800"/>
          <p14:tracePt t="25567" x="2197100" y="5670550"/>
          <p14:tracePt t="25578" x="2171700" y="5689600"/>
          <p14:tracePt t="25589" x="2139950" y="5708650"/>
          <p14:tracePt t="25600" x="2127250" y="5721350"/>
          <p14:tracePt t="25612" x="2108200" y="5727700"/>
          <p14:tracePt t="25623" x="2089150" y="5740400"/>
          <p14:tracePt t="25634" x="2076450" y="5746750"/>
          <p14:tracePt t="25645" x="2070100" y="5746750"/>
          <p14:tracePt t="25657" x="2063750" y="5746750"/>
          <p14:tracePt t="25759" x="2070100" y="5721350"/>
          <p14:tracePt t="25770" x="2076450" y="5689600"/>
          <p14:tracePt t="25782" x="2082800" y="5657850"/>
          <p14:tracePt t="25792" x="2089150" y="5600700"/>
          <p14:tracePt t="25803" x="2095500" y="5543550"/>
          <p14:tracePt t="25815" x="2101850" y="5480050"/>
          <p14:tracePt t="25826" x="2101850" y="5429250"/>
          <p14:tracePt t="25837" x="2101850" y="5365750"/>
          <p14:tracePt t="25848" x="2101850" y="5295900"/>
          <p14:tracePt t="25859" x="2095500" y="5232400"/>
          <p14:tracePt t="25870" x="2089150" y="5187950"/>
          <p14:tracePt t="25882" x="2082800" y="5118100"/>
          <p14:tracePt t="25893" x="2076450" y="5060950"/>
          <p14:tracePt t="25904" x="2063750" y="5016500"/>
          <p14:tracePt t="25915" x="2057400" y="4991100"/>
          <p14:tracePt t="25927" x="2051050" y="4965700"/>
          <p14:tracePt t="25938" x="2038350" y="4946650"/>
          <p14:tracePt t="25949" x="2032000" y="4933950"/>
          <p14:tracePt t="25960" x="2025650" y="4921250"/>
          <p14:tracePt t="25972" x="2019300" y="4914900"/>
          <p14:tracePt t="25984" x="2012950" y="4902200"/>
          <p14:tracePt t="25994" x="2006600" y="4895850"/>
          <p14:tracePt t="26006" x="2000250" y="4895850"/>
          <p14:tracePt t="26017" x="1987550" y="4889500"/>
          <p14:tracePt t="26028" x="1981200" y="4889500"/>
          <p14:tracePt t="26287" x="1974850" y="4895850"/>
          <p14:tracePt t="26298" x="1949450" y="4908550"/>
          <p14:tracePt t="26338" x="1854200" y="4965700"/>
          <p14:tracePt t="26343" x="1809750" y="4991100"/>
          <p14:tracePt t="26362" x="1765300" y="5016500"/>
          <p14:tracePt t="26366" x="1720850" y="5041900"/>
          <p14:tracePt t="26377" x="1689100" y="5060950"/>
          <p14:tracePt t="26388" x="1644650" y="5086350"/>
          <p14:tracePt t="26399" x="1593850" y="5105400"/>
          <p14:tracePt t="26410" x="1543050" y="5130800"/>
          <p14:tracePt t="26422" x="1492250" y="5149850"/>
          <p14:tracePt t="26433" x="1428750" y="5175250"/>
          <p14:tracePt t="26444" x="1365250" y="5200650"/>
          <p14:tracePt t="26456" x="1308100" y="5219700"/>
          <p14:tracePt t="26467" x="1263650" y="5238750"/>
          <p14:tracePt t="26478" x="1212850" y="5257800"/>
          <p14:tracePt t="26490" x="1168400" y="5289550"/>
          <p14:tracePt t="26501" x="1117600" y="5314950"/>
          <p14:tracePt t="26512" x="1085850" y="5334000"/>
          <p14:tracePt t="26524" x="1041400" y="5365750"/>
          <p14:tracePt t="26535" x="1003300" y="5391150"/>
          <p14:tracePt t="26546" x="977900" y="5416550"/>
          <p14:tracePt t="26557" x="958850" y="5435600"/>
          <p14:tracePt t="26568" x="939800" y="5454650"/>
          <p14:tracePt t="26579" x="920750" y="5467350"/>
          <p14:tracePt t="26591" x="901700" y="5486400"/>
          <p14:tracePt t="26602" x="889000" y="5492750"/>
          <p14:tracePt t="26613" x="869950" y="5511800"/>
          <p14:tracePt t="26624" x="857250" y="5524500"/>
          <p14:tracePt t="26635" x="850900" y="5543550"/>
          <p14:tracePt t="26647" x="844550" y="5556250"/>
          <p14:tracePt t="26658" x="838200" y="5562600"/>
          <p14:tracePt t="26669" x="838200" y="5575300"/>
          <p14:tracePt t="26680" x="838200" y="5581650"/>
          <p14:tracePt t="26693" x="838200" y="5588000"/>
          <p14:tracePt t="26703" x="838200" y="5594350"/>
          <p14:tracePt t="26714" x="844550" y="5607050"/>
          <p14:tracePt t="26725" x="844550" y="5613400"/>
          <p14:tracePt t="26737" x="850900" y="5619750"/>
          <p14:tracePt t="26748" x="857250" y="5632450"/>
          <p14:tracePt t="26759" x="876300" y="5645150"/>
          <p14:tracePt t="26770" x="895350" y="5651500"/>
          <p14:tracePt t="26782" x="908050" y="5657850"/>
          <p14:tracePt t="26793" x="933450" y="5664200"/>
          <p14:tracePt t="26804" x="958850" y="5670550"/>
          <p14:tracePt t="26815" x="977900" y="5676900"/>
          <p14:tracePt t="26827" x="996950" y="5676900"/>
          <p14:tracePt t="26839" x="1009650" y="5676900"/>
          <p14:tracePt t="26849" x="1035050" y="5676900"/>
          <p14:tracePt t="26860" x="1054100" y="5676900"/>
          <p14:tracePt t="26872" x="1085850" y="5670550"/>
          <p14:tracePt t="26883" x="1117600" y="5657850"/>
          <p14:tracePt t="26894" x="1155700" y="5645150"/>
          <p14:tracePt t="26907" x="1200150" y="5619750"/>
          <p14:tracePt t="26917" x="1244600" y="5594350"/>
          <p14:tracePt t="26928" x="1282700" y="5575300"/>
          <p14:tracePt t="26940" x="1333500" y="5549900"/>
          <p14:tracePt t="26950" x="1377950" y="5511800"/>
          <p14:tracePt t="26962" x="1441450" y="5473700"/>
          <p14:tracePt t="26974" x="1492250" y="5435600"/>
          <p14:tracePt t="26985" x="1562100" y="5378450"/>
          <p14:tracePt t="26995" x="1631950" y="5308600"/>
          <p14:tracePt t="27007" x="1708150" y="5226050"/>
          <p14:tracePt t="27018" x="1758950" y="5162550"/>
          <p14:tracePt t="27029" x="1822450" y="5073650"/>
          <p14:tracePt t="27040" x="1873250" y="4991100"/>
          <p14:tracePt t="27053" x="1911350" y="4908550"/>
          <p14:tracePt t="27063" x="1930400" y="4864100"/>
          <p14:tracePt t="27074" x="1955800" y="4806950"/>
          <p14:tracePt t="27085" x="1974850" y="4756150"/>
          <p14:tracePt t="27097" x="1987550" y="4711700"/>
          <p14:tracePt t="27108" x="2000250" y="4679950"/>
          <p14:tracePt t="27119" x="2006600" y="4648200"/>
          <p14:tracePt t="27130" x="2006600" y="4616450"/>
          <p14:tracePt t="27142" x="2000250" y="4591050"/>
          <p14:tracePt t="27153" x="1993900" y="4572000"/>
          <p14:tracePt t="27164" x="1987550" y="4552950"/>
          <p14:tracePt t="27176" x="1974850" y="4533900"/>
          <p14:tracePt t="27187" x="1955800" y="4514850"/>
          <p14:tracePt t="27198" x="1949450" y="4502150"/>
          <p14:tracePt t="27209" x="1943100" y="4495800"/>
          <p14:tracePt t="27220" x="1936750" y="4489450"/>
          <p14:tracePt t="27423" x="1924050" y="4508500"/>
          <p14:tracePt t="27435" x="1892300" y="4552950"/>
          <p14:tracePt t="27446" x="1866900" y="4597400"/>
          <p14:tracePt t="27458" x="1835150" y="4641850"/>
          <p14:tracePt t="27468" x="1816100" y="4673600"/>
          <p14:tracePt t="27480" x="1790700" y="4718050"/>
          <p14:tracePt t="27490" x="1758950" y="4762500"/>
          <p14:tracePt t="27502" x="1727200" y="4813300"/>
          <p14:tracePt t="27513" x="1695450" y="4857750"/>
          <p14:tracePt t="27524" x="1670050" y="4895850"/>
          <p14:tracePt t="27535" x="1638300" y="4940300"/>
          <p14:tracePt t="27547" x="1606550" y="4984750"/>
          <p14:tracePt t="27558" x="1574800" y="5016500"/>
          <p14:tracePt t="27569" x="1549400" y="5041900"/>
          <p14:tracePt t="27580" x="1517650" y="5067300"/>
          <p14:tracePt t="27592" x="1485900" y="5099050"/>
          <p14:tracePt t="27603" x="1454150" y="5130800"/>
          <p14:tracePt t="27614" x="1428750" y="5156200"/>
          <p14:tracePt t="27628" x="1397000" y="5194300"/>
          <p14:tracePt t="27637" x="1365250" y="5232400"/>
          <p14:tracePt t="27648" x="1339850" y="5264150"/>
          <p14:tracePt t="27660" x="1327150" y="5289550"/>
          <p14:tracePt t="27671" x="1314450" y="5321300"/>
          <p14:tracePt t="27682" x="1295400" y="5353050"/>
          <p14:tracePt t="27694" x="1282700" y="5384800"/>
          <p14:tracePt t="27704" x="1270000" y="5403850"/>
          <p14:tracePt t="27715" x="1257300" y="5422900"/>
          <p14:tracePt t="27727" x="1238250" y="5448300"/>
          <p14:tracePt t="27738" x="1219200" y="5480050"/>
          <p14:tracePt t="27749" x="1206500" y="5511800"/>
          <p14:tracePt t="27761" x="1200150" y="5537200"/>
          <p14:tracePt t="27772" x="1193800" y="5568950"/>
          <p14:tracePt t="27783" x="1193800" y="5607050"/>
          <p14:tracePt t="27794" x="1193800" y="5638800"/>
          <p14:tracePt t="27806" x="1200150" y="5664200"/>
          <p14:tracePt t="27817" x="1206500" y="5683250"/>
          <p14:tracePt t="27828" x="1212850" y="5702300"/>
          <p14:tracePt t="27840" x="1212850" y="5715000"/>
          <p14:tracePt t="27851" x="1225550" y="5740400"/>
          <p14:tracePt t="27862" x="1238250" y="5759450"/>
          <p14:tracePt t="27873" x="1263650" y="5784850"/>
          <p14:tracePt t="27884" x="1282700" y="5803900"/>
          <p14:tracePt t="27896" x="1327150" y="5829300"/>
          <p14:tracePt t="27908" x="1371600" y="5854700"/>
          <p14:tracePt t="27919" x="1428750" y="5873750"/>
          <p14:tracePt t="27930" x="1479550" y="5886450"/>
          <p14:tracePt t="27941" x="1543050" y="5905500"/>
          <p14:tracePt t="27952" x="1612900" y="5918200"/>
          <p14:tracePt t="27963" x="1701800" y="5937250"/>
          <p14:tracePt t="27974" x="1765300" y="5949950"/>
          <p14:tracePt t="27986" x="1854200" y="5969000"/>
          <p14:tracePt t="27997" x="1949450" y="5988050"/>
          <p14:tracePt t="28008" x="2038350" y="6007100"/>
          <p14:tracePt t="28019" x="2095500" y="6013450"/>
          <p14:tracePt t="28030" x="2184400" y="6026150"/>
          <p14:tracePt t="28042" x="2254250" y="6032500"/>
          <p14:tracePt t="28053" x="2305050" y="6038850"/>
          <p14:tracePt t="28064" x="2336800" y="6038850"/>
          <p14:tracePt t="28075" x="2355850" y="6038850"/>
          <p14:tracePt t="28087" x="2362200" y="6038850"/>
          <p14:tracePt t="28176" x="2349500" y="6038850"/>
          <p14:tracePt t="28188" x="2305050" y="6026150"/>
          <p14:tracePt t="28200" x="2260600" y="6007100"/>
          <p14:tracePt t="28210" x="2184400" y="5981700"/>
          <p14:tracePt t="28222" x="2095500" y="5956300"/>
          <p14:tracePt t="28233" x="2006600" y="5924550"/>
          <p14:tracePt t="28244" x="1924050" y="5892800"/>
          <p14:tracePt t="28255" x="1860550" y="5873750"/>
          <p14:tracePt t="28267" x="1778000" y="5848350"/>
          <p14:tracePt t="28278" x="1689100" y="5829300"/>
          <p14:tracePt t="28289" x="1600200" y="5797550"/>
          <p14:tracePt t="28300" x="1524000" y="5778500"/>
          <p14:tracePt t="28312" x="1403350" y="5746750"/>
          <p14:tracePt t="28323" x="1250950" y="5708650"/>
          <p14:tracePt t="28334" x="1066800" y="5664200"/>
          <p14:tracePt t="28347" x="914400" y="5632450"/>
          <p14:tracePt t="28357" x="666750" y="5594350"/>
          <p14:tracePt t="28368" x="381000" y="5549900"/>
          <p14:tracePt t="28380" x="101600" y="5511800"/>
          <p14:tracePt t="29350" x="11531600" y="3644900"/>
          <p14:tracePt t="29358" x="10769600" y="3302000"/>
          <p14:tracePt t="29371" x="9918700" y="2990850"/>
          <p14:tracePt t="29381" x="9563100" y="2882900"/>
          <p14:tracePt t="29392" x="9232900" y="2838450"/>
          <p14:tracePt t="29407" x="9055100" y="2851150"/>
          <p14:tracePt t="29414" x="8978900" y="2870200"/>
          <p14:tracePt t="29425" x="8902700" y="2927350"/>
          <p14:tracePt t="29437" x="8858250" y="2959100"/>
          <p14:tracePt t="29448" x="8801100" y="3003550"/>
          <p14:tracePt t="29459" x="8756650" y="3035300"/>
          <p14:tracePt t="29842" x="8737600" y="3048000"/>
          <p14:tracePt t="29856" x="8636000" y="3048000"/>
          <p14:tracePt t="29865" x="8502650" y="3035300"/>
          <p14:tracePt t="29876" x="8293100" y="3003550"/>
          <p14:tracePt t="29887" x="7886700" y="2959100"/>
          <p14:tracePt t="29898" x="7410450" y="2914650"/>
          <p14:tracePt t="29909" x="7054850" y="2882900"/>
          <p14:tracePt t="29921" x="6483350" y="2851150"/>
          <p14:tracePt t="29932" x="5842000" y="2825750"/>
          <p14:tracePt t="29943" x="5346700" y="2794000"/>
          <p14:tracePt t="29954" x="4495800" y="2762250"/>
          <p14:tracePt t="29965" x="3854450" y="2749550"/>
          <p14:tracePt t="29977" x="2882900" y="2717800"/>
          <p14:tracePt t="29988" x="1911350" y="2717800"/>
          <p14:tracePt t="30000" x="1301750" y="2717800"/>
          <p14:tracePt t="30010" x="495300" y="2736850"/>
          <p14:tracePt t="30248" x="57150" y="5276850"/>
          <p14:tracePt t="30258" x="298450" y="5391150"/>
          <p14:tracePt t="30269" x="584200" y="5486400"/>
          <p14:tracePt t="30280" x="774700" y="5511800"/>
          <p14:tracePt t="30292" x="1028700" y="5511800"/>
          <p14:tracePt t="30303" x="1168400" y="5486400"/>
          <p14:tracePt t="30314" x="1301750" y="5422900"/>
          <p14:tracePt t="30325" x="1403350" y="5334000"/>
          <p14:tracePt t="30337" x="1466850" y="5245100"/>
          <p14:tracePt t="30348" x="1568450" y="5137150"/>
          <p14:tracePt t="30360" x="1625600" y="5067300"/>
          <p14:tracePt t="30371" x="1720850" y="4959350"/>
          <p14:tracePt t="30382" x="1765300" y="4902200"/>
          <p14:tracePt t="30393" x="1778000" y="4883150"/>
          <p14:tracePt t="30405" x="1790700" y="4870450"/>
          <p14:tracePt t="30730" x="1790700" y="4902200"/>
          <p14:tracePt t="30742" x="1790700" y="4959350"/>
          <p14:tracePt t="30753" x="1778000" y="5003800"/>
          <p14:tracePt t="30764" x="1778000" y="5067300"/>
          <p14:tracePt t="30776" x="1778000" y="5111750"/>
          <p14:tracePt t="30788" x="1790700" y="5156200"/>
          <p14:tracePt t="30798" x="1790700" y="5213350"/>
          <p14:tracePt t="30809" x="1822450" y="5302250"/>
          <p14:tracePt t="30822" x="1835150" y="5378450"/>
          <p14:tracePt t="30832" x="1866900" y="5435600"/>
          <p14:tracePt t="30843" x="1911350" y="5511800"/>
          <p14:tracePt t="30856" x="1955800" y="5588000"/>
          <p14:tracePt t="30866" x="2019300" y="5664200"/>
          <p14:tracePt t="30877" x="2076450" y="5708650"/>
          <p14:tracePt t="30889" x="2152650" y="5765800"/>
          <p14:tracePt t="30899" x="2254250" y="5797550"/>
          <p14:tracePt t="30910" x="2343150" y="5829300"/>
          <p14:tracePt t="30922" x="2438400" y="5842000"/>
          <p14:tracePt t="30938" x="2584450" y="5842000"/>
          <p14:tracePt t="30944" x="2794000" y="5842000"/>
          <p14:tracePt t="30956" x="3003550" y="5797550"/>
          <p14:tracePt t="30967" x="3181350" y="5765800"/>
          <p14:tracePt t="30978" x="3454400" y="5721350"/>
          <p14:tracePt t="31000" x="3752850" y="5664200"/>
          <p14:tracePt t="31003" x="4064000" y="5600700"/>
          <p14:tracePt t="31012" x="4318000" y="5556250"/>
          <p14:tracePt t="31023" x="4660900" y="5486400"/>
          <p14:tracePt t="31034" x="5003800" y="5391150"/>
          <p14:tracePt t="31045" x="5334000" y="5321300"/>
          <p14:tracePt t="31057" x="5689600" y="5245100"/>
          <p14:tracePt t="31068" x="5930900" y="5200650"/>
          <p14:tracePt t="31080" x="6261100" y="5124450"/>
          <p14:tracePt t="31090" x="6591300" y="5067300"/>
          <p14:tracePt t="31102" x="6915150" y="5003800"/>
          <p14:tracePt t="31113" x="7124700" y="4978400"/>
          <p14:tracePt t="31124" x="7378700" y="4946650"/>
          <p14:tracePt t="31135" x="7607300" y="4914900"/>
          <p14:tracePt t="31147" x="7797800" y="4902200"/>
          <p14:tracePt t="31158" x="7931150" y="4902200"/>
          <p14:tracePt t="31169" x="8096250" y="4883150"/>
          <p14:tracePt t="31180" x="8216900" y="4883150"/>
          <p14:tracePt t="31192" x="8305800" y="4870450"/>
          <p14:tracePt t="31203" x="8350250" y="4857750"/>
          <p14:tracePt t="31214" x="8369300" y="4857750"/>
          <p14:tracePt t="31248" x="8350250" y="4838700"/>
          <p14:tracePt t="31259" x="8305800" y="4794250"/>
          <p14:tracePt t="31271" x="8172450" y="4692650"/>
          <p14:tracePt t="31282" x="7962900" y="4559300"/>
          <p14:tracePt t="31294" x="7740650" y="4419600"/>
          <p14:tracePt t="31305" x="7366000" y="4216400"/>
          <p14:tracePt t="31316" x="6978650" y="4006850"/>
          <p14:tracePt t="31327" x="6559550" y="3810000"/>
          <p14:tracePt t="31338" x="6229350" y="3676650"/>
          <p14:tracePt t="31350" x="5797550" y="3498850"/>
          <p14:tracePt t="31360" x="5289550" y="3314700"/>
          <p14:tracePt t="31372" x="4870450" y="3200400"/>
          <p14:tracePt t="31383" x="4216400" y="3048000"/>
          <p14:tracePt t="31394" x="3556000" y="2914650"/>
          <p14:tracePt t="31406" x="3092450" y="2838450"/>
          <p14:tracePt t="31417" x="2387600" y="2736850"/>
          <p14:tracePt t="31428" x="1943100" y="2673350"/>
          <p14:tracePt t="31440" x="1358900" y="2616200"/>
          <p14:tracePt t="31451" x="939800" y="2597150"/>
          <p14:tracePt t="31462" x="749300" y="2597150"/>
          <p14:tracePt t="31473" x="584200" y="2597150"/>
          <p14:tracePt t="31484" x="520700" y="2597150"/>
          <p14:tracePt t="31496" x="476250" y="2616200"/>
          <p14:tracePt t="31507" x="463550" y="2616200"/>
          <p14:tracePt t="31710" x="476250" y="2641600"/>
          <p14:tracePt t="31723" x="508000" y="2692400"/>
          <p14:tracePt t="31732" x="565150" y="2781300"/>
          <p14:tracePt t="31743" x="641350" y="2870200"/>
          <p14:tracePt t="31755" x="730250" y="2959100"/>
          <p14:tracePt t="31766" x="895350" y="3092450"/>
          <p14:tracePt t="31777" x="1060450" y="3257550"/>
          <p14:tracePt t="31788" x="1225550" y="3390900"/>
          <p14:tracePt t="31804" x="1492250" y="3568700"/>
          <p14:tracePt t="31811" x="1809750" y="3752850"/>
          <p14:tracePt t="31822" x="2152650" y="3911600"/>
          <p14:tracePt t="31833" x="2527300" y="4051300"/>
          <p14:tracePt t="31844" x="2825750" y="4152900"/>
          <p14:tracePt t="31856" x="3257550" y="4260850"/>
          <p14:tracePt t="31868" x="3676650" y="4330700"/>
          <p14:tracePt t="31878" x="4076700" y="4375150"/>
          <p14:tracePt t="31890" x="4318000" y="4394200"/>
          <p14:tracePt t="31901" x="4514850" y="4406900"/>
          <p14:tracePt t="31912" x="4603750" y="4406900"/>
          <p14:tracePt t="31923" x="4629150" y="4406900"/>
          <p14:tracePt t="32170" x="4629150" y="4451350"/>
          <p14:tracePt t="32182" x="4648200" y="4483100"/>
          <p14:tracePt t="32654" x="4692650" y="4451350"/>
          <p14:tracePt t="32667" x="4749800" y="4406900"/>
          <p14:tracePt t="32678" x="4813300" y="4362450"/>
          <p14:tracePt t="32688" x="4857750" y="4330700"/>
          <p14:tracePt t="32699" x="4883150" y="4305300"/>
          <p14:tracePt t="32710" x="4914900" y="4286250"/>
          <p14:tracePt t="32722" x="4927600" y="4273550"/>
          <p14:tracePt t="32789" x="4914900" y="4260850"/>
          <p14:tracePt t="32801" x="4883150" y="4229100"/>
          <p14:tracePt t="32812" x="4794250" y="4165600"/>
          <p14:tracePt t="32823" x="4692650" y="4095750"/>
          <p14:tracePt t="32834" x="4572000" y="4051300"/>
          <p14:tracePt t="32845" x="4438650" y="3975100"/>
          <p14:tracePt t="32857" x="4273550" y="3930650"/>
          <p14:tracePt t="32868" x="4121150" y="3886200"/>
          <p14:tracePt t="32879" x="4019550" y="3867150"/>
          <p14:tracePt t="32890" x="3822700" y="3841750"/>
          <p14:tracePt t="32902" x="3600450" y="3822700"/>
          <p14:tracePt t="32913" x="3289300" y="3810000"/>
          <p14:tracePt t="32924" x="2959100" y="3822700"/>
          <p14:tracePt t="32935" x="2273300" y="3841750"/>
          <p14:tracePt t="32948" x="1689100" y="3886200"/>
          <p14:tracePt t="32958" x="660400" y="3943350"/>
          <p14:tracePt t="33263" x="101600" y="3911600"/>
          <p14:tracePt t="33273" x="406400" y="4019550"/>
          <p14:tracePt t="33284" x="704850" y="4121150"/>
          <p14:tracePt t="33295" x="914400" y="4197350"/>
          <p14:tracePt t="33307" x="1136650" y="4273550"/>
          <p14:tracePt t="33318" x="1301750" y="4362450"/>
          <p14:tracePt t="33329" x="1390650" y="4451350"/>
          <p14:tracePt t="33341" x="1422400" y="4514850"/>
          <p14:tracePt t="33352" x="1447800" y="4616450"/>
          <p14:tracePt t="33364" x="1466850" y="4705350"/>
          <p14:tracePt t="33375" x="1479550" y="4813300"/>
          <p14:tracePt t="33386" x="1466850" y="4883150"/>
          <p14:tracePt t="33397" x="1447800" y="5003800"/>
          <p14:tracePt t="33408" x="1403350" y="5124450"/>
          <p14:tracePt t="33419" x="1358900" y="5257800"/>
          <p14:tracePt t="33431" x="1327150" y="5346700"/>
          <p14:tracePt t="33442" x="1301750" y="5467350"/>
          <p14:tracePt t="33453" x="1282700" y="5575300"/>
          <p14:tracePt t="33465" x="1270000" y="5689600"/>
          <p14:tracePt t="33476" x="1270000" y="5765800"/>
          <p14:tracePt t="33487" x="1270000" y="5873750"/>
          <p14:tracePt t="33499" x="1282700" y="5962650"/>
          <p14:tracePt t="33509" x="1301750" y="6038850"/>
          <p14:tracePt t="33521" x="1301750" y="6064250"/>
          <p14:tracePt t="33532" x="1314450" y="6096000"/>
          <p14:tracePt t="33543" x="1314450" y="6127750"/>
          <p14:tracePt t="33554" x="1314450" y="6140450"/>
          <p14:tracePt t="33566" x="1301750" y="6153150"/>
          <p14:tracePt t="33577" x="1282700" y="6172200"/>
          <p14:tracePt t="33588" x="1270000" y="6184900"/>
          <p14:tracePt t="33599" x="1225550" y="6216650"/>
          <p14:tracePt t="33610" x="1193800" y="6229350"/>
          <p14:tracePt t="33622" x="1168400" y="6273800"/>
          <p14:tracePt t="33634" x="1136650" y="6305550"/>
          <p14:tracePt t="33644" x="1117600" y="6350000"/>
          <p14:tracePt t="33655" x="1117600" y="6394450"/>
          <p14:tracePt t="33669" x="1117600" y="6470650"/>
          <p14:tracePt t="33678" x="1168400" y="6546850"/>
          <p14:tracePt t="33689" x="1193800" y="6604000"/>
          <p14:tracePt t="33701" x="1225550" y="6648450"/>
          <p14:tracePt t="33712" x="1270000" y="6705600"/>
          <p14:tracePt t="33723" x="1301750" y="6737350"/>
          <p14:tracePt t="33736" x="1301750" y="6769100"/>
          <p14:tracePt t="33745" x="1301750" y="6781800"/>
          <p14:tracePt t="33757" x="1270000" y="6826250"/>
          <p14:tracePt t="55080" x="1524000" y="3644900"/>
          <p14:tracePt t="55091" x="2133600" y="3606800"/>
          <p14:tracePt t="55108" x="2876550" y="3562350"/>
          <p14:tracePt t="55109" x="3524250" y="3517900"/>
          <p14:tracePt t="55124" x="3911600" y="3492500"/>
          <p14:tracePt t="55149" x="4368800" y="3479800"/>
          <p14:tracePt t="55150" x="4616450" y="3479800"/>
          <p14:tracePt t="55158" x="4895850" y="3486150"/>
          <p14:tracePt t="55166" x="5073650" y="3498850"/>
          <p14:tracePt t="55179" x="5143500" y="3505200"/>
          <p14:tracePt t="55191" x="5181600" y="3511550"/>
          <p14:tracePt t="55212" x="5162550" y="3511550"/>
          <p14:tracePt t="55224" x="5130800" y="3511550"/>
          <p14:tracePt t="55646" x="5149850" y="3517900"/>
          <p14:tracePt t="55651" x="5175250" y="3517900"/>
          <p14:tracePt t="55683" x="5213350" y="3517900"/>
          <p14:tracePt t="55684" x="5302250" y="3511550"/>
          <p14:tracePt t="55700" x="5384800" y="3505200"/>
          <p14:tracePt t="55710" x="5505450" y="3498850"/>
          <p14:tracePt t="55718" x="5613400" y="3492500"/>
          <p14:tracePt t="55729" x="5765800" y="3486150"/>
          <p14:tracePt t="55751" x="5873750" y="3479800"/>
          <p14:tracePt t="55751" x="6019800" y="3467100"/>
          <p14:tracePt t="55767" x="6121400" y="3454400"/>
          <p14:tracePt t="55775" x="6273800" y="3441700"/>
          <p14:tracePt t="55791" x="6445250" y="3422650"/>
          <p14:tracePt t="55795" x="6572250" y="3409950"/>
          <p14:tracePt t="55817" x="6762750" y="3397250"/>
          <p14:tracePt t="55820" x="6965950" y="3371850"/>
          <p14:tracePt t="55833" x="7105650" y="3352800"/>
          <p14:tracePt t="55841" x="7302500" y="3314700"/>
          <p14:tracePt t="55858" x="7442200" y="3289300"/>
          <p14:tracePt t="55866" x="7651750" y="3244850"/>
          <p14:tracePt t="55883" x="7778750" y="3219450"/>
          <p14:tracePt t="55887" x="7956550" y="3175000"/>
          <p14:tracePt t="55900" x="8102600" y="3143250"/>
          <p14:tracePt t="55913" x="8185150" y="3124200"/>
          <p14:tracePt t="55924" x="8280400" y="3092450"/>
          <p14:tracePt t="55932" x="8337550" y="3079750"/>
          <p14:tracePt t="55949" x="8413750" y="3054350"/>
          <p14:tracePt t="55953" x="8483600" y="3035300"/>
          <p14:tracePt t="55966" x="8528050" y="3022600"/>
          <p14:tracePt t="55980" x="8585200" y="3009900"/>
          <p14:tracePt t="55991" x="8616950" y="2997200"/>
          <p14:tracePt t="55999" x="8667750" y="2984500"/>
          <p14:tracePt t="56017" x="8718550" y="2971800"/>
          <p14:tracePt t="56021" x="8750300" y="2959100"/>
          <p14:tracePt t="56034" x="8801100" y="2940050"/>
          <p14:tracePt t="56047" x="8832850" y="2927350"/>
          <p14:tracePt t="56058" x="8877300" y="2908300"/>
          <p14:tracePt t="56084" x="8928100" y="2889250"/>
          <p14:tracePt t="56084" x="8966200" y="2870200"/>
          <p14:tracePt t="56096" x="9023350" y="2844800"/>
          <p14:tracePt t="56099" x="9067800" y="2819400"/>
          <p14:tracePt t="56112" x="9131300" y="2787650"/>
          <p14:tracePt t="56124" x="9194800" y="2755900"/>
          <p14:tracePt t="56149" x="9245600" y="2736850"/>
          <p14:tracePt t="56150" x="9309100" y="2698750"/>
          <p14:tracePt t="56157" x="9366250" y="2667000"/>
          <p14:tracePt t="56175" x="9404350" y="2647950"/>
          <p14:tracePt t="56180" x="9442450" y="2622550"/>
          <p14:tracePt t="56191" x="9467850" y="2609850"/>
          <p14:tracePt t="56216" x="9493250" y="2584450"/>
          <p14:tracePt t="56217" x="9505950" y="2565400"/>
          <p14:tracePt t="56225" x="9512300" y="2559050"/>
          <p14:tracePt t="56241" x="9512300" y="2546350"/>
          <p14:tracePt t="56247" x="9512300" y="2540000"/>
          <p14:tracePt t="56259" x="9512300" y="2527300"/>
          <p14:tracePt t="56283" x="9512300" y="2520950"/>
          <p14:tracePt t="56284" x="9512300" y="2514600"/>
          <p14:tracePt t="56291" x="9505950" y="2508250"/>
          <p14:tracePt t="56308" x="9505950" y="2501900"/>
          <p14:tracePt t="56313" x="9499600" y="2489200"/>
          <p14:tracePt t="56327" x="9486900" y="2482850"/>
          <p14:tracePt t="56349" x="9480550" y="2470150"/>
          <p14:tracePt t="56350" x="9455150" y="2444750"/>
          <p14:tracePt t="56368" x="9436100" y="2425700"/>
          <p14:tracePt t="56375" x="9410700" y="2393950"/>
          <p14:tracePt t="56392" x="9391650" y="2368550"/>
          <p14:tracePt t="56392" x="9378950" y="2355850"/>
          <p14:tracePt t="56416" x="9359900" y="2343150"/>
          <p14:tracePt t="56417" x="9353550" y="2336800"/>
          <p14:tracePt t="56433" x="9334500" y="2324100"/>
          <p14:tracePt t="56441" x="9321800" y="2317750"/>
          <p14:tracePt t="56458" x="9302750" y="2305050"/>
          <p14:tracePt t="56458" x="9264650" y="2292350"/>
          <p14:tracePt t="56483" x="9232900" y="2279650"/>
          <p14:tracePt t="56483" x="9163050" y="2260600"/>
          <p14:tracePt t="56500" x="9099550" y="2241550"/>
          <p14:tracePt t="56508" x="9061450" y="2235200"/>
          <p14:tracePt t="56525" x="9029700" y="2228850"/>
          <p14:tracePt t="56530" x="9004300" y="2222500"/>
          <p14:tracePt t="56550" x="8978900" y="2216150"/>
          <p14:tracePt t="56551" x="8959850" y="2216150"/>
          <p14:tracePt t="56561" x="8940800" y="2216150"/>
          <p14:tracePt t="56575" x="8915400" y="2216150"/>
          <p14:tracePt t="56591" x="8896350" y="2216150"/>
          <p14:tracePt t="56594" x="8877300" y="2216150"/>
          <p14:tracePt t="56616" x="8858250" y="2222500"/>
          <p14:tracePt t="56620" x="8851900" y="2222500"/>
          <p14:tracePt t="56633" x="8832850" y="2235200"/>
          <p14:tracePt t="56644" x="8826500" y="2241550"/>
          <p14:tracePt t="56659" x="8813800" y="2247900"/>
          <p14:tracePt t="56663" x="8801100" y="2254250"/>
          <p14:tracePt t="56683" x="8788400" y="2260600"/>
          <p14:tracePt t="56684" x="8782050" y="2266950"/>
          <p14:tracePt t="56700" x="8769350" y="2273300"/>
          <p14:tracePt t="56708" x="8763000" y="2292350"/>
          <p14:tracePt t="56725" x="8750300" y="2305050"/>
          <p14:tracePt t="56733" x="8743950" y="2311400"/>
          <p14:tracePt t="56750" x="8737600" y="2330450"/>
          <p14:tracePt t="56754" x="8737600" y="2336800"/>
          <p14:tracePt t="56768" x="8731250" y="2355850"/>
          <p14:tracePt t="56780" x="8731250" y="2368550"/>
          <p14:tracePt t="56791" x="8731250" y="2381250"/>
          <p14:tracePt t="56798" x="8731250" y="2393950"/>
          <p14:tracePt t="56817" x="8724900" y="2406650"/>
          <p14:tracePt t="56822" x="8724900" y="2425700"/>
          <p14:tracePt t="56834" x="8724900" y="2438400"/>
          <p14:tracePt t="56847" x="8724900" y="2451100"/>
          <p14:tracePt t="56858" x="8724900" y="2463800"/>
          <p14:tracePt t="56865" x="8731250" y="2476500"/>
          <p14:tracePt t="56884" x="8731250" y="2489200"/>
          <p14:tracePt t="56887" x="8737600" y="2495550"/>
          <p14:tracePt t="56900" x="8743950" y="2508250"/>
          <p14:tracePt t="56913" x="8750300" y="2514600"/>
          <p14:tracePt t="56924" x="8763000" y="2527300"/>
          <p14:tracePt t="56950" x="8782050" y="2540000"/>
          <p14:tracePt t="56951" x="8807450" y="2552700"/>
          <p14:tracePt t="56961" x="8826500" y="2565400"/>
          <p14:tracePt t="56967" x="8851900" y="2578100"/>
          <p14:tracePt t="56980" x="8870950" y="2584450"/>
          <p14:tracePt t="56991" x="8896350" y="2590800"/>
          <p14:tracePt t="57017" x="8921750" y="2590800"/>
          <p14:tracePt t="57017" x="8940800" y="2590800"/>
          <p14:tracePt t="57025" x="8966200" y="2590800"/>
          <p14:tracePt t="57034" x="8978900" y="2590800"/>
          <p14:tracePt t="57048" x="8997950" y="2590800"/>
          <p14:tracePt t="57058" x="9017000" y="2590800"/>
          <p14:tracePt t="57083" x="9029700" y="2584450"/>
          <p14:tracePt t="57084" x="9042400" y="2578100"/>
          <p14:tracePt t="57090" x="9055100" y="2571750"/>
          <p14:tracePt t="57101" x="9067800" y="2559050"/>
          <p14:tracePt t="57113" x="9080500" y="2546350"/>
          <p14:tracePt t="57124" x="9086850" y="2533650"/>
          <p14:tracePt t="57146" x="9099550" y="2520950"/>
          <p14:tracePt t="57146" x="9105900" y="2508250"/>
          <p14:tracePt t="57158" x="9112250" y="2495550"/>
          <p14:tracePt t="57174" x="9118600" y="2482850"/>
          <p14:tracePt t="57191" x="9118600" y="2470150"/>
          <p14:tracePt t="57191" x="9124950" y="2444750"/>
          <p14:tracePt t="57212" x="9124950" y="2425700"/>
          <p14:tracePt t="57212" x="9124950" y="2406650"/>
          <p14:tracePt t="57226" x="9118600" y="2381250"/>
          <p14:tracePt t="57241" x="9118600" y="2362200"/>
          <p14:tracePt t="57258" x="9112250" y="2343150"/>
          <p14:tracePt t="57258" x="9105900" y="2330450"/>
          <p14:tracePt t="57278" x="9093200" y="2311400"/>
          <p14:tracePt t="57283" x="9074150" y="2292350"/>
          <p14:tracePt t="57293" x="9061450" y="2279650"/>
          <p14:tracePt t="57308" x="9042400" y="2266950"/>
          <p14:tracePt t="57325" x="9023350" y="2260600"/>
          <p14:tracePt t="57325" x="9010650" y="2254250"/>
          <p14:tracePt t="57345" x="9004300" y="2254250"/>
          <p14:tracePt t="57350" x="8997950" y="2254250"/>
          <p14:tracePt t="57377" x="8991600" y="2254250"/>
          <p14:tracePt t="57377" x="8985250" y="2254250"/>
          <p14:tracePt t="57401" x="8978900" y="2254250"/>
          <p14:tracePt t="57402" x="8972550" y="2254250"/>
          <p14:tracePt t="57417" x="8966200" y="2254250"/>
          <p14:tracePt t="57417" x="8953500" y="2254250"/>
          <p14:tracePt t="57430" x="8940800" y="2254250"/>
          <p14:tracePt t="57442" x="8928100" y="2254250"/>
          <p14:tracePt t="57463" x="8909050" y="2254250"/>
          <p14:tracePt t="57463" x="8896350" y="2260600"/>
          <p14:tracePt t="57481" x="8883650" y="2266950"/>
          <p14:tracePt t="57501" x="8858250" y="2273300"/>
          <p14:tracePt t="57508" x="8845550" y="2279650"/>
          <p14:tracePt t="57525" x="8839200" y="2286000"/>
          <p14:tracePt t="57534" x="8820150" y="2292350"/>
          <p14:tracePt t="57542" x="8813800" y="2298700"/>
          <p14:tracePt t="57565" x="8794750" y="2311400"/>
          <p14:tracePt t="57566" x="8775700" y="2324100"/>
          <p14:tracePt t="57576" x="8769350" y="2330450"/>
          <p14:tracePt t="57597" x="8756650" y="2336800"/>
          <p14:tracePt t="57597" x="8750300" y="2349500"/>
          <p14:tracePt t="57608" x="8743950" y="2362200"/>
          <p14:tracePt t="57626" x="8731250" y="2381250"/>
          <p14:tracePt t="57631" x="8724900" y="2387600"/>
          <p14:tracePt t="57642" x="8718550" y="2406650"/>
          <p14:tracePt t="57652" x="8718550" y="2419350"/>
          <p14:tracePt t="57665" x="8712200" y="2432050"/>
          <p14:tracePt t="57680" x="8712200" y="2444750"/>
          <p14:tracePt t="57692" x="8712200" y="2457450"/>
          <p14:tracePt t="57697" x="8705850" y="2470150"/>
          <p14:tracePt t="57722" x="8705850" y="2482850"/>
          <p14:tracePt t="57722" x="8705850" y="2495550"/>
          <p14:tracePt t="57734" x="8705850" y="2514600"/>
          <p14:tracePt t="57743" x="8712200" y="2520950"/>
          <p14:tracePt t="57764" x="8712200" y="2540000"/>
          <p14:tracePt t="57765" x="8718550" y="2546350"/>
          <p14:tracePt t="57777" x="8724900" y="2559050"/>
          <p14:tracePt t="57789" x="8737600" y="2571750"/>
          <p14:tracePt t="57808" x="8743950" y="2578100"/>
          <p14:tracePt t="57809" x="8763000" y="2590800"/>
          <p14:tracePt t="57835" x="8782050" y="2603500"/>
          <p14:tracePt t="57836" x="8813800" y="2616200"/>
          <p14:tracePt t="57848" x="8851900" y="2622550"/>
          <p14:tracePt t="57863" x="8877300" y="2628900"/>
          <p14:tracePt t="57868" x="8915400" y="2628900"/>
          <p14:tracePt t="57877" x="8940800" y="2628900"/>
          <p14:tracePt t="57893" x="8978900" y="2628900"/>
          <p14:tracePt t="57911" x="9017000" y="2628900"/>
          <p14:tracePt t="57911" x="9042400" y="2628900"/>
          <p14:tracePt t="57925" x="9074150" y="2622550"/>
          <p14:tracePt t="57943" x="9099550" y="2616200"/>
          <p14:tracePt t="57943" x="9118600" y="2603500"/>
          <p14:tracePt t="57960" x="9137650" y="2590800"/>
          <p14:tracePt t="57977" x="9150350" y="2584450"/>
          <p14:tracePt t="57978" x="9156700" y="2565400"/>
          <p14:tracePt t="57994" x="9163050" y="2546350"/>
          <p14:tracePt t="58001" x="9163050" y="2520950"/>
          <p14:tracePt t="58035" x="9156700" y="2489200"/>
          <p14:tracePt t="58035" x="9137650" y="2425700"/>
          <p14:tracePt t="58054" x="9124950" y="2400300"/>
          <p14:tracePt t="58064" x="9118600" y="2368550"/>
          <p14:tracePt t="58067" x="9118600" y="2336800"/>
          <p14:tracePt t="58093" x="9112250" y="2317750"/>
          <p14:tracePt t="58094" x="9112250" y="2298700"/>
          <p14:tracePt t="58109" x="9105900" y="2292350"/>
          <p14:tracePt t="58113" x="9105900" y="2279650"/>
          <p14:tracePt t="58125" x="9099550" y="2266950"/>
          <p14:tracePt t="58142" x="9093200" y="2254250"/>
          <p14:tracePt t="58149" x="9080500" y="2241550"/>
          <p14:tracePt t="58159" x="9074150" y="2228850"/>
          <p14:tracePt t="58171" x="9055100" y="2216150"/>
          <p14:tracePt t="58182" x="9029700" y="2203450"/>
          <p14:tracePt t="58194" x="9010650" y="2197100"/>
          <p14:tracePt t="58209" x="8972550" y="2178050"/>
          <p14:tracePt t="58225" x="8940800" y="2171700"/>
          <p14:tracePt t="58225" x="8883650" y="2152650"/>
          <p14:tracePt t="58241" x="8839200" y="2139950"/>
          <p14:tracePt t="58258" x="8813800" y="2127250"/>
          <p14:tracePt t="58259" x="8788400" y="2120900"/>
          <p14:tracePt t="58276" x="8769350" y="2114550"/>
          <p14:tracePt t="58281" x="8756650" y="2114550"/>
          <p14:tracePt t="58292" x="8737600" y="2114550"/>
          <p14:tracePt t="58309" x="8724900" y="2114550"/>
          <p14:tracePt t="58316" x="8712200" y="2114550"/>
          <p14:tracePt t="58338" x="8699500" y="2127250"/>
          <p14:tracePt t="58338" x="8680450" y="2139950"/>
          <p14:tracePt t="58349" x="8661400" y="2171700"/>
          <p14:tracePt t="58364" x="8648700" y="2197100"/>
          <p14:tracePt t="58372" x="8629650" y="2235200"/>
          <p14:tracePt t="58385" x="8623300" y="2260600"/>
          <p14:tracePt t="58402" x="8610600" y="2298700"/>
          <p14:tracePt t="58409" x="8604250" y="2336800"/>
          <p14:tracePt t="58417" x="8604250" y="2362200"/>
          <p14:tracePt t="58428" x="8597900" y="2393950"/>
          <p14:tracePt t="58442" x="8604250" y="2419350"/>
          <p14:tracePt t="58459" x="8604250" y="2451100"/>
          <p14:tracePt t="58476" x="8610600" y="2489200"/>
          <p14:tracePt t="58477" x="8610600" y="2514600"/>
          <p14:tracePt t="58484" x="8616950" y="2546350"/>
          <p14:tracePt t="58508" x="8623300" y="2571750"/>
          <p14:tracePt t="58509" x="8629650" y="2590800"/>
          <p14:tracePt t="58518" x="8642350" y="2616200"/>
          <p14:tracePt t="58529" x="8648700" y="2628900"/>
          <p14:tracePt t="58544" x="8667750" y="2641600"/>
          <p14:tracePt t="58558" x="8680450" y="2654300"/>
          <p14:tracePt t="58564" x="8705850" y="2667000"/>
          <p14:tracePt t="58585" x="8724900" y="2679700"/>
          <p14:tracePt t="58586" x="8750300" y="2692400"/>
          <p14:tracePt t="58612" x="8763000" y="2698750"/>
          <p14:tracePt t="58612" x="8782050" y="2698750"/>
          <p14:tracePt t="58624" x="8801100" y="2705100"/>
          <p14:tracePt t="58642" x="8820150" y="2705100"/>
          <p14:tracePt t="58643" x="8839200" y="2705100"/>
          <p14:tracePt t="58658" x="8858250" y="2705100"/>
          <p14:tracePt t="58664" x="8870950" y="2705100"/>
          <p14:tracePt t="58676" x="8890000" y="2705100"/>
          <p14:tracePt t="58691" x="8902700" y="2698750"/>
          <p14:tracePt t="58709" x="8915400" y="2698750"/>
          <p14:tracePt t="58709" x="8934450" y="2692400"/>
          <p14:tracePt t="58724" x="8947150" y="2686050"/>
          <p14:tracePt t="58733" x="8953500" y="2673350"/>
          <p14:tracePt t="58743" x="8966200" y="2660650"/>
          <p14:tracePt t="58758" x="8972550" y="2647950"/>
          <p14:tracePt t="58774" x="8978900" y="2628900"/>
          <p14:tracePt t="58779" x="8985250" y="2616200"/>
          <p14:tracePt t="58791" x="8991600" y="2590800"/>
          <p14:tracePt t="58799" x="8997950" y="2565400"/>
          <p14:tracePt t="58826" x="9004300" y="2552700"/>
          <p14:tracePt t="58826" x="9017000" y="2527300"/>
          <p14:tracePt t="58841" x="9023350" y="2501900"/>
          <p14:tracePt t="58848" x="9023350" y="2482850"/>
          <p14:tracePt t="58858" x="9029700" y="2457450"/>
          <p14:tracePt t="58875" x="9029700" y="2438400"/>
          <p14:tracePt t="58885" x="9029700" y="2413000"/>
          <p14:tracePt t="58891" x="9023350" y="2393950"/>
          <p14:tracePt t="58904" x="9023350" y="2374900"/>
          <p14:tracePt t="58912" x="9017000" y="2362200"/>
          <p14:tracePt t="58925" x="9010650" y="2349500"/>
          <p14:tracePt t="58942" x="8997950" y="2336800"/>
          <p14:tracePt t="58949" x="8997950" y="2324100"/>
          <p14:tracePt t="58958" x="8991600" y="2317750"/>
          <p14:tracePt t="58975" x="8985250" y="2311400"/>
          <p14:tracePt t="58980" x="8985250" y="2305050"/>
          <p14:tracePt t="58992" x="8978900" y="2298700"/>
          <p14:tracePt t="59014" x="8972550" y="2292350"/>
          <p14:tracePt t="59026" x="8972550" y="2286000"/>
          <p14:tracePt t="59041" x="8966200" y="2279650"/>
          <p14:tracePt t="59058" x="8959850" y="2273300"/>
          <p14:tracePt t="59058" x="8947150" y="2266950"/>
          <p14:tracePt t="59074" x="8934450" y="2260600"/>
          <p14:tracePt t="59092" x="8928100" y="2254250"/>
          <p14:tracePt t="59092" x="8909050" y="2241550"/>
          <p14:tracePt t="59108" x="8896350" y="2235200"/>
          <p14:tracePt t="59125" x="8877300" y="2228850"/>
          <p14:tracePt t="59125" x="8870950" y="2222500"/>
          <p14:tracePt t="59141" x="8858250" y="2222500"/>
          <p14:tracePt t="59158" x="8845550" y="2216150"/>
          <p14:tracePt t="59158" x="8839200" y="2216150"/>
          <p14:tracePt t="59174" x="8832850" y="2209800"/>
          <p14:tracePt t="59191" x="8820150" y="2209800"/>
          <p14:tracePt t="59194" x="8813800" y="2203450"/>
          <p14:tracePt t="59208" x="8801100" y="2203450"/>
          <p14:tracePt t="59224" x="8782050" y="2203450"/>
          <p14:tracePt t="59227" x="8769350" y="2203450"/>
          <p14:tracePt t="59241" x="8763000" y="2203450"/>
          <p14:tracePt t="59258" x="8756650" y="2209800"/>
          <p14:tracePt t="59261" x="8743950" y="2216150"/>
          <p14:tracePt t="59274" x="8737600" y="2222500"/>
          <p14:tracePt t="59291" x="8724900" y="2235200"/>
          <p14:tracePt t="59294" x="8718550" y="2247900"/>
          <p14:tracePt t="59309" x="8712200" y="2266950"/>
          <p14:tracePt t="59325" x="8699500" y="2292350"/>
          <p14:tracePt t="59329" x="8693150" y="2317750"/>
          <p14:tracePt t="59341" x="8686800" y="2336800"/>
          <p14:tracePt t="59358" x="8686800" y="2362200"/>
          <p14:tracePt t="59361" x="8680450" y="2387600"/>
          <p14:tracePt t="59374" x="8680450" y="2413000"/>
          <p14:tracePt t="59391" x="8680450" y="2432050"/>
          <p14:tracePt t="59408" x="8680450" y="2457450"/>
          <p14:tracePt t="59408" x="8680450" y="2482850"/>
          <p14:tracePt t="59424" x="8680450" y="2508250"/>
          <p14:tracePt t="59442" x="8686800" y="2527300"/>
          <p14:tracePt t="59443" x="8693150" y="2552700"/>
          <p14:tracePt t="59458" x="8699500" y="2571750"/>
          <p14:tracePt t="59465" x="8712200" y="2590800"/>
          <p14:tracePt t="59476" x="8718550" y="2597150"/>
          <p14:tracePt t="59491" x="8731250" y="2609850"/>
          <p14:tracePt t="59497" x="8743950" y="2616200"/>
          <p14:tracePt t="59510" x="8763000" y="2628900"/>
          <p14:tracePt t="59525" x="8769350" y="2635250"/>
          <p14:tracePt t="59532" x="8782050" y="2641600"/>
          <p14:tracePt t="59543" x="8794750" y="2641600"/>
          <p14:tracePt t="59558" x="8807450" y="2641600"/>
          <p14:tracePt t="59575" x="8820150" y="2641600"/>
          <p14:tracePt t="59575" x="8832850" y="2641600"/>
          <p14:tracePt t="59592" x="8845550" y="2641600"/>
          <p14:tracePt t="59609" x="8858250" y="2635250"/>
          <p14:tracePt t="59616" x="8870950" y="2635250"/>
          <p14:tracePt t="59625" x="8883650" y="2628900"/>
          <p14:tracePt t="59641" x="8896350" y="2616200"/>
          <p14:tracePt t="59647" x="8902700" y="2609850"/>
          <p14:tracePt t="59658" x="8902700" y="2603500"/>
          <p14:tracePt t="59675" x="8909050" y="2590800"/>
          <p14:tracePt t="59684" x="8915400" y="2571750"/>
          <p14:tracePt t="59693" x="8928100" y="2552700"/>
          <p14:tracePt t="59708" x="8934450" y="2540000"/>
          <p14:tracePt t="59714" x="8940800" y="2520950"/>
          <p14:tracePt t="59724" x="8940800" y="2501900"/>
          <p14:tracePt t="59742" x="8940800" y="2482850"/>
          <p14:tracePt t="59748" x="8940800" y="2470150"/>
          <p14:tracePt t="59758" x="8940800" y="2457450"/>
          <p14:tracePt t="59776" x="8940800" y="2451100"/>
          <p14:tracePt t="59782" x="8940800" y="2444750"/>
          <p14:tracePt t="59875" x="8934450" y="2451100"/>
          <p14:tracePt t="59891" x="8934450" y="2463800"/>
          <p14:tracePt t="59891" x="8934450" y="2470150"/>
          <p14:tracePt t="59908" x="8928100" y="2476500"/>
          <p14:tracePt t="59924" x="8928100" y="2482850"/>
          <p14:tracePt t="59925" x="8928100" y="2489200"/>
          <p14:tracePt t="59941" x="8921750" y="2489200"/>
          <p14:tracePt t="59958" x="8921750" y="2495550"/>
          <p14:tracePt t="60241" x="8909050" y="2501900"/>
          <p14:tracePt t="60258" x="8870950" y="2514600"/>
          <p14:tracePt t="60265" x="8788400" y="2546350"/>
          <p14:tracePt t="60274" x="8705850" y="2584450"/>
          <p14:tracePt t="60291" x="8648700" y="2622550"/>
          <p14:tracePt t="60302" x="8559800" y="2673350"/>
          <p14:tracePt t="60309" x="8477250" y="2717800"/>
          <p14:tracePt t="60324" x="8407400" y="2768600"/>
          <p14:tracePt t="60331" x="8356600" y="2800350"/>
          <p14:tracePt t="60341" x="8293100" y="2844800"/>
          <p14:tracePt t="60358" x="8223250" y="2895600"/>
          <p14:tracePt t="60374" x="8153400" y="2952750"/>
          <p14:tracePt t="60375" x="8102600" y="2990850"/>
          <p14:tracePt t="60391" x="8032750" y="3041650"/>
          <p14:tracePt t="60408" x="7969250" y="3098800"/>
          <p14:tracePt t="60416" x="7918450" y="3136900"/>
          <p14:tracePt t="60424" x="7893050" y="3162300"/>
          <p14:tracePt t="60441" x="7861300" y="3181350"/>
          <p14:tracePt t="60442" x="7842250" y="3200400"/>
          <p14:tracePt t="60458" x="7823200" y="3213100"/>
          <p14:tracePt t="60475" x="7810500" y="3219450"/>
          <p14:tracePt t="60481" x="7804150" y="3219450"/>
          <p14:tracePt t="60491" x="7797800" y="3219450"/>
          <p14:tracePt t="60993" x="7772400" y="3225800"/>
          <p14:tracePt t="60994" x="7747000" y="3225800"/>
          <p14:tracePt t="61008" x="7727950" y="3225800"/>
          <p14:tracePt t="61025" x="7696200" y="3225800"/>
          <p14:tracePt t="61029" x="7658100" y="3232150"/>
          <p14:tracePt t="61043" x="7607300" y="3238500"/>
          <p14:tracePt t="61052" x="7556500" y="3244850"/>
          <p14:tracePt t="61061" x="7467600" y="3257550"/>
          <p14:tracePt t="61074" x="7346950" y="3276600"/>
          <p14:tracePt t="61091" x="7181850" y="3302000"/>
          <p14:tracePt t="61097" x="7048500" y="3327400"/>
          <p14:tracePt t="61108" x="6800850" y="3371850"/>
          <p14:tracePt t="61126" x="6591300" y="3416300"/>
          <p14:tracePt t="61130" x="6184900" y="3511550"/>
          <p14:tracePt t="61141" x="5689600" y="3638550"/>
          <p14:tracePt t="61158" x="5295900" y="3740150"/>
          <p14:tracePt t="61162" x="4781550" y="3873500"/>
          <p14:tracePt t="61525" x="4800600" y="3867150"/>
          <p14:tracePt t="61542" x="4826000" y="3860800"/>
          <p14:tracePt t="61546" x="4870450" y="3841750"/>
          <p14:tracePt t="61558" x="4895850" y="3822700"/>
          <p14:tracePt t="61576" x="4908550" y="3816350"/>
          <p14:tracePt t="61581" x="4914900" y="3803650"/>
          <p14:tracePt t="61592" x="4914900" y="3797300"/>
          <p14:tracePt t="61625" x="4895850" y="3790950"/>
          <p14:tracePt t="61626" x="4883150" y="3784600"/>
          <p14:tracePt t="61642" x="4845050" y="3778250"/>
          <p14:tracePt t="61647" x="4813300" y="3771900"/>
          <p14:tracePt t="61658" x="4756150" y="3765550"/>
          <p14:tracePt t="61675" x="4692650" y="3752850"/>
          <p14:tracePt t="61681" x="4641850" y="3746500"/>
          <p14:tracePt t="61692" x="4565650" y="3733800"/>
          <p14:tracePt t="61708" x="4502150" y="3714750"/>
          <p14:tracePt t="61725" x="4381500" y="3689350"/>
          <p14:tracePt t="61726" x="4235450" y="3651250"/>
          <p14:tracePt t="61741" x="4102100" y="3613150"/>
          <p14:tracePt t="61747" x="3860800" y="3549650"/>
          <p14:tracePt t="61760" x="3562350" y="3473450"/>
          <p14:tracePt t="61775" x="3333750" y="3422650"/>
          <p14:tracePt t="61792" x="2927350" y="3327400"/>
          <p14:tracePt t="61792" x="2635250" y="3263900"/>
          <p14:tracePt t="61808" x="2171700" y="3162300"/>
          <p14:tracePt t="61824" x="1689100" y="3060700"/>
          <p14:tracePt t="61825" x="1339850" y="2990850"/>
          <p14:tracePt t="61842" x="793750" y="2889250"/>
          <p14:tracePt t="61858" x="406400" y="2819400"/>
          <p14:tracePt t="61977" x="12134850" y="5124450"/>
          <p14:tracePt t="61991" x="11969750" y="5213350"/>
          <p14:tracePt t="61997" x="11760200" y="5365750"/>
          <p14:tracePt t="62009" x="11531600" y="5556250"/>
          <p14:tracePt t="62024" x="11385550" y="5708650"/>
          <p14:tracePt t="62029" x="11131550" y="5975350"/>
          <p14:tracePt t="62041" x="10953750" y="6184900"/>
          <p14:tracePt t="62058" x="10699750" y="6483350"/>
          <p14:tracePt t="62075" x="10458450" y="6756400"/>
        </p14:tracePtLst>
      </p14:laserTraceLst>
    </p:ext>
    <p:ext uri="{E180D4A7-C9FB-4DFB-919C-405C955672EB}">
      <p14:showEvtLst xmlns:p14="http://schemas.microsoft.com/office/powerpoint/2010/main">
        <p14:playEvt time="34945" objId="10"/>
        <p14:playEvt time="64547" objId="11"/>
        <p14:stopEvt time="70708" objId="10"/>
        <p14:stopEvt time="70708" objId="1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33E40B-7B9A-4F6D-BEFC-C41E27A6BB80}"/>
              </a:ext>
            </a:extLst>
          </p:cNvPr>
          <p:cNvSpPr txBox="1"/>
          <p:nvPr/>
        </p:nvSpPr>
        <p:spPr>
          <a:xfrm>
            <a:off x="406400" y="46335"/>
            <a:ext cx="11036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new Muon Source</a:t>
            </a:r>
            <a:r>
              <a:rPr lang="en-US" sz="2800" dirty="0"/>
              <a:t>. </a:t>
            </a:r>
            <a:r>
              <a:rPr lang="en-US" sz="2800" b="1" dirty="0">
                <a:solidFill>
                  <a:srgbClr val="CC00CC"/>
                </a:solidFill>
              </a:rPr>
              <a:t>Serafini/</a:t>
            </a:r>
            <a:r>
              <a:rPr lang="en-US" sz="2800" b="1" dirty="0" err="1">
                <a:solidFill>
                  <a:srgbClr val="CC00CC"/>
                </a:solidFill>
              </a:rPr>
              <a:t>Curatolo</a:t>
            </a:r>
            <a:r>
              <a:rPr lang="en-US" sz="2800" b="1" dirty="0">
                <a:solidFill>
                  <a:srgbClr val="CC00CC"/>
                </a:solidFill>
              </a:rPr>
              <a:t> scheme [e</a:t>
            </a:r>
            <a:r>
              <a:rPr lang="en-US" sz="2800" b="1" baseline="30000" dirty="0">
                <a:solidFill>
                  <a:srgbClr val="CC00CC"/>
                </a:solidFill>
              </a:rPr>
              <a:t>-</a:t>
            </a:r>
            <a:r>
              <a:rPr lang="en-US" sz="2800" b="1" dirty="0">
                <a:solidFill>
                  <a:srgbClr val="CC00CC"/>
                </a:solidFill>
              </a:rPr>
              <a:t> </a:t>
            </a:r>
            <a:r>
              <a:rPr lang="it-IT" sz="2800" b="1" dirty="0" err="1">
                <a:solidFill>
                  <a:srgbClr val="CC00CC"/>
                </a:solidFill>
              </a:rPr>
              <a:t>x-ray</a:t>
            </a:r>
            <a:r>
              <a:rPr lang="it-IT" sz="2800" b="1" dirty="0">
                <a:solidFill>
                  <a:srgbClr val="CC00CC"/>
                </a:solidFill>
              </a:rPr>
              <a:t> (150keV)</a:t>
            </a:r>
            <a:r>
              <a:rPr lang="en-US" sz="2800" dirty="0">
                <a:solidFill>
                  <a:srgbClr val="CC00CC"/>
                </a:solidFill>
                <a:sym typeface="Wingdings" panose="05000000000000000000" pitchFamily="2" charset="2"/>
              </a:rPr>
              <a:t>  </a:t>
            </a:r>
            <a:r>
              <a:rPr 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u</a:t>
            </a:r>
            <a:r>
              <a:rPr lang="en-US" sz="2800" b="1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+</a:t>
            </a:r>
            <a:r>
              <a:rPr 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 u</a:t>
            </a:r>
            <a:r>
              <a:rPr lang="en-US" sz="2800" b="1" baseline="30000" dirty="0">
                <a:solidFill>
                  <a:srgbClr val="CC00CC"/>
                </a:solidFill>
                <a:sym typeface="Wingdings" panose="05000000000000000000" pitchFamily="2" charset="2"/>
              </a:rPr>
              <a:t>-</a:t>
            </a:r>
            <a:r>
              <a:rPr 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]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DA6D74A-ED0C-4689-9B00-FF3CF261567A}"/>
              </a:ext>
            </a:extLst>
          </p:cNvPr>
          <p:cNvGrpSpPr/>
          <p:nvPr/>
        </p:nvGrpSpPr>
        <p:grpSpPr>
          <a:xfrm>
            <a:off x="498341" y="584200"/>
            <a:ext cx="10264909" cy="1905000"/>
            <a:chOff x="483101" y="1468120"/>
            <a:chExt cx="10540500" cy="20066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20E2DDB-70A3-4626-B846-4353A3B67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187" r="3123" b="-12861"/>
            <a:stretch/>
          </p:blipFill>
          <p:spPr>
            <a:xfrm>
              <a:off x="483101" y="1468120"/>
              <a:ext cx="10540500" cy="2006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C5B9899-E07F-44F7-A5B8-44C38771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821590" y="888301"/>
              <a:ext cx="288000" cy="4851994"/>
            </a:xfrm>
            <a:prstGeom prst="rect">
              <a:avLst/>
            </a:prstGeom>
            <a:ln w="19050">
              <a:noFill/>
            </a:ln>
          </p:spPr>
        </p:pic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D0671905-E668-4022-B8B2-510B5298E2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7" t="10103" r="10852"/>
          <a:stretch/>
        </p:blipFill>
        <p:spPr>
          <a:xfrm>
            <a:off x="1867056" y="2546350"/>
            <a:ext cx="7921745" cy="3638550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EE68A420-C30E-4EA4-9608-BBF815DA789D}"/>
              </a:ext>
            </a:extLst>
          </p:cNvPr>
          <p:cNvGrpSpPr/>
          <p:nvPr/>
        </p:nvGrpSpPr>
        <p:grpSpPr>
          <a:xfrm>
            <a:off x="30585" y="5970788"/>
            <a:ext cx="5374851" cy="830062"/>
            <a:chOff x="3491335" y="2687838"/>
            <a:chExt cx="5374851" cy="830062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87CABA6-477C-42BA-86B3-5C9E71127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1335" y="2687838"/>
              <a:ext cx="3859843" cy="8280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D4E232-94E9-4988-919A-6D2A8774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0633" y="2714938"/>
              <a:ext cx="1505553" cy="80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124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29.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510</Words>
  <Application>Microsoft Office PowerPoint</Application>
  <PresentationFormat>Widescreen</PresentationFormat>
  <Paragraphs>46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</vt:lpstr>
      <vt:lpstr>Tema di Office</vt:lpstr>
      <vt:lpstr>Presentazione standard di PowerPoint</vt:lpstr>
      <vt:lpstr>Presentazione standard di PowerPoint</vt:lpstr>
      <vt:lpstr>Presentazione standard di PowerPoint</vt:lpstr>
      <vt:lpstr>INJECTION INTO POSITRON RING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Luigi Bacci</dc:creator>
  <cp:lastModifiedBy>Alberto Luigi Bacci</cp:lastModifiedBy>
  <cp:revision>29</cp:revision>
  <dcterms:created xsi:type="dcterms:W3CDTF">2021-07-08T09:38:47Z</dcterms:created>
  <dcterms:modified xsi:type="dcterms:W3CDTF">2021-07-09T07:04:59Z</dcterms:modified>
</cp:coreProperties>
</file>