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370" r:id="rId6"/>
    <p:sldId id="342" r:id="rId7"/>
    <p:sldId id="344" r:id="rId8"/>
    <p:sldId id="365" r:id="rId9"/>
    <p:sldId id="267" r:id="rId10"/>
    <p:sldId id="366" r:id="rId11"/>
    <p:sldId id="367" r:id="rId12"/>
    <p:sldId id="369" r:id="rId13"/>
    <p:sldId id="368" r:id="rId14"/>
    <p:sldId id="363" r:id="rId15"/>
    <p:sldId id="296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o Rossi" initials="L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37"/>
    <a:srgbClr val="FB963C"/>
    <a:srgbClr val="5A5A5A"/>
    <a:srgbClr val="64BDD7"/>
    <a:srgbClr val="991B93"/>
    <a:srgbClr val="961E8D"/>
    <a:srgbClr val="892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563"/>
  </p:normalViewPr>
  <p:slideViewPr>
    <p:cSldViewPr snapToObjects="1" showGuides="1">
      <p:cViewPr varScale="1">
        <p:scale>
          <a:sx n="100" d="100"/>
          <a:sy n="100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70" d="100"/>
          <a:sy n="70" d="100"/>
        </p:scale>
        <p:origin x="257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08/07/2021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38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08/07/2021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5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6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6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4767263"/>
            <a:ext cx="6690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59832" y="4767263"/>
            <a:ext cx="5184576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4542668"/>
            <a:ext cx="936104" cy="520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4767263"/>
            <a:ext cx="6573000" cy="270000"/>
          </a:xfrm>
        </p:spPr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65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65508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it-IT"/>
              <a:t>M. Statera                                                   Milano 9 Luglio 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>
          <a:xfrm>
            <a:off x="827583" y="1844527"/>
            <a:ext cx="7605685" cy="1469860"/>
          </a:xfrm>
        </p:spPr>
        <p:txBody>
          <a:bodyPr/>
          <a:lstStyle/>
          <a:p>
            <a:r>
              <a:rPr lang="fr-CH" sz="4000" dirty="0"/>
              <a:t>HL-LHC High </a:t>
            </a:r>
            <a:r>
              <a:rPr lang="fr-CH" sz="4000" dirty="0" err="1"/>
              <a:t>Order</a:t>
            </a:r>
            <a:r>
              <a:rPr lang="fr-CH" sz="4000" dirty="0"/>
              <a:t> Correctors </a:t>
            </a:r>
            <a:br>
              <a:rPr lang="fr-CH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3325637" y="4490836"/>
            <a:ext cx="4342707" cy="534281"/>
          </a:xfrm>
        </p:spPr>
        <p:txBody>
          <a:bodyPr>
            <a:normAutofit/>
          </a:bodyPr>
          <a:lstStyle/>
          <a:p>
            <a:pPr algn="r"/>
            <a:endParaRPr lang="fr-CH" sz="1300" dirty="0"/>
          </a:p>
          <a:p>
            <a:pPr algn="r"/>
            <a:r>
              <a:rPr lang="fr-CH" sz="1300" dirty="0" err="1"/>
              <a:t>MIlano</a:t>
            </a:r>
            <a:r>
              <a:rPr lang="fr-CH" sz="1300" dirty="0"/>
              <a:t>– 9 </a:t>
            </a:r>
            <a:r>
              <a:rPr lang="fr-CH" sz="1300" dirty="0" err="1"/>
              <a:t>Luglio</a:t>
            </a:r>
            <a:r>
              <a:rPr lang="fr-CH" sz="1300" dirty="0"/>
              <a:t> </a:t>
            </a:r>
            <a:r>
              <a:rPr lang="it-IT" sz="1300" dirty="0"/>
              <a:t>2021</a:t>
            </a:r>
            <a:endParaRPr lang="en-GB" sz="1300" dirty="0"/>
          </a:p>
          <a:p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051351" y="3467554"/>
            <a:ext cx="3376828" cy="1023282"/>
          </a:xfrm>
        </p:spPr>
        <p:txBody>
          <a:bodyPr>
            <a:normAutofit/>
          </a:bodyPr>
          <a:lstStyle/>
          <a:p>
            <a:r>
              <a:rPr lang="it-IT" dirty="0"/>
              <a:t>Marco Statera</a:t>
            </a:r>
          </a:p>
          <a:p>
            <a:r>
              <a:rPr lang="it-IT" sz="1600" dirty="0"/>
              <a:t>on </a:t>
            </a:r>
            <a:r>
              <a:rPr lang="it-IT" sz="1600" dirty="0" err="1"/>
              <a:t>behalf</a:t>
            </a:r>
            <a:r>
              <a:rPr lang="it-IT" sz="1600" dirty="0"/>
              <a:t> of the LASA </a:t>
            </a:r>
            <a:r>
              <a:rPr lang="it-IT" sz="1600" dirty="0" err="1"/>
              <a:t>magnet</a:t>
            </a:r>
            <a:r>
              <a:rPr lang="it-IT" sz="1600" dirty="0"/>
              <a:t> team</a:t>
            </a:r>
          </a:p>
          <a:p>
            <a:r>
              <a:rPr lang="it-IT" sz="1600" dirty="0"/>
              <a:t>INFN Milano - LASA</a:t>
            </a:r>
          </a:p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83" y="2456779"/>
            <a:ext cx="3456385" cy="202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D0D5D-FBB2-4261-A91B-DA42CC59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HL_SHOC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9FDB2-5A95-4F21-9421-65171673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73" y="701662"/>
            <a:ext cx="7920000" cy="54000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HL-LHC High Order </a:t>
            </a:r>
            <a:r>
              <a:rPr lang="it-IT" dirty="0" err="1"/>
              <a:t>Correctors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49E8AE-5FC6-433A-AB6B-ADBD7ADA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B5EB1D-A887-46BE-870B-498EF1A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BC2E3D-CC07-4243-8E85-55F44CC29261}"/>
              </a:ext>
            </a:extLst>
          </p:cNvPr>
          <p:cNvSpPr txBox="1"/>
          <p:nvPr/>
        </p:nvSpPr>
        <p:spPr>
          <a:xfrm>
            <a:off x="847357" y="119316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Personale ricerca 1.7 FTE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735E5D-8861-4CA3-BAD9-A72683BB1B62}"/>
              </a:ext>
            </a:extLst>
          </p:cNvPr>
          <p:cNvSpPr txBox="1"/>
          <p:nvPr/>
        </p:nvSpPr>
        <p:spPr>
          <a:xfrm>
            <a:off x="4647945" y="119395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Personale tecnico 2.4 FTE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33D4CB-2F3B-41A2-9278-00AF16E0F953}"/>
              </a:ext>
            </a:extLst>
          </p:cNvPr>
          <p:cNvSpPr txBox="1"/>
          <p:nvPr/>
        </p:nvSpPr>
        <p:spPr>
          <a:xfrm>
            <a:off x="2398641" y="3370649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accent5"/>
                </a:solidFill>
              </a:rPr>
              <a:t>Richieste servizi 2022</a:t>
            </a:r>
          </a:p>
          <a:p>
            <a:r>
              <a:rPr lang="it-IT" dirty="0">
                <a:solidFill>
                  <a:schemeClr val="accent5"/>
                </a:solidFill>
              </a:rPr>
              <a:t>Progettazione meccanica 	3 mu</a:t>
            </a:r>
          </a:p>
          <a:p>
            <a:r>
              <a:rPr lang="it-IT" dirty="0">
                <a:solidFill>
                  <a:schemeClr val="accent5"/>
                </a:solidFill>
              </a:rPr>
              <a:t>Officina meccanica 		1 mu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87A02B8-CAAD-459C-A6E0-3851462D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11" y="1546906"/>
            <a:ext cx="2478901" cy="15784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15F8987-31AA-49AE-9F14-D1B892F2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1" y="1576790"/>
            <a:ext cx="2514600" cy="15430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8C8670-8EBF-4C03-8A28-A776365E08D0}"/>
              </a:ext>
            </a:extLst>
          </p:cNvPr>
          <p:cNvSpPr txBox="1"/>
          <p:nvPr/>
        </p:nvSpPr>
        <p:spPr>
          <a:xfrm>
            <a:off x="252000" y="1681200"/>
            <a:ext cx="914033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accent5"/>
                </a:solidFill>
              </a:rPr>
              <a:t>respnaz</a:t>
            </a:r>
            <a:endParaRPr lang="it-IT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0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INFN-LASA follows the d</a:t>
            </a:r>
            <a:r>
              <a:rPr lang="en-US" dirty="0" err="1"/>
              <a:t>esign</a:t>
            </a:r>
            <a:r>
              <a:rPr lang="en-US" dirty="0"/>
              <a:t>, construction and test of the High Order (HO) corrector magnets: prototypes and series production</a:t>
            </a:r>
          </a:p>
          <a:p>
            <a:r>
              <a:rPr lang="en-US" dirty="0"/>
              <a:t>All prototypes were successfully tested </a:t>
            </a:r>
          </a:p>
          <a:p>
            <a:r>
              <a:rPr lang="en-US" dirty="0"/>
              <a:t>Knowledge transfer to industry for the series production</a:t>
            </a:r>
          </a:p>
          <a:p>
            <a:r>
              <a:rPr lang="en-US" dirty="0"/>
              <a:t>Series production and testing ongoing</a:t>
            </a:r>
          </a:p>
          <a:p>
            <a:r>
              <a:rPr lang="en-US" dirty="0"/>
              <a:t>Delivery to CERN within Sept 2022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6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Statera                                                   Milano 9 Luglio  2021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4" t="-1" r="4340" b="-5839"/>
          <a:stretch/>
        </p:blipFill>
        <p:spPr>
          <a:xfrm>
            <a:off x="3787292" y="-33890"/>
            <a:ext cx="5428493" cy="4849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-306102" y="1568111"/>
            <a:ext cx="7920000" cy="2076710"/>
          </a:xfrm>
        </p:spPr>
        <p:txBody>
          <a:bodyPr/>
          <a:lstStyle/>
          <a:p>
            <a:r>
              <a:rPr lang="it-IT" sz="80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THANK</a:t>
            </a:r>
            <a:r>
              <a:rPr lang="it-IT" sz="8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it-IT" sz="80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YOU</a:t>
            </a:r>
            <a:endParaRPr lang="it-IT" sz="8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72" y="0"/>
            <a:ext cx="3630359" cy="19805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3288647"/>
            <a:ext cx="3601245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chemeClr val="accent5"/>
                </a:solidFill>
              </a:rPr>
              <a:t>LASA team</a:t>
            </a:r>
          </a:p>
          <a:p>
            <a:r>
              <a:rPr lang="it-IT" sz="1350" dirty="0">
                <a:solidFill>
                  <a:schemeClr val="accent5"/>
                </a:solidFill>
              </a:rPr>
              <a:t>F. </a:t>
            </a:r>
            <a:r>
              <a:rPr lang="it-IT" sz="1350" dirty="0" err="1">
                <a:solidFill>
                  <a:schemeClr val="accent5"/>
                </a:solidFill>
              </a:rPr>
              <a:t>Broggi</a:t>
            </a:r>
            <a:r>
              <a:rPr lang="it-IT" sz="1350" dirty="0">
                <a:solidFill>
                  <a:schemeClr val="accent5"/>
                </a:solidFill>
              </a:rPr>
              <a:t>, E. De </a:t>
            </a:r>
            <a:r>
              <a:rPr lang="it-IT" sz="1350" dirty="0" err="1">
                <a:solidFill>
                  <a:schemeClr val="accent5"/>
                </a:solidFill>
              </a:rPr>
              <a:t>Matteis</a:t>
            </a:r>
            <a:r>
              <a:rPr lang="it-IT" sz="1350" dirty="0">
                <a:solidFill>
                  <a:schemeClr val="accent5"/>
                </a:solidFill>
              </a:rPr>
              <a:t>, S. Mariotto, A. </a:t>
            </a:r>
            <a:r>
              <a:rPr lang="it-IT" sz="1350" dirty="0" err="1">
                <a:solidFill>
                  <a:schemeClr val="accent5"/>
                </a:solidFill>
              </a:rPr>
              <a:t>Paccalini</a:t>
            </a:r>
            <a:r>
              <a:rPr lang="it-IT" sz="1350" dirty="0">
                <a:solidFill>
                  <a:schemeClr val="accent5"/>
                </a:solidFill>
              </a:rPr>
              <a:t>, A. Palmisano, A. </a:t>
            </a:r>
            <a:r>
              <a:rPr lang="it-IT" sz="1350" dirty="0" err="1">
                <a:solidFill>
                  <a:schemeClr val="accent5"/>
                </a:solidFill>
              </a:rPr>
              <a:t>Pasini</a:t>
            </a:r>
            <a:r>
              <a:rPr lang="it-IT" sz="1350" dirty="0">
                <a:solidFill>
                  <a:schemeClr val="accent5"/>
                </a:solidFill>
              </a:rPr>
              <a:t>, D. </a:t>
            </a:r>
            <a:r>
              <a:rPr lang="it-IT" sz="1350" dirty="0" err="1">
                <a:solidFill>
                  <a:schemeClr val="accent5"/>
                </a:solidFill>
              </a:rPr>
              <a:t>Pedrini</a:t>
            </a:r>
            <a:r>
              <a:rPr lang="it-IT" sz="1350" dirty="0">
                <a:solidFill>
                  <a:schemeClr val="accent5"/>
                </a:solidFill>
              </a:rPr>
              <a:t>, A. Leone, M. Quadrio, M. </a:t>
            </a:r>
            <a:r>
              <a:rPr lang="it-IT" sz="1350" dirty="0" err="1">
                <a:solidFill>
                  <a:schemeClr val="accent5"/>
                </a:solidFill>
              </a:rPr>
              <a:t>Prioli</a:t>
            </a:r>
            <a:r>
              <a:rPr lang="it-IT" sz="1350" dirty="0">
                <a:solidFill>
                  <a:schemeClr val="accent5"/>
                </a:solidFill>
              </a:rPr>
              <a:t>, M. Sorbi, M. Statera, M. </a:t>
            </a:r>
            <a:r>
              <a:rPr lang="it-IT" sz="1350" dirty="0" err="1">
                <a:solidFill>
                  <a:schemeClr val="accent5"/>
                </a:solidFill>
              </a:rPr>
              <a:t>Todero</a:t>
            </a:r>
            <a:r>
              <a:rPr lang="it-IT" sz="1350" dirty="0">
                <a:solidFill>
                  <a:schemeClr val="accent5"/>
                </a:solidFill>
              </a:rPr>
              <a:t>, C. Uva</a:t>
            </a:r>
          </a:p>
          <a:p>
            <a:endParaRPr lang="it-IT" sz="1050" dirty="0" err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0C41A-438E-44D0-A656-46DC4975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D1C01-1935-4B01-ACD3-CC6010C3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Scope: HL-KLHC and the High Order </a:t>
            </a:r>
            <a:r>
              <a:rPr lang="it-IT" sz="2800" dirty="0" err="1"/>
              <a:t>correctors</a:t>
            </a:r>
            <a:r>
              <a:rPr lang="it-IT" sz="2800" dirty="0"/>
              <a:t> </a:t>
            </a:r>
            <a:r>
              <a:rPr lang="it-IT" sz="2800" dirty="0" err="1"/>
              <a:t>magnets</a:t>
            </a:r>
            <a:endParaRPr lang="it-IT" sz="2800" dirty="0"/>
          </a:p>
          <a:p>
            <a:r>
              <a:rPr lang="it-IT" sz="2800" dirty="0"/>
              <a:t>Design</a:t>
            </a:r>
          </a:p>
          <a:p>
            <a:r>
              <a:rPr lang="it-IT" sz="2800" dirty="0"/>
              <a:t>Series production status</a:t>
            </a:r>
          </a:p>
          <a:p>
            <a:r>
              <a:rPr lang="it-IT" sz="2800" dirty="0" err="1"/>
              <a:t>Conclusion</a:t>
            </a:r>
            <a:endParaRPr lang="it-IT" sz="2800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0FD04C-DBD0-4C42-A76F-68DABBF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6FEE5D-CB6E-4190-9983-7A20465B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5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HiLumi</a:t>
            </a:r>
            <a:r>
              <a:rPr lang="it-IT" dirty="0"/>
              <a:t> </a:t>
            </a:r>
            <a:r>
              <a:rPr lang="it-IT" dirty="0" err="1"/>
              <a:t>LHC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Statera                                                   Milano 9 Luglio  2021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extBox 9"/>
          <p:cNvSpPr txBox="1"/>
          <p:nvPr/>
        </p:nvSpPr>
        <p:spPr>
          <a:xfrm>
            <a:off x="431760" y="675001"/>
            <a:ext cx="8280480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00" kern="0" dirty="0">
                <a:solidFill>
                  <a:prstClr val="black"/>
                </a:solidFill>
                <a:latin typeface="+mj-lt"/>
              </a:rPr>
              <a:t>The main objective of HiLumi LHC Design Study is to determine a hardware configuration and a set of beam parameters that will allow the LHC to reach the following targets: A peak luminosity of </a:t>
            </a:r>
            <a:r>
              <a:rPr lang="en-GB" sz="1200" kern="0" dirty="0" err="1">
                <a:solidFill>
                  <a:prstClr val="black"/>
                </a:solidFill>
                <a:latin typeface="+mj-lt"/>
              </a:rPr>
              <a:t>L</a:t>
            </a:r>
            <a:r>
              <a:rPr lang="en-GB" sz="1200" kern="0" baseline="-25000" dirty="0" err="1">
                <a:solidFill>
                  <a:prstClr val="black"/>
                </a:solidFill>
                <a:latin typeface="+mj-lt"/>
              </a:rPr>
              <a:t>peak</a:t>
            </a:r>
            <a:r>
              <a:rPr lang="en-GB" sz="1200" kern="0" dirty="0">
                <a:solidFill>
                  <a:prstClr val="black"/>
                </a:solidFill>
                <a:latin typeface="+mj-lt"/>
              </a:rPr>
              <a:t> = 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5×10</a:t>
            </a:r>
            <a:r>
              <a:rPr lang="en-GB" sz="1200" b="1" kern="0" baseline="30000" dirty="0">
                <a:solidFill>
                  <a:prstClr val="black"/>
                </a:solidFill>
                <a:latin typeface="+mj-lt"/>
              </a:rPr>
              <a:t>34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 cm</a:t>
            </a:r>
            <a:r>
              <a:rPr lang="en-GB" sz="1200" b="1" kern="0" baseline="30000" dirty="0">
                <a:solidFill>
                  <a:prstClr val="black"/>
                </a:solidFill>
                <a:latin typeface="+mj-lt"/>
              </a:rPr>
              <a:t>-2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s</a:t>
            </a:r>
            <a:r>
              <a:rPr lang="en-GB" sz="12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 with levelling</a:t>
            </a:r>
            <a:r>
              <a:rPr lang="en-GB" sz="1200" kern="0" dirty="0">
                <a:solidFill>
                  <a:prstClr val="black"/>
                </a:solidFill>
                <a:latin typeface="+mj-lt"/>
              </a:rPr>
              <a:t>, allowing: An integrated luminosity of 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250 fb</a:t>
            </a:r>
            <a:r>
              <a:rPr lang="en-GB" sz="12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 per year</a:t>
            </a:r>
            <a:r>
              <a:rPr lang="en-GB" sz="1200" kern="0" dirty="0">
                <a:solidFill>
                  <a:prstClr val="black"/>
                </a:solidFill>
                <a:latin typeface="+mj-lt"/>
              </a:rPr>
              <a:t>, enabling the goal of 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L</a:t>
            </a:r>
            <a:r>
              <a:rPr lang="en-GB" sz="1200" b="1" kern="0" baseline="-25000" dirty="0">
                <a:solidFill>
                  <a:prstClr val="black"/>
                </a:solidFill>
                <a:latin typeface="+mj-lt"/>
              </a:rPr>
              <a:t>int</a:t>
            </a:r>
            <a:r>
              <a:rPr lang="en-GB" sz="1200" b="1" kern="0" dirty="0">
                <a:solidFill>
                  <a:prstClr val="black"/>
                </a:solidFill>
                <a:latin typeface="+mj-lt"/>
              </a:rPr>
              <a:t> = 3000 fb</a:t>
            </a:r>
            <a:r>
              <a:rPr lang="en-GB" sz="1200" b="1" kern="0" baseline="30000" dirty="0">
                <a:solidFill>
                  <a:prstClr val="black"/>
                </a:solidFill>
                <a:latin typeface="+mj-lt"/>
              </a:rPr>
              <a:t>-1</a:t>
            </a:r>
            <a:r>
              <a:rPr lang="en-GB" sz="1200" kern="0" dirty="0">
                <a:solidFill>
                  <a:prstClr val="black"/>
                </a:solidFill>
                <a:latin typeface="+mj-lt"/>
              </a:rPr>
              <a:t> twelve years after the upgrade. This luminosity is more than ten times the luminosity reach of the first 10 years of the LHC lifetime.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773627" y="127741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chemeClr val="tx2"/>
                </a:solidFill>
              </a:rPr>
              <a:t>Courtesy</a:t>
            </a:r>
            <a:r>
              <a:rPr lang="it-IT" sz="1000" dirty="0">
                <a:solidFill>
                  <a:schemeClr val="tx2"/>
                </a:solidFill>
              </a:rPr>
              <a:t> of L. Rossi</a:t>
            </a:r>
          </a:p>
        </p:txBody>
      </p:sp>
      <p:pic>
        <p:nvPicPr>
          <p:cNvPr id="10" name="Immagine 9" descr="Immagine che contiene testo, screenshot, monitor, schermo&#10;&#10;Descrizione generata automaticamente">
            <a:extLst>
              <a:ext uri="{FF2B5EF4-FFF2-40B4-BE49-F238E27FC236}">
                <a16:creationId xmlns:a16="http://schemas.microsoft.com/office/drawing/2014/main" id="{13A6C134-E4B1-4518-B315-B7966FC4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6055"/>
            <a:ext cx="7646267" cy="331593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7D01D3D-DA9B-44D8-B586-2051B4269256}"/>
              </a:ext>
            </a:extLst>
          </p:cNvPr>
          <p:cNvCxnSpPr/>
          <p:nvPr/>
        </p:nvCxnSpPr>
        <p:spPr>
          <a:xfrm>
            <a:off x="4860032" y="2571750"/>
            <a:ext cx="0" cy="21602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5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B9104EA-D375-2641-A76D-857E75E54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392" y="2571750"/>
            <a:ext cx="5472608" cy="2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- High Order Correctors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864504"/>
            <a:ext cx="8822042" cy="19273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/>
              <a:t>The INFN-LASA follows the d</a:t>
            </a:r>
            <a:r>
              <a:rPr lang="en-US" sz="1800" dirty="0" err="1"/>
              <a:t>esign</a:t>
            </a:r>
            <a:r>
              <a:rPr lang="en-US" sz="1800" dirty="0"/>
              <a:t>, construction and test of the 5 </a:t>
            </a:r>
            <a:r>
              <a:rPr lang="en-US" sz="1800" b="1" dirty="0"/>
              <a:t>prototypes</a:t>
            </a:r>
            <a:r>
              <a:rPr lang="en-US" sz="1800" dirty="0"/>
              <a:t> of the High Order (HO) corrector magnets for the HL interaction regions of HL-</a:t>
            </a:r>
            <a:r>
              <a:rPr lang="en-US" sz="1800" dirty="0" err="1"/>
              <a:t>LHC</a:t>
            </a:r>
            <a:r>
              <a:rPr lang="en-US" sz="1800" dirty="0"/>
              <a:t>. KE2291</a:t>
            </a:r>
          </a:p>
          <a:p>
            <a:pPr marL="0" indent="0" algn="just">
              <a:buNone/>
            </a:pPr>
            <a:r>
              <a:rPr lang="en-GB" sz="1800" dirty="0"/>
              <a:t>The INFN-LASA will follow the </a:t>
            </a:r>
            <a:r>
              <a:rPr lang="en-GB" sz="1800" b="1" dirty="0"/>
              <a:t>series production </a:t>
            </a:r>
            <a:r>
              <a:rPr lang="en-GB" sz="1800" dirty="0"/>
              <a:t>of the HO corrector magnets for the interaction regions of HL-LHC. KE3085</a:t>
            </a:r>
          </a:p>
          <a:p>
            <a:pPr marL="57150" indent="0" algn="just">
              <a:buNone/>
            </a:pPr>
            <a:r>
              <a:rPr lang="en-GB" sz="1400" dirty="0">
                <a:cs typeface="Times"/>
              </a:rPr>
              <a:t>Deliverables are the </a:t>
            </a:r>
            <a:r>
              <a:rPr lang="en-GB" sz="1400" dirty="0">
                <a:solidFill>
                  <a:schemeClr val="bg2"/>
                </a:solidFill>
                <a:cs typeface="Times"/>
              </a:rPr>
              <a:t>magnets</a:t>
            </a:r>
            <a:r>
              <a:rPr lang="en-GB" sz="1400" dirty="0">
                <a:cs typeface="Times"/>
              </a:rPr>
              <a:t>, i.e. active part (coils) with iron yoke and support structure, plus the </a:t>
            </a:r>
            <a:r>
              <a:rPr lang="en-GB" sz="1400" dirty="0">
                <a:solidFill>
                  <a:schemeClr val="bg2"/>
                </a:solidFill>
                <a:cs typeface="Times"/>
              </a:rPr>
              <a:t>vertical tests</a:t>
            </a:r>
          </a:p>
          <a:p>
            <a:pPr marL="57150" indent="0" algn="just">
              <a:buNone/>
            </a:pPr>
            <a:r>
              <a:rPr lang="en-GB" sz="1400" dirty="0">
                <a:cs typeface="Times"/>
              </a:rPr>
              <a:t>Integration in the cold mass corrector package is done at CERN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Statera                                                   Milano 9 Luglio  2021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AutoShape 2" descr="corr.jpg"/>
          <p:cNvSpPr>
            <a:spLocks noChangeAspect="1" noChangeArrowheads="1"/>
          </p:cNvSpPr>
          <p:nvPr/>
        </p:nvSpPr>
        <p:spPr bwMode="auto">
          <a:xfrm>
            <a:off x="1235869" y="-392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10" name="AutoShape 4" descr="corr.jpg"/>
          <p:cNvSpPr>
            <a:spLocks noChangeAspect="1" noChangeArrowheads="1"/>
          </p:cNvSpPr>
          <p:nvPr/>
        </p:nvSpPr>
        <p:spPr bwMode="auto">
          <a:xfrm>
            <a:off x="1350169" y="75010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11" name="AutoShape 6" descr="corr.jpg"/>
          <p:cNvSpPr>
            <a:spLocks noChangeAspect="1" noChangeArrowheads="1"/>
          </p:cNvSpPr>
          <p:nvPr/>
        </p:nvSpPr>
        <p:spPr bwMode="auto">
          <a:xfrm>
            <a:off x="1464469" y="189310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12" name="AutoShape 8" descr="corr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114FAA-CF29-C94E-81D3-FCEAD4EF9DF7}"/>
              </a:ext>
            </a:extLst>
          </p:cNvPr>
          <p:cNvSpPr txBox="1"/>
          <p:nvPr/>
        </p:nvSpPr>
        <p:spPr>
          <a:xfrm>
            <a:off x="1100470" y="284334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30</a:t>
            </a:r>
            <a:r>
              <a:rPr lang="it-IT" baseline="30000" dirty="0">
                <a:solidFill>
                  <a:schemeClr val="tx2"/>
                </a:solidFill>
              </a:rPr>
              <a:t>th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Nov</a:t>
            </a:r>
            <a:r>
              <a:rPr lang="it-IT" dirty="0">
                <a:solidFill>
                  <a:schemeClr val="tx2"/>
                </a:solidFill>
              </a:rPr>
              <a:t> 2017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4B4DA4-B5A0-2C4C-8675-2D3A50594D6F}"/>
              </a:ext>
            </a:extLst>
          </p:cNvPr>
          <p:cNvSpPr txBox="1"/>
          <p:nvPr/>
        </p:nvSpPr>
        <p:spPr>
          <a:xfrm>
            <a:off x="659099" y="3928243"/>
            <a:ext cx="256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54 S.C. High Order </a:t>
            </a:r>
            <a:r>
              <a:rPr lang="it-IT" dirty="0" err="1">
                <a:solidFill>
                  <a:schemeClr val="tx2"/>
                </a:solidFill>
              </a:rPr>
              <a:t>Corrector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magnets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3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340EE-6CA0-4117-A341-D9E0B832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 </a:t>
            </a:r>
            <a:r>
              <a:rPr lang="it-IT" dirty="0" err="1"/>
              <a:t>Corrector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 Zoo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F2BA0E-D949-43CE-BDE0-636FB5C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95DD57-F035-4064-ABCD-5EA3C447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FC8B62-CA82-4135-9B88-FAE54995C842}"/>
              </a:ext>
            </a:extLst>
          </p:cNvPr>
          <p:cNvSpPr txBox="1"/>
          <p:nvPr/>
        </p:nvSpPr>
        <p:spPr>
          <a:xfrm>
            <a:off x="5724264" y="765833"/>
            <a:ext cx="2308825" cy="107721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</a:rPr>
              <a:t>Design </a:t>
            </a:r>
          </a:p>
          <a:p>
            <a:pPr algn="ctr"/>
            <a:r>
              <a:rPr lang="it-IT" sz="1600" dirty="0">
                <a:solidFill>
                  <a:schemeClr val="tx2"/>
                </a:solidFill>
              </a:rPr>
              <a:t>Construction &amp;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5 </a:t>
            </a:r>
            <a:r>
              <a:rPr lang="it-IT" sz="1600" dirty="0" err="1">
                <a:solidFill>
                  <a:schemeClr val="tx2"/>
                </a:solidFill>
              </a:rPr>
              <a:t>prototypes</a:t>
            </a:r>
            <a:endParaRPr lang="it-IT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54 </a:t>
            </a:r>
            <a:r>
              <a:rPr lang="it-IT" sz="1600" dirty="0" err="1">
                <a:solidFill>
                  <a:schemeClr val="tx2"/>
                </a:solidFill>
              </a:rPr>
              <a:t>series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magnets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7FC3BAD-2DE2-4E3A-89F6-6A3EF71D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5" y="872792"/>
            <a:ext cx="4929910" cy="3702409"/>
          </a:xfrm>
          <a:prstGeom prst="rect">
            <a:avLst/>
          </a:prstGeom>
        </p:spPr>
      </p:pic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60532504-C984-4CA7-BECD-69E06BA5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038" y="2943706"/>
            <a:ext cx="3910762" cy="1837971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charset="2"/>
              <a:buNone/>
            </a:pPr>
            <a:r>
              <a:rPr lang="it-IT" b="1" dirty="0" err="1"/>
              <a:t>NbTi</a:t>
            </a:r>
            <a:r>
              <a:rPr lang="it-IT" b="1" dirty="0"/>
              <a:t> </a:t>
            </a:r>
            <a:r>
              <a:rPr lang="it-IT" b="1" dirty="0" err="1"/>
              <a:t>SuperFerric</a:t>
            </a:r>
            <a:r>
              <a:rPr lang="it-IT" b="1" dirty="0"/>
              <a:t> design</a:t>
            </a:r>
          </a:p>
          <a:p>
            <a:pPr marL="0" indent="0">
              <a:buFont typeface="Wingdings" charset="2"/>
              <a:buNone/>
            </a:pPr>
            <a:r>
              <a:rPr lang="it-IT" b="1" dirty="0" err="1"/>
              <a:t>Geometrical</a:t>
            </a:r>
            <a:r>
              <a:rPr lang="it-IT" b="1" dirty="0"/>
              <a:t> </a:t>
            </a:r>
            <a:r>
              <a:rPr lang="it-IT" b="1" dirty="0" err="1"/>
              <a:t>lengths</a:t>
            </a:r>
            <a:r>
              <a:rPr lang="it-IT" b="1" dirty="0"/>
              <a:t>:  </a:t>
            </a:r>
          </a:p>
          <a:p>
            <a:pPr marL="0" indent="0">
              <a:buFont typeface="Wingdings" charset="2"/>
              <a:buNone/>
            </a:pPr>
            <a:r>
              <a:rPr lang="it-IT" b="1" dirty="0"/>
              <a:t>200 mm - 265 mm</a:t>
            </a:r>
          </a:p>
          <a:p>
            <a:pPr marL="0" indent="0">
              <a:buFont typeface="Wingdings" charset="2"/>
              <a:buNone/>
            </a:pPr>
            <a:r>
              <a:rPr lang="it-IT" b="1" dirty="0"/>
              <a:t>12P, S4P: 540 mm – 580 mm</a:t>
            </a:r>
          </a:p>
          <a:p>
            <a:pPr marL="0" indent="0">
              <a:buFont typeface="Wingdings" charset="2"/>
              <a:buNone/>
            </a:pPr>
            <a:r>
              <a:rPr lang="it-IT" b="1" dirty="0"/>
              <a:t>Outer </a:t>
            </a:r>
            <a:r>
              <a:rPr lang="it-IT" b="1" dirty="0" err="1"/>
              <a:t>diam</a:t>
            </a:r>
            <a:r>
              <a:rPr lang="it-IT" b="1" dirty="0"/>
              <a:t>. 320 mm – 460 mm</a:t>
            </a:r>
          </a:p>
          <a:p>
            <a:pPr marL="0" indent="0">
              <a:buFont typeface="Wingdings" charset="2"/>
              <a:buNone/>
            </a:pPr>
            <a:r>
              <a:rPr lang="it-IT" b="1" dirty="0"/>
              <a:t>Inner bore </a:t>
            </a:r>
            <a:r>
              <a:rPr lang="it-IT" b="1" dirty="0">
                <a:latin typeface="Symbol" panose="05050102010706020507" pitchFamily="18" charset="2"/>
              </a:rPr>
              <a:t>f</a:t>
            </a:r>
            <a:r>
              <a:rPr lang="it-IT" b="1" dirty="0"/>
              <a:t> 150 mm</a:t>
            </a:r>
          </a:p>
          <a:p>
            <a:pPr marL="0" indent="0">
              <a:buFont typeface="Wingdings" charset="2"/>
              <a:buNone/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55912DA-D2F0-471A-AA8A-4755E81AA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893674"/>
            <a:ext cx="2527838" cy="9726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664405-56F9-4F6C-B6FE-89CAD1262A4D}"/>
              </a:ext>
            </a:extLst>
          </p:cNvPr>
          <p:cNvSpPr txBox="1"/>
          <p:nvPr/>
        </p:nvSpPr>
        <p:spPr>
          <a:xfrm>
            <a:off x="6274239" y="2195338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Iron</a:t>
            </a:r>
            <a:r>
              <a:rPr lang="it-IT" dirty="0">
                <a:solidFill>
                  <a:schemeClr val="bg2"/>
                </a:solidFill>
              </a:rPr>
              <a:t> pole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4CF3B4E-9789-4743-B341-54BDBB956BCC}"/>
              </a:ext>
            </a:extLst>
          </p:cNvPr>
          <p:cNvCxnSpPr>
            <a:cxnSpLocks/>
          </p:cNvCxnSpPr>
          <p:nvPr/>
        </p:nvCxnSpPr>
        <p:spPr>
          <a:xfrm flipH="1" flipV="1">
            <a:off x="7649498" y="2463738"/>
            <a:ext cx="473224" cy="18002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6A3367-A0DA-4938-9979-626C1D9D4F4C}"/>
              </a:ext>
            </a:extLst>
          </p:cNvPr>
          <p:cNvSpPr txBox="1"/>
          <p:nvPr/>
        </p:nvSpPr>
        <p:spPr>
          <a:xfrm>
            <a:off x="8110162" y="24590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coil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A6A76F-DDAB-4C5D-B8F4-1FF327CD4A30}"/>
              </a:ext>
            </a:extLst>
          </p:cNvPr>
          <p:cNvSpPr txBox="1"/>
          <p:nvPr/>
        </p:nvSpPr>
        <p:spPr>
          <a:xfrm>
            <a:off x="8035942" y="1976868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2"/>
                </a:solidFill>
              </a:rPr>
              <a:t>Cu be </a:t>
            </a:r>
            <a:r>
              <a:rPr lang="it-IT" sz="1200" dirty="0" err="1">
                <a:solidFill>
                  <a:schemeClr val="bg2"/>
                </a:solidFill>
              </a:rPr>
              <a:t>rod</a:t>
            </a:r>
            <a:endParaRPr lang="it-IT" sz="1200" dirty="0">
              <a:solidFill>
                <a:schemeClr val="bg2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F1BDB66-95E3-4A85-9CF4-44066060AAA2}"/>
              </a:ext>
            </a:extLst>
          </p:cNvPr>
          <p:cNvCxnSpPr>
            <a:cxnSpLocks/>
          </p:cNvCxnSpPr>
          <p:nvPr/>
        </p:nvCxnSpPr>
        <p:spPr>
          <a:xfrm>
            <a:off x="3203848" y="2253867"/>
            <a:ext cx="0" cy="1253987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04442E0-D803-491E-8980-059DCEC1EF13}"/>
              </a:ext>
            </a:extLst>
          </p:cNvPr>
          <p:cNvCxnSpPr>
            <a:cxnSpLocks/>
          </p:cNvCxnSpPr>
          <p:nvPr/>
        </p:nvCxnSpPr>
        <p:spPr>
          <a:xfrm>
            <a:off x="3203848" y="2253867"/>
            <a:ext cx="936104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39FB1D5-B401-4294-937C-310A4A9892FB}"/>
              </a:ext>
            </a:extLst>
          </p:cNvPr>
          <p:cNvCxnSpPr>
            <a:cxnSpLocks/>
          </p:cNvCxnSpPr>
          <p:nvPr/>
        </p:nvCxnSpPr>
        <p:spPr>
          <a:xfrm>
            <a:off x="4139952" y="771550"/>
            <a:ext cx="0" cy="1483663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89931A0-6C1F-4CD8-89EF-4082311F2D33}"/>
              </a:ext>
            </a:extLst>
          </p:cNvPr>
          <p:cNvCxnSpPr>
            <a:cxnSpLocks/>
          </p:cNvCxnSpPr>
          <p:nvPr/>
        </p:nvCxnSpPr>
        <p:spPr>
          <a:xfrm>
            <a:off x="4788024" y="771550"/>
            <a:ext cx="0" cy="273630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A5E1920-123E-44A6-995F-84D0804135A8}"/>
              </a:ext>
            </a:extLst>
          </p:cNvPr>
          <p:cNvCxnSpPr>
            <a:cxnSpLocks/>
          </p:cNvCxnSpPr>
          <p:nvPr/>
        </p:nvCxnSpPr>
        <p:spPr>
          <a:xfrm>
            <a:off x="4139952" y="771550"/>
            <a:ext cx="648072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C614409-E526-4621-AC85-1FFEDEA9AB56}"/>
              </a:ext>
            </a:extLst>
          </p:cNvPr>
          <p:cNvCxnSpPr>
            <a:cxnSpLocks/>
          </p:cNvCxnSpPr>
          <p:nvPr/>
        </p:nvCxnSpPr>
        <p:spPr>
          <a:xfrm>
            <a:off x="3203848" y="3507854"/>
            <a:ext cx="1584176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1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LOW BETA </a:t>
            </a:r>
            <a:r>
              <a:rPr lang="it-IT" dirty="0" err="1"/>
              <a:t>SECTION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and the High Order </a:t>
            </a:r>
            <a:r>
              <a:rPr lang="it-IT" dirty="0" err="1"/>
              <a:t>Correctors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Statera                                                   Milano 9 Luglio  2021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511" y="878625"/>
            <a:ext cx="6688524" cy="180057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 flipH="1">
            <a:off x="2047436" y="1707654"/>
            <a:ext cx="1008693" cy="1258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707904" y="1779662"/>
            <a:ext cx="2664296" cy="1194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44837" y="4138445"/>
            <a:ext cx="925253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2"/>
                </a:solidFill>
              </a:rPr>
              <a:t>by P. </a:t>
            </a:r>
            <a:r>
              <a:rPr lang="it-IT" sz="1050" dirty="0" err="1">
                <a:solidFill>
                  <a:schemeClr val="bg2"/>
                </a:solidFill>
              </a:rPr>
              <a:t>Fessia</a:t>
            </a:r>
            <a:endParaRPr lang="it-IT" sz="1050" dirty="0">
              <a:solidFill>
                <a:schemeClr val="bg2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709682" y="2701099"/>
            <a:ext cx="6822317" cy="2166089"/>
            <a:chOff x="1709682" y="2701099"/>
            <a:chExt cx="6822317" cy="2166089"/>
          </a:xfrm>
        </p:grpSpPr>
        <p:cxnSp>
          <p:nvCxnSpPr>
            <p:cNvPr id="18" name="Connettore 2 17"/>
            <p:cNvCxnSpPr/>
            <p:nvPr/>
          </p:nvCxnSpPr>
          <p:spPr>
            <a:xfrm flipH="1">
              <a:off x="6956370" y="3083033"/>
              <a:ext cx="978397" cy="0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o 6"/>
            <p:cNvGrpSpPr/>
            <p:nvPr/>
          </p:nvGrpSpPr>
          <p:grpSpPr>
            <a:xfrm>
              <a:off x="1709682" y="2701099"/>
              <a:ext cx="6822317" cy="2166089"/>
              <a:chOff x="1216609" y="2637909"/>
              <a:chExt cx="6822317" cy="2166089"/>
            </a:xfrm>
          </p:grpSpPr>
          <p:grpSp>
            <p:nvGrpSpPr>
              <p:cNvPr id="30" name="Gruppo 29"/>
              <p:cNvGrpSpPr/>
              <p:nvPr/>
            </p:nvGrpSpPr>
            <p:grpSpPr>
              <a:xfrm>
                <a:off x="1216609" y="2637909"/>
                <a:ext cx="6822317" cy="2049845"/>
                <a:chOff x="481202" y="4307561"/>
                <a:chExt cx="9096423" cy="2733125"/>
              </a:xfrm>
            </p:grpSpPr>
            <p:grpSp>
              <p:nvGrpSpPr>
                <p:cNvPr id="21" name="Gruppo 20"/>
                <p:cNvGrpSpPr/>
                <p:nvPr/>
              </p:nvGrpSpPr>
              <p:grpSpPr>
                <a:xfrm>
                  <a:off x="481202" y="4914869"/>
                  <a:ext cx="8207250" cy="2125817"/>
                  <a:chOff x="481202" y="4633805"/>
                  <a:chExt cx="8207250" cy="2125817"/>
                </a:xfrm>
              </p:grpSpPr>
              <p:pic>
                <p:nvPicPr>
                  <p:cNvPr id="8" name="Immagine 7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202" y="4633805"/>
                    <a:ext cx="8207250" cy="1584176"/>
                  </a:xfrm>
                  <a:prstGeom prst="rect">
                    <a:avLst/>
                  </a:prstGeom>
                </p:spPr>
              </p:pic>
              <p:sp>
                <p:nvSpPr>
                  <p:cNvPr id="17" name="CasellaDiTesto 16"/>
                  <p:cNvSpPr txBox="1"/>
                  <p:nvPr/>
                </p:nvSpPr>
                <p:spPr>
                  <a:xfrm>
                    <a:off x="3088342" y="6267180"/>
                    <a:ext cx="541433" cy="492442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>
                        <a:solidFill>
                          <a:srgbClr val="005F8C"/>
                        </a:solidFill>
                      </a:rPr>
                      <a:t>a</a:t>
                    </a:r>
                    <a:r>
                      <a:rPr lang="it-IT" sz="1350" dirty="0">
                        <a:solidFill>
                          <a:srgbClr val="005F8C"/>
                        </a:solidFill>
                      </a:rPr>
                      <a:t>2</a:t>
                    </a:r>
                  </a:p>
                </p:txBody>
              </p:sp>
            </p:grpSp>
            <p:cxnSp>
              <p:nvCxnSpPr>
                <p:cNvPr id="23" name="Connettore 2 22"/>
                <p:cNvCxnSpPr/>
                <p:nvPr/>
              </p:nvCxnSpPr>
              <p:spPr>
                <a:xfrm flipH="1">
                  <a:off x="917489" y="4816806"/>
                  <a:ext cx="655929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asellaDiTesto 23"/>
                <p:cNvSpPr txBox="1"/>
                <p:nvPr/>
              </p:nvSpPr>
              <p:spPr>
                <a:xfrm>
                  <a:off x="1111542" y="4307561"/>
                  <a:ext cx="1186649" cy="4924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t-IT">
                      <a:solidFill>
                        <a:schemeClr val="tx2"/>
                      </a:solidFill>
                    </a:rPr>
                    <a:t>73.6 m</a:t>
                  </a:r>
                  <a:endParaRPr lang="it-IT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" name="Ovale 25"/>
                <p:cNvSpPr/>
                <p:nvPr/>
              </p:nvSpPr>
              <p:spPr>
                <a:xfrm>
                  <a:off x="8735536" y="4456766"/>
                  <a:ext cx="842089" cy="771802"/>
                </a:xfrm>
                <a:prstGeom prst="ellipse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>
                      <a:solidFill>
                        <a:srgbClr val="005F8C"/>
                      </a:solidFill>
                    </a:rPr>
                    <a:t>IP</a:t>
                  </a:r>
                </a:p>
              </p:txBody>
            </p:sp>
          </p:grpSp>
          <p:sp>
            <p:nvSpPr>
              <p:cNvPr id="25" name="CasellaDiTesto 24"/>
              <p:cNvSpPr txBox="1"/>
              <p:nvPr/>
            </p:nvSpPr>
            <p:spPr>
              <a:xfrm>
                <a:off x="2898565" y="4231670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>
                    <a:solidFill>
                      <a:srgbClr val="005F8C"/>
                    </a:solidFill>
                  </a:rPr>
                  <a:t>b</a:t>
                </a:r>
                <a:r>
                  <a:rPr lang="it-IT" sz="1350">
                    <a:solidFill>
                      <a:srgbClr val="005F8C"/>
                    </a:solidFill>
                  </a:rPr>
                  <a:t>6</a:t>
                </a:r>
                <a:endParaRPr lang="it-IT" sz="1350" dirty="0">
                  <a:solidFill>
                    <a:srgbClr val="005F8C"/>
                  </a:solidFill>
                </a:endParaRP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2739912" y="4432943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a</a:t>
                </a:r>
                <a:r>
                  <a:rPr lang="it-IT" sz="1350" dirty="0">
                    <a:solidFill>
                      <a:srgbClr val="005F8C"/>
                    </a:solidFill>
                  </a:rPr>
                  <a:t>6</a:t>
                </a: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2563056" y="4237970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b</a:t>
                </a:r>
                <a:r>
                  <a:rPr lang="it-IT" sz="1350" dirty="0">
                    <a:solidFill>
                      <a:srgbClr val="005F8C"/>
                    </a:solidFill>
                  </a:rPr>
                  <a:t>5</a:t>
                </a: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2444436" y="4422018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a</a:t>
                </a:r>
                <a:r>
                  <a:rPr lang="it-IT" sz="1350" dirty="0">
                    <a:solidFill>
                      <a:srgbClr val="005F8C"/>
                    </a:solidFill>
                  </a:rPr>
                  <a:t>5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2256084" y="4231670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b</a:t>
                </a:r>
                <a:r>
                  <a:rPr lang="it-IT" sz="1350" dirty="0">
                    <a:solidFill>
                      <a:srgbClr val="005F8C"/>
                    </a:solidFill>
                  </a:rPr>
                  <a:t>4</a:t>
                </a: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2104822" y="4434666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a</a:t>
                </a:r>
                <a:r>
                  <a:rPr lang="it-IT" sz="1350" dirty="0">
                    <a:solidFill>
                      <a:srgbClr val="005F8C"/>
                    </a:solidFill>
                  </a:rPr>
                  <a:t>4</a:t>
                </a: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1932685" y="4223419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b</a:t>
                </a:r>
                <a:r>
                  <a:rPr lang="it-IT" sz="1350" dirty="0">
                    <a:solidFill>
                      <a:srgbClr val="005F8C"/>
                    </a:solidFill>
                  </a:rPr>
                  <a:t>3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1763690" y="4434666"/>
                <a:ext cx="40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5F8C"/>
                    </a:solidFill>
                  </a:rPr>
                  <a:t>a</a:t>
                </a:r>
                <a:r>
                  <a:rPr lang="it-IT" sz="1350" dirty="0">
                    <a:solidFill>
                      <a:srgbClr val="005F8C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27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interni, sporco, ingombro&#10;&#10;Descrizione generata automaticamente">
            <a:extLst>
              <a:ext uri="{FF2B5EF4-FFF2-40B4-BE49-F238E27FC236}">
                <a16:creationId xmlns:a16="http://schemas.microsoft.com/office/drawing/2014/main" id="{14F4CC87-A4DB-498C-96FF-D670FB08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48207" y="1926257"/>
            <a:ext cx="4894767" cy="1465879"/>
          </a:xfrm>
          <a:prstGeom prst="round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CC2C51-E9BF-4686-B4FC-1A2EC219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Assembly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DCCBAD-DB33-4B66-AF8B-BCA84B74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20187"/>
            <a:ext cx="6945378" cy="843451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Prototypes</a:t>
            </a:r>
            <a:r>
              <a:rPr lang="it-IT" dirty="0"/>
              <a:t> </a:t>
            </a:r>
            <a:r>
              <a:rPr lang="it-IT" dirty="0" err="1"/>
              <a:t>assembled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LASA/</a:t>
            </a:r>
            <a:r>
              <a:rPr lang="it-IT" dirty="0" err="1"/>
              <a:t>industry</a:t>
            </a:r>
            <a:endParaRPr lang="it-IT" dirty="0"/>
          </a:p>
          <a:p>
            <a:r>
              <a:rPr lang="it-IT" dirty="0"/>
              <a:t>Series </a:t>
            </a:r>
            <a:r>
              <a:rPr lang="it-IT" dirty="0" err="1"/>
              <a:t>magnet</a:t>
            </a:r>
            <a:r>
              <a:rPr lang="it-IT" dirty="0"/>
              <a:t> </a:t>
            </a:r>
            <a:r>
              <a:rPr lang="it-IT" dirty="0" err="1"/>
              <a:t>assembled</a:t>
            </a:r>
            <a:r>
              <a:rPr lang="it-IT" dirty="0"/>
              <a:t> in </a:t>
            </a:r>
            <a:r>
              <a:rPr lang="it-IT" dirty="0" err="1"/>
              <a:t>industry</a:t>
            </a:r>
            <a:r>
              <a:rPr lang="it-IT" dirty="0"/>
              <a:t> SAES Rial Vacuum (Parma)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783CEF-F347-4B6F-AD4A-98360848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EAEB55-FDAD-4810-936D-15BF6EFE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1C8951C-5686-41FD-BBD0-15C728E20EFE}"/>
              </a:ext>
            </a:extLst>
          </p:cNvPr>
          <p:cNvGrpSpPr/>
          <p:nvPr/>
        </p:nvGrpSpPr>
        <p:grpSpPr>
          <a:xfrm>
            <a:off x="79474" y="1418220"/>
            <a:ext cx="8005693" cy="3138396"/>
            <a:chOff x="1447626" y="1537839"/>
            <a:chExt cx="8005693" cy="3138396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584C3B13-694B-4E7F-88F6-00AAC8657DAD}"/>
                </a:ext>
              </a:extLst>
            </p:cNvPr>
            <p:cNvGrpSpPr/>
            <p:nvPr/>
          </p:nvGrpSpPr>
          <p:grpSpPr>
            <a:xfrm>
              <a:off x="1482913" y="1537839"/>
              <a:ext cx="7970406" cy="3138396"/>
              <a:chOff x="4091221" y="2430157"/>
              <a:chExt cx="7970406" cy="3138396"/>
            </a:xfrm>
          </p:grpSpPr>
          <p:pic>
            <p:nvPicPr>
              <p:cNvPr id="7" name="Immagine 6" descr="Immagine che contiene articoli, diverso, varietà, parecchi&#10;&#10;Descrizione generata automaticamente">
                <a:extLst>
                  <a:ext uri="{FF2B5EF4-FFF2-40B4-BE49-F238E27FC236}">
                    <a16:creationId xmlns:a16="http://schemas.microsoft.com/office/drawing/2014/main" id="{9CFADFD0-D8DF-4ABA-94E4-BE02DEB03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5293" y="2469077"/>
                <a:ext cx="4834312" cy="3099476"/>
              </a:xfrm>
              <a:prstGeom prst="rect">
                <a:avLst/>
              </a:prstGeom>
            </p:spPr>
          </p:pic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D3304791-A851-4F67-86B3-73243A5A1B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6052" y="4939019"/>
                <a:ext cx="627152" cy="3252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3A60A5-3570-4330-8DEF-0B305298CF2B}"/>
                  </a:ext>
                </a:extLst>
              </p:cNvPr>
              <p:cNvSpPr txBox="1"/>
              <p:nvPr/>
            </p:nvSpPr>
            <p:spPr>
              <a:xfrm>
                <a:off x="4315109" y="507960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t-IT" dirty="0">
                    <a:solidFill>
                      <a:schemeClr val="bg2"/>
                    </a:solidFill>
                  </a:rPr>
                  <a:t>pole</a:t>
                </a:r>
              </a:p>
            </p:txBody>
          </p:sp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id="{AED6CFFB-4359-4651-9AAF-D3FB85E149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315" y="4549796"/>
                <a:ext cx="425092" cy="2045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67BC299-7F2F-4853-9796-79F7946EFF44}"/>
                  </a:ext>
                </a:extLst>
              </p:cNvPr>
              <p:cNvSpPr txBox="1"/>
              <p:nvPr/>
            </p:nvSpPr>
            <p:spPr>
              <a:xfrm>
                <a:off x="4091221" y="4693996"/>
                <a:ext cx="116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it-IT" dirty="0">
                    <a:solidFill>
                      <a:schemeClr val="bg2"/>
                    </a:solidFill>
                  </a:rPr>
                  <a:t>SC coil</a:t>
                </a:r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AEE75E68-D770-4D14-9119-B60052FBC5BE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flipH="1">
                <a:off x="9395920" y="4814152"/>
                <a:ext cx="450332" cy="1399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1744172-E217-4DEA-8FA7-B6A37D51170D}"/>
                  </a:ext>
                </a:extLst>
              </p:cNvPr>
              <p:cNvSpPr txBox="1"/>
              <p:nvPr/>
            </p:nvSpPr>
            <p:spPr>
              <a:xfrm>
                <a:off x="9846252" y="4490986"/>
                <a:ext cx="2215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it-IT" dirty="0">
                    <a:solidFill>
                      <a:schemeClr val="bg2"/>
                    </a:solidFill>
                  </a:rPr>
                  <a:t>Printed Circuit Board</a:t>
                </a:r>
              </a:p>
            </p:txBody>
          </p: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7E831F46-7423-4593-8419-62CBDE585456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>
                <a:off x="9484565" y="2614823"/>
                <a:ext cx="456998" cy="2637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0B01999-036D-4610-AC9E-320E4DB8CD31}"/>
                  </a:ext>
                </a:extLst>
              </p:cNvPr>
              <p:cNvSpPr txBox="1"/>
              <p:nvPr/>
            </p:nvSpPr>
            <p:spPr>
              <a:xfrm>
                <a:off x="9941563" y="2430157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t-IT" dirty="0">
                    <a:solidFill>
                      <a:schemeClr val="bg2"/>
                    </a:solidFill>
                  </a:rPr>
                  <a:t>PCB BOX</a:t>
                </a:r>
              </a:p>
            </p:txBody>
          </p:sp>
        </p:grp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1FADAA44-5A03-488B-B85B-F04435AE8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1320" y="2359927"/>
              <a:ext cx="301272" cy="204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83EA0591-F79A-46DE-A0DD-073E091A7765}"/>
                </a:ext>
              </a:extLst>
            </p:cNvPr>
            <p:cNvSpPr txBox="1"/>
            <p:nvPr/>
          </p:nvSpPr>
          <p:spPr>
            <a:xfrm>
              <a:off x="1447626" y="2472150"/>
              <a:ext cx="1583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dirty="0" err="1">
                  <a:solidFill>
                    <a:schemeClr val="bg2"/>
                  </a:solidFill>
                </a:rPr>
                <a:t>Lamination</a:t>
              </a:r>
              <a:endParaRPr lang="it-IT" dirty="0">
                <a:solidFill>
                  <a:schemeClr val="bg2"/>
                </a:solidFill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E13CEBE-BC40-4164-A8B2-1436EDF8E9A7}"/>
                </a:ext>
              </a:extLst>
            </p:cNvPr>
            <p:cNvSpPr txBox="1"/>
            <p:nvPr/>
          </p:nvSpPr>
          <p:spPr>
            <a:xfrm>
              <a:off x="7261297" y="2732764"/>
              <a:ext cx="1536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dirty="0">
                  <a:solidFill>
                    <a:schemeClr val="bg2"/>
                  </a:solidFill>
                </a:rPr>
                <a:t>Power and </a:t>
              </a:r>
              <a:r>
                <a:rPr lang="it-IT" dirty="0" err="1">
                  <a:solidFill>
                    <a:schemeClr val="bg2"/>
                  </a:solidFill>
                </a:rPr>
                <a:t>voltage</a:t>
              </a:r>
              <a:r>
                <a:rPr lang="it-IT" dirty="0">
                  <a:solidFill>
                    <a:schemeClr val="bg2"/>
                  </a:solidFill>
                </a:rPr>
                <a:t> </a:t>
              </a:r>
              <a:r>
                <a:rPr lang="it-IT" dirty="0" err="1">
                  <a:solidFill>
                    <a:schemeClr val="bg2"/>
                  </a:solidFill>
                </a:rPr>
                <a:t>tap</a:t>
              </a:r>
              <a:r>
                <a:rPr lang="it-IT" dirty="0">
                  <a:solidFill>
                    <a:schemeClr val="bg2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4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829EA-7F0D-49FE-B53A-A50969AD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33741-DE7B-4829-B1B6-2C2B2781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417" y="793330"/>
            <a:ext cx="2501727" cy="1430565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Training</a:t>
            </a:r>
          </a:p>
          <a:p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memory</a:t>
            </a:r>
            <a:r>
              <a:rPr lang="it-IT" dirty="0"/>
              <a:t> after </a:t>
            </a:r>
            <a:r>
              <a:rPr lang="it-IT" dirty="0" err="1"/>
              <a:t>thermal</a:t>
            </a:r>
            <a:r>
              <a:rPr lang="it-IT" dirty="0"/>
              <a:t> </a:t>
            </a:r>
            <a:r>
              <a:rPr lang="it-IT" dirty="0" err="1"/>
              <a:t>cycle</a:t>
            </a:r>
            <a:endParaRPr lang="it-IT" dirty="0"/>
          </a:p>
          <a:p>
            <a:r>
              <a:rPr lang="it-IT" dirty="0"/>
              <a:t>Field </a:t>
            </a:r>
            <a:r>
              <a:rPr lang="it-IT" dirty="0" err="1"/>
              <a:t>quality</a:t>
            </a:r>
            <a:endParaRPr lang="it-IT" dirty="0"/>
          </a:p>
          <a:p>
            <a:r>
              <a:rPr lang="it-IT" dirty="0"/>
              <a:t>Transfer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integrated</a:t>
            </a:r>
            <a:r>
              <a:rPr lang="it-IT" dirty="0"/>
              <a:t> field/</a:t>
            </a:r>
            <a:r>
              <a:rPr lang="it-IT" dirty="0" err="1"/>
              <a:t>current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3FEE66-E34F-4AA4-A7D6-F1AB8BDD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ABB649-DE90-4B70-AB36-6580DA44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F3F768E-8105-4C6D-9E0D-F30ED4A9D9D3}"/>
              </a:ext>
            </a:extLst>
          </p:cNvPr>
          <p:cNvPicPr/>
          <p:nvPr/>
        </p:nvPicPr>
        <p:blipFill rotWithShape="1">
          <a:blip r:embed="rId2"/>
          <a:srcRect r="3646"/>
          <a:stretch/>
        </p:blipFill>
        <p:spPr>
          <a:xfrm>
            <a:off x="4499992" y="2473608"/>
            <a:ext cx="4091174" cy="19948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9D0F8A0-BC5D-4D74-AF9F-82591B40B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5" b="1774"/>
          <a:stretch/>
        </p:blipFill>
        <p:spPr>
          <a:xfrm>
            <a:off x="179512" y="2498167"/>
            <a:ext cx="4245975" cy="1994824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95F48ADD-9386-4433-B486-E32724B74772}"/>
              </a:ext>
            </a:extLst>
          </p:cNvPr>
          <p:cNvGrpSpPr/>
          <p:nvPr/>
        </p:nvGrpSpPr>
        <p:grpSpPr>
          <a:xfrm>
            <a:off x="5978019" y="498768"/>
            <a:ext cx="2633536" cy="2101962"/>
            <a:chOff x="6412805" y="557933"/>
            <a:chExt cx="2633536" cy="210196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9616A81-EE69-4B0F-A802-F7D1CEC6887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805" y="557933"/>
              <a:ext cx="2633536" cy="210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ECB69F7-3160-43D9-A265-2AB452A77D55}"/>
                </a:ext>
              </a:extLst>
            </p:cNvPr>
            <p:cNvSpPr txBox="1"/>
            <p:nvPr/>
          </p:nvSpPr>
          <p:spPr>
            <a:xfrm>
              <a:off x="7165097" y="1869166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MCDXF03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F84AD031-48A6-4D0A-ADFB-710CD3295B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8" y="593440"/>
            <a:ext cx="2671750" cy="1767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7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54AA0369-5FF1-4312-B49E-50873C4F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 t="12247" r="4840" b="15336"/>
          <a:stretch/>
        </p:blipFill>
        <p:spPr>
          <a:xfrm>
            <a:off x="202395" y="831116"/>
            <a:ext cx="5441473" cy="25197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9D608E4-3A07-4AB9-A4F7-A292C032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Series Production and Test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B2D9F9-C909-4D7F-AF86-EDAFE34F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M. Statera                                                   Milano 9 Luglio  2021</a:t>
            </a:r>
            <a:endParaRPr lang="en-GB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BE1B17-C221-4D4C-9496-D7812BB9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5CEE0F-75CC-41D0-A4C6-419721DC16A9}"/>
              </a:ext>
            </a:extLst>
          </p:cNvPr>
          <p:cNvSpPr txBox="1"/>
          <p:nvPr/>
        </p:nvSpPr>
        <p:spPr>
          <a:xfrm>
            <a:off x="874032" y="2254401"/>
            <a:ext cx="33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>
                <a:solidFill>
                  <a:schemeClr val="bg2"/>
                </a:solidFill>
              </a:rPr>
              <a:t>MM@LASA 13 magneti (24%) </a:t>
            </a:r>
          </a:p>
        </p:txBody>
      </p:sp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F21D9D78-FC1E-4447-ADD3-DD506DF0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9" y="3507007"/>
            <a:ext cx="5184576" cy="103116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End of production 10/2021</a:t>
            </a:r>
          </a:p>
          <a:p>
            <a:r>
              <a:rPr lang="it-IT" dirty="0"/>
              <a:t>End of test @LASA 7/2022</a:t>
            </a:r>
          </a:p>
          <a:p>
            <a:r>
              <a:rPr lang="it-IT" dirty="0"/>
              <a:t>Shipping to CERN 9/2022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4C2BB23-592C-4AB4-98BE-3A7E7992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60" y="609035"/>
            <a:ext cx="2600540" cy="42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5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16:9 format</Description0>
    <Note xmlns="8946e33d-fd2f-4ae4-8ee9-d90c129cdf9e">https://edms.cern.ch/document/1586446/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9E49B-3FD6-4C9C-9B49-2AADA36A41A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946e33d-fd2f-4ae4-8ee9-d90c129cdf9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CB8F96-6440-465A-9018-CAFFD9879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566E74-C3EA-4CA3-8046-63336AAEE22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946e33d-fd2f-4ae4-8ee9-d90c129cdf9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17959</TotalTime>
  <Words>619</Words>
  <Application>Microsoft Office PowerPoint</Application>
  <PresentationFormat>Presentazione su schermo (16:9)</PresentationFormat>
  <Paragraphs>110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Symbol</vt:lpstr>
      <vt:lpstr>Wingdings</vt:lpstr>
      <vt:lpstr>Thème Office</vt:lpstr>
      <vt:lpstr>HL-LHC High Order Correctors  </vt:lpstr>
      <vt:lpstr>Outline</vt:lpstr>
      <vt:lpstr>HiLumi LHC</vt:lpstr>
      <vt:lpstr>Scope - High Order Correctors</vt:lpstr>
      <vt:lpstr>HO Corrector Magnets Zoo</vt:lpstr>
      <vt:lpstr>THE LOW BETA SECTION  and the High Order Correctors</vt:lpstr>
      <vt:lpstr>Assembly</vt:lpstr>
      <vt:lpstr>Selected Results</vt:lpstr>
      <vt:lpstr>Series Production and Test</vt:lpstr>
      <vt:lpstr>HL_SHOC</vt:lpstr>
      <vt:lpstr>Conclusion</vt:lpstr>
      <vt:lpstr>THANK YOU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Marco Statera</cp:lastModifiedBy>
  <cp:revision>485</cp:revision>
  <dcterms:created xsi:type="dcterms:W3CDTF">2016-02-11T10:47:23Z</dcterms:created>
  <dcterms:modified xsi:type="dcterms:W3CDTF">2021-07-08T16:00:42Z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