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1" r:id="rId3"/>
    <p:sldId id="271" r:id="rId4"/>
    <p:sldId id="317" r:id="rId5"/>
    <p:sldId id="269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B8E58-5873-4489-82B4-7F6ACE448BDD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0642-D5AC-474A-A183-F1A218C7C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4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45A1-C084-4858-BE28-E24089C96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1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30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3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3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5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73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91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20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Rosa Marina, September 11,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Gioacchino Ranucci - INFN Sez. di Milano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45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Rosa Marina, September 11,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Gioacchino Ranucci - INFN Sez. di Milano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3155-2DB1-482A-9E9C-00A7E85EFD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8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 txBox="1">
            <a:spLocks/>
          </p:cNvSpPr>
          <p:nvPr/>
        </p:nvSpPr>
        <p:spPr bwMode="auto">
          <a:xfrm>
            <a:off x="760303" y="817110"/>
            <a:ext cx="57959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265113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just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altLang="zh-CN" dirty="0">
                <a:latin typeface="Arial Narrow" pitchFamily="34" charset="0"/>
              </a:rPr>
              <a:t>LS large volume: </a:t>
            </a:r>
            <a:r>
              <a:rPr lang="zh-CN" altLang="en-US" dirty="0">
                <a:latin typeface="Arial Narrow" pitchFamily="34" charset="0"/>
                <a:sym typeface="Wingdings 3" pitchFamily="18" charset="2"/>
              </a:rPr>
              <a:t> </a:t>
            </a:r>
            <a:r>
              <a:rPr lang="en-US" altLang="zh-CN" dirty="0">
                <a:latin typeface="Arial Narrow" pitchFamily="34" charset="0"/>
                <a:sym typeface="Wingdings" pitchFamily="2" charset="2"/>
              </a:rPr>
              <a:t></a:t>
            </a:r>
            <a:r>
              <a:rPr lang="zh-CN" altLang="en-US" dirty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for statistics</a:t>
            </a:r>
            <a:endParaRPr lang="en-US" altLang="zh-CN" dirty="0">
              <a:solidFill>
                <a:srgbClr val="E46C0A"/>
              </a:solidFill>
              <a:latin typeface="Arial Narrow" pitchFamily="34" charset="0"/>
            </a:endParaRPr>
          </a:p>
          <a:p>
            <a:pPr algn="just" eaLnBrk="1" hangingPunct="1">
              <a:spcBef>
                <a:spcPts val="600"/>
              </a:spcBef>
              <a:buFont typeface="Arial" charset="0"/>
              <a:buChar char="–"/>
            </a:pPr>
            <a:r>
              <a:rPr lang="en-US" altLang="zh-CN" dirty="0">
                <a:latin typeface="Arial Narrow" pitchFamily="34" charset="0"/>
                <a:sym typeface="Symbol" pitchFamily="18" charset="2"/>
              </a:rPr>
              <a:t>High Light(PE) </a:t>
            </a:r>
            <a:r>
              <a:rPr lang="en-US" altLang="zh-CN" dirty="0">
                <a:latin typeface="Arial Narrow" pitchFamily="34" charset="0"/>
                <a:sym typeface="Wingdings" pitchFamily="2" charset="2"/>
              </a:rPr>
              <a:t></a:t>
            </a:r>
            <a:r>
              <a:rPr lang="zh-CN" altLang="en-US" dirty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for energy resolution 1200 </a:t>
            </a:r>
            <a:r>
              <a:rPr lang="en-US" altLang="zh-CN" dirty="0" err="1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pe</a:t>
            </a:r>
            <a:r>
              <a:rPr lang="en-US" altLang="zh-CN" dirty="0">
                <a:solidFill>
                  <a:srgbClr val="E46C0A"/>
                </a:solidFill>
                <a:latin typeface="Arial Narrow" pitchFamily="34" charset="0"/>
                <a:sym typeface="Wingdings" pitchFamily="2" charset="2"/>
              </a:rPr>
              <a:t>/MeV </a:t>
            </a:r>
          </a:p>
        </p:txBody>
      </p:sp>
      <p:sp>
        <p:nvSpPr>
          <p:cNvPr id="19460" name="标题 1"/>
          <p:cNvSpPr>
            <a:spLocks noGrp="1"/>
          </p:cNvSpPr>
          <p:nvPr>
            <p:ph type="title"/>
          </p:nvPr>
        </p:nvSpPr>
        <p:spPr>
          <a:xfrm>
            <a:off x="1093494" y="58837"/>
            <a:ext cx="5580112" cy="777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4000" dirty="0"/>
              <a:t>A large LS spherical detector</a:t>
            </a:r>
            <a:endParaRPr lang="zh-CN" altLang="en-US" sz="40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60583" y="260648"/>
            <a:ext cx="2655295" cy="590931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JUNO has been approved in China in Feb. 2013 and by INFN in 2014</a:t>
            </a:r>
          </a:p>
          <a:p>
            <a:endParaRPr lang="en-US" b="1" dirty="0">
              <a:solidFill>
                <a:srgbClr val="0000C0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Approved funding from several other countries: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C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Czech Republic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Finland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Pakistan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C0"/>
                </a:solidFill>
                <a:latin typeface="Times New Roman" panose="02020603050405020304" pitchFamily="18" charset="0"/>
              </a:rPr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3"/>
          <a:srcRect l="4991" r="4991"/>
          <a:stretch>
            <a:fillRect/>
          </a:stretch>
        </p:blipFill>
        <p:spPr>
          <a:xfrm>
            <a:off x="3403267" y="2510420"/>
            <a:ext cx="3024119" cy="336685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" name="Shape 682"/>
          <p:cNvSpPr/>
          <p:nvPr/>
        </p:nvSpPr>
        <p:spPr>
          <a:xfrm>
            <a:off x="642963" y="1461240"/>
            <a:ext cx="229703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Truss</a:t>
            </a:r>
          </a:p>
          <a:p>
            <a:pPr algn="ctr">
              <a:lnSpc>
                <a:spcPct val="110000"/>
              </a:lnSpc>
              <a:defRPr sz="2500"/>
            </a:pPr>
            <a:r>
              <a:rPr sz="2000" dirty="0"/>
              <a:t>Holding </a:t>
            </a:r>
            <a:r>
              <a:rPr sz="2000" cap="small" dirty="0" err="1"/>
              <a:t>pmt</a:t>
            </a:r>
            <a:r>
              <a:rPr lang="it-IT" sz="2000" cap="small" dirty="0"/>
              <a:t>s</a:t>
            </a:r>
          </a:p>
          <a:p>
            <a:pPr algn="ctr">
              <a:lnSpc>
                <a:spcPct val="110000"/>
              </a:lnSpc>
              <a:defRPr sz="2500"/>
            </a:pPr>
            <a:r>
              <a:rPr sz="2000" dirty="0"/>
              <a:t>~</a:t>
            </a:r>
            <a:r>
              <a:rPr lang="it-IT" sz="2000" dirty="0">
                <a:solidFill>
                  <a:srgbClr val="FF0000"/>
                </a:solidFill>
              </a:rPr>
              <a:t>20</a:t>
            </a:r>
            <a:r>
              <a:rPr sz="2000" dirty="0">
                <a:solidFill>
                  <a:srgbClr val="FF0000"/>
                </a:solidFill>
              </a:rPr>
              <a:t>000 </a:t>
            </a:r>
            <a:r>
              <a:rPr sz="2000" dirty="0"/>
              <a:t>x 20”</a:t>
            </a:r>
            <a:endParaRPr lang="it-IT" sz="2000" dirty="0"/>
          </a:p>
          <a:p>
            <a:pPr algn="ctr">
              <a:lnSpc>
                <a:spcPct val="110000"/>
              </a:lnSpc>
              <a:defRPr sz="2500"/>
            </a:pPr>
            <a:r>
              <a:rPr sz="2000" dirty="0"/>
              <a:t>~</a:t>
            </a:r>
            <a:r>
              <a:rPr lang="it-IT" sz="2000" dirty="0">
                <a:solidFill>
                  <a:srgbClr val="FF0000"/>
                </a:solidFill>
              </a:rPr>
              <a:t>25</a:t>
            </a:r>
            <a:r>
              <a:rPr sz="2000" dirty="0">
                <a:solidFill>
                  <a:srgbClr val="FF0000"/>
                </a:solidFill>
              </a:rPr>
              <a:t>000</a:t>
            </a:r>
            <a:r>
              <a:rPr sz="2000" dirty="0"/>
              <a:t> x 3”</a:t>
            </a:r>
          </a:p>
        </p:txBody>
      </p:sp>
      <p:sp>
        <p:nvSpPr>
          <p:cNvPr id="17" name="Shape 681"/>
          <p:cNvSpPr/>
          <p:nvPr/>
        </p:nvSpPr>
        <p:spPr>
          <a:xfrm>
            <a:off x="642963" y="2832725"/>
            <a:ext cx="258871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Acrylic Sphere</a:t>
            </a:r>
          </a:p>
          <a:p>
            <a:pPr algn="ctr">
              <a:defRPr sz="2500"/>
            </a:pPr>
            <a:r>
              <a:rPr sz="2000" dirty="0"/>
              <a:t>filled with </a:t>
            </a:r>
            <a:r>
              <a:rPr lang="it-IT" sz="2000" dirty="0"/>
              <a:t>20 kton</a:t>
            </a:r>
          </a:p>
          <a:p>
            <a:pPr algn="ctr">
              <a:defRPr sz="2500"/>
            </a:pPr>
            <a:r>
              <a:rPr lang="it-IT" sz="2000" dirty="0"/>
              <a:t>of </a:t>
            </a:r>
            <a:r>
              <a:rPr lang="it-IT" sz="2000" dirty="0" err="1"/>
              <a:t>liquid</a:t>
            </a:r>
            <a:r>
              <a:rPr lang="it-IT" sz="2000" dirty="0"/>
              <a:t> </a:t>
            </a:r>
            <a:r>
              <a:rPr lang="it-IT" sz="2000" dirty="0" err="1"/>
              <a:t>scintillator</a:t>
            </a:r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" y="116632"/>
            <a:ext cx="1034231" cy="8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403266" y="6074638"/>
            <a:ext cx="572870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Excavation of the site completed in south of China – started in January 2015 and completed at the end of 2020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018" y="3858647"/>
            <a:ext cx="3388248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Main INFN contributions:</a:t>
            </a:r>
          </a:p>
          <a:p>
            <a:r>
              <a:rPr lang="en-US" dirty="0">
                <a:solidFill>
                  <a:srgbClr val="FF0000"/>
                </a:solidFill>
              </a:rPr>
              <a:t>Scintillator purification and optics measurements </a:t>
            </a:r>
            <a:r>
              <a:rPr lang="en-US" b="1" dirty="0">
                <a:solidFill>
                  <a:srgbClr val="FF0000"/>
                </a:solidFill>
              </a:rPr>
              <a:t>(Milano)</a:t>
            </a:r>
            <a:endParaRPr lang="en-US" b="1" dirty="0"/>
          </a:p>
          <a:p>
            <a:r>
              <a:rPr lang="en-US" dirty="0" err="1">
                <a:solidFill>
                  <a:srgbClr val="FF0000"/>
                </a:solidFill>
              </a:rPr>
              <a:t>Electronics&amp;trigger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(central detector and top tracker)</a:t>
            </a:r>
          </a:p>
          <a:p>
            <a:r>
              <a:rPr lang="en-US" dirty="0">
                <a:solidFill>
                  <a:srgbClr val="FF0000"/>
                </a:solidFill>
              </a:rPr>
              <a:t>Low background techniques</a:t>
            </a:r>
          </a:p>
          <a:p>
            <a:r>
              <a:rPr lang="en-US" dirty="0" err="1">
                <a:solidFill>
                  <a:srgbClr val="FF0000"/>
                </a:solidFill>
              </a:rPr>
              <a:t>Software&amp;Computing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(Milano)</a:t>
            </a:r>
          </a:p>
          <a:p>
            <a:r>
              <a:rPr lang="en-US" dirty="0">
                <a:solidFill>
                  <a:srgbClr val="FF0000"/>
                </a:solidFill>
              </a:rPr>
              <a:t>PMT testing</a:t>
            </a:r>
          </a:p>
          <a:p>
            <a:r>
              <a:rPr lang="en-US" dirty="0">
                <a:solidFill>
                  <a:srgbClr val="FF0000"/>
                </a:solidFill>
              </a:rPr>
              <a:t>Geo-neutrino investigations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Under discussion: TAO near det.</a:t>
            </a:r>
          </a:p>
        </p:txBody>
      </p:sp>
    </p:spTree>
    <p:extLst>
      <p:ext uri="{BB962C8B-B14F-4D97-AF65-F5344CB8AC3E}">
        <p14:creationId xmlns:p14="http://schemas.microsoft.com/office/powerpoint/2010/main" val="2115166966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1083" y="20770"/>
            <a:ext cx="715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Global status of the project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3014" y="1752693"/>
            <a:ext cx="8774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Final preparation of the site ongoing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All components and subsystems ready for detector and plants assembly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Imminent start up of on-site installations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Detector fill in the first months of 2023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" y="20770"/>
            <a:ext cx="1034231" cy="8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6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4703F4-92B0-4CAB-86B1-A07A4CC9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" y="20770"/>
            <a:ext cx="1034231" cy="8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B40F2-7886-4198-BCBE-0BB02489C024}"/>
              </a:ext>
            </a:extLst>
          </p:cNvPr>
          <p:cNvSpPr txBox="1"/>
          <p:nvPr/>
        </p:nvSpPr>
        <p:spPr>
          <a:xfrm>
            <a:off x="1614487" y="254174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Activities in Milano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5FBC2-C6CE-4C7C-BA20-72CA9588D4EE}"/>
              </a:ext>
            </a:extLst>
          </p:cNvPr>
          <p:cNvSpPr txBox="1"/>
          <p:nvPr/>
        </p:nvSpPr>
        <p:spPr>
          <a:xfrm>
            <a:off x="365293" y="1257300"/>
            <a:ext cx="83405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Purification plants: distillation and stripping units</a:t>
            </a:r>
          </a:p>
          <a:p>
            <a:endParaRPr lang="en-US" sz="2400" dirty="0"/>
          </a:p>
          <a:p>
            <a:r>
              <a:rPr lang="en-US" sz="2400" dirty="0"/>
              <a:t>Laboratory measurements of scintillator properties: lifetime and Cherenkov component</a:t>
            </a:r>
          </a:p>
          <a:p>
            <a:endParaRPr lang="en-US" sz="2400" dirty="0"/>
          </a:p>
          <a:p>
            <a:r>
              <a:rPr lang="en-US" sz="2400" dirty="0" err="1"/>
              <a:t>MC&amp;analysis</a:t>
            </a:r>
            <a:r>
              <a:rPr lang="en-US" sz="2400" dirty="0"/>
              <a:t>: sensitivity to solar neutrinos in JUNO</a:t>
            </a:r>
          </a:p>
          <a:p>
            <a:endParaRPr lang="en-US" sz="2400" dirty="0"/>
          </a:p>
          <a:p>
            <a:r>
              <a:rPr lang="en-US" sz="2400" dirty="0"/>
              <a:t>Phenomenology: JUNO sensitivity to Non standard interactions in </a:t>
            </a:r>
            <a:r>
              <a:rPr lang="en-US" sz="2400" dirty="0">
                <a:latin typeface="Symbol" panose="05050102010706020507" pitchFamily="18" charset="2"/>
              </a:rPr>
              <a:t>n</a:t>
            </a:r>
            <a:r>
              <a:rPr lang="en-US" sz="2400" dirty="0"/>
              <a:t> sector and to LIV</a:t>
            </a:r>
          </a:p>
          <a:p>
            <a:endParaRPr lang="en-US" sz="2400" dirty="0"/>
          </a:p>
          <a:p>
            <a:r>
              <a:rPr lang="en-US" sz="2400" dirty="0"/>
              <a:t>Computing: interactions with CNAF for resources usage and collaboration software SNIPER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E4C5DE5-876A-47F2-9165-EE014A72AE76}"/>
              </a:ext>
            </a:extLst>
          </p:cNvPr>
          <p:cNvCxnSpPr>
            <a:cxnSpLocks/>
          </p:cNvCxnSpPr>
          <p:nvPr/>
        </p:nvCxnSpPr>
        <p:spPr>
          <a:xfrm>
            <a:off x="4460240" y="1353314"/>
            <a:ext cx="0" cy="5149086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7">
            <a:extLst>
              <a:ext uri="{FF2B5EF4-FFF2-40B4-BE49-F238E27FC236}">
                <a16:creationId xmlns:a16="http://schemas.microsoft.com/office/drawing/2014/main" id="{96B1A33D-CC62-43B3-BBCC-49B223AD82AA}"/>
              </a:ext>
            </a:extLst>
          </p:cNvPr>
          <p:cNvSpPr>
            <a:spLocks noChangeAspect="1"/>
          </p:cNvSpPr>
          <p:nvPr/>
        </p:nvSpPr>
        <p:spPr>
          <a:xfrm>
            <a:off x="6022231" y="2379378"/>
            <a:ext cx="3019751" cy="4277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8590672-380E-46F2-BCC5-A131D72865EF}"/>
              </a:ext>
            </a:extLst>
          </p:cNvPr>
          <p:cNvSpPr>
            <a:spLocks noChangeAspect="1"/>
          </p:cNvSpPr>
          <p:nvPr/>
        </p:nvSpPr>
        <p:spPr>
          <a:xfrm>
            <a:off x="139629" y="2378954"/>
            <a:ext cx="3457012" cy="4244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08375"/>
          </a:xfrm>
          <a:prstGeom prst="rect">
            <a:avLst/>
          </a:prstGeom>
          <a:solidFill>
            <a:srgbClr val="C7E1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622" y="82011"/>
            <a:ext cx="642450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Distillation </a:t>
            </a:r>
            <a:r>
              <a:rPr lang="it-IT" sz="2800" b="1" spc="-5" dirty="0"/>
              <a:t>&amp; Stripping </a:t>
            </a:r>
            <a:r>
              <a:rPr sz="2800" b="1" spc="-5" dirty="0"/>
              <a:t>Plant</a:t>
            </a:r>
            <a:r>
              <a:rPr lang="it-IT" sz="2800" b="1" spc="-5" dirty="0"/>
              <a:t>s</a:t>
            </a:r>
            <a:r>
              <a:rPr sz="2800" b="1" spc="-145" dirty="0"/>
              <a:t> </a:t>
            </a:r>
            <a:r>
              <a:rPr sz="2800" b="1" spc="-5" dirty="0"/>
              <a:t>Status</a:t>
            </a:r>
            <a:endParaRPr sz="2800" b="1" dirty="0"/>
          </a:p>
        </p:txBody>
      </p:sp>
      <p:sp>
        <p:nvSpPr>
          <p:cNvPr id="6" name="object 6"/>
          <p:cNvSpPr/>
          <p:nvPr/>
        </p:nvSpPr>
        <p:spPr>
          <a:xfrm>
            <a:off x="8555455" y="56731"/>
            <a:ext cx="485993" cy="47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388" y="624470"/>
            <a:ext cx="8717286" cy="6033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9085" lvl="0" indent="-287020">
              <a:buFont typeface="Wingdings"/>
              <a:buChar char=""/>
              <a:tabLst>
                <a:tab pos="299720" algn="l"/>
              </a:tabLst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Distillation </a:t>
            </a:r>
            <a:r>
              <a:rPr kumimoji="0" lang="it-IT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Stripping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plant</a:t>
            </a:r>
            <a:r>
              <a:rPr kumimoji="0" lang="it-IT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6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6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been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ompleted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sz="1600" b="1" dirty="0">
                <a:solidFill>
                  <a:prstClr val="black"/>
                </a:solidFill>
                <a:cs typeface="Calibri"/>
              </a:rPr>
              <a:t>and already delivered </a:t>
            </a:r>
            <a:r>
              <a:rPr lang="en-US" sz="1600" dirty="0">
                <a:solidFill>
                  <a:prstClr val="black"/>
                </a:solidFill>
                <a:cs typeface="Calibri"/>
              </a:rPr>
              <a:t>to </a:t>
            </a:r>
            <a:r>
              <a:rPr lang="en-US" sz="1600" dirty="0" err="1">
                <a:solidFill>
                  <a:prstClr val="black"/>
                </a:solidFill>
                <a:cs typeface="Calibri"/>
              </a:rPr>
              <a:t>Shekou</a:t>
            </a:r>
            <a:r>
              <a:rPr lang="en-US" sz="1600" dirty="0">
                <a:solidFill>
                  <a:prstClr val="black"/>
                </a:solidFill>
                <a:cs typeface="Calibri"/>
              </a:rPr>
              <a:t> port into shipping containers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Calibri"/>
              </a:rPr>
              <a:t>.  </a:t>
            </a:r>
            <a:r>
              <a:rPr lang="en-US" sz="1600" b="1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US" sz="1600" b="1" dirty="0">
                <a:solidFill>
                  <a:prstClr val="black"/>
                </a:solidFill>
                <a:cs typeface="Calibri"/>
              </a:rPr>
              <a:t>ow</a:t>
            </a:r>
            <a:r>
              <a:rPr lang="en-US" sz="16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600" b="1" dirty="0">
                <a:solidFill>
                  <a:prstClr val="black"/>
                </a:solidFill>
                <a:cs typeface="Calibri"/>
              </a:rPr>
              <a:t>temporary</a:t>
            </a:r>
            <a:r>
              <a:rPr lang="en-US" sz="1600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600" b="1" dirty="0">
                <a:solidFill>
                  <a:prstClr val="black"/>
                </a:solidFill>
                <a:cs typeface="Calibri"/>
              </a:rPr>
              <a:t>stored in a repository 20 km far from JUNO site.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3" name="object 7"/>
          <p:cNvGraphicFramePr>
            <a:graphicFrameLocks noGrp="1"/>
          </p:cNvGraphicFramePr>
          <p:nvPr/>
        </p:nvGraphicFramePr>
        <p:xfrm>
          <a:off x="2944116" y="2387312"/>
          <a:ext cx="2920327" cy="250701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1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</a:rPr>
                        <a:t>Operation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</a:rPr>
                        <a:t>Status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solidFill>
                            <a:schemeClr val="tx1"/>
                          </a:solidFill>
                        </a:rPr>
                        <a:t>Equipment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piping</a:t>
                      </a:r>
                      <a:r>
                        <a:rPr sz="12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construction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Cleaning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20" dirty="0">
                          <a:solidFill>
                            <a:schemeClr val="tx1"/>
                          </a:solidFill>
                        </a:rPr>
                        <a:t>Equipment </a:t>
                      </a:r>
                      <a:r>
                        <a:rPr lang="it-IT" sz="1200" spc="-15" dirty="0">
                          <a:solidFill>
                            <a:schemeClr val="tx1"/>
                          </a:solidFill>
                        </a:rPr>
                        <a:t>installation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inside skids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Instrument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piping</a:t>
                      </a:r>
                      <a:r>
                        <a:rPr sz="1200" spc="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connections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Insulation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Helium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leak</a:t>
                      </a:r>
                      <a:r>
                        <a:rPr sz="1200" spc="7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</a:rPr>
                        <a:t>test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DCS</a:t>
                      </a:r>
                      <a:r>
                        <a:rPr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20" dirty="0">
                          <a:solidFill>
                            <a:schemeClr val="tx1"/>
                          </a:solidFill>
                        </a:rPr>
                        <a:t>tests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65" dirty="0">
                          <a:solidFill>
                            <a:schemeClr val="tx1"/>
                          </a:solidFill>
                        </a:rPr>
                        <a:t>FAT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2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Preparation 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for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transport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sz="1200" spc="1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chemeClr val="tx1"/>
                          </a:solidFill>
                        </a:rPr>
                        <a:t>shipping</a:t>
                      </a:r>
                      <a:endParaRPr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GB" sz="1200" b="1" dirty="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en-GB" sz="1200" dirty="0">
                        <a:latin typeface="Wingdings"/>
                        <a:cs typeface="Wingdings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object 8"/>
          <p:cNvSpPr txBox="1"/>
          <p:nvPr/>
        </p:nvSpPr>
        <p:spPr>
          <a:xfrm>
            <a:off x="548902" y="1332994"/>
            <a:ext cx="3677360" cy="9316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065" lvl="0">
              <a:spcAft>
                <a:spcPts val="400"/>
              </a:spcAft>
              <a:tabLst>
                <a:tab pos="299720" algn="l"/>
              </a:tabLst>
            </a:pPr>
            <a:r>
              <a:rPr kumimoji="0" b="1" i="0" u="sng" strike="noStrike" kern="120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Distillation </a:t>
            </a:r>
            <a:r>
              <a:rPr kumimoji="0" lang="it-IT" b="1" i="0" u="sng" strike="noStrike" kern="1200" cap="none" spc="-1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Plant</a:t>
            </a:r>
            <a:r>
              <a:rPr kumimoji="0" b="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  <a:p>
            <a:pPr marL="2990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Shipped</a:t>
            </a:r>
            <a:r>
              <a:rPr kumimoji="0" lang="en-GB" sz="1600" b="1" i="0" u="none" strike="noStrike" kern="1200" cap="none" spc="-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on:</a:t>
            </a:r>
            <a:r>
              <a:rPr lang="en-GB" sz="1600" b="1" spc="-10" dirty="0">
                <a:solidFill>
                  <a:prstClr val="black"/>
                </a:solidFill>
                <a:latin typeface="Calibri"/>
                <a:cs typeface="Calibri"/>
              </a:rPr>
              <a:t>	  </a:t>
            </a:r>
            <a:r>
              <a:rPr kumimoji="0" lang="en-GB" sz="16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</a:t>
            </a:r>
            <a:r>
              <a:rPr kumimoji="0" lang="en-GB" sz="1600" b="1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</a:p>
          <a:p>
            <a:pPr marL="2990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Delivered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on: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24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December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5416388" y="1353314"/>
            <a:ext cx="3013806" cy="931665"/>
          </a:xfrm>
          <a:prstGeom prst="rect">
            <a:avLst/>
          </a:prstGeom>
          <a:effectLst/>
        </p:spPr>
        <p:txBody>
          <a:bodyPr vert="horz" wrap="square" lIns="0" tIns="109855" rIns="0" bIns="0" rtlCol="0">
            <a:spAutoFit/>
          </a:bodyPr>
          <a:lstStyle/>
          <a:p>
            <a:pPr marL="12065" lvl="0">
              <a:spcAft>
                <a:spcPts val="400"/>
              </a:spcAft>
              <a:tabLst>
                <a:tab pos="299720" algn="l"/>
              </a:tabLst>
            </a:pPr>
            <a:r>
              <a:rPr kumimoji="0" lang="it-IT" b="1" i="0" u="sng" strike="noStrike" kern="120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/>
                <a:ea typeface="+mn-ea"/>
                <a:cs typeface="Calibri"/>
              </a:rPr>
              <a:t>Stripping </a:t>
            </a:r>
            <a:r>
              <a:rPr kumimoji="0" lang="it-IT" b="1" i="0" u="sng" strike="noStrike" kern="1200" cap="none" spc="-1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/>
                <a:ea typeface="+mn-ea"/>
                <a:cs typeface="Calibri"/>
              </a:rPr>
              <a:t>Plant</a:t>
            </a:r>
            <a:r>
              <a:rPr kumimoji="0" b="1" i="0" u="sng" strike="noStrike" kern="1200" cap="none" spc="-1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Calibri"/>
                <a:ea typeface="+mn-ea"/>
                <a:cs typeface="Calibri"/>
              </a:rPr>
              <a:t>:</a:t>
            </a:r>
          </a:p>
          <a:p>
            <a:pPr marL="2990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Calibri"/>
              </a:rPr>
              <a:t>Shipped on:	  </a:t>
            </a:r>
            <a:r>
              <a:rPr kumimoji="0" lang="en-GB" sz="16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/>
                <a:ea typeface="+mn-ea"/>
                <a:cs typeface="Calibri"/>
              </a:rPr>
              <a:t>29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/>
                <a:ea typeface="+mn-ea"/>
                <a:cs typeface="Calibri"/>
              </a:rPr>
              <a:t> July</a:t>
            </a:r>
            <a:r>
              <a:rPr kumimoji="0" lang="en-GB" sz="1600" b="1" i="0" u="none" strike="noStrike" kern="1200" cap="none" spc="-45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</a:p>
          <a:p>
            <a:pPr marL="299085" marR="0" lvl="0" indent="-2870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299720" algn="l"/>
              </a:tabLst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Delivered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on: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01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October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18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6F1A4-7EDD-4E34-ABBB-E692006F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4" t="26481" r="38125" b="5184"/>
          <a:stretch/>
        </p:blipFill>
        <p:spPr>
          <a:xfrm>
            <a:off x="1933574" y="9525"/>
            <a:ext cx="5010150" cy="351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04D3F-E440-4F89-B9C0-4CC9EFC5C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9" t="17929" r="37188" b="18670"/>
          <a:stretch/>
        </p:blipFill>
        <p:spPr>
          <a:xfrm>
            <a:off x="1885949" y="3467100"/>
            <a:ext cx="5105401" cy="3267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9DB9-02F9-4591-884B-8BB1F3227F87}"/>
              </a:ext>
            </a:extLst>
          </p:cNvPr>
          <p:cNvSpPr txBox="1"/>
          <p:nvPr/>
        </p:nvSpPr>
        <p:spPr>
          <a:xfrm>
            <a:off x="485775" y="1308914"/>
            <a:ext cx="180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Missioni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5C725-91A4-4374-AE42-370A3DCD48E9}"/>
              </a:ext>
            </a:extLst>
          </p:cNvPr>
          <p:cNvSpPr txBox="1"/>
          <p:nvPr/>
        </p:nvSpPr>
        <p:spPr>
          <a:xfrm>
            <a:off x="6991350" y="115252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B7145-BF24-430D-9269-FEED3A676E9C}"/>
              </a:ext>
            </a:extLst>
          </p:cNvPr>
          <p:cNvSpPr txBox="1"/>
          <p:nvPr/>
        </p:nvSpPr>
        <p:spPr>
          <a:xfrm>
            <a:off x="376237" y="268605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consumo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AE8D3-8297-4AE7-8E4D-187BF2223DD4}"/>
              </a:ext>
            </a:extLst>
          </p:cNvPr>
          <p:cNvSpPr txBox="1"/>
          <p:nvPr/>
        </p:nvSpPr>
        <p:spPr>
          <a:xfrm>
            <a:off x="7181848" y="2686050"/>
            <a:ext cx="133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54601-FC7D-44F0-8521-EB07D8318180}"/>
              </a:ext>
            </a:extLst>
          </p:cNvPr>
          <p:cNvSpPr txBox="1"/>
          <p:nvPr/>
        </p:nvSpPr>
        <p:spPr>
          <a:xfrm>
            <a:off x="371475" y="3362325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trasporti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58978-F410-489B-BA08-F5C9BEEBC8F0}"/>
              </a:ext>
            </a:extLst>
          </p:cNvPr>
          <p:cNvSpPr txBox="1"/>
          <p:nvPr/>
        </p:nvSpPr>
        <p:spPr>
          <a:xfrm>
            <a:off x="7181848" y="3467100"/>
            <a:ext cx="11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C8F02-860B-4687-83D5-06A8BA77FC70}"/>
              </a:ext>
            </a:extLst>
          </p:cNvPr>
          <p:cNvSpPr txBox="1"/>
          <p:nvPr/>
        </p:nvSpPr>
        <p:spPr>
          <a:xfrm>
            <a:off x="6991350" y="552450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keuro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9F2C6-8F82-449F-A355-4F781391A681}"/>
              </a:ext>
            </a:extLst>
          </p:cNvPr>
          <p:cNvSpPr txBox="1"/>
          <p:nvPr/>
        </p:nvSpPr>
        <p:spPr>
          <a:xfrm>
            <a:off x="319087" y="5377934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inventario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C439F-078D-47C9-A4F8-84356C336B8B}"/>
              </a:ext>
            </a:extLst>
          </p:cNvPr>
          <p:cNvSpPr txBox="1"/>
          <p:nvPr/>
        </p:nvSpPr>
        <p:spPr>
          <a:xfrm>
            <a:off x="7181848" y="5520809"/>
            <a:ext cx="11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FA8BA8-CBC3-4BA3-9AFE-65DBCDC4E291}"/>
              </a:ext>
            </a:extLst>
          </p:cNvPr>
          <p:cNvSpPr txBox="1"/>
          <p:nvPr/>
        </p:nvSpPr>
        <p:spPr>
          <a:xfrm>
            <a:off x="7210423" y="6400800"/>
            <a:ext cx="118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1015A-C132-40FE-A7C9-CEF9ED5DADD3}"/>
              </a:ext>
            </a:extLst>
          </p:cNvPr>
          <p:cNvSpPr txBox="1"/>
          <p:nvPr/>
        </p:nvSpPr>
        <p:spPr>
          <a:xfrm>
            <a:off x="290512" y="6378059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licenze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BD9BC-AF56-40B2-8CEE-53C7F018B2FF}"/>
              </a:ext>
            </a:extLst>
          </p:cNvPr>
          <p:cNvSpPr txBox="1"/>
          <p:nvPr/>
        </p:nvSpPr>
        <p:spPr>
          <a:xfrm>
            <a:off x="457200" y="742950"/>
            <a:ext cx="8248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Vito Antonelli                                 70%                                               </a:t>
            </a:r>
            <a:r>
              <a:rPr lang="en-US" dirty="0" err="1"/>
              <a:t>Ricercatori</a:t>
            </a:r>
            <a:endParaRPr lang="en-US" dirty="0"/>
          </a:p>
          <a:p>
            <a:r>
              <a:rPr lang="en-US" dirty="0"/>
              <a:t>Davide </a:t>
            </a:r>
            <a:r>
              <a:rPr lang="en-US" dirty="0" err="1"/>
              <a:t>Basilico</a:t>
            </a:r>
            <a:r>
              <a:rPr lang="en-US" dirty="0"/>
              <a:t>                              100%</a:t>
            </a:r>
          </a:p>
          <a:p>
            <a:r>
              <a:rPr lang="en-US" dirty="0"/>
              <a:t>Barbara </a:t>
            </a:r>
            <a:r>
              <a:rPr lang="en-US" dirty="0" err="1"/>
              <a:t>Caccianiga</a:t>
            </a:r>
            <a:r>
              <a:rPr lang="en-US" dirty="0"/>
              <a:t>                         40%</a:t>
            </a:r>
          </a:p>
          <a:p>
            <a:r>
              <a:rPr lang="en-US" dirty="0"/>
              <a:t>Federico Ferraro                            100%</a:t>
            </a:r>
          </a:p>
          <a:p>
            <a:r>
              <a:rPr lang="en-US" dirty="0" err="1"/>
              <a:t>Emanuela</a:t>
            </a:r>
            <a:r>
              <a:rPr lang="en-US" dirty="0"/>
              <a:t> </a:t>
            </a:r>
            <a:r>
              <a:rPr lang="en-US" dirty="0" err="1"/>
              <a:t>Meroni</a:t>
            </a:r>
            <a:r>
              <a:rPr lang="en-US" dirty="0"/>
              <a:t>                               0%</a:t>
            </a:r>
          </a:p>
          <a:p>
            <a:r>
              <a:rPr lang="en-US" dirty="0"/>
              <a:t>Lino </a:t>
            </a:r>
            <a:r>
              <a:rPr lang="en-US" dirty="0" err="1"/>
              <a:t>Miramonti</a:t>
            </a:r>
            <a:r>
              <a:rPr lang="en-US" dirty="0"/>
              <a:t>                                 20%</a:t>
            </a:r>
          </a:p>
          <a:p>
            <a:r>
              <a:rPr lang="en-US" dirty="0"/>
              <a:t>Alessandra Re                                   80%</a:t>
            </a:r>
          </a:p>
          <a:p>
            <a:r>
              <a:rPr lang="en-US" dirty="0"/>
              <a:t>Marco Torri                                     100%                                                5.1 FTE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Cecilia </a:t>
            </a:r>
            <a:r>
              <a:rPr lang="en-US" dirty="0" err="1"/>
              <a:t>Landini</a:t>
            </a:r>
            <a:r>
              <a:rPr lang="en-US" dirty="0"/>
              <a:t>                               100%                                              </a:t>
            </a:r>
            <a:r>
              <a:rPr lang="en-US" dirty="0" err="1"/>
              <a:t>Tecnologi</a:t>
            </a:r>
            <a:endParaRPr lang="en-US" dirty="0"/>
          </a:p>
          <a:p>
            <a:r>
              <a:rPr lang="en-US" dirty="0"/>
              <a:t>Paolo Lombardi                                80%</a:t>
            </a:r>
          </a:p>
          <a:p>
            <a:r>
              <a:rPr lang="en-US" dirty="0"/>
              <a:t>Gioacchino Ranucci                         80%                                                2.6 FTE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Augusto </a:t>
            </a:r>
            <a:r>
              <a:rPr lang="en-US" dirty="0" err="1"/>
              <a:t>Brigatti</a:t>
            </a:r>
            <a:r>
              <a:rPr lang="en-US" dirty="0"/>
              <a:t>                               80%                                                 </a:t>
            </a:r>
            <a:r>
              <a:rPr lang="en-US" dirty="0" err="1"/>
              <a:t>Tecnici</a:t>
            </a:r>
            <a:endParaRPr lang="en-US" dirty="0"/>
          </a:p>
          <a:p>
            <a:r>
              <a:rPr lang="en-US" dirty="0"/>
              <a:t>Sergio </a:t>
            </a:r>
            <a:r>
              <a:rPr lang="en-US" dirty="0" err="1"/>
              <a:t>Parmeggiano</a:t>
            </a:r>
            <a:r>
              <a:rPr lang="en-US" dirty="0"/>
              <a:t>                        80%</a:t>
            </a:r>
          </a:p>
          <a:p>
            <a:r>
              <a:rPr lang="en-US" dirty="0"/>
              <a:t>Paolo </a:t>
            </a:r>
            <a:r>
              <a:rPr lang="en-US" dirty="0" err="1"/>
              <a:t>Saggese</a:t>
            </a:r>
            <a:r>
              <a:rPr lang="en-US" dirty="0"/>
              <a:t>                                  50%                                                  2.1 FTE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F6534-FE54-4D4D-914C-B2B3656249A7}"/>
              </a:ext>
            </a:extLst>
          </p:cNvPr>
          <p:cNvSpPr txBox="1"/>
          <p:nvPr/>
        </p:nvSpPr>
        <p:spPr>
          <a:xfrm>
            <a:off x="1933575" y="66675"/>
            <a:ext cx="4714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</a:rPr>
              <a:t>Anagrafica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14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426</Words>
  <Application>Microsoft Office PowerPoint</Application>
  <PresentationFormat>On-screen Show (4:3)</PresentationFormat>
  <Paragraphs>113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黑体</vt:lpstr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Tema di Office</vt:lpstr>
      <vt:lpstr>A large LS spherical detector</vt:lpstr>
      <vt:lpstr>PowerPoint Presentation</vt:lpstr>
      <vt:lpstr>PowerPoint Presentation</vt:lpstr>
      <vt:lpstr>Distillation &amp; Stripping Plants Status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Gioacchino Ranucci</cp:lastModifiedBy>
  <cp:revision>50</cp:revision>
  <dcterms:created xsi:type="dcterms:W3CDTF">2017-10-06T08:56:58Z</dcterms:created>
  <dcterms:modified xsi:type="dcterms:W3CDTF">2021-07-09T09:50:37Z</dcterms:modified>
</cp:coreProperties>
</file>