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423" r:id="rId1"/>
    <p:sldMasterId id="2147484442" r:id="rId2"/>
    <p:sldMasterId id="2147483902" r:id="rId3"/>
    <p:sldMasterId id="2147484453" r:id="rId4"/>
    <p:sldMasterId id="2147484488" r:id="rId5"/>
  </p:sldMasterIdLst>
  <p:notesMasterIdLst>
    <p:notesMasterId r:id="rId21"/>
  </p:notesMasterIdLst>
  <p:sldIdLst>
    <p:sldId id="1515" r:id="rId6"/>
    <p:sldId id="1507" r:id="rId7"/>
    <p:sldId id="1510" r:id="rId8"/>
    <p:sldId id="1521" r:id="rId9"/>
    <p:sldId id="1514" r:id="rId10"/>
    <p:sldId id="1511" r:id="rId11"/>
    <p:sldId id="1525" r:id="rId12"/>
    <p:sldId id="997" r:id="rId13"/>
    <p:sldId id="998" r:id="rId14"/>
    <p:sldId id="1526" r:id="rId15"/>
    <p:sldId id="1527" r:id="rId16"/>
    <p:sldId id="1522" r:id="rId17"/>
    <p:sldId id="1513" r:id="rId18"/>
    <p:sldId id="1523" r:id="rId19"/>
    <p:sldId id="1524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art-Wars" id="{152BFC41-EE49-49B6-B6B9-E076892678F3}">
          <p14:sldIdLst>
            <p14:sldId id="1515"/>
            <p14:sldId id="1507"/>
            <p14:sldId id="1510"/>
            <p14:sldId id="1521"/>
            <p14:sldId id="1514"/>
            <p14:sldId id="1511"/>
            <p14:sldId id="1525"/>
            <p14:sldId id="997"/>
            <p14:sldId id="998"/>
            <p14:sldId id="1526"/>
            <p14:sldId id="1527"/>
            <p14:sldId id="1522"/>
            <p14:sldId id="1513"/>
            <p14:sldId id="1523"/>
            <p14:sldId id="15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onteduro" initials="a" lastIdx="2" clrIdx="0"/>
  <p:cmAuthor id="2" name="angelo leo" initials="al" lastIdx="21" clrIdx="1">
    <p:extLst>
      <p:ext uri="{19B8F6BF-5375-455C-9EA6-DF929625EA0E}">
        <p15:presenceInfo xmlns:p15="http://schemas.microsoft.com/office/powerpoint/2012/main" userId="290dfef5a6bd3e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B86"/>
    <a:srgbClr val="232A83"/>
    <a:srgbClr val="FFFFCC"/>
    <a:srgbClr val="B6B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63" autoAdjust="0"/>
    <p:restoredTop sz="95755" autoAdjust="0"/>
  </p:normalViewPr>
  <p:slideViewPr>
    <p:cSldViewPr snapToGrid="0">
      <p:cViewPr varScale="1">
        <p:scale>
          <a:sx n="82" d="100"/>
          <a:sy n="82" d="100"/>
        </p:scale>
        <p:origin x="1915" y="14"/>
      </p:cViewPr>
      <p:guideLst/>
    </p:cSldViewPr>
  </p:slideViewPr>
  <p:outlineViewPr>
    <p:cViewPr>
      <p:scale>
        <a:sx n="33" d="100"/>
        <a:sy n="33" d="100"/>
      </p:scale>
      <p:origin x="0" y="-7107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EC04-ECA3-444A-8236-A88C2B249843}" type="datetimeFigureOut">
              <a:rPr lang="it-IT" smtClean="0"/>
              <a:t>07/07/2021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777A4-B257-4DE4-BEB2-FCEE3557AE6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480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777A4-B257-4DE4-BEB2-FCEE3557AE6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711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777A4-B257-4DE4-BEB2-FCEE3557AE6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472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 userDrawn="1"/>
        </p:nvSpPr>
        <p:spPr>
          <a:xfrm>
            <a:off x="0" y="694266"/>
            <a:ext cx="9144000" cy="55858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66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mnic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37D49-00DA-4CDA-8280-CBA50CF0DBCB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960DB-5F25-455D-936D-B9E9F6E5114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07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50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41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459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UE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172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BLUE-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57225"/>
          </a:xfrm>
        </p:spPr>
        <p:txBody>
          <a:bodyPr/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36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895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57225"/>
          </a:xfrm>
        </p:spPr>
        <p:txBody>
          <a:bodyPr/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297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401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49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_GRAY_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49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G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Giuseppe Maruccio giuseppe.maruccio@unisalento.it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110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-GM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Nota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198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L-GM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DB1A30-49C0-46AF-9761-4916327935EC}" type="datetimeFigureOut">
              <a:rPr lang="it-IT" smtClean="0">
                <a:solidFill>
                  <a:prstClr val="black"/>
                </a:solidFill>
              </a:rPr>
              <a:pPr/>
              <a:t>07/07/2021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>
                <a:solidFill>
                  <a:prstClr val="black"/>
                </a:solidFill>
              </a:rPr>
              <a:t>Nota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14304E-F071-43FB-AA65-A4CCDC8C3AE8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943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-G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67736"/>
            <a:ext cx="9144000" cy="657225"/>
          </a:xfrm>
        </p:spPr>
        <p:txBody>
          <a:bodyPr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2DB1A30-49C0-46AF-9761-4916327935EC}" type="datetimeFigureOut">
              <a:rPr lang="it-IT" smtClean="0">
                <a:solidFill>
                  <a:prstClr val="black"/>
                </a:solidFill>
              </a:rPr>
              <a:pPr/>
              <a:t>07/07/2021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>
                <a:solidFill>
                  <a:prstClr val="black"/>
                </a:solidFill>
              </a:rPr>
              <a:t>Nota piè di pagina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14304E-F071-43FB-AA65-A4CCDC8C3AE8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33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939234"/>
      </p:ext>
    </p:extLst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738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delle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nanostrutture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inorganiche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Bulk (3D)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structure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engineering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2D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1D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0D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Characterization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866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4399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nanosistemi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organici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nanomaterials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Graphene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Nanotubes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TMD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Conductive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polymers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OSC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Experimental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560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Hall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Effects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Oscillatory effects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unif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. mag. field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Landau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levels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Shubnikov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-de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Haas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Quantum Hall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effects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457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olet/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650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Mesoscopic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interference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Green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fuctions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49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Tunneling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STM &amp; STS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CB &amp;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SETs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Kondo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effect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Resonant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Tunneling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diodes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65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Molecular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Electronics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Electronics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Nanoscale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Charge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Transfer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Literature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126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Classical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&amp; Quantum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Review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basic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electromagnetism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Atomic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Hamiltonians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Orbit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72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matter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Origin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Ferromagnetism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Heisenberg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model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Antiferro&amp;Ferri-mag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57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Nano-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Domains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Nanoparticles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Superparamagnetism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669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oloGM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25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IIIsp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Spintronics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2" action="ppaction://hlinksldjump"/>
              </a:rPr>
              <a:t>MR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FM-Semic&amp;SpinTransistors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SP-STM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Organic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15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VIIa_Biose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VIIa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Biosensors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Basics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Recognition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Transduction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Temp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Mass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EC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ISFET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Neur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Optical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XMR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59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GRAY_VIIb_Microfluidics&amp;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Microfluidics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 action="ppaction://hlinksldjump"/>
              </a:rPr>
              <a:t>Introd.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Theory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Components/Applications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3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3718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54818"/>
      </p:ext>
    </p:extLst>
  </p:cSld>
  <p:clrMapOvr>
    <a:masterClrMapping/>
  </p:clrMapOvr>
  <p:hf sldNum="0"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6061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delle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nanostrutture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inorganiche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Bulk (3D)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structure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engineering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2D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1D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0D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Characterization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12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4399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Nozioni base e Proprietà elettroniche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nanomateriali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Fisica dei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nanosistemi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organici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nanomaterials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Graphene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Carbon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Nanotubes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TMD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Conductive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polymers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OSC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Experimental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9073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Hall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Effects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Oscillatory effects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unif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. mag. field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Landau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levels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Shubnikov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-de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Haas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Quantum Hall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effects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735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Quantum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Mesoscopic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transport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Quantum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interference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Green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fuctions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68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Tunneling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STM &amp; STS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CB &amp;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SETs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Kondo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effect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Resonant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Tunneling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diodes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15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7" y="-26044"/>
            <a:ext cx="8978900" cy="62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0" tIns="45592" rIns="91180" bIns="45592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II.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Charge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transport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nanoelectronics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Molecular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Electronics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Electronics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Nanoscale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Charge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Transfer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Device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Literature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1" y="-10730"/>
            <a:ext cx="8978900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Classical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&amp; Quantum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Review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basic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electromagnetism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Atomic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Hamiltonians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Orbit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3846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matter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Origin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Diamagnetism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Ferromagnetism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Heisenberg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model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Antiferro&amp;Ferri-mag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20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260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Nano-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Magnetism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Domains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Nanoparticles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and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Superparamagnetism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Magnetism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3576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oloGM_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6805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IIIsp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Nanomagnetism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&amp;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Spintronics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Wingdings" panose="05000000000000000000" pitchFamily="2" charset="2"/>
              </a:rPr>
              <a:t>Spintronics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rId3" action="ppaction://hlinksldjump"/>
              </a:rPr>
              <a:t>MR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Applications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FM-Semic&amp;SpinTransistors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SP-STM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Nano-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Organic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&amp;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Molecular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hlinkClick r:id="" action="ppaction://noaction"/>
              </a:rPr>
              <a:t>Spintronics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64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VIIa_Biosenso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VIIa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Wingdings" panose="05000000000000000000" pitchFamily="2" charset="2"/>
              </a:rPr>
              <a:t>Biosensors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Basics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Recognition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Transduction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Temp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Mass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EC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ISFET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Neur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Optical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└ 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hlinkClick r:id="" action="ppaction://noaction"/>
              </a:rPr>
              <a:t>XMR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7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YELLOW_VIIb_Microfluidics&amp;LO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0" y="-10730"/>
            <a:ext cx="9154939" cy="59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VIIb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Nanobiotechnologies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sym typeface="Wingdings" panose="05000000000000000000" pitchFamily="2" charset="2"/>
              </a:rPr>
              <a:t>Microfluidics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3" action="ppaction://hlinksldjump"/>
              </a:rPr>
              <a:t>Introd.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Theory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└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" action="ppaction://noaction"/>
              </a:rPr>
              <a:t>Components/Applications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743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MIX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423430"/>
      </p:ext>
    </p:extLst>
  </p:cSld>
  <p:clrMapOvr>
    <a:masterClrMapping/>
  </p:clrMapOvr>
  <p:hf sldNum="0" hdr="0" ft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MIX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12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GM_VIO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00834"/>
      </p:ext>
    </p:extLst>
  </p:cSld>
  <p:clrMapOvr>
    <a:masterClrMapping/>
  </p:clrMapOvr>
  <p:hf sldNum="0" hdr="0" ft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GM_VIOL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539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222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0108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3093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6869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LU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24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_GRA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657225"/>
          </a:xfrm>
        </p:spPr>
        <p:txBody>
          <a:bodyPr/>
          <a:lstStyle>
            <a:lvl1pPr>
              <a:defRPr sz="4400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86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YELLOW_Empt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  <a:endParaRPr kumimoji="0" lang="it-IT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996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olo 1"/>
          <p:cNvSpPr>
            <a:spLocks noGrp="1"/>
          </p:cNvSpPr>
          <p:nvPr>
            <p:ph type="title" hasCustomPrompt="1"/>
          </p:nvPr>
        </p:nvSpPr>
        <p:spPr>
          <a:xfrm>
            <a:off x="0" y="2609850"/>
            <a:ext cx="9144000" cy="878417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1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/>
          <a:lstStyle>
            <a:lvl1pPr>
              <a:defRPr sz="1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51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5258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37D49-00DA-4CDA-8280-CBA50CF0DBCB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654800" y="6280152"/>
            <a:ext cx="2404533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it-IT" sz="12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5258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960DB-5F25-455D-936D-B9E9F6E5114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olo 1"/>
          <p:cNvSpPr>
            <a:spLocks noGrp="1"/>
          </p:cNvSpPr>
          <p:nvPr>
            <p:ph type="title" hasCustomPrompt="1"/>
          </p:nvPr>
        </p:nvSpPr>
        <p:spPr>
          <a:xfrm>
            <a:off x="0" y="42335"/>
            <a:ext cx="9144000" cy="657225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923082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37D49-00DA-4CDA-8280-CBA50CF0DBCB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960DB-5F25-455D-936D-B9E9F6E5114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443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hyperlink" Target="http://www.omnics.it/home/" TargetMode="Externa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image" Target="../media/image18.jpeg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hyperlink" Target="http://www.omnics.it/home/" TargetMode="Externa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image" Target="../media/image17.jp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62.xml"/><Relationship Id="rId9" Type="http://schemas.openxmlformats.org/officeDocument/2006/relationships/hyperlink" Target="http://www.omnics.it/home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 userDrawn="1"/>
        </p:nvSpPr>
        <p:spPr>
          <a:xfrm>
            <a:off x="4944533" y="6604003"/>
            <a:ext cx="787400" cy="304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00" b="1" i="1" dirty="0" err="1">
                <a:solidFill>
                  <a:srgbClr val="B6B8E6"/>
                </a:solidFill>
                <a:latin typeface="+mn-lt"/>
              </a:rPr>
              <a:t>group</a:t>
            </a:r>
            <a:endParaRPr lang="it-IT" sz="1400" b="1" i="1" dirty="0">
              <a:solidFill>
                <a:srgbClr val="B6B8E6"/>
              </a:solidFill>
              <a:latin typeface="+mn-lt"/>
            </a:endParaRPr>
          </a:p>
        </p:txBody>
      </p:sp>
      <p:pic>
        <p:nvPicPr>
          <p:cNvPr id="349186" name="Picture 2" descr="INFN Lecce web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44"/>
          <a:stretch/>
        </p:blipFill>
        <p:spPr bwMode="auto">
          <a:xfrm>
            <a:off x="6420904" y="6320939"/>
            <a:ext cx="2731562" cy="537061"/>
          </a:xfrm>
          <a:prstGeom prst="rect">
            <a:avLst/>
          </a:prstGeom>
          <a:solidFill>
            <a:schemeClr val="bg1"/>
          </a:solidFill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50424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2" r:id="rId1"/>
    <p:sldLayoutId id="2147484433" r:id="rId2"/>
    <p:sldLayoutId id="2147484434" r:id="rId3"/>
    <p:sldLayoutId id="2147484438" r:id="rId4"/>
    <p:sldLayoutId id="2147484435" r:id="rId5"/>
    <p:sldLayoutId id="2147484436" r:id="rId6"/>
    <p:sldLayoutId id="2147484437" r:id="rId7"/>
    <p:sldLayoutId id="2147484431" r:id="rId8"/>
    <p:sldLayoutId id="2147484430" r:id="rId9"/>
    <p:sldLayoutId id="214748442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26098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3" name="Immagine 12">
            <a:hlinkClick r:id="rId13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6400801"/>
            <a:ext cx="1625966" cy="45720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4" name="Picture 2" descr="INFN Lecce web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10" y="6378976"/>
            <a:ext cx="2375958" cy="47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5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3" r:id="rId1"/>
    <p:sldLayoutId id="2147484444" r:id="rId2"/>
    <p:sldLayoutId id="2147484445" r:id="rId3"/>
    <p:sldLayoutId id="2147484446" r:id="rId4"/>
    <p:sldLayoutId id="2147484447" r:id="rId5"/>
    <p:sldLayoutId id="2147484448" r:id="rId6"/>
    <p:sldLayoutId id="2147484449" r:id="rId7"/>
    <p:sldLayoutId id="2147484450" r:id="rId8"/>
    <p:sldLayoutId id="2147484451" r:id="rId9"/>
    <p:sldLayoutId id="2147484452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rgbClr val="FFFF9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26098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CC"/>
                </a:solidFill>
              </a:defRPr>
            </a:lvl1pPr>
          </a:lstStyle>
          <a:p>
            <a:fld id="{02DB1A30-49C0-46AF-9761-4916327935EC}" type="datetimeFigureOut">
              <a:rPr lang="it-IT" smtClean="0"/>
              <a:pPr/>
              <a:t>07/07/2021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886200" y="648652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rgbClr val="FFFFCC"/>
                </a:solidFill>
              </a:defRPr>
            </a:lvl1pPr>
          </a:lstStyle>
          <a:p>
            <a:r>
              <a:rPr lang="it-IT" dirty="0"/>
              <a:t>Nota piè di pagina</a:t>
            </a: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CC"/>
                </a:solidFill>
              </a:defRPr>
            </a:lvl1pPr>
          </a:lstStyle>
          <a:p>
            <a:fld id="{5614304E-F071-43FB-AA65-A4CCDC8C3AE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3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rgbClr val="FFFF9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5524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324225" y="701992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 b="1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giuseppe.maruccio@unisalento.it</a:t>
            </a:r>
            <a:endParaRPr kumimoji="0" lang="it-IT" sz="13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4629150" y="6550337"/>
            <a:ext cx="2686050" cy="30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1" tIns="45664" rIns="91331" bIns="45664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giuseppe.maruccio@unisalento.it</a:t>
            </a:r>
          </a:p>
        </p:txBody>
      </p:sp>
      <p:pic>
        <p:nvPicPr>
          <p:cNvPr id="12" name="Immagine 11">
            <a:hlinkClick r:id="rId37"/>
          </p:cNvPr>
          <p:cNvPicPr>
            <a:picLocks noChangeAspect="1"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6493751"/>
            <a:ext cx="1295400" cy="36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7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65" r:id="rId12"/>
    <p:sldLayoutId id="2147484466" r:id="rId13"/>
    <p:sldLayoutId id="2147484467" r:id="rId14"/>
    <p:sldLayoutId id="2147484468" r:id="rId15"/>
    <p:sldLayoutId id="2147484469" r:id="rId16"/>
    <p:sldLayoutId id="2147484470" r:id="rId17"/>
    <p:sldLayoutId id="2147484471" r:id="rId18"/>
    <p:sldLayoutId id="2147484472" r:id="rId19"/>
    <p:sldLayoutId id="2147484473" r:id="rId20"/>
    <p:sldLayoutId id="2147484474" r:id="rId21"/>
    <p:sldLayoutId id="2147484475" r:id="rId22"/>
    <p:sldLayoutId id="2147484476" r:id="rId23"/>
    <p:sldLayoutId id="2147484477" r:id="rId24"/>
    <p:sldLayoutId id="2147484478" r:id="rId25"/>
    <p:sldLayoutId id="2147484479" r:id="rId26"/>
    <p:sldLayoutId id="2147484480" r:id="rId27"/>
    <p:sldLayoutId id="2147484481" r:id="rId28"/>
    <p:sldLayoutId id="2147484482" r:id="rId29"/>
    <p:sldLayoutId id="2147484483" r:id="rId30"/>
    <p:sldLayoutId id="2147484484" r:id="rId31"/>
    <p:sldLayoutId id="2147484485" r:id="rId32"/>
    <p:sldLayoutId id="2147484486" r:id="rId33"/>
    <p:sldLayoutId id="2147484487" r:id="rId34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C00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itolo 7"/>
          <p:cNvSpPr>
            <a:spLocks noGrp="1"/>
          </p:cNvSpPr>
          <p:nvPr>
            <p:ph type="title"/>
          </p:nvPr>
        </p:nvSpPr>
        <p:spPr>
          <a:xfrm>
            <a:off x="0" y="2609850"/>
            <a:ext cx="9144000" cy="657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057400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DB1A30-49C0-46AF-9761-4916327935EC}" type="datetimeFigureOut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07/07/2021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4"/>
          </p:nvPr>
        </p:nvSpPr>
        <p:spPr>
          <a:xfrm>
            <a:off x="8439150" y="0"/>
            <a:ext cx="600075" cy="314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4304E-F071-43FB-AA65-A4CCDC8C3AE8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3895725" y="6962775"/>
            <a:ext cx="3086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1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Giuseppe Maruccio giuseppe.maruccio@unisalento.it</a:t>
            </a:r>
          </a:p>
        </p:txBody>
      </p:sp>
      <p:pic>
        <p:nvPicPr>
          <p:cNvPr id="13" name="Immagine 12">
            <a:hlinkClick r:id="rId9"/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6400801"/>
            <a:ext cx="1625966" cy="457200"/>
          </a:xfrm>
          <a:prstGeom prst="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73683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9" r:id="rId1"/>
    <p:sldLayoutId id="2147484490" r:id="rId2"/>
    <p:sldLayoutId id="2147484491" r:id="rId3"/>
    <p:sldLayoutId id="2147484492" r:id="rId4"/>
    <p:sldLayoutId id="2147484493" r:id="rId5"/>
    <p:sldLayoutId id="2147484494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8000" b="1" kern="1200">
          <a:solidFill>
            <a:srgbClr val="FFFF99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gi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67638" y="1509372"/>
            <a:ext cx="6857999" cy="81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3600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HASPIDE</a:t>
            </a:r>
            <a:r>
              <a:rPr lang="it-IT" sz="1800" b="1" i="0" u="none" strike="noStrike" baseline="0" dirty="0">
                <a:latin typeface="TimesNewRomanPS-BoldMT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i="0" u="none" strike="noStrike" baseline="0" dirty="0">
                <a:solidFill>
                  <a:srgbClr val="FFFF00"/>
                </a:solidFill>
                <a:latin typeface="TimesNewRomanPS-BoldMT"/>
              </a:rPr>
              <a:t>(</a:t>
            </a:r>
            <a:r>
              <a:rPr lang="it-IT" sz="1800" b="1" i="0" u="none" strike="noStrike" baseline="0" dirty="0" err="1">
                <a:solidFill>
                  <a:srgbClr val="FFFF00"/>
                </a:solidFill>
                <a:latin typeface="TimesNewRomanPS-BoldMT"/>
              </a:rPr>
              <a:t>HAmorphous</a:t>
            </a:r>
            <a:r>
              <a:rPr lang="it-IT" sz="1800" b="1" i="0" u="none" strike="noStrike" baseline="0" dirty="0">
                <a:solidFill>
                  <a:srgbClr val="FFFF00"/>
                </a:solidFill>
                <a:latin typeface="TimesNewRomanPS-BoldMT"/>
              </a:rPr>
              <a:t> Silicon Pixel Detector for </a:t>
            </a:r>
            <a:r>
              <a:rPr lang="it-IT" sz="1800" b="1" i="0" u="none" strike="noStrike" baseline="0" dirty="0" err="1">
                <a:solidFill>
                  <a:srgbClr val="FFFF00"/>
                </a:solidFill>
                <a:latin typeface="TimesNewRomanPS-BoldMT"/>
              </a:rPr>
              <a:t>ionizing</a:t>
            </a:r>
            <a:r>
              <a:rPr lang="it-IT" sz="1800" b="1" i="0" u="none" strike="noStrike" baseline="0" dirty="0">
                <a:solidFill>
                  <a:srgbClr val="FFFF00"/>
                </a:solidFill>
                <a:latin typeface="TimesNewRomanPS-BoldMT"/>
              </a:rPr>
              <a:t> </a:t>
            </a:r>
            <a:r>
              <a:rPr lang="it-IT" sz="1800" b="1" i="0" u="none" strike="noStrike" baseline="0" dirty="0" err="1">
                <a:solidFill>
                  <a:srgbClr val="FFFF00"/>
                </a:solidFill>
                <a:latin typeface="TimesNewRomanPS-BoldMT"/>
              </a:rPr>
              <a:t>radiation</a:t>
            </a:r>
            <a:r>
              <a:rPr lang="it-IT" sz="1800" b="1" i="0" u="none" strike="noStrike" baseline="0" dirty="0">
                <a:solidFill>
                  <a:srgbClr val="FFFF00"/>
                </a:solidFill>
                <a:latin typeface="TimesNewRomanPS-BoldMT"/>
              </a:rPr>
              <a:t>)</a:t>
            </a:r>
            <a:endParaRPr lang="en-US" sz="3600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7027" name="Text Box 16"/>
          <p:cNvSpPr txBox="1">
            <a:spLocks noChangeArrowheads="1"/>
          </p:cNvSpPr>
          <p:nvPr/>
        </p:nvSpPr>
        <p:spPr bwMode="auto">
          <a:xfrm>
            <a:off x="1751241" y="3092191"/>
            <a:ext cx="577214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5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Giuseppe Maruccio</a:t>
            </a:r>
            <a:endParaRPr lang="it-IT" sz="1500" b="1" u="sng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Department of Mathematics and Physics, University of Salento,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INFN-Lecce, </a:t>
            </a:r>
            <a:r>
              <a:rPr lang="it-IT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CNR NANOTEC</a:t>
            </a:r>
            <a:r>
              <a:rPr lang="en-US" sz="15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Lecce (Italy)</a:t>
            </a:r>
            <a:endParaRPr lang="it-IT" sz="1500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08521" y="593586"/>
            <a:ext cx="6492479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kern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46854" y="4077477"/>
            <a:ext cx="59809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Proposal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presented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the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Commission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 of the INFN (CSN5)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7200" algn="ctr">
              <a:spcAft>
                <a:spcPts val="0"/>
              </a:spcAft>
            </a:pP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Scientific Responsabile: Leonello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Servoli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Area of activity: Rivelatori</a:t>
            </a:r>
            <a:endParaRPr lang="it-IT" sz="1400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INFN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Units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Involved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it-IT" sz="1400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INFN Perugia, INFN Firenze, INFN LNS, INFN Milano, INFN Torino</a:t>
            </a:r>
          </a:p>
        </p:txBody>
      </p:sp>
    </p:spTree>
    <p:extLst>
      <p:ext uri="{BB962C8B-B14F-4D97-AF65-F5344CB8AC3E}">
        <p14:creationId xmlns:p14="http://schemas.microsoft.com/office/powerpoint/2010/main" val="160288766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AE2A3-BDE0-2B44-84F2-AD3DCE81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WP6:PLD </a:t>
            </a:r>
            <a:r>
              <a:rPr lang="it-IT" dirty="0" err="1"/>
              <a:t>Deposition</a:t>
            </a:r>
            <a:r>
              <a:rPr lang="it-IT" dirty="0"/>
              <a:t> of </a:t>
            </a:r>
            <a:r>
              <a:rPr lang="it-IT" baseline="30000" dirty="0"/>
              <a:t>10</a:t>
            </a:r>
            <a:r>
              <a:rPr lang="it-IT" dirty="0"/>
              <a:t>B </a:t>
            </a:r>
            <a:r>
              <a:rPr lang="it-IT" dirty="0" err="1"/>
              <a:t>conversion</a:t>
            </a:r>
            <a:r>
              <a:rPr lang="it-IT" dirty="0"/>
              <a:t> </a:t>
            </a:r>
            <a:r>
              <a:rPr lang="it-IT" dirty="0" err="1"/>
              <a:t>layers</a:t>
            </a:r>
            <a:endParaRPr lang="it-IT" dirty="0"/>
          </a:p>
        </p:txBody>
      </p:sp>
      <p:pic>
        <p:nvPicPr>
          <p:cNvPr id="4" name="Immagine 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B9FAA2E-E62C-4510-AF96-93FCDC72596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0337" y="2632396"/>
            <a:ext cx="2793094" cy="397495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81B07BCE-F271-4E49-B046-A39D7DBCD19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t="4088" r="5120" b="2294"/>
          <a:stretch/>
        </p:blipFill>
        <p:spPr bwMode="auto">
          <a:xfrm rot="5400000">
            <a:off x="5208090" y="3129023"/>
            <a:ext cx="2835654" cy="2939143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E61860D-04C9-A24F-BFB2-88312F192B02}"/>
              </a:ext>
            </a:extLst>
          </p:cNvPr>
          <p:cNvSpPr/>
          <p:nvPr/>
        </p:nvSpPr>
        <p:spPr>
          <a:xfrm>
            <a:off x="225556" y="1661365"/>
            <a:ext cx="84239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frame of WP6 the PLD (Pulsed Laser Deposition) technique will be used to deposit </a:t>
            </a:r>
            <a:r>
              <a:rPr lang="en-US" sz="2200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thin films to be used as conversion material for thermal neutron detection in combination with </a:t>
            </a:r>
            <a:r>
              <a:rPr lang="en-US" sz="2200" b="1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a-Si:H</a:t>
            </a: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be used for the detection of charged particles released by the </a:t>
            </a:r>
            <a:r>
              <a:rPr lang="en-US" sz="2200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B(n,</a:t>
            </a: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</a:t>
            </a: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200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 reaction</a:t>
            </a:r>
            <a:r>
              <a:rPr lang="it-IT" sz="2200" b="1" dirty="0"/>
              <a:t> 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E7F1509-FAA0-6845-B990-214AFB19A486}"/>
              </a:ext>
            </a:extLst>
          </p:cNvPr>
          <p:cNvSpPr txBox="1"/>
          <p:nvPr/>
        </p:nvSpPr>
        <p:spPr>
          <a:xfrm>
            <a:off x="2283279" y="699560"/>
            <a:ext cx="45774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WP6: </a:t>
            </a:r>
            <a:r>
              <a:rPr lang="it-IT" sz="2000" b="1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Neutron</a:t>
            </a:r>
            <a:r>
              <a:rPr lang="it-IT" sz="20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it-IT" sz="2000" b="1" i="1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sz="2000" b="1" i="1" u="none" strike="noStrike" baseline="0" dirty="0">
                <a:solidFill>
                  <a:srgbClr val="CA21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Responsible: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Gianluca Quarta</a:t>
            </a:r>
          </a:p>
          <a:p>
            <a:pPr algn="ctr"/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sz="2000" b="1" i="0" u="none" strike="noStrike" baseline="0" dirty="0">
                <a:solidFill>
                  <a:srgbClr val="CA21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group: (LE)</a:t>
            </a:r>
          </a:p>
        </p:txBody>
      </p:sp>
    </p:spTree>
    <p:extLst>
      <p:ext uri="{BB962C8B-B14F-4D97-AF65-F5344CB8AC3E}">
        <p14:creationId xmlns:p14="http://schemas.microsoft.com/office/powerpoint/2010/main" val="3385107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AE2A3-BDE0-2B44-84F2-AD3DCE811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WP6:PLD </a:t>
            </a:r>
            <a:r>
              <a:rPr lang="it-IT" dirty="0" err="1"/>
              <a:t>Deposition</a:t>
            </a:r>
            <a:r>
              <a:rPr lang="it-IT" dirty="0"/>
              <a:t> of </a:t>
            </a:r>
            <a:r>
              <a:rPr lang="it-IT" baseline="30000" dirty="0"/>
              <a:t>10</a:t>
            </a:r>
            <a:r>
              <a:rPr lang="it-IT" dirty="0"/>
              <a:t>B </a:t>
            </a:r>
            <a:r>
              <a:rPr lang="it-IT" dirty="0" err="1"/>
              <a:t>conversion</a:t>
            </a:r>
            <a:r>
              <a:rPr lang="it-IT" dirty="0"/>
              <a:t> </a:t>
            </a:r>
            <a:r>
              <a:rPr lang="it-IT" dirty="0" err="1"/>
              <a:t>layers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FA59C3B-EDD1-FA49-96D3-29D5DF28CF07}"/>
              </a:ext>
            </a:extLst>
          </p:cNvPr>
          <p:cNvSpPr/>
          <p:nvPr/>
        </p:nvSpPr>
        <p:spPr>
          <a:xfrm>
            <a:off x="225556" y="1002997"/>
            <a:ext cx="84239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INFN section in Lecce has now a consolidated experience in the PLD deposition, characterisation and tests of </a:t>
            </a:r>
            <a:r>
              <a:rPr lang="en-GB" sz="2200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sz="22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 film for thermal neutron detection acquired through the</a:t>
            </a:r>
            <a:endParaRPr lang="en-GB" sz="2200" b="1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810E554-F478-2644-8210-081A87EF803F}"/>
              </a:ext>
            </a:extLst>
          </p:cNvPr>
          <p:cNvSpPr/>
          <p:nvPr/>
        </p:nvSpPr>
        <p:spPr>
          <a:xfrm>
            <a:off x="121924" y="2072428"/>
            <a:ext cx="84239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BoLAS and BoLAS-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it-IT" sz="2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CSN5 </a:t>
            </a:r>
            <a:r>
              <a:rPr lang="it-IT" sz="2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endParaRPr lang="it-IT" sz="2200" b="1" dirty="0">
              <a:solidFill>
                <a:srgbClr val="C00000"/>
              </a:solidFill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636AA6C7-DEFB-4743-A54E-AEB055F6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72" t="46465" r="48550" b="20120"/>
          <a:stretch>
            <a:fillRect/>
          </a:stretch>
        </p:blipFill>
        <p:spPr bwMode="auto">
          <a:xfrm>
            <a:off x="688694" y="1723809"/>
            <a:ext cx="890725" cy="80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37095F-4EF9-E747-873B-CFA1D1CBC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78" y="2831805"/>
            <a:ext cx="3562350" cy="2755900"/>
          </a:xfrm>
          <a:prstGeom prst="rect">
            <a:avLst/>
          </a:prstGeom>
        </p:spPr>
      </p:pic>
      <p:pic>
        <p:nvPicPr>
          <p:cNvPr id="12" name="Picture 53" descr="PFiMAC_HD:Users:finox:LNS_Drive:Bolas:2021-03_sim:figure:scatterplots_angle_vs_energy">
            <a:extLst>
              <a:ext uri="{FF2B5EF4-FFF2-40B4-BE49-F238E27FC236}">
                <a16:creationId xmlns:a16="http://schemas.microsoft.com/office/drawing/2014/main" id="{4E4428FA-B8AE-E04F-B42C-521BE84D637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32"/>
          <a:stretch/>
        </p:blipFill>
        <p:spPr bwMode="auto">
          <a:xfrm>
            <a:off x="4881081" y="2503315"/>
            <a:ext cx="3562350" cy="195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53" descr="PFiMAC_HD:Users:finox:LNS_Drive:Bolas:2021-03_sim:figure:scatterplots_angle_vs_energy">
            <a:extLst>
              <a:ext uri="{FF2B5EF4-FFF2-40B4-BE49-F238E27FC236}">
                <a16:creationId xmlns:a16="http://schemas.microsoft.com/office/drawing/2014/main" id="{C241CF59-272A-8440-9C93-4BD948480B5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3"/>
          <a:stretch/>
        </p:blipFill>
        <p:spPr bwMode="auto">
          <a:xfrm>
            <a:off x="4815973" y="4354686"/>
            <a:ext cx="3833501" cy="1958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58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WP6 - </a:t>
            </a:r>
            <a:r>
              <a:rPr lang="it-IT" dirty="0">
                <a:ea typeface="Times New Roman" panose="02020603050405020304" pitchFamily="18" charset="0"/>
              </a:rPr>
              <a:t>Tasks </a:t>
            </a:r>
            <a:r>
              <a:rPr lang="it-IT" dirty="0" err="1">
                <a:ea typeface="Times New Roman" panose="02020603050405020304" pitchFamily="18" charset="0"/>
              </a:rPr>
              <a:t>Description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163231" y="1104863"/>
            <a:ext cx="84867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it-IT" sz="1400" b="1" i="0" u="none" strike="noStrike" baseline="0" dirty="0">
              <a:solidFill>
                <a:srgbClr val="CA21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it-IT" sz="1400" b="0" i="1" u="none" strike="noStrike" baseline="0" dirty="0">
                <a:solidFill>
                  <a:srgbClr val="CA21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sz="1400" b="1" i="1" u="none" strike="noStrike" baseline="0" dirty="0">
                <a:solidFill>
                  <a:srgbClr val="CA21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Tasks</a:t>
            </a:r>
          </a:p>
          <a:p>
            <a:pPr algn="l"/>
            <a:r>
              <a:rPr lang="en-US" sz="14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T6.1 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Determinations of optimal conditions of the PLD system for 10B deposition (Month 1-12).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optimal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 set-up of the PLD will be determined in terms of laser wavelength, fluence and deposition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geometries on different test-substrates. Deposited films will be characterized by SEM, TEM, AFM and IBA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techniques. Optimal film thickness will be determined.</a:t>
            </a:r>
          </a:p>
          <a:p>
            <a:pPr algn="l"/>
            <a:r>
              <a:rPr lang="en-US" sz="1400" b="1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T6.2 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Deposition of 10B films on substrates and </a:t>
            </a:r>
            <a:r>
              <a:rPr lang="en-US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a-Si:H-based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detectors (Month 12-24).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10B films will be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deposited on both flexible substrates and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a-Si:H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diodes.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T6.3 </a:t>
            </a:r>
            <a:r>
              <a:rPr lang="en-US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Tests of the devices (Month 18-36)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10B covered diodes or films coupled to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a-Si:H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detectors will be exposed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thermal neutron fields in order to assess their detection capabilities. Detector performances will be evaluated</a:t>
            </a:r>
          </a:p>
          <a:p>
            <a:pPr algn="l"/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terms, for instance of efficiency and gamma rejection. The effect of exposure to energetic charged particles</a:t>
            </a:r>
          </a:p>
          <a:p>
            <a:pPr algn="l"/>
            <a:r>
              <a:rPr lang="it-IT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evaluated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it-IT" sz="1400" b="1" i="1" u="none" strike="noStrike" baseline="0" dirty="0">
                <a:solidFill>
                  <a:srgbClr val="CA21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Milestones / Deliverables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M6.1-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 12. Deposition of pure and thick 10B film on flexible substrates and on sample miming</a:t>
            </a:r>
          </a:p>
          <a:p>
            <a:pPr algn="l"/>
            <a:r>
              <a:rPr lang="it-IT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devices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M6.2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-Month 24. Deposition of 10B converters on </a:t>
            </a:r>
            <a:r>
              <a:rPr lang="en-US" sz="1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a-Si:H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devices and substrates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M6.3-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 36. Test of the devices for thermal neutron detection.</a:t>
            </a:r>
            <a:endParaRPr lang="it-IT" sz="1400" dirty="0"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091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Lecce Group</a:t>
            </a: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223274"/>
              </p:ext>
            </p:extLst>
          </p:nvPr>
        </p:nvGraphicFramePr>
        <p:xfrm>
          <a:off x="745671" y="1236740"/>
          <a:ext cx="7652658" cy="3988402"/>
        </p:xfrm>
        <a:graphic>
          <a:graphicData uri="http://schemas.openxmlformats.org/drawingml/2006/table">
            <a:tbl>
              <a:tblPr/>
              <a:tblGrid>
                <a:gridCol w="1380311">
                  <a:extLst>
                    <a:ext uri="{9D8B030D-6E8A-4147-A177-3AD203B41FA5}">
                      <a16:colId xmlns:a16="http://schemas.microsoft.com/office/drawing/2014/main" val="3160845945"/>
                    </a:ext>
                  </a:extLst>
                </a:gridCol>
                <a:gridCol w="1442384">
                  <a:extLst>
                    <a:ext uri="{9D8B030D-6E8A-4147-A177-3AD203B41FA5}">
                      <a16:colId xmlns:a16="http://schemas.microsoft.com/office/drawing/2014/main" val="2310070503"/>
                    </a:ext>
                  </a:extLst>
                </a:gridCol>
                <a:gridCol w="3876355">
                  <a:extLst>
                    <a:ext uri="{9D8B030D-6E8A-4147-A177-3AD203B41FA5}">
                      <a16:colId xmlns:a16="http://schemas.microsoft.com/office/drawing/2014/main" val="3118084305"/>
                    </a:ext>
                  </a:extLst>
                </a:gridCol>
                <a:gridCol w="953608">
                  <a:extLst>
                    <a:ext uri="{9D8B030D-6E8A-4147-A177-3AD203B41FA5}">
                      <a16:colId xmlns:a16="http://schemas.microsoft.com/office/drawing/2014/main" val="2126425436"/>
                    </a:ext>
                  </a:extLst>
                </a:gridCol>
              </a:tblGrid>
              <a:tr h="275785">
                <a:tc gridSpan="4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INFN-LE</a:t>
                      </a:r>
                      <a:endParaRPr lang="it-IT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817648"/>
                  </a:ext>
                </a:extLst>
              </a:tr>
              <a:tr h="37769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Name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Surname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Position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FTE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078012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Anna Grazia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Monteduro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Ricercatore RTD-A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[RL]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151865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Giuseppe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Maruccio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Professore Ordinario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127246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Silvia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Rizzato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Ricercatore RTD-A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399075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Gianluca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Quarta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Professore associato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6783373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Anna Paola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Caricato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Professore Associato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662879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Maurizio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Martino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Professore Associato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384833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Lucio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Calcagnile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Professore Ordinario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953961"/>
                  </a:ext>
                </a:extLst>
              </a:tr>
              <a:tr h="276082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Alfio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Torrisi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Ricercatore RTD-A (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UniSalento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700319"/>
                  </a:ext>
                </a:extLst>
              </a:tr>
              <a:tr h="275785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months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AdR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from first 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(WP1)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006380"/>
                  </a:ext>
                </a:extLst>
              </a:tr>
              <a:tr h="574701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 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months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AdR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from second 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year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(WP6)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974144"/>
                  </a:ext>
                </a:extLst>
              </a:tr>
              <a:tr h="275785">
                <a:tc gridSpan="3">
                  <a:txBody>
                    <a:bodyPr/>
                    <a:lstStyle/>
                    <a:p>
                      <a:pPr marR="666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INFN-LE Total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041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174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93FA94-B9AC-45F5-B584-B2837F44E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Budget Lecce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378B9D1A-A10F-41D3-85EC-B75DEEF61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100736"/>
              </p:ext>
            </p:extLst>
          </p:nvPr>
        </p:nvGraphicFramePr>
        <p:xfrm>
          <a:off x="587829" y="1040847"/>
          <a:ext cx="8220633" cy="2092118"/>
        </p:xfrm>
        <a:graphic>
          <a:graphicData uri="http://schemas.openxmlformats.org/drawingml/2006/table">
            <a:tbl>
              <a:tblPr/>
              <a:tblGrid>
                <a:gridCol w="1343758">
                  <a:extLst>
                    <a:ext uri="{9D8B030D-6E8A-4147-A177-3AD203B41FA5}">
                      <a16:colId xmlns:a16="http://schemas.microsoft.com/office/drawing/2014/main" val="49418121"/>
                    </a:ext>
                  </a:extLst>
                </a:gridCol>
                <a:gridCol w="2819255">
                  <a:extLst>
                    <a:ext uri="{9D8B030D-6E8A-4147-A177-3AD203B41FA5}">
                      <a16:colId xmlns:a16="http://schemas.microsoft.com/office/drawing/2014/main" val="308735348"/>
                    </a:ext>
                  </a:extLst>
                </a:gridCol>
                <a:gridCol w="1014405">
                  <a:extLst>
                    <a:ext uri="{9D8B030D-6E8A-4147-A177-3AD203B41FA5}">
                      <a16:colId xmlns:a16="http://schemas.microsoft.com/office/drawing/2014/main" val="2855740237"/>
                    </a:ext>
                  </a:extLst>
                </a:gridCol>
                <a:gridCol w="1014405">
                  <a:extLst>
                    <a:ext uri="{9D8B030D-6E8A-4147-A177-3AD203B41FA5}">
                      <a16:colId xmlns:a16="http://schemas.microsoft.com/office/drawing/2014/main" val="3324707052"/>
                    </a:ext>
                  </a:extLst>
                </a:gridCol>
                <a:gridCol w="1014405">
                  <a:extLst>
                    <a:ext uri="{9D8B030D-6E8A-4147-A177-3AD203B41FA5}">
                      <a16:colId xmlns:a16="http://schemas.microsoft.com/office/drawing/2014/main" val="695435775"/>
                    </a:ext>
                  </a:extLst>
                </a:gridCol>
                <a:gridCol w="1014405">
                  <a:extLst>
                    <a:ext uri="{9D8B030D-6E8A-4147-A177-3AD203B41FA5}">
                      <a16:colId xmlns:a16="http://schemas.microsoft.com/office/drawing/2014/main" val="3036437564"/>
                    </a:ext>
                  </a:extLst>
                </a:gridCol>
              </a:tblGrid>
              <a:tr h="225733">
                <a:tc gridSpan="6"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INFN-LE</a:t>
                      </a:r>
                      <a:endParaRPr lang="it-IT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263424"/>
                  </a:ext>
                </a:extLst>
              </a:tr>
              <a:tr h="225733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Expenditure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Description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it-IT" sz="1100" b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</a:t>
                      </a: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 [k€]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it-IT" sz="1100" b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nd</a:t>
                      </a: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Y[k€]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it-IT" sz="1100" b="1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rd</a:t>
                      </a: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Y [k€]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 [k€]</a:t>
                      </a:r>
                      <a:endParaRPr lang="it-IT" sz="1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703839"/>
                  </a:ext>
                </a:extLst>
              </a:tr>
              <a:tr h="225733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Instruments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Parameter</a:t>
                      </a: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analyzer+DC</a:t>
                      </a: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probes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915888"/>
                  </a:ext>
                </a:extLst>
              </a:tr>
              <a:tr h="225733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Instruments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Upgrade PLD </a:t>
                      </a: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chamber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276962"/>
                  </a:ext>
                </a:extLst>
              </a:tr>
              <a:tr h="225733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Consumables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Materials</a:t>
                      </a: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for a:Si-H device </a:t>
                      </a: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fabrication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986173"/>
                  </a:ext>
                </a:extLst>
              </a:tr>
              <a:tr h="225977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Consumables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Material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 </a:t>
                      </a:r>
                      <a:r>
                        <a:rPr lang="it-IT" sz="1200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10</a:t>
                      </a: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B </a:t>
                      </a:r>
                      <a:r>
                        <a:rPr lang="it-IT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deposition</a:t>
                      </a:r>
                      <a:endParaRPr lang="it-IT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862710"/>
                  </a:ext>
                </a:extLst>
              </a:tr>
              <a:tr h="225733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Travels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Collaboration meetings and </a:t>
                      </a: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experiment</a:t>
                      </a: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runs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3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6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66885"/>
                  </a:ext>
                </a:extLst>
              </a:tr>
              <a:tr h="286010"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Personnel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INFN </a:t>
                      </a:r>
                      <a:r>
                        <a:rPr lang="it-IT" sz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AdR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+mn-cs"/>
                        </a:rPr>
                        <a:t>48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1338265"/>
                  </a:ext>
                </a:extLst>
              </a:tr>
              <a:tr h="225733">
                <a:tc gridSpan="2">
                  <a:txBody>
                    <a:bodyPr/>
                    <a:lstStyle/>
                    <a:p>
                      <a:pPr marL="571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it-IT" sz="1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94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20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9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171</a:t>
                      </a:r>
                      <a:endParaRPr lang="it-IT" sz="16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212551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B2EDD38-06AE-4C09-B300-97A52E67F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731122"/>
              </p:ext>
            </p:extLst>
          </p:nvPr>
        </p:nvGraphicFramePr>
        <p:xfrm>
          <a:off x="854979" y="3634136"/>
          <a:ext cx="7434042" cy="9677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3779">
                  <a:extLst>
                    <a:ext uri="{9D8B030D-6E8A-4147-A177-3AD203B41FA5}">
                      <a16:colId xmlns:a16="http://schemas.microsoft.com/office/drawing/2014/main" val="923286847"/>
                    </a:ext>
                  </a:extLst>
                </a:gridCol>
                <a:gridCol w="3614792">
                  <a:extLst>
                    <a:ext uri="{9D8B030D-6E8A-4147-A177-3AD203B41FA5}">
                      <a16:colId xmlns:a16="http://schemas.microsoft.com/office/drawing/2014/main" val="3189674743"/>
                    </a:ext>
                  </a:extLst>
                </a:gridCol>
                <a:gridCol w="1755471">
                  <a:extLst>
                    <a:ext uri="{9D8B030D-6E8A-4147-A177-3AD203B41FA5}">
                      <a16:colId xmlns:a16="http://schemas.microsoft.com/office/drawing/2014/main" val="3432005621"/>
                    </a:ext>
                  </a:extLst>
                </a:gridCol>
              </a:tblGrid>
              <a:tr h="154515"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Richieste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Descrizione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Totale euro/FTE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831016"/>
                  </a:ext>
                </a:extLst>
              </a:tr>
              <a:tr h="154515"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Officina meccanica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858873"/>
                  </a:ext>
                </a:extLst>
              </a:tr>
              <a:tr h="190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Laboratorio di elettronica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6551365"/>
                  </a:ext>
                </a:extLst>
              </a:tr>
              <a:tr h="154515"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Servizio calcolo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39939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292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D5C594-7524-4D4A-94BE-769085A9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A8CCA2-2872-4E22-8CD2-7012BAED5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22381"/>
            <a:ext cx="4471987" cy="616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65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Objectives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57760" y="735446"/>
            <a:ext cx="8886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The HASPIDE project wants to explore the possibility to </a:t>
            </a:r>
            <a:r>
              <a:rPr lang="en-US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use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 </a:t>
            </a:r>
            <a:r>
              <a:rPr lang="en-US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a:Si-H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 </a:t>
            </a:r>
            <a:r>
              <a:rPr lang="en-US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as a detection material for ionizing </a:t>
            </a:r>
            <a:r>
              <a:rPr lang="it-IT" sz="1600" b="1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radiation</a:t>
            </a:r>
            <a:r>
              <a:rPr lang="it-IT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 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of </a:t>
            </a:r>
            <a:r>
              <a:rPr lang="it-IT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different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 </a:t>
            </a:r>
            <a:r>
              <a:rPr lang="it-IT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types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 (</a:t>
            </a:r>
            <a:r>
              <a:rPr lang="it-IT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photons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, </a:t>
            </a:r>
            <a:r>
              <a:rPr lang="it-IT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electrons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, </a:t>
            </a:r>
            <a:r>
              <a:rPr lang="it-IT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protons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, </a:t>
            </a:r>
            <a:r>
              <a:rPr lang="it-IT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ions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, </a:t>
            </a:r>
            <a:r>
              <a:rPr lang="it-IT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neutrons</a:t>
            </a:r>
            <a:r>
              <a:rPr lang="it-IT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TimesNewRomanPSMT"/>
              </a:rPr>
              <a:t>).</a:t>
            </a:r>
          </a:p>
          <a:p>
            <a:pPr algn="l"/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The project's foundation is the capability already demonstrated by several research groups and by some of the proponents to use this material to build several devices</a:t>
            </a:r>
            <a:endParaRPr lang="it-IT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A26E185-B7E5-48AF-A79F-3AE0E384D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19" y="1812664"/>
            <a:ext cx="4070839" cy="43753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8E139E-1D72-4BC2-B371-7471D0C044AA}"/>
              </a:ext>
            </a:extLst>
          </p:cNvPr>
          <p:cNvSpPr txBox="1"/>
          <p:nvPr/>
        </p:nvSpPr>
        <p:spPr>
          <a:xfrm>
            <a:off x="4767673" y="1956191"/>
            <a:ext cx="426899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i="0" u="sng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Two detection regimes 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should be tackled: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OpenSymbol"/>
              </a:rPr>
              <a:t> 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the continuous or pulsed intense radiation flux;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OpenSymbol"/>
              </a:rPr>
              <a:t> 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the pulse-by-pulse mode, typical of space applications or neutron detection.</a:t>
            </a:r>
          </a:p>
          <a:p>
            <a:pPr algn="l"/>
            <a:endParaRPr lang="en-US" sz="1600" b="0" i="0" u="none" strike="noStrike" baseline="0" dirty="0">
              <a:solidFill>
                <a:schemeClr val="accent5">
                  <a:lumMod val="75000"/>
                </a:schemeClr>
              </a:solidFill>
              <a:latin typeface="LiberationSerif"/>
            </a:endParaRPr>
          </a:p>
          <a:p>
            <a:pPr algn="l"/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The material in itself is very radiation-resistant, could be deposited as a thin layer of few </a:t>
            </a:r>
            <a:r>
              <a:rPr lang="en-US" sz="1600" b="0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micrometres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 over many substrates, including </a:t>
            </a:r>
            <a:r>
              <a:rPr lang="en-US" sz="1600" b="1" u="sng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flexible ones like Kapton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, that potentially opens up the way toward many important </a:t>
            </a:r>
            <a:r>
              <a:rPr lang="en-US" sz="1600" b="1" i="0" u="sng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applications</a:t>
            </a:r>
            <a:r>
              <a:rPr lang="en-US" sz="1600" b="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, among which we choose to explore: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beam monitoring </a:t>
            </a:r>
            <a:r>
              <a:rPr lang="en-US" sz="16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of clinical and non-clinical accelerators;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detection of cosmic radiation </a:t>
            </a:r>
            <a:r>
              <a:rPr lang="en-US" sz="1600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in space;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1600" b="1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neutron</a:t>
            </a:r>
            <a:r>
              <a:rPr lang="it-IT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 </a:t>
            </a:r>
            <a:r>
              <a:rPr lang="it-IT" sz="1600" b="1" i="0" u="none" strike="noStrike" baseline="0" dirty="0" err="1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detection</a:t>
            </a:r>
            <a:r>
              <a:rPr lang="it-IT" sz="16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LiberationSerif"/>
              </a:rPr>
              <a:t>.</a:t>
            </a:r>
            <a:endParaRPr lang="it-IT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1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042F9D0-ECCA-431E-9B3C-32FCD7D36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35"/>
          <a:stretch/>
        </p:blipFill>
        <p:spPr>
          <a:xfrm>
            <a:off x="191254" y="3314699"/>
            <a:ext cx="8849343" cy="115253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A6835F1-B310-45E6-BCCC-BDECD4E79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531"/>
          <a:stretch/>
        </p:blipFill>
        <p:spPr>
          <a:xfrm>
            <a:off x="621549" y="4386943"/>
            <a:ext cx="8331197" cy="1676154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C463D60-5AB0-424D-A86F-C7E9FD4C475B}"/>
              </a:ext>
            </a:extLst>
          </p:cNvPr>
          <p:cNvSpPr txBox="1"/>
          <p:nvPr/>
        </p:nvSpPr>
        <p:spPr>
          <a:xfrm>
            <a:off x="228600" y="699560"/>
            <a:ext cx="86868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arenR"/>
            </a:pPr>
            <a:r>
              <a:rPr lang="en-US" b="1" i="1" u="none" strike="noStrike" baseline="0" dirty="0">
                <a:solidFill>
                  <a:srgbClr val="2A4B86"/>
                </a:solidFill>
                <a:latin typeface="TimesNewRomanPS-BoldItalicMT"/>
              </a:rPr>
              <a:t>Fabrication and optimization of detectors.</a:t>
            </a:r>
          </a:p>
          <a:p>
            <a:pPr algn="l"/>
            <a:endParaRPr lang="en-US" sz="400" b="1" i="1" u="none" strike="noStrike" baseline="0" dirty="0">
              <a:solidFill>
                <a:srgbClr val="2A4B86"/>
              </a:solidFill>
              <a:latin typeface="TimesNewRomanPS-BoldItalicMT"/>
            </a:endParaRPr>
          </a:p>
          <a:p>
            <a:pPr algn="l"/>
            <a:r>
              <a:rPr lang="en-US" sz="1500" b="0" i="0" u="none" strike="noStrike" baseline="0" dirty="0">
                <a:solidFill>
                  <a:srgbClr val="2A4B86"/>
                </a:solidFill>
                <a:latin typeface="LiberationSerif"/>
              </a:rPr>
              <a:t>During the prototyping phase, </a:t>
            </a:r>
            <a:r>
              <a:rPr lang="en-US" sz="1500" b="1" i="0" u="sng" strike="noStrike" baseline="0" dirty="0">
                <a:solidFill>
                  <a:srgbClr val="2A4B86"/>
                </a:solidFill>
                <a:latin typeface="LiberationSerif"/>
              </a:rPr>
              <a:t>basic detector configurations </a:t>
            </a:r>
            <a:r>
              <a:rPr lang="en-US" sz="1500" b="0" i="0" u="none" strike="noStrike" baseline="0" dirty="0">
                <a:solidFill>
                  <a:srgbClr val="2A4B86"/>
                </a:solidFill>
                <a:latin typeface="LiberationSerif"/>
              </a:rPr>
              <a:t>will be built to assess the performances of the various prototypes. These configurations will include: </a:t>
            </a:r>
          </a:p>
          <a:p>
            <a:pPr marL="400050" indent="-400050" algn="l">
              <a:buAutoNum type="romanLcParenR"/>
            </a:pPr>
            <a:r>
              <a:rPr lang="en-US" sz="1500" b="1" i="0" u="none" strike="noStrike" baseline="0" dirty="0">
                <a:solidFill>
                  <a:srgbClr val="2A4B86"/>
                </a:solidFill>
                <a:latin typeface="LiberationSerif"/>
              </a:rPr>
              <a:t>Single diodes </a:t>
            </a:r>
            <a:r>
              <a:rPr lang="en-US" sz="1500" b="0" i="0" u="none" strike="noStrike" baseline="0" dirty="0">
                <a:solidFill>
                  <a:srgbClr val="2A4B86"/>
                </a:solidFill>
                <a:latin typeface="LiberationSerif"/>
              </a:rPr>
              <a:t>of various areas and active thicknesses;</a:t>
            </a:r>
          </a:p>
          <a:p>
            <a:pPr marL="400050" indent="-400050" algn="l">
              <a:buAutoNum type="romanLcParenR"/>
            </a:pPr>
            <a:r>
              <a:rPr lang="en-US" sz="1500" b="1" i="0" u="none" strike="noStrike" baseline="0" dirty="0">
                <a:solidFill>
                  <a:srgbClr val="2A4B86"/>
                </a:solidFill>
                <a:latin typeface="LiberationSerif"/>
              </a:rPr>
              <a:t>Small arrays </a:t>
            </a:r>
            <a:r>
              <a:rPr lang="en-US" sz="1500" b="0" i="0" u="none" strike="noStrike" baseline="0" dirty="0">
                <a:solidFill>
                  <a:srgbClr val="2A4B86"/>
                </a:solidFill>
                <a:latin typeface="LiberationSerif"/>
              </a:rPr>
              <a:t>of diodes (2 x 2 and 3 x 3) with different areas, thicknesses and diode spacings</a:t>
            </a:r>
            <a:r>
              <a:rPr lang="en-US" sz="1500" dirty="0">
                <a:solidFill>
                  <a:srgbClr val="2A4B86"/>
                </a:solidFill>
                <a:latin typeface="LiberationSerif"/>
              </a:rPr>
              <a:t>. </a:t>
            </a:r>
            <a:r>
              <a:rPr lang="en-US" sz="1500" b="0" i="0" u="none" strike="noStrike" baseline="0" dirty="0">
                <a:solidFill>
                  <a:srgbClr val="2A4B86"/>
                </a:solidFill>
                <a:latin typeface="LiberationSerif"/>
              </a:rPr>
              <a:t>The purpose of this phase is to evaluate the basic performance of multiple diode structures that will be used in the application Work Packages (WP4, WP5 and WP6).</a:t>
            </a:r>
          </a:p>
          <a:p>
            <a:pPr algn="l"/>
            <a:endParaRPr lang="en-US" sz="900" b="0" i="0" u="none" strike="noStrike" baseline="0" dirty="0">
              <a:solidFill>
                <a:srgbClr val="2A4B86"/>
              </a:solidFill>
              <a:latin typeface="LiberationSerif"/>
            </a:endParaRPr>
          </a:p>
          <a:p>
            <a:pPr algn="l"/>
            <a:r>
              <a:rPr lang="en-US" sz="1500" b="0" i="0" u="none" strike="noStrike" baseline="0" dirty="0">
                <a:solidFill>
                  <a:srgbClr val="2A4B86"/>
                </a:solidFill>
                <a:latin typeface="LiberationSerif"/>
              </a:rPr>
              <a:t>These diodes will be fabricated using two different deposition technologies:</a:t>
            </a:r>
          </a:p>
          <a:p>
            <a:pPr algn="l"/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1. Plasma </a:t>
            </a:r>
            <a:r>
              <a:rPr lang="it-IT" sz="1500" b="1" i="1" u="none" strike="noStrike" baseline="0" dirty="0" err="1">
                <a:solidFill>
                  <a:srgbClr val="2A4B86"/>
                </a:solidFill>
                <a:latin typeface="LiberationSerif-BoldItalic"/>
              </a:rPr>
              <a:t>enhanced</a:t>
            </a:r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 </a:t>
            </a:r>
            <a:r>
              <a:rPr lang="it-IT" sz="1500" b="1" i="1" u="none" strike="noStrike" baseline="0" dirty="0" err="1">
                <a:solidFill>
                  <a:srgbClr val="2A4B86"/>
                </a:solidFill>
                <a:latin typeface="LiberationSerif-BoldItalic"/>
              </a:rPr>
              <a:t>chemical</a:t>
            </a:r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 </a:t>
            </a:r>
            <a:r>
              <a:rPr lang="it-IT" sz="1500" b="1" i="1" u="none" strike="noStrike" baseline="0" dirty="0" err="1">
                <a:solidFill>
                  <a:srgbClr val="2A4B86"/>
                </a:solidFill>
                <a:latin typeface="LiberationSerif-BoldItalic"/>
              </a:rPr>
              <a:t>vapor</a:t>
            </a:r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 </a:t>
            </a:r>
            <a:r>
              <a:rPr lang="it-IT" sz="1500" b="1" i="1" u="none" strike="noStrike" baseline="0" dirty="0" err="1">
                <a:solidFill>
                  <a:srgbClr val="2A4B86"/>
                </a:solidFill>
                <a:latin typeface="LiberationSerif-BoldItalic"/>
              </a:rPr>
              <a:t>deposition</a:t>
            </a:r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 (PECVD) </a:t>
            </a:r>
            <a:r>
              <a:rPr lang="it-IT" sz="1500" u="none" strike="noStrike" baseline="0" dirty="0">
                <a:solidFill>
                  <a:srgbClr val="2A4B86"/>
                </a:solidFill>
                <a:latin typeface="LiberationSerif-BoldItalic"/>
              </a:rPr>
              <a:t>(by EPFL on </a:t>
            </a:r>
            <a:r>
              <a:rPr lang="it-IT" sz="1500" b="0" i="0" u="none" strike="noStrike" baseline="0" dirty="0" err="1">
                <a:solidFill>
                  <a:srgbClr val="2A4B86"/>
                </a:solidFill>
                <a:latin typeface="LiberationSerif"/>
              </a:rPr>
              <a:t>substrate</a:t>
            </a:r>
            <a:r>
              <a:rPr lang="it-IT" sz="1500" b="0" i="0" u="none" strike="noStrike" baseline="0" dirty="0">
                <a:solidFill>
                  <a:srgbClr val="2A4B86"/>
                </a:solidFill>
                <a:latin typeface="LiberationSerif"/>
              </a:rPr>
              <a:t> </a:t>
            </a:r>
            <a:r>
              <a:rPr lang="it-IT" sz="1500" b="0" i="0" u="none" strike="noStrike" baseline="0" dirty="0" err="1">
                <a:solidFill>
                  <a:srgbClr val="2A4B86"/>
                </a:solidFill>
                <a:latin typeface="LiberationSerif"/>
              </a:rPr>
              <a:t>produced</a:t>
            </a:r>
            <a:r>
              <a:rPr lang="it-IT" sz="1500" b="0" i="0" u="none" strike="noStrike" baseline="0" dirty="0">
                <a:solidFill>
                  <a:srgbClr val="2A4B86"/>
                </a:solidFill>
                <a:latin typeface="LiberationSerif"/>
              </a:rPr>
              <a:t> by </a:t>
            </a:r>
            <a:r>
              <a:rPr lang="it-IT" sz="1500" b="1" i="0" u="none" strike="noStrike" baseline="0" dirty="0">
                <a:solidFill>
                  <a:srgbClr val="C00000"/>
                </a:solidFill>
                <a:latin typeface="LiberationSerif"/>
              </a:rPr>
              <a:t>INFN-Lecce</a:t>
            </a:r>
            <a:r>
              <a:rPr lang="it-IT" sz="1500" b="0" i="0" u="none" strike="noStrike" baseline="0" dirty="0">
                <a:solidFill>
                  <a:srgbClr val="2A4B86"/>
                </a:solidFill>
                <a:latin typeface="LiberationSerif"/>
              </a:rPr>
              <a:t>).</a:t>
            </a:r>
            <a:endParaRPr lang="en-US" sz="1500" dirty="0">
              <a:solidFill>
                <a:srgbClr val="2A4B86"/>
              </a:solidFill>
              <a:latin typeface="LiberationSerif"/>
            </a:endParaRPr>
          </a:p>
          <a:p>
            <a:pPr algn="l"/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2. </a:t>
            </a:r>
            <a:r>
              <a:rPr lang="it-IT" sz="1500" b="1" i="1" u="none" strike="noStrike" baseline="0" dirty="0" err="1">
                <a:solidFill>
                  <a:srgbClr val="2A4B86"/>
                </a:solidFill>
                <a:latin typeface="LiberationSerif-BoldItalic"/>
              </a:rPr>
              <a:t>Pulsed</a:t>
            </a:r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 Laser </a:t>
            </a:r>
            <a:r>
              <a:rPr lang="it-IT" sz="1500" b="1" i="1" u="none" strike="noStrike" baseline="0" dirty="0" err="1">
                <a:solidFill>
                  <a:srgbClr val="2A4B86"/>
                </a:solidFill>
                <a:latin typeface="LiberationSerif-BoldItalic"/>
              </a:rPr>
              <a:t>Deposition</a:t>
            </a:r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 (PLD) </a:t>
            </a:r>
            <a:r>
              <a:rPr lang="it-IT" sz="1500" b="1" i="0" u="none" strike="noStrike" baseline="0" dirty="0">
                <a:solidFill>
                  <a:srgbClr val="C00000"/>
                </a:solidFill>
                <a:latin typeface="LiberationSerif"/>
              </a:rPr>
              <a:t>INFN-Lecce</a:t>
            </a:r>
            <a:r>
              <a:rPr lang="it-IT" sz="1500" b="1" i="1" u="none" strike="noStrike" baseline="0" dirty="0">
                <a:solidFill>
                  <a:srgbClr val="2A4B86"/>
                </a:solidFill>
                <a:latin typeface="LiberationSerif-BoldItalic"/>
              </a:rPr>
              <a:t>.</a:t>
            </a:r>
            <a:endParaRPr lang="it-IT" sz="1500" dirty="0">
              <a:solidFill>
                <a:srgbClr val="2A4B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54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CA2EBF-2540-474B-8519-853F636D42D1}"/>
              </a:ext>
            </a:extLst>
          </p:cNvPr>
          <p:cNvSpPr txBox="1"/>
          <p:nvPr/>
        </p:nvSpPr>
        <p:spPr>
          <a:xfrm>
            <a:off x="190500" y="696642"/>
            <a:ext cx="86214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1" u="none" strike="noStrike" baseline="0" dirty="0">
                <a:solidFill>
                  <a:srgbClr val="000000"/>
                </a:solidFill>
                <a:latin typeface="TimesNewRomanPS-BoldItalicMT"/>
              </a:rPr>
              <a:t>2) Front-end electronic and DAQ </a:t>
            </a:r>
            <a:r>
              <a:rPr lang="en-US" sz="1800" u="none" strike="noStrike" baseline="0" dirty="0">
                <a:solidFill>
                  <a:srgbClr val="000000"/>
                </a:solidFill>
                <a:latin typeface="TimesNewRomanPS-BoldItalicMT"/>
              </a:rPr>
              <a:t>for: </a:t>
            </a:r>
            <a:endParaRPr lang="en-US" sz="1800" b="0" i="0" u="none" strike="noStrike" baseline="0" dirty="0">
              <a:solidFill>
                <a:srgbClr val="000000"/>
              </a:solidFill>
              <a:latin typeface="LiberationSerif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OpenSymbol"/>
              </a:rPr>
              <a:t>• </a:t>
            </a:r>
            <a:r>
              <a:rPr lang="en-US" sz="1800" b="0" i="0" u="none" strike="noStrike" baseline="0" dirty="0">
                <a:solidFill>
                  <a:srgbClr val="0E101A"/>
                </a:solidFill>
                <a:latin typeface="LiberationSerif"/>
              </a:rPr>
              <a:t>ionizing radiation flux measurement and for clinical dosimetry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OpenSymbol"/>
              </a:rPr>
              <a:t>• </a:t>
            </a:r>
            <a:r>
              <a:rPr lang="en-US" sz="1800" b="0" i="0" u="none" strike="noStrike" baseline="0" dirty="0">
                <a:solidFill>
                  <a:srgbClr val="0E101A"/>
                </a:solidFill>
                <a:latin typeface="LiberationSerif"/>
              </a:rPr>
              <a:t>very small fluxes, that could be considered a sequence of single particles, and for neutron detection, a single charge pulse read-out solution will be adopted.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7F052E-9B0B-40B6-93B5-C52A3BF4963D}"/>
              </a:ext>
            </a:extLst>
          </p:cNvPr>
          <p:cNvSpPr txBox="1"/>
          <p:nvPr/>
        </p:nvSpPr>
        <p:spPr>
          <a:xfrm>
            <a:off x="146957" y="1896971"/>
            <a:ext cx="88500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1" u="none" strike="noStrike" baseline="0" dirty="0">
                <a:solidFill>
                  <a:srgbClr val="000000"/>
                </a:solidFill>
                <a:latin typeface="TimesNewRomanPS-BoldItalicMT"/>
              </a:rPr>
              <a:t>3) Simulation of the a:Si-H material and of the devices and of their properties.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LiberationSerif"/>
              </a:rPr>
              <a:t>To drive the R&amp;D on sensor dimensions and performances simulation activities aiming at the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a-Si:H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LiberationSerif"/>
              </a:rPr>
              <a:t> sensor/detector analysis and optimization to target the different applications are needed.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LiberationSerif"/>
              </a:rPr>
              <a:t>Approches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LiberationSerif"/>
              </a:rPr>
              <a:t>: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Monte-Carlo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LiberationSerif"/>
              </a:rPr>
              <a:t>approach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(GEANT4) and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OpenSymbol"/>
              </a:rPr>
              <a:t>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LiberationSerif-Bold"/>
              </a:rPr>
              <a:t>Technology CAD (TCAD)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LiberationSerif"/>
              </a:rPr>
              <a:t>approach.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16FD4A-B517-4C41-B584-AB834B8A1CAA}"/>
              </a:ext>
            </a:extLst>
          </p:cNvPr>
          <p:cNvSpPr txBox="1"/>
          <p:nvPr/>
        </p:nvSpPr>
        <p:spPr>
          <a:xfrm>
            <a:off x="190500" y="3374299"/>
            <a:ext cx="89371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1" u="none" strike="noStrike" baseline="0" dirty="0">
                <a:solidFill>
                  <a:srgbClr val="000000"/>
                </a:solidFill>
                <a:latin typeface="TimesNewRomanPS-BoldItalicMT"/>
              </a:rPr>
              <a:t>4) </a:t>
            </a:r>
            <a:r>
              <a:rPr lang="en-US" sz="1800" u="none" strike="noStrike" baseline="0" dirty="0">
                <a:solidFill>
                  <a:srgbClr val="000000"/>
                </a:solidFill>
                <a:latin typeface="TimesNewRomanPS-BoldItalicMT"/>
              </a:rPr>
              <a:t>Customization and optimization for </a:t>
            </a:r>
            <a:r>
              <a:rPr lang="en-US" sz="1800" u="none" strike="noStrike" baseline="0" dirty="0">
                <a:solidFill>
                  <a:srgbClr val="0E101A"/>
                </a:solidFill>
                <a:latin typeface="TimesNewRomanPS-BoldItalicMT"/>
              </a:rPr>
              <a:t>ionizing radiation flux measurement </a:t>
            </a:r>
            <a:r>
              <a:rPr lang="en-US" sz="1800" u="none" strike="noStrike" baseline="0" dirty="0">
                <a:solidFill>
                  <a:srgbClr val="000000"/>
                </a:solidFill>
                <a:latin typeface="TimesNewRomanPS-BoldItalicMT"/>
              </a:rPr>
              <a:t>and dosimeter for ionizing radiation beam, including the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TimesNewRomanPS-BoldItalicMT"/>
              </a:rPr>
              <a:t>exploration of flexible matrices </a:t>
            </a:r>
            <a:r>
              <a:rPr lang="en-US" sz="1800" u="none" strike="noStrike" baseline="0" dirty="0">
                <a:solidFill>
                  <a:srgbClr val="000000"/>
                </a:solidFill>
                <a:latin typeface="TimesNewRomanPS-BoldItalicMT"/>
              </a:rPr>
              <a:t>to be used in transmission </a:t>
            </a:r>
            <a:r>
              <a:rPr lang="it-IT" sz="1800" u="none" strike="noStrike" baseline="0" dirty="0">
                <a:solidFill>
                  <a:srgbClr val="000000"/>
                </a:solidFill>
                <a:latin typeface="TimesNewRomanPS-BoldItalicMT"/>
              </a:rPr>
              <a:t>mode.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F135170-ECB8-4F91-9228-773455CE5C6F}"/>
              </a:ext>
            </a:extLst>
          </p:cNvPr>
          <p:cNvSpPr txBox="1"/>
          <p:nvPr/>
        </p:nvSpPr>
        <p:spPr>
          <a:xfrm>
            <a:off x="152400" y="5224496"/>
            <a:ext cx="86976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1" u="none" strike="noStrike" baseline="0" dirty="0">
                <a:latin typeface="TimesNewRomanPS-BoldItalicMT"/>
              </a:rPr>
              <a:t>6) </a:t>
            </a:r>
            <a:r>
              <a:rPr lang="en-US" sz="1800" u="none" strike="noStrike" baseline="0" dirty="0">
                <a:latin typeface="TimesNewRomanPS-BoldItalicMT"/>
              </a:rPr>
              <a:t>Study of the </a:t>
            </a:r>
            <a:r>
              <a:rPr lang="en-US" sz="1800" b="1" i="1" u="none" strike="noStrike" baseline="0" dirty="0">
                <a:latin typeface="TimesNewRomanPS-BoldItalicMT"/>
              </a:rPr>
              <a:t>capability</a:t>
            </a:r>
            <a:r>
              <a:rPr lang="en-US" sz="1800" u="none" strike="noStrike" baseline="0" dirty="0">
                <a:latin typeface="TimesNewRomanPS-BoldItalicMT"/>
              </a:rPr>
              <a:t> to detect the </a:t>
            </a:r>
            <a:r>
              <a:rPr lang="en-US" sz="1800" b="1" i="1" u="none" strike="noStrike" baseline="0" dirty="0">
                <a:latin typeface="TimesNewRomanPS-BoldItalicMT"/>
              </a:rPr>
              <a:t>conversion of an incoming thermal neutron on a 10B thin layer deposited over the a:Si-H material. </a:t>
            </a:r>
            <a:r>
              <a:rPr lang="en-US" sz="1800" i="0" u="sng" strike="noStrike" baseline="0" dirty="0">
                <a:latin typeface="TimesNewRomanPSMT"/>
              </a:rPr>
              <a:t>Aim:</a:t>
            </a:r>
            <a:r>
              <a:rPr lang="en-US" sz="1800" i="0" u="none" strike="noStrike" baseline="0" dirty="0">
                <a:latin typeface="TimesNewRomanPSMT"/>
              </a:rPr>
              <a:t> </a:t>
            </a:r>
            <a:r>
              <a:rPr lang="en-US" sz="1800" i="1" u="none" strike="noStrike" baseline="0" dirty="0">
                <a:latin typeface="TimesNewRomanPS-BoldItalicMT"/>
              </a:rPr>
              <a:t>improvement of neutron detection efficiency and </a:t>
            </a:r>
            <a:r>
              <a:rPr lang="it-IT" sz="1800" i="1" u="none" strike="noStrike" baseline="0" dirty="0">
                <a:latin typeface="TimesNewRomanPS-BoldItalicMT"/>
              </a:rPr>
              <a:t>gamma-</a:t>
            </a:r>
            <a:r>
              <a:rPr lang="it-IT" sz="1800" i="1" u="none" strike="noStrike" baseline="0" dirty="0" err="1">
                <a:latin typeface="TimesNewRomanPS-BoldItalicMT"/>
              </a:rPr>
              <a:t>ray</a:t>
            </a:r>
            <a:r>
              <a:rPr lang="it-IT" sz="1800" i="1" u="none" strike="noStrike" baseline="0" dirty="0">
                <a:latin typeface="TimesNewRomanPS-BoldItalicMT"/>
              </a:rPr>
              <a:t> </a:t>
            </a:r>
            <a:r>
              <a:rPr lang="it-IT" sz="1800" i="1" u="none" strike="noStrike" baseline="0" dirty="0" err="1">
                <a:latin typeface="TimesNewRomanPS-BoldItalicMT"/>
              </a:rPr>
              <a:t>rejection</a:t>
            </a:r>
            <a:r>
              <a:rPr lang="it-IT" sz="1800" i="1" u="none" strike="noStrike" baseline="0" dirty="0">
                <a:latin typeface="TimesNewRomanPS-BoldItalicMT"/>
              </a:rPr>
              <a:t>.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4AB45CC-8C83-4735-978D-694DADD5F02C}"/>
              </a:ext>
            </a:extLst>
          </p:cNvPr>
          <p:cNvSpPr txBox="1"/>
          <p:nvPr/>
        </p:nvSpPr>
        <p:spPr>
          <a:xfrm>
            <a:off x="386443" y="7424418"/>
            <a:ext cx="8697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1" u="none" strike="noStrike" baseline="0" dirty="0">
                <a:solidFill>
                  <a:srgbClr val="C10000"/>
                </a:solidFill>
                <a:latin typeface="LiberationSerif-BoldItalic"/>
              </a:rPr>
              <a:t>The prototypes will be tested against one or more of the following applications:</a:t>
            </a:r>
          </a:p>
          <a:p>
            <a:pPr algn="l"/>
            <a:r>
              <a:rPr lang="it-IT" sz="1800" b="0" i="0" u="none" strike="noStrike" baseline="0" dirty="0">
                <a:solidFill>
                  <a:srgbClr val="000000"/>
                </a:solidFill>
                <a:latin typeface="OpenSymbol"/>
              </a:rPr>
              <a:t>• 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Dose monitoring in </a:t>
            </a:r>
            <a:r>
              <a:rPr lang="it-IT" sz="1800" b="1" i="1" u="none" strike="noStrike" baseline="0" dirty="0" err="1">
                <a:solidFill>
                  <a:srgbClr val="000000"/>
                </a:solidFill>
                <a:latin typeface="LiberationSerif-BoldItalic"/>
              </a:rPr>
              <a:t>radiotherapy</a:t>
            </a:r>
            <a:r>
              <a:rPr lang="it-IT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OpenSymbol"/>
              </a:rPr>
              <a:t>•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Dose monitoring in BNCT (Boron Neutron Capture Therapy).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OpenSymbol"/>
              </a:rPr>
              <a:t>•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LiberationSerif-BoldItalic"/>
              </a:rPr>
              <a:t>Space applications, particularly 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LiberationSerif"/>
              </a:rPr>
              <a:t>econdary neutrons generated by the nuclear reaction of high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LiberationSerif"/>
              </a:rPr>
              <a:t>energy charged particles (protons and heavier ions) with spacecraft materials.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D635277-B8CC-45B6-B59F-341FAC589C81}"/>
              </a:ext>
            </a:extLst>
          </p:cNvPr>
          <p:cNvSpPr txBox="1"/>
          <p:nvPr/>
        </p:nvSpPr>
        <p:spPr>
          <a:xfrm>
            <a:off x="152400" y="4382601"/>
            <a:ext cx="8697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1" u="none" strike="noStrike" baseline="0" dirty="0">
                <a:latin typeface="TimesNewRomanPS-BoldItalicMT"/>
              </a:rPr>
              <a:t>5) Study of the performance of this a:Si-H for use in spatial environment for specific ionizing </a:t>
            </a:r>
            <a:r>
              <a:rPr lang="it-IT" sz="1800" b="1" i="1" u="none" strike="noStrike" baseline="0" dirty="0" err="1">
                <a:latin typeface="TimesNewRomanPS-BoldItalicMT"/>
              </a:rPr>
              <a:t>radiation</a:t>
            </a:r>
            <a:r>
              <a:rPr lang="it-IT" sz="1800" b="1" i="1" u="none" strike="noStrike" baseline="0" dirty="0">
                <a:latin typeface="TimesNewRomanPS-BoldItalicMT"/>
              </a:rPr>
              <a:t> </a:t>
            </a:r>
            <a:r>
              <a:rPr lang="it-IT" sz="1800" b="1" i="1" u="none" strike="noStrike" baseline="0" dirty="0" err="1">
                <a:latin typeface="TimesNewRomanPS-BoldItalicMT"/>
              </a:rPr>
              <a:t>measurements</a:t>
            </a:r>
            <a:r>
              <a:rPr lang="it-IT" sz="1800" b="1" i="1" u="none" strike="noStrike" baseline="0" dirty="0">
                <a:latin typeface="TimesNewRomanPS-BoldItalicMT"/>
              </a:rPr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5932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Objectives</a:t>
            </a:r>
            <a:r>
              <a:rPr lang="it-IT" dirty="0"/>
              <a:t> &amp; </a:t>
            </a:r>
            <a:r>
              <a:rPr lang="it-IT" dirty="0" err="1"/>
              <a:t>Partners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130194" y="839963"/>
            <a:ext cx="5979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NewRomanPSMT"/>
              </a:rPr>
              <a:t>6 INFN </a:t>
            </a:r>
            <a:r>
              <a:rPr lang="en-US" sz="1800" b="1" i="0" u="none" strike="noStrike" baseline="0" dirty="0" err="1">
                <a:latin typeface="TimesNewRomanPSMT"/>
              </a:rPr>
              <a:t>italian</a:t>
            </a:r>
            <a:r>
              <a:rPr lang="en-US" sz="1800" b="1" i="0" u="none" strike="noStrike" baseline="0" dirty="0">
                <a:latin typeface="TimesNewRomanPSMT"/>
              </a:rPr>
              <a:t> research groups (PG, FI, LE, LNS, MI, TO)</a:t>
            </a:r>
          </a:p>
          <a:p>
            <a:pPr algn="l"/>
            <a:r>
              <a:rPr lang="en-US" sz="1800" b="1" i="0" u="none" strike="noStrike" baseline="0" dirty="0">
                <a:latin typeface="TimesNewRomanPSMT"/>
              </a:rPr>
              <a:t>and 2 foreign institutions (EPFL, UOW).</a:t>
            </a:r>
            <a:endParaRPr lang="it-IT" sz="1200" b="1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2747E89-F5FB-4226-B3F4-9CC27CAB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3" y="1626697"/>
            <a:ext cx="8745214" cy="419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26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WP1 - </a:t>
            </a:r>
            <a:r>
              <a:rPr lang="it-IT" dirty="0">
                <a:ea typeface="Times New Roman" panose="02020603050405020304" pitchFamily="18" charset="0"/>
              </a:rPr>
              <a:t>Tasks </a:t>
            </a:r>
            <a:r>
              <a:rPr lang="it-IT" dirty="0" err="1">
                <a:ea typeface="Times New Roman" panose="02020603050405020304" pitchFamily="18" charset="0"/>
              </a:rPr>
              <a:t>Description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27240" y="1199787"/>
            <a:ext cx="848677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it-IT" sz="1400" b="1" i="1" u="none" strike="noStrike" baseline="0" dirty="0">
                <a:solidFill>
                  <a:srgbClr val="CA211E"/>
                </a:solidFill>
                <a:latin typeface="TimesNewRomanPS-BoldItalicMT"/>
              </a:rPr>
              <a:t>• Tasks</a:t>
            </a:r>
          </a:p>
          <a:p>
            <a:pPr algn="l"/>
            <a:r>
              <a:rPr lang="it-IT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T1.1: 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Single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Diode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 PECVD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TimesNewRomanPSMT"/>
              </a:rPr>
              <a:t>Prototype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 production and testing</a:t>
            </a:r>
          </a:p>
          <a:p>
            <a:pPr algn="l"/>
            <a:r>
              <a:rPr lang="it-IT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T1.2: 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Single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Diode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 PLD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TimesNewRomanPSMT"/>
              </a:rPr>
              <a:t>Prototype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 production and testing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T1.3: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Small arrays PECVD Prototype production and testing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T1.4: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Small arrays PLD Prototype production and testing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T1.5: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Irradiation tests of prototypes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T1.6: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Production of WP4 detector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T1.7: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Production of WP5 detector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T1.8: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Production of WP6 detector</a:t>
            </a:r>
          </a:p>
          <a:p>
            <a:pPr algn="l"/>
            <a:r>
              <a:rPr lang="it-IT" sz="1400" b="1" i="1" u="none" strike="noStrike" baseline="0" dirty="0">
                <a:solidFill>
                  <a:srgbClr val="CA211E"/>
                </a:solidFill>
                <a:latin typeface="TimesNewRomanPS-BoldItalicMT"/>
              </a:rPr>
              <a:t>• Milestones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M1.1: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End of single diode with PECVD qualification tests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M1.2: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End of single diode with PLD qualification tests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M1.3: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End of small array with PECVD qualification tests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M1.4: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End of small array with PLD qualification tests.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M1.5: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End of irradiation tests.</a:t>
            </a:r>
          </a:p>
          <a:p>
            <a:pPr algn="l"/>
            <a:r>
              <a:rPr lang="it-IT" sz="1400" b="1" i="1" u="none" strike="noStrike" baseline="0" dirty="0">
                <a:solidFill>
                  <a:srgbClr val="CA211E"/>
                </a:solidFill>
                <a:latin typeface="TimesNewRomanPS-BoldItalicMT"/>
              </a:rPr>
              <a:t>• Deliverables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D1.1: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Single array with PECVD delivered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D1.2: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Single array with PLD delivered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D1.3: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Small array with PECVD delivered</a:t>
            </a:r>
          </a:p>
          <a:p>
            <a:pPr algn="l"/>
            <a:r>
              <a:rPr lang="en-US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D1.4: 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TimesNewRomanPSMT"/>
              </a:rPr>
              <a:t>Small array with PLD delivered</a:t>
            </a:r>
          </a:p>
          <a:p>
            <a:pPr algn="l"/>
            <a:r>
              <a:rPr lang="it-IT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D1.5: 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WP4 detector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delivered</a:t>
            </a:r>
            <a:endParaRPr lang="it-IT" sz="1400" b="0" i="0" u="none" strike="noStrike" baseline="0" dirty="0">
              <a:solidFill>
                <a:srgbClr val="000000"/>
              </a:solidFill>
              <a:latin typeface="TimesNewRomanPSMT"/>
            </a:endParaRPr>
          </a:p>
          <a:p>
            <a:pPr algn="l"/>
            <a:r>
              <a:rPr lang="it-IT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D1.6: 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WP5 detector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delivered</a:t>
            </a:r>
            <a:endParaRPr lang="it-IT" sz="1400" b="0" i="0" u="none" strike="noStrike" baseline="0" dirty="0">
              <a:solidFill>
                <a:srgbClr val="000000"/>
              </a:solidFill>
              <a:latin typeface="TimesNewRomanPSMT"/>
            </a:endParaRPr>
          </a:p>
          <a:p>
            <a:pPr algn="l"/>
            <a:r>
              <a:rPr lang="it-IT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D1.7: </a:t>
            </a:r>
            <a:r>
              <a:rPr lang="it-IT" sz="1400" b="0" i="0" u="none" strike="noStrike" baseline="0" dirty="0">
                <a:solidFill>
                  <a:srgbClr val="000000"/>
                </a:solidFill>
                <a:latin typeface="TimesNewRomanPSMT"/>
              </a:rPr>
              <a:t>WP6 detector </a:t>
            </a:r>
            <a:r>
              <a:rPr lang="it-IT" sz="1400" b="0" i="0" u="none" strike="noStrike" baseline="0" dirty="0" err="1">
                <a:solidFill>
                  <a:srgbClr val="000000"/>
                </a:solidFill>
                <a:latin typeface="TimesNewRomanPSMT"/>
              </a:rPr>
              <a:t>delivered</a:t>
            </a:r>
            <a:endParaRPr lang="it-IT" sz="9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A379B8-154A-4209-A800-B4505EB660D4}"/>
              </a:ext>
            </a:extLst>
          </p:cNvPr>
          <p:cNvSpPr txBox="1"/>
          <p:nvPr/>
        </p:nvSpPr>
        <p:spPr>
          <a:xfrm>
            <a:off x="2687410" y="699560"/>
            <a:ext cx="71641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400" b="1" i="1" u="none" strike="noStrike" baseline="0" dirty="0">
                <a:solidFill>
                  <a:srgbClr val="000000"/>
                </a:solidFill>
                <a:latin typeface="TimesNewRomanPS-BoldItalicMT"/>
              </a:rPr>
              <a:t>WP1: </a:t>
            </a:r>
            <a:r>
              <a:rPr lang="it-IT" sz="1400" b="1" i="1" u="none" strike="noStrike" baseline="0" dirty="0" err="1">
                <a:solidFill>
                  <a:srgbClr val="000000"/>
                </a:solidFill>
                <a:latin typeface="TimesNewRomanPS-BoldItalicMT"/>
              </a:rPr>
              <a:t>Deposition</a:t>
            </a:r>
            <a:r>
              <a:rPr lang="it-IT" sz="1400" b="1" i="1" u="none" strike="noStrike" baseline="0" dirty="0">
                <a:solidFill>
                  <a:srgbClr val="000000"/>
                </a:solidFill>
                <a:latin typeface="TimesNewRomanPS-BoldItalicMT"/>
              </a:rPr>
              <a:t> </a:t>
            </a:r>
            <a:r>
              <a:rPr lang="it-IT" sz="1400" b="1" i="1" u="none" strike="noStrike" baseline="0" dirty="0" err="1">
                <a:solidFill>
                  <a:srgbClr val="000000"/>
                </a:solidFill>
                <a:latin typeface="TimesNewRomanPS-BoldItalicMT"/>
              </a:rPr>
              <a:t>process</a:t>
            </a:r>
            <a:r>
              <a:rPr lang="it-IT" sz="1400" b="1" i="1" u="none" strike="noStrike" baseline="0" dirty="0">
                <a:solidFill>
                  <a:srgbClr val="000000"/>
                </a:solidFill>
                <a:latin typeface="TimesNewRomanPS-BoldItalicMT"/>
              </a:rPr>
              <a:t> and device </a:t>
            </a:r>
            <a:r>
              <a:rPr lang="it-IT" sz="1400" b="1" i="1" u="none" strike="noStrike" baseline="0" dirty="0" err="1">
                <a:solidFill>
                  <a:srgbClr val="000000"/>
                </a:solidFill>
                <a:latin typeface="TimesNewRomanPS-BoldItalicMT"/>
              </a:rPr>
              <a:t>fabrication</a:t>
            </a:r>
            <a:endParaRPr lang="it-IT" sz="1400" b="1" i="1" u="none" strike="noStrike" baseline="0" dirty="0">
              <a:solidFill>
                <a:srgbClr val="000000"/>
              </a:solidFill>
              <a:latin typeface="TimesNewRomanPS-BoldItalicMT"/>
            </a:endParaRPr>
          </a:p>
          <a:p>
            <a:pPr algn="l"/>
            <a:r>
              <a:rPr lang="it-IT" sz="1400" b="1" i="1" u="none" strike="noStrike" baseline="0" dirty="0">
                <a:solidFill>
                  <a:srgbClr val="CA211E"/>
                </a:solidFill>
                <a:latin typeface="TimesNewRomanPS-BoldItalicMT"/>
              </a:rPr>
              <a:t>• Responsible </a:t>
            </a:r>
            <a:r>
              <a:rPr lang="it-IT" sz="1400" b="1" i="0" u="none" strike="noStrike" baseline="0" dirty="0">
                <a:solidFill>
                  <a:srgbClr val="000000"/>
                </a:solidFill>
                <a:latin typeface="TimesNewRomanPS-BoldMT"/>
              </a:rPr>
              <a:t>Menichelli Mauro</a:t>
            </a:r>
          </a:p>
          <a:p>
            <a:pPr algn="l"/>
            <a:r>
              <a:rPr lang="en-US" sz="1400" b="1" i="1" u="none" strike="noStrike" baseline="0" dirty="0">
                <a:solidFill>
                  <a:srgbClr val="CA211E"/>
                </a:solidFill>
                <a:latin typeface="TimesNewRomanPS-BoldItalicMT"/>
              </a:rPr>
              <a:t>• Working Group (PG, LE, EPFL)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76740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6B6520-D810-4783-9C01-B1E4FF20B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Lithography</a:t>
            </a:r>
            <a:r>
              <a:rPr lang="it-IT" dirty="0"/>
              <a:t> on </a:t>
            </a:r>
            <a:r>
              <a:rPr lang="it-IT" dirty="0" err="1"/>
              <a:t>Kapton</a:t>
            </a:r>
            <a:r>
              <a:rPr lang="it-IT" dirty="0"/>
              <a:t> </a:t>
            </a:r>
            <a:r>
              <a:rPr lang="it-IT" dirty="0" err="1"/>
              <a:t>substrate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8355DD-6183-426D-A6BB-6F7412C63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3" r="4359"/>
          <a:stretch/>
        </p:blipFill>
        <p:spPr>
          <a:xfrm rot="5400000">
            <a:off x="10259827" y="3842791"/>
            <a:ext cx="2283893" cy="2616899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878B7A8A-D9C2-4B97-AB67-3B9B71BC5B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17106" r="40212" b="6168"/>
          <a:stretch/>
        </p:blipFill>
        <p:spPr>
          <a:xfrm>
            <a:off x="223687" y="1166320"/>
            <a:ext cx="4467723" cy="37739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4A4EAC1-5C2F-4957-9FB5-84FC82B7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5" r="43768" b="5257"/>
          <a:stretch/>
        </p:blipFill>
        <p:spPr>
          <a:xfrm>
            <a:off x="4796937" y="1204546"/>
            <a:ext cx="4280341" cy="42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35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950970"/>
            <a:ext cx="2861861" cy="214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28342" y="-2356555"/>
            <a:ext cx="1887312" cy="875797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3695" y="39310"/>
            <a:ext cx="2536610" cy="8757980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92543" y="3030086"/>
            <a:ext cx="6524157" cy="3009162"/>
            <a:chOff x="92543" y="3030086"/>
            <a:chExt cx="6524157" cy="300916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43" y="3030086"/>
              <a:ext cx="4885858" cy="3009162"/>
            </a:xfrm>
            <a:prstGeom prst="rect">
              <a:avLst/>
            </a:prstGeom>
          </p:spPr>
        </p:pic>
        <p:cxnSp>
          <p:nvCxnSpPr>
            <p:cNvPr id="17" name="Connettore 1 16"/>
            <p:cNvCxnSpPr/>
            <p:nvPr/>
          </p:nvCxnSpPr>
          <p:spPr>
            <a:xfrm>
              <a:off x="4978401" y="3030086"/>
              <a:ext cx="1485899" cy="7037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flipV="1">
              <a:off x="4978401" y="4534667"/>
              <a:ext cx="1638299" cy="15045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Clean</a:t>
            </a:r>
            <a:r>
              <a:rPr lang="it-IT" dirty="0"/>
              <a:t> room</a:t>
            </a:r>
          </a:p>
        </p:txBody>
      </p:sp>
    </p:spTree>
    <p:extLst>
      <p:ext uri="{BB962C8B-B14F-4D97-AF65-F5344CB8AC3E}">
        <p14:creationId xmlns:p14="http://schemas.microsoft.com/office/powerpoint/2010/main" val="40151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5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176" y="2344581"/>
            <a:ext cx="3674462" cy="3882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Immagine 5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8" y="3887244"/>
            <a:ext cx="5261854" cy="227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uppo 544"/>
          <p:cNvGrpSpPr>
            <a:grpSpLocks/>
          </p:cNvGrpSpPr>
          <p:nvPr/>
        </p:nvGrpSpPr>
        <p:grpSpPr bwMode="auto">
          <a:xfrm>
            <a:off x="261126" y="762003"/>
            <a:ext cx="4940934" cy="3025706"/>
            <a:chOff x="18897080" y="32485439"/>
            <a:chExt cx="6064770" cy="3849621"/>
          </a:xfrm>
        </p:grpSpPr>
        <p:graphicFrame>
          <p:nvGraphicFramePr>
            <p:cNvPr id="40" name="Oggetto 547"/>
            <p:cNvGraphicFramePr>
              <a:graphicFrameLocks noChangeAspect="1"/>
            </p:cNvGraphicFramePr>
            <p:nvPr/>
          </p:nvGraphicFramePr>
          <p:xfrm>
            <a:off x="22693140" y="32485439"/>
            <a:ext cx="2268710" cy="38496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2660684" imgH="4464951" progId="CorelPHOTOPAINT.Image.15">
                    <p:embed/>
                  </p:oleObj>
                </mc:Choice>
                <mc:Fallback>
                  <p:oleObj r:id="rId4" imgW="2660684" imgH="4464951" progId="CorelPHOTOPAINT.Image.1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93140" y="32485439"/>
                          <a:ext cx="2268710" cy="38496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1" name="Immagine 54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97080" y="32504499"/>
              <a:ext cx="3689656" cy="3804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Rettangolo 546"/>
          <p:cNvSpPr>
            <a:spLocks noChangeArrowheads="1"/>
          </p:cNvSpPr>
          <p:nvPr/>
        </p:nvSpPr>
        <p:spPr bwMode="auto">
          <a:xfrm>
            <a:off x="5288747" y="706721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77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Cryogenic superconducting magnet (10.5 T, 0.3-300 K)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Oxford dilution refrigerator (down to 10 </a:t>
            </a:r>
            <a:r>
              <a:rPr lang="en-GB" altLang="it-IT" sz="1600" dirty="0" err="1">
                <a:solidFill>
                  <a:prstClr val="black"/>
                </a:solidFill>
                <a:latin typeface="Times New Roman"/>
              </a:rPr>
              <a:t>mK</a:t>
            </a: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, vector magnet 6T/1T/1T)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GB" altLang="it-IT" sz="1600" dirty="0">
                <a:solidFill>
                  <a:prstClr val="black"/>
                </a:solidFill>
                <a:latin typeface="Times New Roman"/>
              </a:rPr>
              <a:t>Cryogenic RF probe station (down to 8 K and up to 0.5 T and 70 GHz).</a:t>
            </a:r>
            <a:endParaRPr lang="it-IT" altLang="it-IT" sz="1600" dirty="0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42" name="Immagine 41" descr="loghi_12mm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0" y="35675888"/>
            <a:ext cx="2994025" cy="78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47" y="71034"/>
            <a:ext cx="672376" cy="546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ON - Programma Operativo Nazionale Ricerca e Competitività 2007-20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80" y="74502"/>
            <a:ext cx="1017270" cy="55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www.e-taxonomy.eu/images/6fp-EN-Alone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251" y="71034"/>
            <a:ext cx="654061" cy="5583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dirty="0" err="1"/>
              <a:t>Spintronics</a:t>
            </a:r>
            <a:r>
              <a:rPr lang="it-IT" dirty="0"/>
              <a:t> Lab</a:t>
            </a:r>
          </a:p>
        </p:txBody>
      </p:sp>
    </p:spTree>
    <p:extLst>
      <p:ext uri="{BB962C8B-B14F-4D97-AF65-F5344CB8AC3E}">
        <p14:creationId xmlns:p14="http://schemas.microsoft.com/office/powerpoint/2010/main" val="1641223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</p:bldLst>
  </p:timing>
</p:sld>
</file>

<file path=ppt/theme/theme1.xml><?xml version="1.0" encoding="utf-8"?>
<a:theme xmlns:a="http://schemas.openxmlformats.org/drawingml/2006/main" name="Omnics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4_TitlesGM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B6E224C-52B7-4C18-9A93-A90FF345AA62}" vid="{845F3C17-4ABB-44B5-AE56-34529B48F7F7}"/>
    </a:ext>
  </a:extLst>
</a:theme>
</file>

<file path=ppt/theme/theme3.xml><?xml version="1.0" encoding="utf-8"?>
<a:theme xmlns:a="http://schemas.openxmlformats.org/drawingml/2006/main" name="COLOUR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flash_NanoTEC-Multi" id="{0720E78A-6319-4DB5-B8F2-98E10CC1FCA0}" vid="{DE4C13A3-3ED6-44A1-AC08-060266D3DD4F}"/>
    </a:ext>
  </a:extLst>
</a:theme>
</file>

<file path=ppt/theme/theme4.xml><?xml version="1.0" encoding="utf-8"?>
<a:theme xmlns:a="http://schemas.openxmlformats.org/drawingml/2006/main" name="Omnics-Multi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flash_NanoTEC-MultiC" id="{C4508987-DE5E-470D-95CB-F8D205646C09}" vid="{CBC3482B-DF12-4561-AA27-145F9C24234E}"/>
    </a:ext>
  </a:extLst>
</a:theme>
</file>

<file path=ppt/theme/theme5.xml><?xml version="1.0" encoding="utf-8"?>
<a:theme xmlns:a="http://schemas.openxmlformats.org/drawingml/2006/main" name="TitlesGM_Omnics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 G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EB6E224C-52B7-4C18-9A93-A90FF345AA62}" vid="{845F3C17-4ABB-44B5-AE56-34529B48F7F7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Myflash_NanoTEC-Blue</Template>
  <TotalTime>24</TotalTime>
  <Words>1430</Words>
  <Application>Microsoft Office PowerPoint</Application>
  <PresentationFormat>Presentazione su schermo (4:3)</PresentationFormat>
  <Paragraphs>212</Paragraphs>
  <Slides>15</Slides>
  <Notes>2</Notes>
  <HiddenSlides>1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33" baseType="lpstr">
      <vt:lpstr>Arial</vt:lpstr>
      <vt:lpstr>Calibri</vt:lpstr>
      <vt:lpstr>Calibri Light</vt:lpstr>
      <vt:lpstr>LiberationSerif</vt:lpstr>
      <vt:lpstr>LiberationSerif-Bold</vt:lpstr>
      <vt:lpstr>LiberationSerif-BoldItalic</vt:lpstr>
      <vt:lpstr>OpenSymbol</vt:lpstr>
      <vt:lpstr>Times New Roman</vt:lpstr>
      <vt:lpstr>TimesNewRomanPS-BoldItalicMT</vt:lpstr>
      <vt:lpstr>TimesNewRomanPS-BoldMT</vt:lpstr>
      <vt:lpstr>TimesNewRomanPSMT</vt:lpstr>
      <vt:lpstr>Wingdings</vt:lpstr>
      <vt:lpstr>Omnics</vt:lpstr>
      <vt:lpstr>14_TitlesGM</vt:lpstr>
      <vt:lpstr>COLOUR</vt:lpstr>
      <vt:lpstr>Omnics-Multi</vt:lpstr>
      <vt:lpstr>TitlesGM_Omnics</vt:lpstr>
      <vt:lpstr>CorelPHOTOPAINT.Image.15</vt:lpstr>
      <vt:lpstr>Presentazione standard di PowerPoint</vt:lpstr>
      <vt:lpstr>Objectives</vt:lpstr>
      <vt:lpstr>methodology</vt:lpstr>
      <vt:lpstr>methodology</vt:lpstr>
      <vt:lpstr>Objectives &amp; Partners</vt:lpstr>
      <vt:lpstr>WP1 - Tasks Description</vt:lpstr>
      <vt:lpstr>Lithography on Kapton substrate</vt:lpstr>
      <vt:lpstr>Clean room</vt:lpstr>
      <vt:lpstr>Spintronics Lab</vt:lpstr>
      <vt:lpstr>WP6:PLD Deposition of 10B conversion layers</vt:lpstr>
      <vt:lpstr>WP6:PLD Deposition of 10B conversion layers</vt:lpstr>
      <vt:lpstr>WP6 - Tasks Description</vt:lpstr>
      <vt:lpstr>Lecce Group</vt:lpstr>
      <vt:lpstr>Budget Lecce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Maruccio</dc:creator>
  <cp:lastModifiedBy>Anna Paola Caricato</cp:lastModifiedBy>
  <cp:revision>391</cp:revision>
  <dcterms:created xsi:type="dcterms:W3CDTF">2015-11-03T23:29:06Z</dcterms:created>
  <dcterms:modified xsi:type="dcterms:W3CDTF">2021-07-07T10:02:21Z</dcterms:modified>
</cp:coreProperties>
</file>