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423" r:id="rId1"/>
    <p:sldMasterId id="2147484442" r:id="rId2"/>
    <p:sldMasterId id="2147483902" r:id="rId3"/>
    <p:sldMasterId id="2147484453" r:id="rId4"/>
    <p:sldMasterId id="2147484488" r:id="rId5"/>
  </p:sldMasterIdLst>
  <p:notesMasterIdLst>
    <p:notesMasterId r:id="rId20"/>
  </p:notesMasterIdLst>
  <p:sldIdLst>
    <p:sldId id="1515" r:id="rId6"/>
    <p:sldId id="1507" r:id="rId7"/>
    <p:sldId id="1508" r:id="rId8"/>
    <p:sldId id="1510" r:id="rId9"/>
    <p:sldId id="1207" r:id="rId10"/>
    <p:sldId id="1514" r:id="rId11"/>
    <p:sldId id="1511" r:id="rId12"/>
    <p:sldId id="1488" r:id="rId13"/>
    <p:sldId id="1516" r:id="rId14"/>
    <p:sldId id="998" r:id="rId15"/>
    <p:sldId id="1521" r:id="rId16"/>
    <p:sldId id="1512" r:id="rId17"/>
    <p:sldId id="1509" r:id="rId18"/>
    <p:sldId id="1513" r:id="rId1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art-Wars" id="{152BFC41-EE49-49B6-B6B9-E076892678F3}">
          <p14:sldIdLst>
            <p14:sldId id="1515"/>
            <p14:sldId id="1507"/>
            <p14:sldId id="1508"/>
            <p14:sldId id="1510"/>
            <p14:sldId id="1207"/>
            <p14:sldId id="1514"/>
            <p14:sldId id="1511"/>
            <p14:sldId id="1488"/>
            <p14:sldId id="1516"/>
            <p14:sldId id="998"/>
            <p14:sldId id="1521"/>
            <p14:sldId id="1512"/>
            <p14:sldId id="1509"/>
            <p14:sldId id="151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onteduro" initials="a" lastIdx="2" clrIdx="0"/>
  <p:cmAuthor id="2" name="angelo leo" initials="al" lastIdx="21" clrIdx="1">
    <p:extLst>
      <p:ext uri="{19B8F6BF-5375-455C-9EA6-DF929625EA0E}">
        <p15:presenceInfo xmlns:p15="http://schemas.microsoft.com/office/powerpoint/2012/main" userId="290dfef5a6bd3e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2A83"/>
    <a:srgbClr val="FFFFCC"/>
    <a:srgbClr val="B6B8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6077" autoAdjust="0"/>
    <p:restoredTop sz="96020" autoAdjust="0"/>
  </p:normalViewPr>
  <p:slideViewPr>
    <p:cSldViewPr snapToGrid="0">
      <p:cViewPr varScale="1">
        <p:scale>
          <a:sx n="107" d="100"/>
          <a:sy n="107" d="100"/>
        </p:scale>
        <p:origin x="1512" y="114"/>
      </p:cViewPr>
      <p:guideLst/>
    </p:cSldViewPr>
  </p:slideViewPr>
  <p:outlineViewPr>
    <p:cViewPr>
      <p:scale>
        <a:sx n="33" d="100"/>
        <a:sy n="33" d="100"/>
      </p:scale>
      <p:origin x="0" y="-7107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57EC04-ECA3-444A-8236-A88C2B249843}" type="datetimeFigureOut">
              <a:rPr lang="it-IT" smtClean="0"/>
              <a:t>07/07/2021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F777A4-B257-4DE4-BEB2-FCEE3557AE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0480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777A4-B257-4DE4-BEB2-FCEE3557AE6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6711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Description</a:t>
            </a:r>
            <a:r>
              <a:rPr lang="it-IT" dirty="0"/>
              <a:t> of spin </a:t>
            </a:r>
            <a:r>
              <a:rPr lang="it-IT" dirty="0" err="1"/>
              <a:t>waves</a:t>
            </a:r>
            <a:r>
              <a:rPr lang="it-IT" dirty="0"/>
              <a:t> – </a:t>
            </a:r>
            <a:r>
              <a:rPr lang="it-IT" dirty="0" err="1"/>
              <a:t>MWs</a:t>
            </a:r>
            <a:r>
              <a:rPr lang="it-IT" dirty="0"/>
              <a:t> </a:t>
            </a:r>
            <a:r>
              <a:rPr lang="it-IT" dirty="0" err="1"/>
              <a:t>hybridization</a:t>
            </a:r>
            <a:r>
              <a:rPr lang="it-IT" dirty="0"/>
              <a:t> can be </a:t>
            </a:r>
            <a:r>
              <a:rPr lang="it-IT" dirty="0" err="1"/>
              <a:t>done</a:t>
            </a:r>
            <a:r>
              <a:rPr lang="it-IT" dirty="0"/>
              <a:t> by </a:t>
            </a:r>
            <a:r>
              <a:rPr lang="it-IT" dirty="0" err="1"/>
              <a:t>considering</a:t>
            </a:r>
            <a:r>
              <a:rPr lang="it-IT" dirty="0"/>
              <a:t>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bosonic</a:t>
            </a:r>
            <a:r>
              <a:rPr lang="it-IT" dirty="0"/>
              <a:t> nature; </a:t>
            </a:r>
            <a:r>
              <a:rPr lang="it-IT" dirty="0" err="1"/>
              <a:t>therefore</a:t>
            </a:r>
            <a:r>
              <a:rPr lang="it-IT" dirty="0"/>
              <a:t> the </a:t>
            </a:r>
            <a:r>
              <a:rPr lang="it-IT" dirty="0" err="1"/>
              <a:t>em</a:t>
            </a:r>
            <a:r>
              <a:rPr lang="it-IT" dirty="0"/>
              <a:t> </a:t>
            </a:r>
            <a:r>
              <a:rPr lang="it-IT" dirty="0" err="1"/>
              <a:t>field</a:t>
            </a:r>
            <a:r>
              <a:rPr lang="it-IT" dirty="0"/>
              <a:t> can be </a:t>
            </a:r>
            <a:r>
              <a:rPr lang="it-IT" dirty="0" err="1"/>
              <a:t>quantized</a:t>
            </a:r>
            <a:r>
              <a:rPr lang="it-IT" dirty="0"/>
              <a:t> </a:t>
            </a:r>
            <a:r>
              <a:rPr lang="it-IT" dirty="0" err="1"/>
              <a:t>following</a:t>
            </a:r>
            <a:r>
              <a:rPr lang="it-IT" dirty="0"/>
              <a:t> the </a:t>
            </a:r>
            <a:r>
              <a:rPr lang="it-IT" dirty="0" err="1"/>
              <a:t>analogy</a:t>
            </a:r>
            <a:r>
              <a:rPr lang="it-IT" dirty="0"/>
              <a:t> to an </a:t>
            </a:r>
            <a:r>
              <a:rPr lang="it-IT" dirty="0" err="1"/>
              <a:t>harmonic</a:t>
            </a:r>
            <a:r>
              <a:rPr lang="it-IT" dirty="0"/>
              <a:t> </a:t>
            </a:r>
            <a:r>
              <a:rPr lang="it-IT" dirty="0" err="1"/>
              <a:t>oscillator</a:t>
            </a:r>
            <a:r>
              <a:rPr lang="it-IT" dirty="0"/>
              <a:t>. </a:t>
            </a:r>
            <a:r>
              <a:rPr lang="it-IT" dirty="0" err="1"/>
              <a:t>Then</a:t>
            </a:r>
            <a:r>
              <a:rPr lang="it-IT" dirty="0"/>
              <a:t> the </a:t>
            </a:r>
            <a:r>
              <a:rPr lang="it-IT" dirty="0" err="1"/>
              <a:t>hamiltonian</a:t>
            </a:r>
            <a:r>
              <a:rPr lang="it-IT" dirty="0"/>
              <a:t> of </a:t>
            </a:r>
            <a:r>
              <a:rPr lang="it-IT" dirty="0" err="1"/>
              <a:t>photonic</a:t>
            </a:r>
            <a:r>
              <a:rPr lang="it-IT" dirty="0"/>
              <a:t> </a:t>
            </a:r>
            <a:r>
              <a:rPr lang="it-IT" dirty="0" err="1"/>
              <a:t>subsystem</a:t>
            </a:r>
            <a:r>
              <a:rPr lang="it-IT" dirty="0"/>
              <a:t> </a:t>
            </a:r>
            <a:r>
              <a:rPr lang="it-IT" dirty="0" err="1"/>
              <a:t>presents</a:t>
            </a:r>
            <a:r>
              <a:rPr lang="it-IT" dirty="0"/>
              <a:t> </a:t>
            </a:r>
            <a:r>
              <a:rPr lang="it-IT" dirty="0" err="1"/>
              <a:t>photon</a:t>
            </a:r>
            <a:r>
              <a:rPr lang="it-IT" dirty="0"/>
              <a:t> </a:t>
            </a:r>
            <a:r>
              <a:rPr lang="it-IT" dirty="0" err="1"/>
              <a:t>number</a:t>
            </a:r>
            <a:r>
              <a:rPr lang="it-IT" dirty="0"/>
              <a:t> operator and </a:t>
            </a:r>
            <a:r>
              <a:rPr lang="it-IT" dirty="0" err="1"/>
              <a:t>frequency</a:t>
            </a:r>
            <a:r>
              <a:rPr lang="it-IT" dirty="0"/>
              <a:t> of </a:t>
            </a:r>
            <a:r>
              <a:rPr lang="it-IT" dirty="0" err="1"/>
              <a:t>em</a:t>
            </a:r>
            <a:r>
              <a:rPr lang="it-IT" dirty="0"/>
              <a:t> </a:t>
            </a:r>
            <a:r>
              <a:rPr lang="it-IT" dirty="0" err="1"/>
              <a:t>signal</a:t>
            </a:r>
            <a:r>
              <a:rPr lang="it-IT" dirty="0"/>
              <a:t>, in a </a:t>
            </a:r>
            <a:r>
              <a:rPr lang="it-IT" dirty="0" err="1"/>
              <a:t>similar</a:t>
            </a:r>
            <a:r>
              <a:rPr lang="it-IT" dirty="0"/>
              <a:t> way to </a:t>
            </a:r>
            <a:r>
              <a:rPr lang="it-IT" dirty="0" err="1"/>
              <a:t>magnonic</a:t>
            </a:r>
            <a:r>
              <a:rPr lang="it-IT" dirty="0"/>
              <a:t> </a:t>
            </a:r>
            <a:r>
              <a:rPr lang="it-IT" dirty="0" err="1"/>
              <a:t>excitation</a:t>
            </a:r>
            <a:r>
              <a:rPr lang="it-IT" dirty="0"/>
              <a:t>. In </a:t>
            </a:r>
            <a:r>
              <a:rPr lang="it-IT" dirty="0" err="1"/>
              <a:t>particular</a:t>
            </a:r>
            <a:r>
              <a:rPr lang="it-IT" dirty="0"/>
              <a:t> </a:t>
            </a:r>
            <a:r>
              <a:rPr lang="it-IT" dirty="0" err="1"/>
              <a:t>conditions</a:t>
            </a:r>
            <a:r>
              <a:rPr lang="it-IT" dirty="0"/>
              <a:t>, the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subsystems</a:t>
            </a:r>
            <a:r>
              <a:rPr lang="it-IT" dirty="0"/>
              <a:t> can </a:t>
            </a:r>
            <a:r>
              <a:rPr lang="it-IT" dirty="0" err="1"/>
              <a:t>interact</a:t>
            </a:r>
            <a:r>
              <a:rPr lang="it-IT" dirty="0"/>
              <a:t>, </a:t>
            </a:r>
            <a:r>
              <a:rPr lang="it-IT" dirty="0" err="1"/>
              <a:t>then</a:t>
            </a:r>
            <a:r>
              <a:rPr lang="it-IT" dirty="0"/>
              <a:t> </a:t>
            </a:r>
            <a:r>
              <a:rPr lang="it-IT" dirty="0" err="1"/>
              <a:t>energy</a:t>
            </a:r>
            <a:r>
              <a:rPr lang="it-IT" dirty="0"/>
              <a:t> </a:t>
            </a:r>
            <a:r>
              <a:rPr lang="it-IT" dirty="0" err="1"/>
              <a:t>levels</a:t>
            </a:r>
            <a:r>
              <a:rPr lang="it-IT" dirty="0"/>
              <a:t> of the </a:t>
            </a:r>
            <a:r>
              <a:rPr lang="it-IT" dirty="0" err="1"/>
              <a:t>whole</a:t>
            </a:r>
            <a:r>
              <a:rPr lang="it-IT" dirty="0"/>
              <a:t> system are </a:t>
            </a:r>
            <a:r>
              <a:rPr lang="it-IT" dirty="0" err="1"/>
              <a:t>determined</a:t>
            </a:r>
            <a:r>
              <a:rPr lang="it-IT" dirty="0"/>
              <a:t> by </a:t>
            </a:r>
            <a:r>
              <a:rPr lang="it-IT" dirty="0" err="1"/>
              <a:t>hamiltonian</a:t>
            </a:r>
            <a:r>
              <a:rPr lang="it-IT" dirty="0"/>
              <a:t> of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coupled</a:t>
            </a:r>
            <a:r>
              <a:rPr lang="it-IT" dirty="0"/>
              <a:t> </a:t>
            </a:r>
            <a:r>
              <a:rPr lang="it-IT" dirty="0" err="1"/>
              <a:t>oscillators</a:t>
            </a:r>
            <a:r>
              <a:rPr lang="it-IT" dirty="0"/>
              <a:t>, </a:t>
            </a:r>
            <a:r>
              <a:rPr lang="it-IT" dirty="0" err="1"/>
              <a:t>acting</a:t>
            </a:r>
            <a:r>
              <a:rPr lang="it-IT" dirty="0"/>
              <a:t> on </a:t>
            </a:r>
            <a:r>
              <a:rPr lang="it-IT" dirty="0" err="1"/>
              <a:t>states</a:t>
            </a:r>
            <a:r>
              <a:rPr lang="it-IT" dirty="0"/>
              <a:t> due by </a:t>
            </a:r>
            <a:r>
              <a:rPr lang="it-IT" dirty="0" err="1"/>
              <a:t>combination</a:t>
            </a:r>
            <a:r>
              <a:rPr lang="it-IT" dirty="0"/>
              <a:t> of </a:t>
            </a:r>
            <a:r>
              <a:rPr lang="it-IT" dirty="0" err="1"/>
              <a:t>states</a:t>
            </a:r>
            <a:r>
              <a:rPr lang="it-IT" dirty="0"/>
              <a:t> of the single </a:t>
            </a:r>
            <a:r>
              <a:rPr lang="it-IT" dirty="0" err="1"/>
              <a:t>subsystems</a:t>
            </a:r>
            <a:r>
              <a:rPr lang="it-IT" dirty="0"/>
              <a:t>. Here a </a:t>
            </a:r>
            <a:r>
              <a:rPr lang="it-IT" dirty="0" err="1"/>
              <a:t>term</a:t>
            </a:r>
            <a:r>
              <a:rPr lang="it-IT" dirty="0"/>
              <a:t> </a:t>
            </a:r>
            <a:r>
              <a:rPr lang="it-IT" dirty="0" err="1"/>
              <a:t>proportional</a:t>
            </a:r>
            <a:r>
              <a:rPr lang="it-IT" dirty="0"/>
              <a:t> to g </a:t>
            </a:r>
            <a:r>
              <a:rPr lang="it-IT" dirty="0" err="1"/>
              <a:t>refers</a:t>
            </a:r>
            <a:r>
              <a:rPr lang="it-IT" dirty="0"/>
              <a:t> to </a:t>
            </a:r>
            <a:r>
              <a:rPr lang="it-IT" dirty="0" err="1"/>
              <a:t>interaction</a:t>
            </a:r>
            <a:r>
              <a:rPr lang="it-IT" dirty="0"/>
              <a:t> </a:t>
            </a:r>
            <a:r>
              <a:rPr lang="it-IT" dirty="0" err="1"/>
              <a:t>among</a:t>
            </a:r>
            <a:r>
              <a:rPr lang="it-IT" dirty="0"/>
              <a:t> </a:t>
            </a:r>
            <a:r>
              <a:rPr lang="it-IT" dirty="0" err="1"/>
              <a:t>subsystems</a:t>
            </a:r>
            <a:r>
              <a:rPr lang="it-IT" dirty="0"/>
              <a:t>; the g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called</a:t>
            </a:r>
            <a:r>
              <a:rPr lang="it-IT" dirty="0"/>
              <a:t> </a:t>
            </a:r>
            <a:r>
              <a:rPr lang="it-IT" dirty="0" err="1"/>
              <a:t>coupling</a:t>
            </a:r>
            <a:r>
              <a:rPr lang="it-IT" dirty="0"/>
              <a:t> </a:t>
            </a:r>
            <a:r>
              <a:rPr lang="it-IT" dirty="0" err="1"/>
              <a:t>strenght</a:t>
            </a:r>
            <a:r>
              <a:rPr lang="it-IT" dirty="0"/>
              <a:t>, and </a:t>
            </a:r>
            <a:r>
              <a:rPr lang="it-IT" dirty="0" err="1"/>
              <a:t>depends</a:t>
            </a:r>
            <a:r>
              <a:rPr lang="it-IT" dirty="0"/>
              <a:t> from </a:t>
            </a:r>
            <a:r>
              <a:rPr lang="it-IT" dirty="0" err="1"/>
              <a:t>spatial</a:t>
            </a:r>
            <a:r>
              <a:rPr lang="it-IT" dirty="0"/>
              <a:t> </a:t>
            </a:r>
            <a:r>
              <a:rPr lang="it-IT" dirty="0" err="1"/>
              <a:t>overlap</a:t>
            </a:r>
            <a:r>
              <a:rPr lang="it-IT" dirty="0"/>
              <a:t> </a:t>
            </a:r>
            <a:r>
              <a:rPr lang="it-IT" dirty="0" err="1"/>
              <a:t>among</a:t>
            </a:r>
            <a:r>
              <a:rPr lang="it-IT" dirty="0"/>
              <a:t> </a:t>
            </a:r>
            <a:r>
              <a:rPr lang="it-IT" dirty="0" err="1"/>
              <a:t>confined</a:t>
            </a:r>
            <a:r>
              <a:rPr lang="it-IT" dirty="0"/>
              <a:t> </a:t>
            </a:r>
            <a:r>
              <a:rPr lang="it-IT" dirty="0" err="1"/>
              <a:t>field</a:t>
            </a:r>
            <a:r>
              <a:rPr lang="it-IT" dirty="0"/>
              <a:t> and </a:t>
            </a:r>
            <a:r>
              <a:rPr lang="it-IT" dirty="0" err="1"/>
              <a:t>magnetic</a:t>
            </a:r>
            <a:r>
              <a:rPr lang="it-IT" dirty="0"/>
              <a:t> </a:t>
            </a:r>
            <a:r>
              <a:rPr lang="it-IT" dirty="0" err="1"/>
              <a:t>material</a:t>
            </a:r>
            <a:r>
              <a:rPr lang="it-IT" dirty="0"/>
              <a:t>, from net spin </a:t>
            </a:r>
            <a:r>
              <a:rPr lang="it-IT" dirty="0" err="1"/>
              <a:t>density</a:t>
            </a:r>
            <a:r>
              <a:rPr lang="it-IT" dirty="0"/>
              <a:t>.</a:t>
            </a:r>
          </a:p>
          <a:p>
            <a:r>
              <a:rPr lang="it-IT" dirty="0" err="1"/>
              <a:t>Interaction</a:t>
            </a:r>
            <a:r>
              <a:rPr lang="it-IT" dirty="0"/>
              <a:t> </a:t>
            </a:r>
            <a:r>
              <a:rPr lang="it-IT" dirty="0" err="1"/>
              <a:t>among</a:t>
            </a:r>
            <a:r>
              <a:rPr lang="it-IT" dirty="0"/>
              <a:t> </a:t>
            </a:r>
            <a:r>
              <a:rPr lang="it-IT" dirty="0" err="1"/>
              <a:t>them</a:t>
            </a:r>
            <a:r>
              <a:rPr lang="it-IT" dirty="0"/>
              <a:t> led to </a:t>
            </a:r>
            <a:r>
              <a:rPr lang="it-IT" dirty="0" err="1"/>
              <a:t>define</a:t>
            </a:r>
            <a:r>
              <a:rPr lang="it-IT" dirty="0"/>
              <a:t> </a:t>
            </a:r>
            <a:r>
              <a:rPr lang="it-IT" dirty="0" err="1"/>
              <a:t>various</a:t>
            </a:r>
            <a:r>
              <a:rPr lang="it-IT" dirty="0"/>
              <a:t> </a:t>
            </a:r>
            <a:r>
              <a:rPr lang="it-IT" dirty="0" err="1"/>
              <a:t>types</a:t>
            </a:r>
            <a:r>
              <a:rPr lang="it-IT" dirty="0"/>
              <a:t> of </a:t>
            </a:r>
            <a:r>
              <a:rPr lang="it-IT" dirty="0" err="1"/>
              <a:t>regimes</a:t>
            </a:r>
            <a:r>
              <a:rPr lang="it-IT" dirty="0"/>
              <a:t>, </a:t>
            </a:r>
            <a:r>
              <a:rPr lang="it-IT" dirty="0" err="1"/>
              <a:t>as</a:t>
            </a:r>
            <a:r>
              <a:rPr lang="it-IT" dirty="0"/>
              <a:t> a </a:t>
            </a:r>
            <a:r>
              <a:rPr lang="it-IT" dirty="0" err="1"/>
              <a:t>function</a:t>
            </a:r>
            <a:r>
              <a:rPr lang="it-IT" dirty="0"/>
              <a:t> of </a:t>
            </a:r>
            <a:r>
              <a:rPr lang="it-IT" dirty="0" err="1"/>
              <a:t>magnetic</a:t>
            </a:r>
            <a:r>
              <a:rPr lang="it-IT" dirty="0"/>
              <a:t> and </a:t>
            </a:r>
            <a:r>
              <a:rPr lang="it-IT" dirty="0" err="1"/>
              <a:t>photonic</a:t>
            </a:r>
            <a:r>
              <a:rPr lang="it-IT" dirty="0"/>
              <a:t> </a:t>
            </a:r>
            <a:r>
              <a:rPr lang="it-IT" dirty="0" err="1"/>
              <a:t>damping</a:t>
            </a:r>
            <a:r>
              <a:rPr lang="it-IT" dirty="0"/>
              <a:t> in relation to </a:t>
            </a:r>
            <a:r>
              <a:rPr lang="it-IT" dirty="0" err="1"/>
              <a:t>coupling</a:t>
            </a:r>
            <a:r>
              <a:rPr lang="it-IT" dirty="0"/>
              <a:t> </a:t>
            </a:r>
            <a:r>
              <a:rPr lang="it-IT" dirty="0" err="1"/>
              <a:t>strength</a:t>
            </a:r>
            <a:r>
              <a:rPr lang="it-IT" dirty="0"/>
              <a:t>: so, </a:t>
            </a: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magnetic</a:t>
            </a:r>
            <a:r>
              <a:rPr lang="it-IT" dirty="0"/>
              <a:t> </a:t>
            </a:r>
            <a:r>
              <a:rPr lang="it-IT" dirty="0" err="1"/>
              <a:t>damping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less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</a:t>
            </a:r>
            <a:r>
              <a:rPr lang="it-IT" dirty="0" err="1"/>
              <a:t>coupling</a:t>
            </a:r>
            <a:r>
              <a:rPr lang="it-IT" dirty="0"/>
              <a:t> and </a:t>
            </a:r>
            <a:r>
              <a:rPr lang="it-IT" dirty="0" err="1"/>
              <a:t>photonic</a:t>
            </a:r>
            <a:r>
              <a:rPr lang="it-IT" dirty="0"/>
              <a:t> </a:t>
            </a:r>
            <a:r>
              <a:rPr lang="it-IT" dirty="0" err="1"/>
              <a:t>relaxation</a:t>
            </a:r>
            <a:r>
              <a:rPr lang="it-IT" dirty="0"/>
              <a:t>, </a:t>
            </a:r>
            <a:r>
              <a:rPr lang="it-IT" dirty="0" err="1"/>
              <a:t>purcell</a:t>
            </a:r>
            <a:r>
              <a:rPr lang="it-IT" dirty="0"/>
              <a:t> </a:t>
            </a:r>
            <a:r>
              <a:rPr lang="it-IT" dirty="0" err="1"/>
              <a:t>effect</a:t>
            </a:r>
            <a:r>
              <a:rPr lang="it-IT" dirty="0"/>
              <a:t> </a:t>
            </a:r>
            <a:r>
              <a:rPr lang="it-IT" dirty="0" err="1"/>
              <a:t>occurs</a:t>
            </a:r>
            <a:r>
              <a:rPr lang="it-IT" dirty="0"/>
              <a:t>; </a:t>
            </a:r>
            <a:r>
              <a:rPr lang="it-IT" dirty="0" err="1"/>
              <a:t>while</a:t>
            </a:r>
            <a:r>
              <a:rPr lang="it-IT" dirty="0"/>
              <a:t> </a:t>
            </a:r>
            <a:r>
              <a:rPr lang="it-IT" dirty="0" err="1"/>
              <a:t>if</a:t>
            </a:r>
            <a:r>
              <a:rPr lang="it-IT" dirty="0"/>
              <a:t> MW </a:t>
            </a:r>
            <a:r>
              <a:rPr lang="it-IT" dirty="0" err="1"/>
              <a:t>broadening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greater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the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parameters</a:t>
            </a:r>
            <a:r>
              <a:rPr lang="it-IT" dirty="0"/>
              <a:t>, one </a:t>
            </a:r>
            <a:r>
              <a:rPr lang="it-IT" dirty="0" err="1"/>
              <a:t>has</a:t>
            </a:r>
            <a:r>
              <a:rPr lang="it-IT" dirty="0"/>
              <a:t> MIT.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BCBAD-30F4-4DD4-BEA1-7706E84B41E3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9306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 userDrawn="1"/>
        </p:nvSpPr>
        <p:spPr>
          <a:xfrm>
            <a:off x="0" y="694266"/>
            <a:ext cx="9144000" cy="55858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654800" y="6280152"/>
            <a:ext cx="2404533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it-IT" sz="12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olo 1"/>
          <p:cNvSpPr>
            <a:spLocks noGrp="1"/>
          </p:cNvSpPr>
          <p:nvPr>
            <p:ph type="title" hasCustomPrompt="1"/>
          </p:nvPr>
        </p:nvSpPr>
        <p:spPr>
          <a:xfrm>
            <a:off x="0" y="2609850"/>
            <a:ext cx="9144000" cy="878417"/>
          </a:xfrm>
          <a:prstGeom prst="rect">
            <a:avLst/>
          </a:prstGeom>
        </p:spPr>
        <p:txBody>
          <a:bodyPr/>
          <a:lstStyle>
            <a:lvl1pPr algn="ctr">
              <a:defRPr sz="6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10" name="Segnaposto data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057400" cy="314325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02DB1A30-49C0-46AF-9761-4916327935EC}" type="datetimeFigureOut">
              <a:rPr lang="it-IT" smtClean="0"/>
              <a:pPr/>
              <a:t>07/07/2021</a:t>
            </a:fld>
            <a:endParaRPr lang="it-IT"/>
          </a:p>
        </p:txBody>
      </p:sp>
      <p:sp>
        <p:nvSpPr>
          <p:cNvPr id="11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5614304E-F071-43FB-AA65-A4CCDC8C3AE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6661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mnic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37D49-00DA-4CDA-8280-CBA50CF0DBCB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960DB-5F25-455D-936D-B9E9F6E5114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707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DB1A30-49C0-46AF-9761-4916327935EC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07/07/2021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5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DB1A30-49C0-46AF-9761-4916327935EC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07/07/2021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508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DB1A30-49C0-46AF-9761-4916327935EC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07/07/2021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410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DB1A30-49C0-46AF-9761-4916327935EC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07/07/2021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459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BLUE-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DB1A30-49C0-46AF-9761-4916327935EC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07/07/2021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172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_BLUE-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657225"/>
          </a:xfrm>
        </p:spPr>
        <p:txBody>
          <a:bodyPr/>
          <a:lstStyle>
            <a:lvl1pPr>
              <a:defRPr sz="4400">
                <a:solidFill>
                  <a:srgbClr val="C00000"/>
                </a:solidFill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736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DB1A30-49C0-46AF-9761-4916327935EC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07/07/2021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8951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_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657225"/>
          </a:xfrm>
        </p:spPr>
        <p:txBody>
          <a:bodyPr/>
          <a:lstStyle>
            <a:lvl1pPr>
              <a:defRPr sz="4400">
                <a:solidFill>
                  <a:srgbClr val="C00000"/>
                </a:solidFill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2972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DB1A30-49C0-46AF-9761-4916327935EC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07/07/2021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401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654800" y="6280152"/>
            <a:ext cx="2404533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it-IT" sz="12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olo 1"/>
          <p:cNvSpPr>
            <a:spLocks noGrp="1"/>
          </p:cNvSpPr>
          <p:nvPr>
            <p:ph type="title" hasCustomPrompt="1"/>
          </p:nvPr>
        </p:nvSpPr>
        <p:spPr>
          <a:xfrm>
            <a:off x="0" y="2609850"/>
            <a:ext cx="9144000" cy="878417"/>
          </a:xfrm>
          <a:prstGeom prst="rect">
            <a:avLst/>
          </a:prstGeom>
        </p:spPr>
        <p:txBody>
          <a:bodyPr/>
          <a:lstStyle>
            <a:lvl1pPr algn="ctr">
              <a:defRPr sz="6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10" name="Segnaposto data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057400" cy="314325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02DB1A30-49C0-46AF-9761-4916327935EC}" type="datetimeFigureOut">
              <a:rPr lang="it-IT" smtClean="0"/>
              <a:pPr/>
              <a:t>07/07/2021</a:t>
            </a:fld>
            <a:endParaRPr lang="it-IT"/>
          </a:p>
        </p:txBody>
      </p:sp>
      <p:sp>
        <p:nvSpPr>
          <p:cNvPr id="11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5614304E-F071-43FB-AA65-A4CCDC8C3AE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87499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_GRAY_Emp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Giuseppe Maruccio giuseppe.maruccio@unisalento.it</a:t>
            </a:r>
            <a:endParaRPr kumimoji="0" lang="it-IT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3493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G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B1A30-49C0-46AF-9761-4916327935EC}" type="datetimeFigureOut">
              <a:rPr lang="it-IT" smtClean="0"/>
              <a:pPr/>
              <a:t>07/07/2021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Giuseppe Maruccio giuseppe.maruccio@unisalento.it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4304E-F071-43FB-AA65-A4CCDC8C3AE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3110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-GM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B1A30-49C0-46AF-9761-4916327935EC}" type="datetimeFigureOut">
              <a:rPr lang="it-IT" smtClean="0"/>
              <a:pPr/>
              <a:t>07/07/2021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Nota piè di pagina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4304E-F071-43FB-AA65-A4CCDC8C3AE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81989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L-GM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2DB1A30-49C0-46AF-9761-4916327935EC}" type="datetimeFigureOut">
              <a:rPr lang="it-IT" smtClean="0">
                <a:solidFill>
                  <a:prstClr val="black"/>
                </a:solidFill>
              </a:rPr>
              <a:pPr/>
              <a:t>07/07/2021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>
                <a:solidFill>
                  <a:prstClr val="black"/>
                </a:solidFill>
              </a:rPr>
              <a:t>Nota piè di pagina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614304E-F071-43FB-AA65-A4CCDC8C3AE8}" type="slidenum">
              <a:rPr lang="it-IT" smtClean="0">
                <a:solidFill>
                  <a:prstClr val="black"/>
                </a:solidFill>
              </a:rPr>
              <a:pPr/>
              <a:t>‹N›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9436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-G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67736"/>
            <a:ext cx="9144000" cy="657225"/>
          </a:xfrm>
        </p:spPr>
        <p:txBody>
          <a:bodyPr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2DB1A30-49C0-46AF-9761-4916327935EC}" type="datetimeFigureOut">
              <a:rPr lang="it-IT" smtClean="0">
                <a:solidFill>
                  <a:prstClr val="black"/>
                </a:solidFill>
              </a:rPr>
              <a:pPr/>
              <a:t>07/07/2021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>
                <a:solidFill>
                  <a:prstClr val="black"/>
                </a:solidFill>
              </a:rPr>
              <a:t>Nota piè di pagina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614304E-F071-43FB-AA65-A4CCDC8C3AE8}" type="slidenum">
              <a:rPr lang="it-IT" smtClean="0">
                <a:solidFill>
                  <a:prstClr val="black"/>
                </a:solidFill>
              </a:rPr>
              <a:pPr/>
              <a:t>‹N›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133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uotaGM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939234"/>
      </p:ext>
    </p:extLst>
  </p:cSld>
  <p:clrMapOvr>
    <a:masterClrMapping/>
  </p:clrMapOvr>
  <p:hf sldNum="0" hdr="0" ft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057400" cy="3143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DB1A30-49C0-46AF-9761-4916327935EC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07/07/2021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9738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GRAY_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1"/>
          <p:cNvSpPr>
            <a:spLocks noChangeArrowheads="1"/>
          </p:cNvSpPr>
          <p:nvPr userDrawn="1"/>
        </p:nvSpPr>
        <p:spPr bwMode="auto">
          <a:xfrm>
            <a:off x="1" y="-10730"/>
            <a:ext cx="8978900" cy="59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31" tIns="45664" rIns="91331" bIns="45664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I.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Nozioni base e Proprietà elettroniche dei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nanomateriali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 Fisica delle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nanostrutture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 inorganiche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Bulk (3D)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Band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structure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engineering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2D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1D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0D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Characterization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Applications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8667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GRAY_I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1"/>
          <p:cNvSpPr>
            <a:spLocks noChangeArrowheads="1"/>
          </p:cNvSpPr>
          <p:nvPr userDrawn="1"/>
        </p:nvSpPr>
        <p:spPr bwMode="auto">
          <a:xfrm>
            <a:off x="0" y="-10730"/>
            <a:ext cx="9143999" cy="59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1" tIns="45664" rIns="91331" bIns="45664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I.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Nozioni base e Proprietà elettroniche dei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nanomateriali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 Fisica dei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nanosistemi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 organici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Carbon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nanomaterials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Graphene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Carbon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Nanotubes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TMD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Conductive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polymers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OSC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Experimental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5602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GRAY_I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1"/>
          <p:cNvSpPr>
            <a:spLocks noChangeArrowheads="1"/>
          </p:cNvSpPr>
          <p:nvPr userDrawn="1"/>
        </p:nvSpPr>
        <p:spPr bwMode="auto">
          <a:xfrm>
            <a:off x="7" y="-26044"/>
            <a:ext cx="8978900" cy="622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80" tIns="45592" rIns="91180" bIns="45592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II.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Charge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transport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and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nanoelectronics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Quantum Hall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Effects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rId2" action="ppaction://hlinksldjump"/>
              </a:rPr>
              <a:t>Oscillatory effects in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rId2" action="ppaction://hlinksldjump"/>
              </a:rPr>
              <a:t>unif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rId2" action="ppaction://hlinksldjump"/>
              </a:rPr>
              <a:t>. mag. field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Landau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levels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Shubnikov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-de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Haas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&amp; Quantum Hall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effects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457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olet/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654800" y="6280152"/>
            <a:ext cx="2404533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it-IT" sz="12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olo 1"/>
          <p:cNvSpPr>
            <a:spLocks noGrp="1"/>
          </p:cNvSpPr>
          <p:nvPr>
            <p:ph type="title" hasCustomPrompt="1"/>
          </p:nvPr>
        </p:nvSpPr>
        <p:spPr>
          <a:xfrm>
            <a:off x="0" y="2609850"/>
            <a:ext cx="9144000" cy="878417"/>
          </a:xfrm>
          <a:prstGeom prst="rect">
            <a:avLst/>
          </a:prstGeom>
        </p:spPr>
        <p:txBody>
          <a:bodyPr/>
          <a:lstStyle>
            <a:lvl1pPr algn="ctr">
              <a:defRPr sz="6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10" name="Segnaposto data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057400" cy="314325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02DB1A30-49C0-46AF-9761-4916327935EC}" type="datetimeFigureOut">
              <a:rPr lang="it-IT" smtClean="0"/>
              <a:pPr/>
              <a:t>07/07/2021</a:t>
            </a:fld>
            <a:endParaRPr lang="it-IT"/>
          </a:p>
        </p:txBody>
      </p:sp>
      <p:sp>
        <p:nvSpPr>
          <p:cNvPr id="11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5614304E-F071-43FB-AA65-A4CCDC8C3AE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26502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GRAY_II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1"/>
          <p:cNvSpPr>
            <a:spLocks noChangeArrowheads="1"/>
          </p:cNvSpPr>
          <p:nvPr userDrawn="1"/>
        </p:nvSpPr>
        <p:spPr bwMode="auto">
          <a:xfrm>
            <a:off x="7" y="-26044"/>
            <a:ext cx="8978900" cy="622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80" tIns="45592" rIns="91180" bIns="45592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II.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Charge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transport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and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nanoelectronics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Quantum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transport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Mesoscopic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quantum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transport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Quantum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transport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Quantum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interference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devices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Green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fuctions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7493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GRAY_I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7" y="-26044"/>
            <a:ext cx="8978900" cy="622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80" tIns="45592" rIns="91180" bIns="45592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II.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Charge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transport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and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nanoelectronics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Tunneling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STM &amp; STS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CB &amp;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SETs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rId2" action="ppaction://hlinksldjump"/>
              </a:rPr>
              <a:t>Kondo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rId2" action="ppaction://hlinksldjump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rId2" action="ppaction://hlinksldjump"/>
              </a:rPr>
              <a:t>effect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Resonant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Tunneling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diodes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7651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GRAY_I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7" y="-26044"/>
            <a:ext cx="8978900" cy="622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80" tIns="45592" rIns="91180" bIns="45592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II.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Charge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transport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and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nanoelectronics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Molecular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Electronics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Molecular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Electronics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Nanoscale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Charge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Transfer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Device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Literature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1264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GRAY_II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1" y="-10730"/>
            <a:ext cx="8978900" cy="59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31" tIns="45664" rIns="91331" bIns="45664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III.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Nanomagnetism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&amp;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Spintronics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Classical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 &amp; Quantum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Magnetism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rId2" action="ppaction://hlinksldjump"/>
              </a:rPr>
              <a:t>Review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rId2" action="ppaction://hlinksldjump"/>
              </a:rPr>
              <a:t> of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rId2" action="ppaction://hlinksldjump"/>
              </a:rPr>
              <a:t>basic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rId2" action="ppaction://hlinksldjump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rId2" action="ppaction://hlinksldjump"/>
              </a:rPr>
              <a:t>electromagnetism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Atomic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Magnetism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Magnetic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Hamiltonians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Spin-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Orbit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6725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GRAY_III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0" y="-10730"/>
            <a:ext cx="9154939" cy="59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1" tIns="45664" rIns="91331" bIns="45664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III.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Nanomagnetism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&amp;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Spintronics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Magnetism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 in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matter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Origin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of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Magnetism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Diamagnetism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Paramagnetism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Ferromagnetism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Heisenberg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model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Antiferro&amp;Ferri-mag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6578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GRAY_II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0" y="-10730"/>
            <a:ext cx="9154939" cy="59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1" tIns="45664" rIns="91331" bIns="45664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III.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Nanomagnetism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&amp;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Spintronics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 Nano-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Magnetism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Domains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,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Nanoparticles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and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Superparamagnetism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Molecular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Magnetism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6690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oloGM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7251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GRAY_IIIsp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1"/>
          <p:cNvSpPr>
            <a:spLocks noChangeArrowheads="1"/>
          </p:cNvSpPr>
          <p:nvPr userDrawn="1"/>
        </p:nvSpPr>
        <p:spPr bwMode="auto">
          <a:xfrm>
            <a:off x="0" y="-10730"/>
            <a:ext cx="9154939" cy="59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1" tIns="45664" rIns="91331" bIns="45664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IIIb</a:t>
            </a:r>
            <a:r>
              <a:rPr kumimoji="0" lang="it-IT" sz="1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Nanomagnetism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&amp;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Spintronics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Spintronics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rId2" action="ppaction://hlinksldjump"/>
              </a:rPr>
              <a:t>MR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Applications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FM-Semic&amp;SpinTransistors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SP-STM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Nano-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Spintronics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Organic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&amp;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Molecular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Spintronics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9153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GRAY_VIIa_Biosens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0" y="-10730"/>
            <a:ext cx="9154939" cy="59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1" tIns="45664" rIns="91331" bIns="45664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VIIa</a:t>
            </a:r>
            <a:r>
              <a:rPr kumimoji="0" lang="it-IT" sz="1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.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Nanobiotechnologies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sym typeface="Wingdings" panose="05000000000000000000" pitchFamily="2" charset="2"/>
              </a:rPr>
              <a:t>Biosensors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hlinkClick r:id="" action="ppaction://noaction"/>
              </a:rPr>
              <a:t>Basics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hlinkClick r:id="" action="ppaction://noaction"/>
              </a:rPr>
              <a:t>Recognition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hlinkClick r:id="" action="ppaction://noaction"/>
              </a:rPr>
              <a:t>Transduction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hlinkClick r:id="" action="ppaction://noaction"/>
              </a:rPr>
              <a:t>Temp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hlinkClick r:id="" action="ppaction://noaction"/>
              </a:rPr>
              <a:t>Mass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hlinkClick r:id="" action="ppaction://noaction"/>
              </a:rPr>
              <a:t>EC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└ 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hlinkClick r:id="" action="ppaction://noaction"/>
              </a:rPr>
              <a:t>ISFET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└ 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hlinkClick r:id="" action="ppaction://noaction"/>
              </a:rPr>
              <a:t>Neur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hlinkClick r:id="" action="ppaction://noaction"/>
              </a:rPr>
              <a:t>Optical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└ 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hlinkClick r:id="" action="ppaction://noaction"/>
              </a:rPr>
              <a:t>XMR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2595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GRAY_VIIb_Microfluidics&amp;L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0" y="-10730"/>
            <a:ext cx="9154939" cy="59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1" tIns="45664" rIns="91331" bIns="45664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VIIb</a:t>
            </a:r>
            <a:r>
              <a:rPr kumimoji="0" lang="it-IT" sz="1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Nanobiotechnologies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  <a:sym typeface="Wingdings" panose="05000000000000000000" pitchFamily="2" charset="2"/>
              </a:rPr>
              <a:t>Microfluidics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  <a:hlinkClick r:id="rId2" action="ppaction://hlinksldjump"/>
              </a:rPr>
              <a:t>Introd.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  <a:hlinkClick r:id="" action="ppaction://noaction"/>
              </a:rPr>
              <a:t>Theory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  <a:hlinkClick r:id="" action="ppaction://noaction"/>
              </a:rPr>
              <a:t>Components/Applications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435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654800" y="6280152"/>
            <a:ext cx="2404533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it-IT" sz="12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olo 1"/>
          <p:cNvSpPr>
            <a:spLocks noGrp="1"/>
          </p:cNvSpPr>
          <p:nvPr>
            <p:ph type="title" hasCustomPrompt="1"/>
          </p:nvPr>
        </p:nvSpPr>
        <p:spPr>
          <a:xfrm>
            <a:off x="0" y="2609850"/>
            <a:ext cx="9144000" cy="878417"/>
          </a:xfrm>
          <a:prstGeom prst="rect">
            <a:avLst/>
          </a:prstGeom>
        </p:spPr>
        <p:txBody>
          <a:bodyPr/>
          <a:lstStyle>
            <a:lvl1pPr algn="ctr">
              <a:defRPr sz="6600" b="1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10" name="Segnaposto data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057400" cy="314325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02DB1A30-49C0-46AF-9761-4916327935EC}" type="datetimeFigureOut">
              <a:rPr lang="it-IT" smtClean="0"/>
              <a:pPr/>
              <a:t>07/07/2021</a:t>
            </a:fld>
            <a:endParaRPr lang="it-IT"/>
          </a:p>
        </p:txBody>
      </p:sp>
      <p:sp>
        <p:nvSpPr>
          <p:cNvPr id="11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5614304E-F071-43FB-AA65-A4CCDC8C3AE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37185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uotaGM_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54818"/>
      </p:ext>
    </p:extLst>
  </p:cSld>
  <p:clrMapOvr>
    <a:masterClrMapping/>
  </p:clrMapOvr>
  <p:hf sldNum="0" hdr="0" ftr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057400" cy="3143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DB1A30-49C0-46AF-9761-4916327935EC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07/07/2021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6061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YELLOW_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1"/>
          <p:cNvSpPr>
            <a:spLocks noChangeArrowheads="1"/>
          </p:cNvSpPr>
          <p:nvPr userDrawn="1"/>
        </p:nvSpPr>
        <p:spPr bwMode="auto">
          <a:xfrm>
            <a:off x="1" y="-10730"/>
            <a:ext cx="8978900" cy="59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31" tIns="45664" rIns="91331" bIns="45664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I.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Nozioni base e Proprietà elettroniche dei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nanomateriali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 Fisica delle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nanostrutture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 inorganiche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Bulk (3D)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Band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structure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engineering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2D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1D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0D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Characterization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Applications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7123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YELLOW_I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1"/>
          <p:cNvSpPr>
            <a:spLocks noChangeArrowheads="1"/>
          </p:cNvSpPr>
          <p:nvPr userDrawn="1"/>
        </p:nvSpPr>
        <p:spPr bwMode="auto">
          <a:xfrm>
            <a:off x="0" y="-10730"/>
            <a:ext cx="9143999" cy="59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1" tIns="45664" rIns="91331" bIns="45664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I.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Nozioni base e Proprietà elettroniche dei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nanomateriali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 Fisica dei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nanosistemi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 organici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Carbon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nanomaterials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Graphene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Carbon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Nanotubes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TMD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Conductive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polymers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OSC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Experimental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9073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YELLOW_I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1"/>
          <p:cNvSpPr>
            <a:spLocks noChangeArrowheads="1"/>
          </p:cNvSpPr>
          <p:nvPr userDrawn="1"/>
        </p:nvSpPr>
        <p:spPr bwMode="auto">
          <a:xfrm>
            <a:off x="7" y="-26044"/>
            <a:ext cx="8978900" cy="622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80" tIns="45592" rIns="91180" bIns="45592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II.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Charge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transport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and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nanoelectronics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Quantum Hall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Effects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rId3" action="ppaction://hlinksldjump"/>
              </a:rPr>
              <a:t>Oscillatory effects in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rId3" action="ppaction://hlinksldjump"/>
              </a:rPr>
              <a:t>unif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rId3" action="ppaction://hlinksldjump"/>
              </a:rPr>
              <a:t>. mag. field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Landau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levels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Shubnikov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-de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Haas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&amp; Quantum Hall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effects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7351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YELLOW_II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1"/>
          <p:cNvSpPr>
            <a:spLocks noChangeArrowheads="1"/>
          </p:cNvSpPr>
          <p:nvPr userDrawn="1"/>
        </p:nvSpPr>
        <p:spPr bwMode="auto">
          <a:xfrm>
            <a:off x="7" y="-26044"/>
            <a:ext cx="8978900" cy="622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80" tIns="45592" rIns="91180" bIns="45592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II.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Charge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transport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and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nanoelectronics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Quantum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transport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Mesoscopic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quantum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transport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Quantum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transport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Quantum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interference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devices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Green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fuctions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3682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YELLOW_I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7" y="-26044"/>
            <a:ext cx="8978900" cy="622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80" tIns="45592" rIns="91180" bIns="45592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II.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Charge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transport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and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nanoelectronics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Tunneling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STM &amp; STS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CB &amp;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SETs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rId3" action="ppaction://hlinksldjump"/>
              </a:rPr>
              <a:t>Kondo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rId3" action="ppaction://hlinksldjump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rId3" action="ppaction://hlinksldjump"/>
              </a:rPr>
              <a:t>effect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Resonant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Tunneling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diodes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7155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YELLOW_II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7" y="-26044"/>
            <a:ext cx="8978900" cy="622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80" tIns="45592" rIns="91180" bIns="45592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II.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Charge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transport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and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nanoelectronics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Molecular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Electronics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Molecular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Electronics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Nanoscale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Charge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Transfer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Device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Literature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70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YELLOW_II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1" y="-10730"/>
            <a:ext cx="8978900" cy="59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31" tIns="45664" rIns="91331" bIns="45664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III.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Nanomagnetism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&amp;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Spintronics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Classical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 &amp; Quantum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Magnetism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rId3" action="ppaction://hlinksldjump"/>
              </a:rPr>
              <a:t>Review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rId3" action="ppaction://hlinksldjump"/>
              </a:rPr>
              <a:t> of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rId3" action="ppaction://hlinksldjump"/>
              </a:rPr>
              <a:t>basic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rId3" action="ppaction://hlinksldjump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rId3" action="ppaction://hlinksldjump"/>
              </a:rPr>
              <a:t>electromagnetism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Atomic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Magnetism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Magnetic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Hamiltonians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Spin-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Orbit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3846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YELLOW_III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0" y="-10730"/>
            <a:ext cx="9154939" cy="59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1" tIns="45664" rIns="91331" bIns="45664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III.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Nanomagnetism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&amp;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Spintronics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Magnetism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 in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matter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Origin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of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Magnetism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Diamagnetism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Paramagnetism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Ferromagnetism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Heisenberg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model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Antiferro&amp;Ferri-mag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200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654800" y="6280152"/>
            <a:ext cx="2404533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it-IT" sz="12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olo 1"/>
          <p:cNvSpPr>
            <a:spLocks noGrp="1"/>
          </p:cNvSpPr>
          <p:nvPr>
            <p:ph type="title" hasCustomPrompt="1"/>
          </p:nvPr>
        </p:nvSpPr>
        <p:spPr>
          <a:xfrm>
            <a:off x="0" y="2609850"/>
            <a:ext cx="9144000" cy="878417"/>
          </a:xfrm>
          <a:prstGeom prst="rect">
            <a:avLst/>
          </a:prstGeom>
        </p:spPr>
        <p:txBody>
          <a:bodyPr/>
          <a:lstStyle>
            <a:lvl1pPr algn="ctr">
              <a:defRPr sz="6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10" name="Segnaposto data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057400" cy="314325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02DB1A30-49C0-46AF-9761-4916327935EC}" type="datetimeFigureOut">
              <a:rPr lang="it-IT" smtClean="0"/>
              <a:pPr/>
              <a:t>07/07/2021</a:t>
            </a:fld>
            <a:endParaRPr lang="it-IT"/>
          </a:p>
        </p:txBody>
      </p:sp>
      <p:sp>
        <p:nvSpPr>
          <p:cNvPr id="11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5614304E-F071-43FB-AA65-A4CCDC8C3AE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62604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YELLOW_II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0" y="-10730"/>
            <a:ext cx="9154939" cy="59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1" tIns="45664" rIns="91331" bIns="45664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III.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Nanomagnetism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&amp;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Spintronics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 Nano-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Magnetism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Domains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,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Nanoparticles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and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Superparamagnetism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Molecular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Magnetism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3576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oloGM_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6805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YELLOW_IIIspi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1"/>
          <p:cNvSpPr>
            <a:spLocks noChangeArrowheads="1"/>
          </p:cNvSpPr>
          <p:nvPr userDrawn="1"/>
        </p:nvSpPr>
        <p:spPr bwMode="auto">
          <a:xfrm>
            <a:off x="0" y="-10730"/>
            <a:ext cx="9154939" cy="59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1" tIns="45664" rIns="91331" bIns="45664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IIIb</a:t>
            </a:r>
            <a:r>
              <a:rPr kumimoji="0" lang="it-IT" sz="1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Nanomagnetism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&amp;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Spintronics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Spintronics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rId3" action="ppaction://hlinksldjump"/>
              </a:rPr>
              <a:t>MR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Applications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FM-Semic&amp;SpinTransistors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SP-STM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Nano-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Spintronics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Organic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&amp;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Molecular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Spintronics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7648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YELLOW_VIIa_Biosenso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0" y="-10730"/>
            <a:ext cx="9154939" cy="59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1" tIns="45664" rIns="91331" bIns="45664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VIIa</a:t>
            </a:r>
            <a:r>
              <a:rPr kumimoji="0" lang="it-IT" sz="1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.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Nanobiotechnologies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sym typeface="Wingdings" panose="05000000000000000000" pitchFamily="2" charset="2"/>
              </a:rPr>
              <a:t>Biosensors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hlinkClick r:id="" action="ppaction://noaction"/>
              </a:rPr>
              <a:t>Basics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hlinkClick r:id="" action="ppaction://noaction"/>
              </a:rPr>
              <a:t>Recognition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hlinkClick r:id="" action="ppaction://noaction"/>
              </a:rPr>
              <a:t>Transduction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hlinkClick r:id="" action="ppaction://noaction"/>
              </a:rPr>
              <a:t>Temp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hlinkClick r:id="" action="ppaction://noaction"/>
              </a:rPr>
              <a:t>Mass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hlinkClick r:id="" action="ppaction://noaction"/>
              </a:rPr>
              <a:t>EC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└ 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hlinkClick r:id="" action="ppaction://noaction"/>
              </a:rPr>
              <a:t>ISFET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└ 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hlinkClick r:id="" action="ppaction://noaction"/>
              </a:rPr>
              <a:t>Neur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hlinkClick r:id="" action="ppaction://noaction"/>
              </a:rPr>
              <a:t>Optical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└ 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hlinkClick r:id="" action="ppaction://noaction"/>
              </a:rPr>
              <a:t>XMR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374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YELLOW_VIIb_Microfluidics&amp;LO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0" y="-10730"/>
            <a:ext cx="9154939" cy="59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1" tIns="45664" rIns="91331" bIns="45664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VIIb</a:t>
            </a:r>
            <a:r>
              <a:rPr kumimoji="0" lang="it-IT" sz="1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Nanobiotechnologies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  <a:sym typeface="Wingdings" panose="05000000000000000000" pitchFamily="2" charset="2"/>
              </a:rPr>
              <a:t>Microfluidics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  <a:hlinkClick r:id="rId3" action="ppaction://hlinksldjump"/>
              </a:rPr>
              <a:t>Introd.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  <a:hlinkClick r:id="" action="ppaction://noaction"/>
              </a:rPr>
              <a:t>Theory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  <a:hlinkClick r:id="" action="ppaction://noaction"/>
              </a:rPr>
              <a:t>Components/Applications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743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uotaGM_MIX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423430"/>
      </p:ext>
    </p:extLst>
  </p:cSld>
  <p:clrMapOvr>
    <a:masterClrMapping/>
  </p:clrMapOvr>
  <p:hf sldNum="0" hdr="0" ftr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MIX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057400" cy="3143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DB1A30-49C0-46AF-9761-4916327935EC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07/07/2021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1221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uotaGM_VIOL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100834"/>
      </p:ext>
    </p:extLst>
  </p:cSld>
  <p:clrMapOvr>
    <a:masterClrMapping/>
  </p:clrMapOvr>
  <p:hf sldNum="0" hdr="0" ftr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VIOL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057400" cy="3143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DB1A30-49C0-46AF-9761-4916327935EC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07/07/2021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5396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B1A30-49C0-46AF-9761-4916327935EC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07/07/2021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895725" y="6962775"/>
            <a:ext cx="3086100" cy="266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Giuseppe Maruccio giuseppe.maruccio@unisalento.it</a:t>
            </a:r>
            <a:endParaRPr kumimoji="0" lang="it-IT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222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654800" y="6280152"/>
            <a:ext cx="2404533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it-IT" sz="12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olo 1"/>
          <p:cNvSpPr>
            <a:spLocks noGrp="1"/>
          </p:cNvSpPr>
          <p:nvPr>
            <p:ph type="title" hasCustomPrompt="1"/>
          </p:nvPr>
        </p:nvSpPr>
        <p:spPr>
          <a:xfrm>
            <a:off x="0" y="2609850"/>
            <a:ext cx="9144000" cy="878417"/>
          </a:xfrm>
          <a:prstGeom prst="rect">
            <a:avLst/>
          </a:prstGeom>
        </p:spPr>
        <p:txBody>
          <a:bodyPr/>
          <a:lstStyle>
            <a:lvl1pPr algn="ctr">
              <a:defRPr sz="6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10" name="Segnaposto data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057400" cy="314325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02DB1A30-49C0-46AF-9761-4916327935EC}" type="datetimeFigureOut">
              <a:rPr lang="it-IT" smtClean="0"/>
              <a:pPr/>
              <a:t>07/07/2021</a:t>
            </a:fld>
            <a:endParaRPr lang="it-IT"/>
          </a:p>
        </p:txBody>
      </p:sp>
      <p:sp>
        <p:nvSpPr>
          <p:cNvPr id="11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5614304E-F071-43FB-AA65-A4CCDC8C3AE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70108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ORANG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B1A30-49C0-46AF-9761-4916327935EC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07/07/2021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895725" y="6962775"/>
            <a:ext cx="3086100" cy="266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Giuseppe Maruccio giuseppe.maruccio@unisalento.it</a:t>
            </a:r>
            <a:endParaRPr kumimoji="0" lang="it-IT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3093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GREEN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B1A30-49C0-46AF-9761-4916327935EC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07/07/2021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895725" y="6962775"/>
            <a:ext cx="3086100" cy="266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Giuseppe Maruccio giuseppe.maruccio@unisalento.it</a:t>
            </a:r>
            <a:endParaRPr kumimoji="0" lang="it-IT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6869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BLUE-Ligh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B1A30-49C0-46AF-9761-4916327935EC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07/07/2021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895725" y="6962775"/>
            <a:ext cx="3086100" cy="266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Giuseppe Maruccio giuseppe.maruccio@unisalento.it</a:t>
            </a:r>
            <a:endParaRPr kumimoji="0" lang="it-IT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0824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_GRAY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657225"/>
          </a:xfrm>
        </p:spPr>
        <p:txBody>
          <a:bodyPr/>
          <a:lstStyle>
            <a:lvl1pPr>
              <a:defRPr sz="4400">
                <a:solidFill>
                  <a:srgbClr val="C00000"/>
                </a:solidFill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895725" y="6962775"/>
            <a:ext cx="3086100" cy="266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Giuseppe Maruccio giuseppe.maruccio@unisalento.it</a:t>
            </a:r>
            <a:endParaRPr kumimoji="0" lang="it-IT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3867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YELLOW_Empty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895725" y="6962775"/>
            <a:ext cx="3086100" cy="266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Giuseppe Maruccio giuseppe.maruccio@unisalento.it</a:t>
            </a:r>
            <a:endParaRPr kumimoji="0" lang="it-IT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996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654800" y="6280152"/>
            <a:ext cx="2404533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it-IT" sz="12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olo 1"/>
          <p:cNvSpPr>
            <a:spLocks noGrp="1"/>
          </p:cNvSpPr>
          <p:nvPr>
            <p:ph type="title" hasCustomPrompt="1"/>
          </p:nvPr>
        </p:nvSpPr>
        <p:spPr>
          <a:xfrm>
            <a:off x="0" y="2609850"/>
            <a:ext cx="9144000" cy="878417"/>
          </a:xfrm>
          <a:prstGeom prst="rect">
            <a:avLst/>
          </a:prstGeom>
        </p:spPr>
        <p:txBody>
          <a:bodyPr/>
          <a:lstStyle>
            <a:lvl1pPr algn="ctr">
              <a:defRPr sz="6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10" name="Segnaposto data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057400" cy="314325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02DB1A30-49C0-46AF-9761-4916327935EC}" type="datetimeFigureOut">
              <a:rPr lang="it-IT" smtClean="0"/>
              <a:pPr/>
              <a:t>07/07/2021</a:t>
            </a:fld>
            <a:endParaRPr lang="it-IT"/>
          </a:p>
        </p:txBody>
      </p:sp>
      <p:sp>
        <p:nvSpPr>
          <p:cNvPr id="11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5614304E-F071-43FB-AA65-A4CCDC8C3AE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2511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5258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37D49-00DA-4CDA-8280-CBA50CF0DBCB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654800" y="6280152"/>
            <a:ext cx="2404533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it-IT" sz="12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5258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960DB-5F25-455D-936D-B9E9F6E5114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olo 1"/>
          <p:cNvSpPr>
            <a:spLocks noGrp="1"/>
          </p:cNvSpPr>
          <p:nvPr>
            <p:ph type="title" hasCustomPrompt="1"/>
          </p:nvPr>
        </p:nvSpPr>
        <p:spPr>
          <a:xfrm>
            <a:off x="0" y="42335"/>
            <a:ext cx="9144000" cy="657225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2923082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37D49-00DA-4CDA-8280-CBA50CF0DBCB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960DB-5F25-455D-936D-B9E9F6E5114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443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hyperlink" Target="http://www.omnics.it/home/" TargetMode="Externa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9.jp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0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45.xml"/><Relationship Id="rId34" Type="http://schemas.openxmlformats.org/officeDocument/2006/relationships/slideLayout" Target="../slideLayouts/slideLayout58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33" Type="http://schemas.openxmlformats.org/officeDocument/2006/relationships/slideLayout" Target="../slideLayouts/slideLayout57.xml"/><Relationship Id="rId38" Type="http://schemas.openxmlformats.org/officeDocument/2006/relationships/image" Target="../media/image18.jpeg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slideLayout" Target="../slideLayouts/slideLayout5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32" Type="http://schemas.openxmlformats.org/officeDocument/2006/relationships/slideLayout" Target="../slideLayouts/slideLayout56.xml"/><Relationship Id="rId37" Type="http://schemas.openxmlformats.org/officeDocument/2006/relationships/hyperlink" Target="http://www.omnics.it/home/" TargetMode="Externa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2.xml"/><Relationship Id="rId36" Type="http://schemas.openxmlformats.org/officeDocument/2006/relationships/image" Target="../media/image17.jpg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31" Type="http://schemas.openxmlformats.org/officeDocument/2006/relationships/slideLayout" Target="../slideLayouts/slideLayout55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Relationship Id="rId30" Type="http://schemas.openxmlformats.org/officeDocument/2006/relationships/slideLayout" Target="../slideLayouts/slideLayout54.xml"/><Relationship Id="rId35" Type="http://schemas.openxmlformats.org/officeDocument/2006/relationships/theme" Target="../theme/theme4.xml"/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61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10" Type="http://schemas.openxmlformats.org/officeDocument/2006/relationships/image" Target="../media/image10.jpeg"/><Relationship Id="rId4" Type="http://schemas.openxmlformats.org/officeDocument/2006/relationships/slideLayout" Target="../slideLayouts/slideLayout62.xml"/><Relationship Id="rId9" Type="http://schemas.openxmlformats.org/officeDocument/2006/relationships/hyperlink" Target="http://www.omnics.it/home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 txBox="1">
            <a:spLocks/>
          </p:cNvSpPr>
          <p:nvPr userDrawn="1"/>
        </p:nvSpPr>
        <p:spPr>
          <a:xfrm>
            <a:off x="4944533" y="6604003"/>
            <a:ext cx="787400" cy="3047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err="1">
                <a:solidFill>
                  <a:srgbClr val="B6B8E6"/>
                </a:solidFill>
                <a:latin typeface="+mn-lt"/>
              </a:rPr>
              <a:t>group</a:t>
            </a:r>
            <a:endParaRPr lang="it-IT" sz="1400" b="1" i="1" dirty="0">
              <a:solidFill>
                <a:srgbClr val="B6B8E6"/>
              </a:solidFill>
              <a:latin typeface="+mn-lt"/>
            </a:endParaRPr>
          </a:p>
        </p:txBody>
      </p:sp>
      <p:pic>
        <p:nvPicPr>
          <p:cNvPr id="349186" name="Picture 2" descr="INFN Lecce web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544"/>
          <a:stretch/>
        </p:blipFill>
        <p:spPr bwMode="auto">
          <a:xfrm>
            <a:off x="6420904" y="6320939"/>
            <a:ext cx="2731562" cy="537061"/>
          </a:xfrm>
          <a:prstGeom prst="rect">
            <a:avLst/>
          </a:prstGeom>
          <a:solidFill>
            <a:schemeClr val="bg1"/>
          </a:solidFill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504242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2" r:id="rId1"/>
    <p:sldLayoutId id="2147484433" r:id="rId2"/>
    <p:sldLayoutId id="2147484434" r:id="rId3"/>
    <p:sldLayoutId id="2147484438" r:id="rId4"/>
    <p:sldLayoutId id="2147484435" r:id="rId5"/>
    <p:sldLayoutId id="2147484436" r:id="rId6"/>
    <p:sldLayoutId id="2147484437" r:id="rId7"/>
    <p:sldLayoutId id="2147484431" r:id="rId8"/>
    <p:sldLayoutId id="2147484430" r:id="rId9"/>
    <p:sldLayoutId id="214748442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itolo 7"/>
          <p:cNvSpPr>
            <a:spLocks noGrp="1"/>
          </p:cNvSpPr>
          <p:nvPr>
            <p:ph type="title"/>
          </p:nvPr>
        </p:nvSpPr>
        <p:spPr>
          <a:xfrm>
            <a:off x="0" y="2609850"/>
            <a:ext cx="9144000" cy="65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Titolo</a:t>
            </a:r>
          </a:p>
        </p:txBody>
      </p:sp>
      <p:sp>
        <p:nvSpPr>
          <p:cNvPr id="9" name="Segnaposto data 8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2057400" cy="314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B1A30-49C0-46AF-9761-4916327935EC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07/07/2021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3"/>
          </p:nvPr>
        </p:nvSpPr>
        <p:spPr>
          <a:xfrm>
            <a:off x="3895725" y="6962775"/>
            <a:ext cx="3086100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Giuseppe Maruccio giuseppe.maruccio@unisalento.it</a:t>
            </a:r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4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3" name="Immagine 12">
            <a:hlinkClick r:id="rId13"/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50" y="6400801"/>
            <a:ext cx="1625966" cy="457200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4" name="Picture 2" descr="INFN Lecce web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710" y="6378976"/>
            <a:ext cx="2375958" cy="47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556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3" r:id="rId1"/>
    <p:sldLayoutId id="2147484444" r:id="rId2"/>
    <p:sldLayoutId id="2147484445" r:id="rId3"/>
    <p:sldLayoutId id="2147484446" r:id="rId4"/>
    <p:sldLayoutId id="2147484447" r:id="rId5"/>
    <p:sldLayoutId id="2147484448" r:id="rId6"/>
    <p:sldLayoutId id="2147484449" r:id="rId7"/>
    <p:sldLayoutId id="2147484450" r:id="rId8"/>
    <p:sldLayoutId id="2147484451" r:id="rId9"/>
    <p:sldLayoutId id="2147484452" r:id="rId1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8000" b="1" kern="1200">
          <a:solidFill>
            <a:srgbClr val="FFFF99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itolo 7"/>
          <p:cNvSpPr>
            <a:spLocks noGrp="1"/>
          </p:cNvSpPr>
          <p:nvPr>
            <p:ph type="title"/>
          </p:nvPr>
        </p:nvSpPr>
        <p:spPr>
          <a:xfrm>
            <a:off x="0" y="2609850"/>
            <a:ext cx="9144000" cy="65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Titolo</a:t>
            </a:r>
          </a:p>
        </p:txBody>
      </p:sp>
      <p:sp>
        <p:nvSpPr>
          <p:cNvPr id="9" name="Segnaposto data 8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2057400" cy="314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FFFFCC"/>
                </a:solidFill>
              </a:defRPr>
            </a:lvl1pPr>
          </a:lstStyle>
          <a:p>
            <a:fld id="{02DB1A30-49C0-46AF-9761-4916327935EC}" type="datetimeFigureOut">
              <a:rPr lang="it-IT" smtClean="0"/>
              <a:pPr/>
              <a:t>07/07/2021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3"/>
          </p:nvPr>
        </p:nvSpPr>
        <p:spPr>
          <a:xfrm>
            <a:off x="3886200" y="6486525"/>
            <a:ext cx="3086100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 i="1">
                <a:solidFill>
                  <a:srgbClr val="FFFFCC"/>
                </a:solidFill>
              </a:defRPr>
            </a:lvl1pPr>
          </a:lstStyle>
          <a:p>
            <a:r>
              <a:rPr lang="it-IT" dirty="0"/>
              <a:t>Nota piè di pagina</a:t>
            </a:r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4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FFCC"/>
                </a:solidFill>
              </a:defRPr>
            </a:lvl1pPr>
          </a:lstStyle>
          <a:p>
            <a:fld id="{5614304E-F071-43FB-AA65-A4CCDC8C3AE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4305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8000" b="1" kern="1200">
          <a:solidFill>
            <a:srgbClr val="FFFF99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itolo 7"/>
          <p:cNvSpPr>
            <a:spLocks noGrp="1"/>
          </p:cNvSpPr>
          <p:nvPr>
            <p:ph type="title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Titolo</a:t>
            </a:r>
          </a:p>
        </p:txBody>
      </p:sp>
      <p:sp>
        <p:nvSpPr>
          <p:cNvPr id="9" name="Segnaposto data 8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2057400" cy="314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B1A30-49C0-46AF-9761-4916327935EC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07/07/2021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3"/>
          </p:nvPr>
        </p:nvSpPr>
        <p:spPr>
          <a:xfrm>
            <a:off x="3324225" y="7019925"/>
            <a:ext cx="3086100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1"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giuseppe.maruccio@unisalento.it</a:t>
            </a:r>
            <a:endParaRPr kumimoji="0" lang="it-IT" sz="13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4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1"/>
          <p:cNvSpPr>
            <a:spLocks noChangeArrowheads="1"/>
          </p:cNvSpPr>
          <p:nvPr userDrawn="1"/>
        </p:nvSpPr>
        <p:spPr bwMode="auto">
          <a:xfrm>
            <a:off x="4629150" y="6550337"/>
            <a:ext cx="2686050" cy="30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1" tIns="45664" rIns="91331" bIns="45664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giuseppe.maruccio@unisalento.it</a:t>
            </a:r>
          </a:p>
        </p:txBody>
      </p:sp>
      <p:pic>
        <p:nvPicPr>
          <p:cNvPr id="12" name="Immagine 11">
            <a:hlinkClick r:id="rId37"/>
          </p:cNvPr>
          <p:cNvPicPr>
            <a:picLocks noChangeAspect="1"/>
          </p:cNvPicPr>
          <p:nvPr userDrawn="1"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0" y="6493751"/>
            <a:ext cx="1295400" cy="36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37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4" r:id="rId1"/>
    <p:sldLayoutId id="2147484455" r:id="rId2"/>
    <p:sldLayoutId id="2147484456" r:id="rId3"/>
    <p:sldLayoutId id="2147484457" r:id="rId4"/>
    <p:sldLayoutId id="2147484458" r:id="rId5"/>
    <p:sldLayoutId id="2147484459" r:id="rId6"/>
    <p:sldLayoutId id="2147484460" r:id="rId7"/>
    <p:sldLayoutId id="2147484461" r:id="rId8"/>
    <p:sldLayoutId id="2147484462" r:id="rId9"/>
    <p:sldLayoutId id="2147484463" r:id="rId10"/>
    <p:sldLayoutId id="2147484464" r:id="rId11"/>
    <p:sldLayoutId id="2147484465" r:id="rId12"/>
    <p:sldLayoutId id="2147484466" r:id="rId13"/>
    <p:sldLayoutId id="2147484467" r:id="rId14"/>
    <p:sldLayoutId id="2147484468" r:id="rId15"/>
    <p:sldLayoutId id="2147484469" r:id="rId16"/>
    <p:sldLayoutId id="2147484470" r:id="rId17"/>
    <p:sldLayoutId id="2147484471" r:id="rId18"/>
    <p:sldLayoutId id="2147484472" r:id="rId19"/>
    <p:sldLayoutId id="2147484473" r:id="rId20"/>
    <p:sldLayoutId id="2147484474" r:id="rId21"/>
    <p:sldLayoutId id="2147484475" r:id="rId22"/>
    <p:sldLayoutId id="2147484476" r:id="rId23"/>
    <p:sldLayoutId id="2147484477" r:id="rId24"/>
    <p:sldLayoutId id="2147484478" r:id="rId25"/>
    <p:sldLayoutId id="2147484479" r:id="rId26"/>
    <p:sldLayoutId id="2147484480" r:id="rId27"/>
    <p:sldLayoutId id="2147484481" r:id="rId28"/>
    <p:sldLayoutId id="2147484482" r:id="rId29"/>
    <p:sldLayoutId id="2147484483" r:id="rId30"/>
    <p:sldLayoutId id="2147484484" r:id="rId31"/>
    <p:sldLayoutId id="2147484485" r:id="rId32"/>
    <p:sldLayoutId id="2147484486" r:id="rId33"/>
    <p:sldLayoutId id="2147484487" r:id="rId34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C00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itolo 7"/>
          <p:cNvSpPr>
            <a:spLocks noGrp="1"/>
          </p:cNvSpPr>
          <p:nvPr>
            <p:ph type="title"/>
          </p:nvPr>
        </p:nvSpPr>
        <p:spPr>
          <a:xfrm>
            <a:off x="0" y="2609850"/>
            <a:ext cx="9144000" cy="65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Titolo</a:t>
            </a:r>
          </a:p>
        </p:txBody>
      </p:sp>
      <p:sp>
        <p:nvSpPr>
          <p:cNvPr id="9" name="Segnaposto data 8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2057400" cy="314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B1A30-49C0-46AF-9761-4916327935EC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07/07/2021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4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Segnaposto piè di pagina 9"/>
          <p:cNvSpPr>
            <a:spLocks noGrp="1"/>
          </p:cNvSpPr>
          <p:nvPr>
            <p:ph type="ftr" sz="quarter" idx="3"/>
          </p:nvPr>
        </p:nvSpPr>
        <p:spPr>
          <a:xfrm>
            <a:off x="3895725" y="6962775"/>
            <a:ext cx="3086100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 i="1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Giuseppe Maruccio giuseppe.maruccio@unisalento.it</a:t>
            </a:r>
          </a:p>
        </p:txBody>
      </p:sp>
      <p:pic>
        <p:nvPicPr>
          <p:cNvPr id="13" name="Immagine 12">
            <a:hlinkClick r:id="rId9"/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50" y="6400801"/>
            <a:ext cx="1625966" cy="457200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1736832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9" r:id="rId1"/>
    <p:sldLayoutId id="2147484490" r:id="rId2"/>
    <p:sldLayoutId id="2147484491" r:id="rId3"/>
    <p:sldLayoutId id="2147484492" r:id="rId4"/>
    <p:sldLayoutId id="2147484493" r:id="rId5"/>
    <p:sldLayoutId id="2147484494" r:id="rId6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8000" b="1" kern="1200">
          <a:solidFill>
            <a:srgbClr val="FFFF99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jpeg"/><Relationship Id="rId7" Type="http://schemas.openxmlformats.org/officeDocument/2006/relationships/image" Target="../media/image49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gif"/><Relationship Id="rId4" Type="http://schemas.openxmlformats.org/officeDocument/2006/relationships/oleObject" Target="../embeddings/oleObject1.bin"/><Relationship Id="rId9" Type="http://schemas.openxmlformats.org/officeDocument/2006/relationships/image" Target="../media/image5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0.em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7.png"/><Relationship Id="rId12" Type="http://schemas.openxmlformats.org/officeDocument/2006/relationships/image" Target="../media/image12300.png"/><Relationship Id="rId2" Type="http://schemas.openxmlformats.org/officeDocument/2006/relationships/video" Target="../media/media1.mp4"/><Relationship Id="rId16" Type="http://schemas.openxmlformats.org/officeDocument/2006/relationships/image" Target="../media/image43.emf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11" Type="http://schemas.openxmlformats.org/officeDocument/2006/relationships/image" Target="../media/image12290.png"/><Relationship Id="rId5" Type="http://schemas.openxmlformats.org/officeDocument/2006/relationships/image" Target="../media/image35.png"/><Relationship Id="rId15" Type="http://schemas.openxmlformats.org/officeDocument/2006/relationships/image" Target="../media/image42.png"/><Relationship Id="rId10" Type="http://schemas.openxmlformats.org/officeDocument/2006/relationships/image" Target="../media/image1228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5.png"/><Relationship Id="rId3" Type="http://schemas.openxmlformats.org/officeDocument/2006/relationships/image" Target="../media/image3390.png"/><Relationship Id="rId7" Type="http://schemas.openxmlformats.org/officeDocument/2006/relationships/image" Target="../media/image37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10.png"/><Relationship Id="rId5" Type="http://schemas.openxmlformats.org/officeDocument/2006/relationships/image" Target="../media/image3530.png"/><Relationship Id="rId15" Type="http://schemas.openxmlformats.org/officeDocument/2006/relationships/image" Target="../media/image45.png"/><Relationship Id="rId4" Type="http://schemas.openxmlformats.org/officeDocument/2006/relationships/image" Target="../media/image3400.png"/><Relationship Id="rId9" Type="http://schemas.openxmlformats.org/officeDocument/2006/relationships/image" Target="../media/image44.png"/><Relationship Id="rId14" Type="http://schemas.openxmlformats.org/officeDocument/2006/relationships/image" Target="../media/image4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143001" y="1820326"/>
            <a:ext cx="6857999" cy="81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DART WARS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Detector Array Readout with Traveling Wave </a:t>
            </a:r>
            <a:r>
              <a:rPr lang="en-US" sz="3600" kern="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AmplifieRS</a:t>
            </a:r>
            <a:endParaRPr lang="en-US" sz="3600" kern="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7027" name="Text Box 16"/>
          <p:cNvSpPr txBox="1">
            <a:spLocks noChangeArrowheads="1"/>
          </p:cNvSpPr>
          <p:nvPr/>
        </p:nvSpPr>
        <p:spPr bwMode="auto">
          <a:xfrm>
            <a:off x="1751241" y="3092191"/>
            <a:ext cx="5772149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15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Giuseppe Maruccio</a:t>
            </a:r>
            <a:endParaRPr lang="it-IT" sz="1500" b="1" u="sng" dirty="0">
              <a:solidFill>
                <a:schemeClr val="accent4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Department of Mathematics and Physics, University of Salento,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INFN-Lecce, </a:t>
            </a:r>
            <a:r>
              <a:rPr lang="it-IT" sz="15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CNR NANOTEC</a:t>
            </a:r>
            <a:r>
              <a:rPr lang="en-US" sz="15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Lecce (Italy)</a:t>
            </a:r>
            <a:endParaRPr lang="it-IT" sz="1500" i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08521" y="593586"/>
            <a:ext cx="6492479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646854" y="4077477"/>
            <a:ext cx="59809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sz="1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Proposal</a:t>
            </a:r>
            <a:r>
              <a:rPr lang="it-IT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presented</a:t>
            </a:r>
            <a:r>
              <a:rPr lang="it-IT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at</a:t>
            </a:r>
            <a:r>
              <a:rPr lang="it-IT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the </a:t>
            </a:r>
            <a:r>
              <a:rPr lang="it-IT" sz="1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Commission</a:t>
            </a:r>
            <a:r>
              <a:rPr lang="it-IT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 of the INFN (CSN5)</a:t>
            </a:r>
            <a:endParaRPr lang="it-IT" sz="140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457200" algn="ctr">
              <a:spcAft>
                <a:spcPts val="0"/>
              </a:spcAft>
            </a:pPr>
            <a:r>
              <a:rPr lang="it-IT" sz="1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Scientific</a:t>
            </a:r>
            <a:r>
              <a:rPr lang="it-IT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Responsabile: Andrea </a:t>
            </a:r>
            <a:r>
              <a:rPr lang="it-IT" sz="1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Giachero</a:t>
            </a:r>
            <a:r>
              <a:rPr lang="it-IT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(MIB)</a:t>
            </a:r>
            <a:endParaRPr lang="it-IT" sz="140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it-IT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Area of </a:t>
            </a:r>
            <a:r>
              <a:rPr lang="it-IT" sz="1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activity</a:t>
            </a:r>
            <a:r>
              <a:rPr lang="it-IT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Detectors and </a:t>
            </a:r>
            <a:r>
              <a:rPr lang="it-IT" sz="1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Electronics</a:t>
            </a:r>
            <a:endParaRPr lang="it-IT" sz="140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it-IT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INFN </a:t>
            </a:r>
            <a:r>
              <a:rPr lang="it-IT" sz="1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Units</a:t>
            </a:r>
            <a:r>
              <a:rPr lang="it-IT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Involved</a:t>
            </a:r>
            <a:r>
              <a:rPr lang="it-IT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LNF, LE, MIB, SA, TIFPA</a:t>
            </a:r>
            <a:endParaRPr lang="it-IT" sz="140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it-IT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Call tematica: “Sviluppo di tecnologie quantistiche per i settori di fisica di interesse INFN”</a:t>
            </a:r>
            <a:endParaRPr lang="it-IT" sz="140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88766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magine 5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176" y="2344581"/>
            <a:ext cx="3674462" cy="388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mmagine 5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8" y="3887244"/>
            <a:ext cx="5261854" cy="227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Gruppo 544"/>
          <p:cNvGrpSpPr>
            <a:grpSpLocks/>
          </p:cNvGrpSpPr>
          <p:nvPr/>
        </p:nvGrpSpPr>
        <p:grpSpPr bwMode="auto">
          <a:xfrm>
            <a:off x="261126" y="762003"/>
            <a:ext cx="4940934" cy="3025706"/>
            <a:chOff x="18897080" y="32485439"/>
            <a:chExt cx="6064770" cy="3849621"/>
          </a:xfrm>
        </p:grpSpPr>
        <p:graphicFrame>
          <p:nvGraphicFramePr>
            <p:cNvPr id="40" name="Oggetto 547"/>
            <p:cNvGraphicFramePr>
              <a:graphicFrameLocks noChangeAspect="1"/>
            </p:cNvGraphicFramePr>
            <p:nvPr/>
          </p:nvGraphicFramePr>
          <p:xfrm>
            <a:off x="22693140" y="32485439"/>
            <a:ext cx="2268710" cy="38496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4" imgW="2660684" imgH="4464951" progId="CorelPHOTOPAINT.Image.15">
                    <p:embed/>
                  </p:oleObj>
                </mc:Choice>
                <mc:Fallback>
                  <p:oleObj r:id="rId4" imgW="2660684" imgH="4464951" progId="CorelPHOTOPAINT.Image.15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693140" y="32485439"/>
                          <a:ext cx="2268710" cy="384962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1" name="Immagine 548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97080" y="32504499"/>
              <a:ext cx="3689656" cy="3804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" name="Rettangolo 546"/>
          <p:cNvSpPr>
            <a:spLocks noChangeArrowheads="1"/>
          </p:cNvSpPr>
          <p:nvPr/>
        </p:nvSpPr>
        <p:spPr bwMode="auto">
          <a:xfrm>
            <a:off x="5288747" y="706721"/>
            <a:ext cx="3733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77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77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77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77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77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en-GB" altLang="it-IT" sz="1600" dirty="0">
                <a:solidFill>
                  <a:prstClr val="black"/>
                </a:solidFill>
                <a:latin typeface="Times New Roman"/>
              </a:rPr>
              <a:t>Cryogenic superconducting magnet (10.5 T, 0.3-300 K)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GB" altLang="it-IT" sz="1600" dirty="0">
                <a:solidFill>
                  <a:prstClr val="black"/>
                </a:solidFill>
                <a:latin typeface="Times New Roman"/>
              </a:rPr>
              <a:t>Oxford dilution refrigerator (down to 10 </a:t>
            </a:r>
            <a:r>
              <a:rPr lang="en-GB" altLang="it-IT" sz="1600" dirty="0" err="1">
                <a:solidFill>
                  <a:prstClr val="black"/>
                </a:solidFill>
                <a:latin typeface="Times New Roman"/>
              </a:rPr>
              <a:t>mK</a:t>
            </a:r>
            <a:r>
              <a:rPr lang="en-GB" altLang="it-IT" sz="1600" dirty="0">
                <a:solidFill>
                  <a:prstClr val="black"/>
                </a:solidFill>
                <a:latin typeface="Times New Roman"/>
              </a:rPr>
              <a:t>, vector magnet 6T/1T/1T)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GB" altLang="it-IT" sz="1600" dirty="0">
                <a:solidFill>
                  <a:prstClr val="black"/>
                </a:solidFill>
                <a:latin typeface="Times New Roman"/>
              </a:rPr>
              <a:t>Cryogenic RF probe station (down to 8 K and up to 0.5 T and 70 GHz).</a:t>
            </a:r>
            <a:endParaRPr lang="it-IT" altLang="it-IT" sz="1600" dirty="0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42" name="Immagine 41" descr="loghi_12mm.jpg"/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00" y="35675888"/>
            <a:ext cx="2994025" cy="788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747" y="71034"/>
            <a:ext cx="672376" cy="546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PON - Programma Operativo Nazionale Ricerca e Competitività 2007-201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180" y="74502"/>
            <a:ext cx="1017270" cy="55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://www.e-taxonomy.eu/images/6fp-EN-Alone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251" y="71034"/>
            <a:ext cx="654061" cy="5583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dirty="0" err="1"/>
              <a:t>Spintronics</a:t>
            </a:r>
            <a:r>
              <a:rPr lang="it-IT" dirty="0"/>
              <a:t> Lab</a:t>
            </a:r>
          </a:p>
        </p:txBody>
      </p:sp>
    </p:spTree>
    <p:extLst>
      <p:ext uri="{BB962C8B-B14F-4D97-AF65-F5344CB8AC3E}">
        <p14:creationId xmlns:p14="http://schemas.microsoft.com/office/powerpoint/2010/main" val="16412231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PCB and Sample </a:t>
            </a:r>
            <a:r>
              <a:rPr lang="it-IT" dirty="0" err="1"/>
              <a:t>holder</a:t>
            </a:r>
            <a:endParaRPr lang="it-IT" dirty="0"/>
          </a:p>
        </p:txBody>
      </p:sp>
      <p:pic>
        <p:nvPicPr>
          <p:cNvPr id="3" name="Picture 13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" y="925830"/>
            <a:ext cx="4722495" cy="281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uppo 15"/>
          <p:cNvGrpSpPr/>
          <p:nvPr/>
        </p:nvGrpSpPr>
        <p:grpSpPr>
          <a:xfrm>
            <a:off x="1313233" y="777382"/>
            <a:ext cx="7698483" cy="5484120"/>
            <a:chOff x="1313233" y="777382"/>
            <a:chExt cx="7698483" cy="5484120"/>
          </a:xfrm>
        </p:grpSpPr>
        <p:sp>
          <p:nvSpPr>
            <p:cNvPr id="4" name="Rettangolo 3"/>
            <p:cNvSpPr/>
            <p:nvPr/>
          </p:nvSpPr>
          <p:spPr>
            <a:xfrm>
              <a:off x="1313233" y="3967690"/>
              <a:ext cx="4572000" cy="67710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r"/>
              <a:r>
                <a: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DC </a:t>
              </a:r>
              <a:r>
                <a:rPr lang="it-IT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measurements</a:t>
              </a:r>
              <a:r>
                <a: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(Layout 1)</a:t>
              </a:r>
            </a:p>
            <a:p>
              <a:pPr algn="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Components: 4 USB-C (top), 1 68-pins PLCC, 4 USB-C (bottom), 4 resistances (bottom)</a:t>
              </a:r>
              <a:endParaRPr lang="it-IT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35428" y="777382"/>
              <a:ext cx="2776288" cy="5484120"/>
            </a:xfrm>
            <a:prstGeom prst="rect">
              <a:avLst/>
            </a:prstGeom>
          </p:spPr>
        </p:pic>
      </p:grpSp>
      <p:grpSp>
        <p:nvGrpSpPr>
          <p:cNvPr id="17" name="Gruppo 16"/>
          <p:cNvGrpSpPr/>
          <p:nvPr/>
        </p:nvGrpSpPr>
        <p:grpSpPr>
          <a:xfrm>
            <a:off x="1293777" y="777382"/>
            <a:ext cx="7747123" cy="5484120"/>
            <a:chOff x="1293777" y="777382"/>
            <a:chExt cx="7747123" cy="5484120"/>
          </a:xfrm>
        </p:grpSpPr>
        <p:sp>
          <p:nvSpPr>
            <p:cNvPr id="18" name="Rettangolo 17"/>
            <p:cNvSpPr/>
            <p:nvPr/>
          </p:nvSpPr>
          <p:spPr>
            <a:xfrm>
              <a:off x="1293777" y="4644798"/>
              <a:ext cx="4572000" cy="86177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r"/>
              <a:r>
                <a: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DC </a:t>
              </a:r>
              <a:r>
                <a:rPr lang="it-IT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measurements</a:t>
              </a:r>
              <a:r>
                <a: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(Layout 2)</a:t>
              </a:r>
            </a:p>
            <a:p>
              <a:pPr algn="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Components: 2 32-contacts easy-on FCC FPC connectors (top), 1 68-pins PLCC, 2 32-contacts easy-on FCC</a:t>
              </a:r>
            </a:p>
            <a:p>
              <a:pPr algn="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FPC connectors (bottom), 4 resistances (bottom)</a:t>
              </a:r>
              <a:endParaRPr lang="it-IT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Immagin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5373" y="777382"/>
              <a:ext cx="2795527" cy="5484120"/>
            </a:xfrm>
            <a:prstGeom prst="rect">
              <a:avLst/>
            </a:prstGeom>
          </p:spPr>
        </p:pic>
      </p:grpSp>
      <p:grpSp>
        <p:nvGrpSpPr>
          <p:cNvPr id="23" name="Gruppo 22"/>
          <p:cNvGrpSpPr/>
          <p:nvPr/>
        </p:nvGrpSpPr>
        <p:grpSpPr>
          <a:xfrm>
            <a:off x="1293777" y="728744"/>
            <a:ext cx="7762890" cy="5496840"/>
            <a:chOff x="1293777" y="728744"/>
            <a:chExt cx="7762890" cy="5496840"/>
          </a:xfrm>
        </p:grpSpPr>
        <p:sp>
          <p:nvSpPr>
            <p:cNvPr id="24" name="Rettangolo 23"/>
            <p:cNvSpPr/>
            <p:nvPr/>
          </p:nvSpPr>
          <p:spPr>
            <a:xfrm>
              <a:off x="1293777" y="5506572"/>
              <a:ext cx="4572000" cy="67710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r"/>
              <a:r>
                <a: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DC + RF </a:t>
              </a:r>
              <a:r>
                <a:rPr lang="it-IT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measurements</a:t>
              </a:r>
              <a:endParaRPr lang="it-IT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Components: 6 SMP (top), 4 USB-C (top), 4 resistances (top), 4 TPs (top), 4 USB-C (bottom)</a:t>
              </a:r>
              <a:endParaRPr lang="it-IT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Immagine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55101" y="728744"/>
              <a:ext cx="2801566" cy="54968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741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498670"/>
              </p:ext>
            </p:extLst>
          </p:nvPr>
        </p:nvGraphicFramePr>
        <p:xfrm>
          <a:off x="152397" y="878549"/>
          <a:ext cx="8839205" cy="4081787"/>
        </p:xfrm>
        <a:graphic>
          <a:graphicData uri="http://schemas.openxmlformats.org/drawingml/2006/table">
            <a:tbl>
              <a:tblPr/>
              <a:tblGrid>
                <a:gridCol w="1114182">
                  <a:extLst>
                    <a:ext uri="{9D8B030D-6E8A-4147-A177-3AD203B41FA5}">
                      <a16:colId xmlns:a16="http://schemas.microsoft.com/office/drawing/2014/main" val="3086471983"/>
                    </a:ext>
                  </a:extLst>
                </a:gridCol>
                <a:gridCol w="2931935">
                  <a:extLst>
                    <a:ext uri="{9D8B030D-6E8A-4147-A177-3AD203B41FA5}">
                      <a16:colId xmlns:a16="http://schemas.microsoft.com/office/drawing/2014/main" val="3893963763"/>
                    </a:ext>
                  </a:extLst>
                </a:gridCol>
                <a:gridCol w="399424">
                  <a:extLst>
                    <a:ext uri="{9D8B030D-6E8A-4147-A177-3AD203B41FA5}">
                      <a16:colId xmlns:a16="http://schemas.microsoft.com/office/drawing/2014/main" val="1797824780"/>
                    </a:ext>
                  </a:extLst>
                </a:gridCol>
                <a:gridCol w="399424">
                  <a:extLst>
                    <a:ext uri="{9D8B030D-6E8A-4147-A177-3AD203B41FA5}">
                      <a16:colId xmlns:a16="http://schemas.microsoft.com/office/drawing/2014/main" val="922548923"/>
                    </a:ext>
                  </a:extLst>
                </a:gridCol>
                <a:gridCol w="399424">
                  <a:extLst>
                    <a:ext uri="{9D8B030D-6E8A-4147-A177-3AD203B41FA5}">
                      <a16:colId xmlns:a16="http://schemas.microsoft.com/office/drawing/2014/main" val="1325177495"/>
                    </a:ext>
                  </a:extLst>
                </a:gridCol>
                <a:gridCol w="399424">
                  <a:extLst>
                    <a:ext uri="{9D8B030D-6E8A-4147-A177-3AD203B41FA5}">
                      <a16:colId xmlns:a16="http://schemas.microsoft.com/office/drawing/2014/main" val="1785045083"/>
                    </a:ext>
                  </a:extLst>
                </a:gridCol>
                <a:gridCol w="523907">
                  <a:extLst>
                    <a:ext uri="{9D8B030D-6E8A-4147-A177-3AD203B41FA5}">
                      <a16:colId xmlns:a16="http://schemas.microsoft.com/office/drawing/2014/main" val="333072505"/>
                    </a:ext>
                  </a:extLst>
                </a:gridCol>
                <a:gridCol w="274941">
                  <a:extLst>
                    <a:ext uri="{9D8B030D-6E8A-4147-A177-3AD203B41FA5}">
                      <a16:colId xmlns:a16="http://schemas.microsoft.com/office/drawing/2014/main" val="1645856635"/>
                    </a:ext>
                  </a:extLst>
                </a:gridCol>
                <a:gridCol w="399424">
                  <a:extLst>
                    <a:ext uri="{9D8B030D-6E8A-4147-A177-3AD203B41FA5}">
                      <a16:colId xmlns:a16="http://schemas.microsoft.com/office/drawing/2014/main" val="96379598"/>
                    </a:ext>
                  </a:extLst>
                </a:gridCol>
                <a:gridCol w="399424">
                  <a:extLst>
                    <a:ext uri="{9D8B030D-6E8A-4147-A177-3AD203B41FA5}">
                      <a16:colId xmlns:a16="http://schemas.microsoft.com/office/drawing/2014/main" val="3632797293"/>
                    </a:ext>
                  </a:extLst>
                </a:gridCol>
                <a:gridCol w="516140">
                  <a:extLst>
                    <a:ext uri="{9D8B030D-6E8A-4147-A177-3AD203B41FA5}">
                      <a16:colId xmlns:a16="http://schemas.microsoft.com/office/drawing/2014/main" val="22904421"/>
                    </a:ext>
                  </a:extLst>
                </a:gridCol>
                <a:gridCol w="282708">
                  <a:extLst>
                    <a:ext uri="{9D8B030D-6E8A-4147-A177-3AD203B41FA5}">
                      <a16:colId xmlns:a16="http://schemas.microsoft.com/office/drawing/2014/main" val="2743912964"/>
                    </a:ext>
                  </a:extLst>
                </a:gridCol>
                <a:gridCol w="399424">
                  <a:extLst>
                    <a:ext uri="{9D8B030D-6E8A-4147-A177-3AD203B41FA5}">
                      <a16:colId xmlns:a16="http://schemas.microsoft.com/office/drawing/2014/main" val="3789717892"/>
                    </a:ext>
                  </a:extLst>
                </a:gridCol>
                <a:gridCol w="399424">
                  <a:extLst>
                    <a:ext uri="{9D8B030D-6E8A-4147-A177-3AD203B41FA5}">
                      <a16:colId xmlns:a16="http://schemas.microsoft.com/office/drawing/2014/main" val="2132790208"/>
                    </a:ext>
                  </a:extLst>
                </a:gridCol>
              </a:tblGrid>
              <a:tr h="15500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WP/Task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Year 1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Year 2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Year 3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41506"/>
                  </a:ext>
                </a:extLst>
              </a:tr>
              <a:tr h="155003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Description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Q1</a:t>
                      </a:r>
                      <a:endParaRPr lang="it-IT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Q2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Q3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Q4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Q1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Q2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Q3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Q4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Q1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Q2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Q3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Q4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5232413"/>
                  </a:ext>
                </a:extLst>
              </a:tr>
              <a:tr h="1550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WP1</a:t>
                      </a:r>
                      <a:endParaRPr lang="it-IT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Design and Simulation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319200"/>
                  </a:ext>
                </a:extLst>
              </a:tr>
              <a:tr h="1550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T1.1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Development of the TWPA theoretical model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D1.1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8883393"/>
                  </a:ext>
                </a:extLst>
              </a:tr>
              <a:tr h="2790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T1.2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Simulation and design of the TWPA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A5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A5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A5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D2.1</a:t>
                      </a:r>
                      <a:br>
                        <a:rPr lang="it-IT" sz="900">
                          <a:solidFill>
                            <a:srgbClr val="98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</a:br>
                      <a:r>
                        <a:rPr lang="it-IT" sz="900">
                          <a:solidFill>
                            <a:srgbClr val="98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M1.1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A5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A5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A5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A5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D2.2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rgbClr val="98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M1.2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A5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A5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D2.2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rgbClr val="98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M1.3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A5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2359178"/>
                  </a:ext>
                </a:extLst>
              </a:tr>
              <a:tr h="1550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T1.3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Analysis of simulation/experimental results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D2.3</a:t>
                      </a:r>
                      <a:endParaRPr lang="it-IT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D2.3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D234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377096"/>
                  </a:ext>
                </a:extLst>
              </a:tr>
              <a:tr h="1550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WP2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Devices fabrication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291841"/>
                  </a:ext>
                </a:extLst>
              </a:tr>
              <a:tr h="1550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T2.1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Study and definition of the fabrication procedure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D2.1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5230264"/>
                  </a:ext>
                </a:extLst>
              </a:tr>
              <a:tr h="2415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T2.2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Fabrication of the DTWKI amplifiers at FKB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D2.1</a:t>
                      </a:r>
                      <a:r>
                        <a:rPr lang="it-IT" sz="900">
                          <a:solidFill>
                            <a:srgbClr val="98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M2.1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D2.1</a:t>
                      </a:r>
                      <a:r>
                        <a:rPr lang="it-IT" sz="900">
                          <a:solidFill>
                            <a:srgbClr val="98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M2.3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D2.1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81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794571"/>
                  </a:ext>
                </a:extLst>
              </a:tr>
              <a:tr h="2790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T.2.3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Fabrication</a:t>
                      </a:r>
                      <a:r>
                        <a:rPr lang="it-IT" sz="10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of the TWJPA </a:t>
                      </a:r>
                      <a:r>
                        <a:rPr lang="it-IT" sz="105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amplifiers</a:t>
                      </a:r>
                      <a:r>
                        <a:rPr lang="it-IT" sz="10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it-IT" sz="105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at</a:t>
                      </a:r>
                      <a:r>
                        <a:rPr lang="it-IT" sz="10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it-IT" sz="105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INRiM</a:t>
                      </a:r>
                      <a:endParaRPr lang="it-IT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D2.2</a:t>
                      </a:r>
                      <a:r>
                        <a:rPr lang="it-IT" sz="900">
                          <a:solidFill>
                            <a:srgbClr val="98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M2.2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D2.1</a:t>
                      </a:r>
                      <a:r>
                        <a:rPr lang="it-IT" sz="900">
                          <a:solidFill>
                            <a:srgbClr val="98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M2.4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D2.2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1986381"/>
                  </a:ext>
                </a:extLst>
              </a:tr>
              <a:tr h="1550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WP3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DTWKI Test and </a:t>
                      </a:r>
                      <a:r>
                        <a:rPr lang="it-IT" sz="1000" dirty="0" err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Characterization</a:t>
                      </a:r>
                      <a:endParaRPr lang="it-IT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2265096"/>
                  </a:ext>
                </a:extLst>
              </a:tr>
              <a:tr h="1550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T3.1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Set up of the experimental instrumentations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D3.1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5086908"/>
                  </a:ext>
                </a:extLst>
              </a:tr>
              <a:tr h="1550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T3.2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Characterization of the produced DTWKIs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D3.2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D3.2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81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0937887"/>
                  </a:ext>
                </a:extLst>
              </a:tr>
              <a:tr h="1550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T3.3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Read out TESs and MKIDs with DTWKIs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D3.3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76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289576"/>
                  </a:ext>
                </a:extLst>
              </a:tr>
              <a:tr h="1550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WP4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TWJPA Test and Characterization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416659"/>
                  </a:ext>
                </a:extLst>
              </a:tr>
              <a:tr h="1550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T4.1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Set up of the experimental instrumentations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D4.1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9331653"/>
                  </a:ext>
                </a:extLst>
              </a:tr>
              <a:tr h="1550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T4.2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Characterization of the produced TWJPAs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D4.2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D4.2</a:t>
                      </a:r>
                      <a:endParaRPr lang="it-IT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81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81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4619"/>
                  </a:ext>
                </a:extLst>
              </a:tr>
              <a:tr h="3100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T4.3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Read out with microwave cavities and qubit with TWJPAs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D4.3</a:t>
                      </a:r>
                      <a:endParaRPr lang="it-IT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76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399054"/>
                  </a:ext>
                </a:extLst>
              </a:tr>
              <a:tr h="1550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WP5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Management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271470"/>
                  </a:ext>
                </a:extLst>
              </a:tr>
              <a:tr h="1550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T5.1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Active management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rgbClr val="98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M5.2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6466274"/>
                  </a:ext>
                </a:extLst>
              </a:tr>
              <a:tr h="1550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T5.2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marR="571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Collaboration meetings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rgbClr val="98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M5.1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A5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A5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A5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A5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6468404"/>
                  </a:ext>
                </a:extLst>
              </a:tr>
              <a:tr h="1550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T5.3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Reporting activities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D5.1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9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D5.1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9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54.1</a:t>
                      </a:r>
                      <a:endParaRPr lang="it-IT" sz="105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9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D5.2</a:t>
                      </a:r>
                      <a:endParaRPr lang="it-IT" sz="105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9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700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5912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Description of the research group</a:t>
            </a: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161365" y="816020"/>
            <a:ext cx="8866094" cy="788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05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INFN-MIB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coordinate the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whole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work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specifically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on the design and on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characterization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developed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devices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The INFN-MIB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Cryogenic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Laboratory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hosts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several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dilution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refrigerators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fully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equipped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temperature detectors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testing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with RF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instrumentation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The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people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directly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involved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these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activities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more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year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experience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cryogenics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within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CUORE/CUPID, HOLMES, KIDS_RD) and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can exploit a long-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lasting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scientific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collaboration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with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external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institutions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(FBK,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INRiM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NIST,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Caltech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MIT). </a:t>
            </a:r>
            <a:endParaRPr lang="it-IT" sz="105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05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INFN-LNF COLD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CryOgenic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Laboratory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for Detectors)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group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activities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range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from the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characterization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cryogenic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devices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such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normal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superconducting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resonant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cavities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to the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development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single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photon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detectors, in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particular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Josephson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Junctions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The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group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experience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multi-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harmonic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magnetic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susceptibility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measurement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well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COLD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group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currently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working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on the QUAX, SIMP and SUPERGALAX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projects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proposed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KLASH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experiment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The INFN-LNF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unit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supervise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device's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fabrication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participate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characterization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it-IT" sz="105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it-IT" sz="105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INFN-LE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Cryo-Spintronics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group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expertise in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cavity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magnonics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spintronics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material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science and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focus on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investigating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magnon-cavity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polaritons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for quantum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computation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quantum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sensing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applications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The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group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Italian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node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European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Infrastructure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Magnetism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funded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within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ISABEL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and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coordinated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participated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various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EU, PRIN and FIRB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projects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The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group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laboratory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equipped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with a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cryogenic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RF probe station,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superconducting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magnets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combined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a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dilution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fridge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(down to 10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mK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and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several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instrumentation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for RF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available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for the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it-IT" sz="105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05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INFN-SA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group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coordinate the design and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simulation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TWPAs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following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approaches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DTWKI, TWJPA, and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perform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mounting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initial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testing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TWJPA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devices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The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group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multi-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decennial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experience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modelling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simulation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Josephson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well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the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characterization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Josephson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devices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currently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working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on FEEL, SIMP and VIRGO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projects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Simulation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activities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exploit a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dual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processor workstation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equipped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with TITAN GPU, for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parallel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computing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to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local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clusters (UNISA and INFN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UNINA). For the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characterization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the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cryogenic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laboratory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hosts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temperature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cryostats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(down to 0.3 K), and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microwave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instrumentations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suitable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characterization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superconducting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devices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t-IT" sz="105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05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INFN-TIFPA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group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supervise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device's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production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FBK and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participate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characterization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The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group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long-standing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experience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preparation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run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activities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down to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mK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temperatures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high Q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mechanical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resonators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electromechanical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(feedback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cooling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parametric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squeezing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and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cryoelectronics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(SQUID,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KIDs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The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local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cryogenics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laboratory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hosts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dilution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refrigerator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helium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liquefier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dewars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electronics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data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acquisition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The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group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involved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many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mainly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INFN) and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international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activities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t-IT" sz="105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105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it-IT" sz="10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1.4 </a:t>
            </a:r>
            <a:r>
              <a:rPr lang="it-IT" sz="105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Other</a:t>
            </a:r>
            <a:r>
              <a:rPr lang="it-IT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INFN National </a:t>
            </a:r>
            <a:r>
              <a:rPr lang="it-IT" sz="105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Commissions</a:t>
            </a:r>
            <a:r>
              <a:rPr lang="it-IT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it-IT" sz="105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CSNs</a:t>
            </a:r>
            <a:r>
              <a:rPr lang="it-IT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it-IT" sz="105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involved</a:t>
            </a:r>
            <a:endParaRPr lang="it-IT" sz="10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Fondazione Bruno Kessler (FBK)</a:t>
            </a:r>
            <a:endParaRPr lang="it-IT" sz="10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Fondazione Bruno Kessler (FBK)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non-profit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research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organization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founded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in 2006 by Autonoma Provincia di Trento. The Micro System Technology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group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(MST) of Centre for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Materials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and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Microsystems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(CMM)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long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lasting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experience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in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fabricating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KID detectors for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which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it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developed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Ti/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multilayer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films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FBK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equipped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with a 6” CMOS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pilot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microfabrication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line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including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optical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lithography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with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submicron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resolution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and e-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beam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lithography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well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additional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equipment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for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micromachining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The MST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group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will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be in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charge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of the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fabrication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of the DTWKI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prototypes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it-IT" sz="10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it-IT" sz="10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Istituto Nazionale di Ricerca Metrologica (</a:t>
            </a:r>
            <a:r>
              <a:rPr lang="it-IT" sz="105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INRiM</a:t>
            </a:r>
            <a:r>
              <a:rPr lang="it-IT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it-IT" sz="10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Istituto Nazionale di Ricerca Metrologica (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INRiM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the National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Metrology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Institute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of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Italy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with the task of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carrying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out and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promoting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scientific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research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in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metrology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new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technologies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and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materials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INRiM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with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Quantum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Metrology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and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Nanotechnology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(QN)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Division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long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experience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in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advanced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nano- and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microfabrication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with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various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deposition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techniques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In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project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the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role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of INRIM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devoted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to the design and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fabrication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of TWJPA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prototypes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in Al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technology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fabricated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by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means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of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shadow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mask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lithography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it-IT" sz="10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it-IT" sz="10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105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Institute</a:t>
            </a:r>
            <a:r>
              <a:rPr lang="it-IT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for Basic Science Center for </a:t>
            </a:r>
            <a:r>
              <a:rPr lang="it-IT" sz="105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Axion</a:t>
            </a:r>
            <a:r>
              <a:rPr lang="it-IT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and Precision </a:t>
            </a:r>
            <a:r>
              <a:rPr lang="it-IT" sz="105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Physics</a:t>
            </a:r>
            <a:r>
              <a:rPr lang="it-IT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Research</a:t>
            </a:r>
            <a:r>
              <a:rPr lang="it-IT" sz="1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(IBS-CAPP)</a:t>
            </a:r>
            <a:endParaRPr lang="it-IT" sz="10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CAPP, the Center for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Axion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and Precision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Physics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established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in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October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2013,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part of the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Institute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for Basic Science of the Republic of Korea;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it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aims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launch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state of the art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axion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dark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matter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experiment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using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high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quality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microwave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resonators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high-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field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and high-aperture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magnets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well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the state of the art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microwave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amplifiers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The Center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hosts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Low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Vibration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Research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Facility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(LVRF) in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which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several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low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temperature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refrigerators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are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installed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perform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axion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search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experiments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test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cavities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and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characterise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sensors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and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detecting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modules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The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experimental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setups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are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installed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in a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dedicated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test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facility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with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two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dilution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refrigerators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in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which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multiple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devices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can be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tested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IBS-CAPP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will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co-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finance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the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parametric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amplifier</a:t>
            </a:r>
            <a:r>
              <a:rPr lang="it-IT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production.</a:t>
            </a:r>
            <a:endParaRPr lang="it-IT" sz="105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75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Budget Lecce</a:t>
            </a:r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451939"/>
              </p:ext>
            </p:extLst>
          </p:nvPr>
        </p:nvGraphicFramePr>
        <p:xfrm>
          <a:off x="452717" y="771310"/>
          <a:ext cx="7767917" cy="2027111"/>
        </p:xfrm>
        <a:graphic>
          <a:graphicData uri="http://schemas.openxmlformats.org/drawingml/2006/table">
            <a:tbl>
              <a:tblPr/>
              <a:tblGrid>
                <a:gridCol w="1269756">
                  <a:extLst>
                    <a:ext uri="{9D8B030D-6E8A-4147-A177-3AD203B41FA5}">
                      <a16:colId xmlns:a16="http://schemas.microsoft.com/office/drawing/2014/main" val="49418121"/>
                    </a:ext>
                  </a:extLst>
                </a:gridCol>
                <a:gridCol w="2663997">
                  <a:extLst>
                    <a:ext uri="{9D8B030D-6E8A-4147-A177-3AD203B41FA5}">
                      <a16:colId xmlns:a16="http://schemas.microsoft.com/office/drawing/2014/main" val="308735348"/>
                    </a:ext>
                  </a:extLst>
                </a:gridCol>
                <a:gridCol w="958541">
                  <a:extLst>
                    <a:ext uri="{9D8B030D-6E8A-4147-A177-3AD203B41FA5}">
                      <a16:colId xmlns:a16="http://schemas.microsoft.com/office/drawing/2014/main" val="2855740237"/>
                    </a:ext>
                  </a:extLst>
                </a:gridCol>
                <a:gridCol w="958541">
                  <a:extLst>
                    <a:ext uri="{9D8B030D-6E8A-4147-A177-3AD203B41FA5}">
                      <a16:colId xmlns:a16="http://schemas.microsoft.com/office/drawing/2014/main" val="3324707052"/>
                    </a:ext>
                  </a:extLst>
                </a:gridCol>
                <a:gridCol w="958541">
                  <a:extLst>
                    <a:ext uri="{9D8B030D-6E8A-4147-A177-3AD203B41FA5}">
                      <a16:colId xmlns:a16="http://schemas.microsoft.com/office/drawing/2014/main" val="695435775"/>
                    </a:ext>
                  </a:extLst>
                </a:gridCol>
                <a:gridCol w="958541">
                  <a:extLst>
                    <a:ext uri="{9D8B030D-6E8A-4147-A177-3AD203B41FA5}">
                      <a16:colId xmlns:a16="http://schemas.microsoft.com/office/drawing/2014/main" val="3036437564"/>
                    </a:ext>
                  </a:extLst>
                </a:gridCol>
              </a:tblGrid>
              <a:tr h="0">
                <a:tc gridSpan="6"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INFN-LE</a:t>
                      </a:r>
                      <a:endParaRPr lang="it-IT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42634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Expenditure</a:t>
                      </a:r>
                      <a:endParaRPr lang="it-IT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Description</a:t>
                      </a:r>
                      <a:endParaRPr lang="it-IT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2021 [k€]</a:t>
                      </a:r>
                      <a:endParaRPr lang="it-IT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it-IT" sz="1100" b="1" baseline="30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nd</a:t>
                      </a:r>
                      <a:r>
                        <a:rPr lang="it-IT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Y[k€]</a:t>
                      </a:r>
                      <a:endParaRPr lang="it-IT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r>
                        <a:rPr lang="it-IT" sz="1100" b="1" baseline="30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rd</a:t>
                      </a:r>
                      <a:r>
                        <a:rPr lang="it-IT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Y [k€]</a:t>
                      </a:r>
                      <a:endParaRPr lang="it-IT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Total [k€]</a:t>
                      </a:r>
                      <a:endParaRPr lang="it-IT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70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Instruments</a:t>
                      </a:r>
                      <a:endParaRPr lang="it-IT" sz="14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Signal</a:t>
                      </a:r>
                      <a:r>
                        <a:rPr lang="it-IT" sz="1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it-IT" sz="11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Generator, 250 kHz to 20 GHz</a:t>
                      </a:r>
                    </a:p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Rohde</a:t>
                      </a:r>
                      <a:r>
                        <a:rPr lang="it-IT" sz="11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&amp; </a:t>
                      </a:r>
                      <a:r>
                        <a:rPr lang="it-IT" sz="11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Schwarz</a:t>
                      </a:r>
                      <a:r>
                        <a:rPr lang="it-IT" sz="11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SMA100B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r>
                        <a:rPr lang="it-IT" sz="1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Wingdings" panose="05000000000000000000" pitchFamily="2" charset="2"/>
                        </a:rPr>
                        <a:t>29.3</a:t>
                      </a:r>
                      <a:endParaRPr lang="it-IT" sz="14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4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it-IT" sz="14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</a:t>
                      </a:r>
                      <a:endParaRPr lang="it-IT" sz="1400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52769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Consumables</a:t>
                      </a:r>
                      <a:endParaRPr lang="it-IT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YIG </a:t>
                      </a:r>
                      <a:r>
                        <a:rPr lang="it-IT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spheres</a:t>
                      </a:r>
                      <a:r>
                        <a:rPr lang="it-IT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; 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Al </a:t>
                      </a: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and Cu for cavities; </a:t>
                      </a:r>
                      <a:r>
                        <a:rPr lang="it-IT" sz="11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printed</a:t>
                      </a:r>
                      <a:r>
                        <a:rPr lang="it-IT" sz="11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lang="it-IT" sz="11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circuit</a:t>
                      </a:r>
                      <a:r>
                        <a:rPr lang="it-IT" sz="11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lang="it-IT" sz="11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boards</a:t>
                      </a:r>
                      <a:r>
                        <a:rPr lang="it-IT" sz="11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; </a:t>
                      </a:r>
                      <a:r>
                        <a:rPr lang="it-IT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Microwave</a:t>
                      </a:r>
                      <a:r>
                        <a:rPr lang="it-IT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it-IT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components</a:t>
                      </a:r>
                      <a:r>
                        <a:rPr lang="it-IT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to </a:t>
                      </a:r>
                      <a:r>
                        <a:rPr lang="it-IT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adapt</a:t>
                      </a:r>
                      <a:r>
                        <a:rPr lang="it-IT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it-IT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existing</a:t>
                      </a:r>
                      <a:r>
                        <a:rPr lang="it-IT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it-IT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dilution</a:t>
                      </a:r>
                      <a:r>
                        <a:rPr lang="it-IT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it-IT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fridge</a:t>
                      </a:r>
                      <a:r>
                        <a:rPr lang="it-IT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to test station</a:t>
                      </a:r>
                      <a:endParaRPr lang="it-IT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</a:t>
                      </a:r>
                      <a:r>
                        <a:rPr lang="it-IT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it-IT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10.7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it-IT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it-IT" sz="1400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39861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Personnel</a:t>
                      </a:r>
                      <a:endParaRPr lang="it-IT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Junior/Senior Post-Doc (INFN </a:t>
                      </a:r>
                      <a:r>
                        <a:rPr lang="it-IT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AdR</a:t>
                      </a:r>
                      <a:r>
                        <a:rPr lang="it-IT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 with focus on the </a:t>
                      </a:r>
                      <a:r>
                        <a:rPr lang="it-IT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characterization</a:t>
                      </a:r>
                      <a:endParaRPr lang="it-IT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it-IT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</a:t>
                      </a:r>
                      <a:endParaRPr lang="it-IT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</a:t>
                      </a:r>
                      <a:endParaRPr lang="it-IT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60</a:t>
                      </a:r>
                      <a:endParaRPr lang="it-IT" sz="1400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95388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Missions</a:t>
                      </a:r>
                      <a:endParaRPr lang="it-IT" sz="14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Collaboration </a:t>
                      </a:r>
                      <a:r>
                        <a:rPr lang="it-IT" sz="1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meetings</a:t>
                      </a:r>
                      <a:r>
                        <a:rPr lang="it-IT" sz="1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and </a:t>
                      </a:r>
                      <a:r>
                        <a:rPr lang="it-IT" sz="1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experiment</a:t>
                      </a:r>
                      <a:r>
                        <a:rPr lang="it-IT" sz="1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it-IT" sz="1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runs</a:t>
                      </a:r>
                      <a:endParaRPr lang="it-IT" sz="14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kern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</a:t>
                      </a:r>
                      <a:endParaRPr lang="it-IT" sz="1400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566885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5715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Total</a:t>
                      </a:r>
                      <a:endParaRPr lang="it-IT" sz="14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41</a:t>
                      </a:r>
                      <a:endParaRPr lang="it-IT" sz="14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</a:t>
                      </a:r>
                      <a:endParaRPr lang="it-IT" sz="14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45</a:t>
                      </a:r>
                      <a:endParaRPr lang="it-IT" sz="14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132</a:t>
                      </a:r>
                      <a:endParaRPr lang="it-IT" sz="1400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8212551"/>
                  </a:ext>
                </a:extLst>
              </a:tr>
            </a:tbl>
          </a:graphicData>
        </a:graphic>
      </p:graphicFrame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6824631"/>
              </p:ext>
            </p:extLst>
          </p:nvPr>
        </p:nvGraphicFramePr>
        <p:xfrm>
          <a:off x="452718" y="2889226"/>
          <a:ext cx="7767916" cy="177165"/>
        </p:xfrm>
        <a:graphic>
          <a:graphicData uri="http://schemas.openxmlformats.org/drawingml/2006/table">
            <a:tbl>
              <a:tblPr/>
              <a:tblGrid>
                <a:gridCol w="3933752">
                  <a:extLst>
                    <a:ext uri="{9D8B030D-6E8A-4147-A177-3AD203B41FA5}">
                      <a16:colId xmlns:a16="http://schemas.microsoft.com/office/drawing/2014/main" val="1562230414"/>
                    </a:ext>
                  </a:extLst>
                </a:gridCol>
                <a:gridCol w="958541">
                  <a:extLst>
                    <a:ext uri="{9D8B030D-6E8A-4147-A177-3AD203B41FA5}">
                      <a16:colId xmlns:a16="http://schemas.microsoft.com/office/drawing/2014/main" val="3468479905"/>
                    </a:ext>
                  </a:extLst>
                </a:gridCol>
                <a:gridCol w="958541">
                  <a:extLst>
                    <a:ext uri="{9D8B030D-6E8A-4147-A177-3AD203B41FA5}">
                      <a16:colId xmlns:a16="http://schemas.microsoft.com/office/drawing/2014/main" val="1714499638"/>
                    </a:ext>
                  </a:extLst>
                </a:gridCol>
                <a:gridCol w="958541">
                  <a:extLst>
                    <a:ext uri="{9D8B030D-6E8A-4147-A177-3AD203B41FA5}">
                      <a16:colId xmlns:a16="http://schemas.microsoft.com/office/drawing/2014/main" val="3566041206"/>
                    </a:ext>
                  </a:extLst>
                </a:gridCol>
                <a:gridCol w="958541">
                  <a:extLst>
                    <a:ext uri="{9D8B030D-6E8A-4147-A177-3AD203B41FA5}">
                      <a16:colId xmlns:a16="http://schemas.microsoft.com/office/drawing/2014/main" val="403192863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pPr marL="57150" marR="2857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 err="1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Totals</a:t>
                      </a:r>
                      <a:endParaRPr lang="it-IT" sz="140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354</a:t>
                      </a:r>
                      <a:endParaRPr lang="it-IT" sz="140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379</a:t>
                      </a:r>
                      <a:endParaRPr lang="it-IT" sz="140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179</a:t>
                      </a:r>
                      <a:endParaRPr lang="it-IT" sz="140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912</a:t>
                      </a:r>
                      <a:endParaRPr lang="it-IT" sz="140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2551956"/>
                  </a:ext>
                </a:extLst>
              </a:tr>
            </a:tbl>
          </a:graphicData>
        </a:graphic>
      </p:graphicFrame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A6D9A91B-C7C7-4BA4-905E-EB509094B7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8718131"/>
              </p:ext>
            </p:extLst>
          </p:nvPr>
        </p:nvGraphicFramePr>
        <p:xfrm>
          <a:off x="974852" y="3346425"/>
          <a:ext cx="7434042" cy="9677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63779">
                  <a:extLst>
                    <a:ext uri="{9D8B030D-6E8A-4147-A177-3AD203B41FA5}">
                      <a16:colId xmlns:a16="http://schemas.microsoft.com/office/drawing/2014/main" val="923286847"/>
                    </a:ext>
                  </a:extLst>
                </a:gridCol>
                <a:gridCol w="3614792">
                  <a:extLst>
                    <a:ext uri="{9D8B030D-6E8A-4147-A177-3AD203B41FA5}">
                      <a16:colId xmlns:a16="http://schemas.microsoft.com/office/drawing/2014/main" val="3189674743"/>
                    </a:ext>
                  </a:extLst>
                </a:gridCol>
                <a:gridCol w="1755471">
                  <a:extLst>
                    <a:ext uri="{9D8B030D-6E8A-4147-A177-3AD203B41FA5}">
                      <a16:colId xmlns:a16="http://schemas.microsoft.com/office/drawing/2014/main" val="3432005621"/>
                    </a:ext>
                  </a:extLst>
                </a:gridCol>
              </a:tblGrid>
              <a:tr h="154515">
                <a:tc>
                  <a:txBody>
                    <a:bodyPr/>
                    <a:lstStyle/>
                    <a:p>
                      <a:r>
                        <a:rPr lang="it-IT" sz="1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Richieste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t-IT" sz="1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Descrizione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t-IT" sz="1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Totale euro/FTE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6831016"/>
                  </a:ext>
                </a:extLst>
              </a:tr>
              <a:tr h="154515">
                <a:tc>
                  <a:txBody>
                    <a:bodyPr/>
                    <a:lstStyle/>
                    <a:p>
                      <a:r>
                        <a:rPr lang="it-IT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Officina meccanica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t-IT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1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 FTE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6858873"/>
                  </a:ext>
                </a:extLst>
              </a:tr>
              <a:tr h="1904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Laboratorio di elettronica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t-IT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56551365"/>
                  </a:ext>
                </a:extLst>
              </a:tr>
              <a:tr h="154515">
                <a:tc>
                  <a:txBody>
                    <a:bodyPr/>
                    <a:lstStyle/>
                    <a:p>
                      <a:r>
                        <a:rPr lang="it-IT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Servizio calcolo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t-IT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39939908"/>
                  </a:ext>
                </a:extLst>
              </a:tr>
            </a:tbl>
          </a:graphicData>
        </a:graphic>
      </p:graphicFrame>
      <p:graphicFrame>
        <p:nvGraphicFramePr>
          <p:cNvPr id="8" name="Tabel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465804"/>
              </p:ext>
            </p:extLst>
          </p:nvPr>
        </p:nvGraphicFramePr>
        <p:xfrm>
          <a:off x="457480" y="4423449"/>
          <a:ext cx="5934075" cy="1594485"/>
        </p:xfrm>
        <a:graphic>
          <a:graphicData uri="http://schemas.openxmlformats.org/drawingml/2006/table">
            <a:tbl>
              <a:tblPr/>
              <a:tblGrid>
                <a:gridCol w="1109464">
                  <a:extLst>
                    <a:ext uri="{9D8B030D-6E8A-4147-A177-3AD203B41FA5}">
                      <a16:colId xmlns:a16="http://schemas.microsoft.com/office/drawing/2014/main" val="3160845945"/>
                    </a:ext>
                  </a:extLst>
                </a:gridCol>
                <a:gridCol w="1109464">
                  <a:extLst>
                    <a:ext uri="{9D8B030D-6E8A-4147-A177-3AD203B41FA5}">
                      <a16:colId xmlns:a16="http://schemas.microsoft.com/office/drawing/2014/main" val="2310070503"/>
                    </a:ext>
                  </a:extLst>
                </a:gridCol>
                <a:gridCol w="2981644">
                  <a:extLst>
                    <a:ext uri="{9D8B030D-6E8A-4147-A177-3AD203B41FA5}">
                      <a16:colId xmlns:a16="http://schemas.microsoft.com/office/drawing/2014/main" val="3118084305"/>
                    </a:ext>
                  </a:extLst>
                </a:gridCol>
                <a:gridCol w="733503">
                  <a:extLst>
                    <a:ext uri="{9D8B030D-6E8A-4147-A177-3AD203B41FA5}">
                      <a16:colId xmlns:a16="http://schemas.microsoft.com/office/drawing/2014/main" val="2126425436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INFN-LE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3817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Name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Surname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Position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FTE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0078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Giuseppe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Maruccio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Professore Ordinario (UniSalento) [RL]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0.3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21518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Angelo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Leo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Assegnista (UniSalento)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0.3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41272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Anna Grazia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Monteduro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Ricercatore RTD-A (UniSalento)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0.3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73990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Silvia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Rizzato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Ricercatore RTD-A (UniSalento)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0.3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67833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Anna Paola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Caricato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Professore Associato (UniSalento)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0.1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49539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 </a:t>
                      </a:r>
                      <a:r>
                        <a:rPr lang="it-IT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months</a:t>
                      </a:r>
                      <a:r>
                        <a:rPr lang="it-IT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it-IT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AdR</a:t>
                      </a:r>
                      <a:r>
                        <a:rPr lang="it-IT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from the </a:t>
                      </a:r>
                      <a:r>
                        <a:rPr lang="it-IT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second</a:t>
                      </a:r>
                      <a:r>
                        <a:rPr lang="it-IT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it-IT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year</a:t>
                      </a:r>
                      <a:endParaRPr lang="it-IT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7006380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R="6667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INFN-LE Total</a:t>
                      </a:r>
                      <a:endParaRPr lang="it-IT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2.3</a:t>
                      </a:r>
                      <a:endParaRPr lang="it-IT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0418030"/>
                  </a:ext>
                </a:extLst>
              </a:tr>
            </a:tbl>
          </a:graphicData>
        </a:graphic>
      </p:graphicFrame>
      <p:sp>
        <p:nvSpPr>
          <p:cNvPr id="9" name="CasellaDiTesto 8"/>
          <p:cNvSpPr txBox="1"/>
          <p:nvPr/>
        </p:nvSpPr>
        <p:spPr>
          <a:xfrm>
            <a:off x="6965575" y="5034622"/>
            <a:ext cx="175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L.Martina</a:t>
            </a:r>
            <a:r>
              <a:rPr lang="it-IT" dirty="0"/>
              <a:t>  e  </a:t>
            </a:r>
            <a:r>
              <a:rPr lang="it-IT" dirty="0" err="1"/>
              <a:t>D.Montanino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9286875" y="914400"/>
            <a:ext cx="1805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Anno</a:t>
            </a:r>
            <a:r>
              <a:rPr lang="it-IT" dirty="0">
                <a:sym typeface="Wingdings" panose="05000000000000000000" pitchFamily="2" charset="2"/>
              </a:rPr>
              <a:t> stanziato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45075" y="6961030"/>
            <a:ext cx="1276350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174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Objectives</a:t>
            </a:r>
            <a:endParaRPr lang="it-IT" dirty="0"/>
          </a:p>
        </p:txBody>
      </p:sp>
      <p:pic>
        <p:nvPicPr>
          <p:cNvPr id="3" name="image3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34470" y="1798225"/>
            <a:ext cx="5979459" cy="4249271"/>
          </a:xfrm>
          <a:prstGeom prst="rect">
            <a:avLst/>
          </a:prstGeom>
          <a:ln/>
        </p:spPr>
      </p:pic>
      <p:sp>
        <p:nvSpPr>
          <p:cNvPr id="4" name="Rettangolo 3"/>
          <p:cNvSpPr/>
          <p:nvPr/>
        </p:nvSpPr>
        <p:spPr>
          <a:xfrm>
            <a:off x="256053" y="770428"/>
            <a:ext cx="8704731" cy="1269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sz="1400" dirty="0" err="1">
                <a:solidFill>
                  <a:srgbClr val="232A83"/>
                </a:solidFill>
              </a:rPr>
              <a:t>development</a:t>
            </a:r>
            <a:r>
              <a:rPr lang="it-IT" sz="1400" dirty="0">
                <a:solidFill>
                  <a:srgbClr val="232A83"/>
                </a:solidFill>
              </a:rPr>
              <a:t> of </a:t>
            </a:r>
            <a:r>
              <a:rPr lang="it-IT" sz="1400" b="1" i="1" u="sng" dirty="0">
                <a:solidFill>
                  <a:srgbClr val="232A83"/>
                </a:solidFill>
              </a:rPr>
              <a:t>high </a:t>
            </a:r>
            <a:r>
              <a:rPr lang="it-IT" sz="1400" b="1" i="1" u="sng" dirty="0" err="1">
                <a:solidFill>
                  <a:srgbClr val="232A83"/>
                </a:solidFill>
              </a:rPr>
              <a:t>performing</a:t>
            </a:r>
            <a:r>
              <a:rPr lang="it-IT" sz="1400" b="1" i="1" u="sng" dirty="0">
                <a:solidFill>
                  <a:srgbClr val="232A83"/>
                </a:solidFill>
              </a:rPr>
              <a:t> </a:t>
            </a:r>
            <a:r>
              <a:rPr lang="it-IT" sz="1400" b="1" i="1" u="sng" dirty="0" err="1">
                <a:solidFill>
                  <a:srgbClr val="232A8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wideband</a:t>
            </a:r>
            <a:r>
              <a:rPr lang="it-IT" sz="1400" b="1" i="1" u="sng" dirty="0">
                <a:solidFill>
                  <a:srgbClr val="232A8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400" b="1" i="1" u="sng" dirty="0" err="1">
                <a:solidFill>
                  <a:srgbClr val="232A8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superconducting</a:t>
            </a:r>
            <a:r>
              <a:rPr lang="it-IT" sz="1400" b="1" i="1" u="sng" dirty="0">
                <a:solidFill>
                  <a:srgbClr val="232A8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400" b="1" i="1" u="sng" dirty="0" err="1">
                <a:solidFill>
                  <a:srgbClr val="232A83"/>
                </a:solidFill>
              </a:rPr>
              <a:t>parametric</a:t>
            </a:r>
            <a:r>
              <a:rPr lang="it-IT" sz="1400" b="1" i="1" u="sng" dirty="0">
                <a:solidFill>
                  <a:srgbClr val="232A83"/>
                </a:solidFill>
              </a:rPr>
              <a:t> </a:t>
            </a:r>
            <a:r>
              <a:rPr lang="it-IT" sz="1400" b="1" i="1" u="sng" dirty="0" err="1">
                <a:solidFill>
                  <a:srgbClr val="232A83"/>
                </a:solidFill>
              </a:rPr>
              <a:t>amplifiers</a:t>
            </a:r>
            <a:r>
              <a:rPr lang="it-IT" sz="1400" b="1" i="1" u="sng" dirty="0">
                <a:solidFill>
                  <a:srgbClr val="232A83"/>
                </a:solidFill>
              </a:rPr>
              <a:t> </a:t>
            </a:r>
            <a:r>
              <a:rPr lang="it-IT" sz="1400" dirty="0">
                <a:solidFill>
                  <a:srgbClr val="232A83"/>
                </a:solidFill>
              </a:rPr>
              <a:t>(</a:t>
            </a:r>
            <a:r>
              <a:rPr lang="en-US" sz="1400" dirty="0">
                <a:solidFill>
                  <a:srgbClr val="232A83"/>
                </a:solidFill>
              </a:rPr>
              <a:t>transmission line with embedded Josephson junctions (</a:t>
            </a:r>
            <a:r>
              <a:rPr lang="en-US" sz="1400" b="1" i="1" u="sng" dirty="0">
                <a:solidFill>
                  <a:srgbClr val="232A83"/>
                </a:solidFill>
              </a:rPr>
              <a:t>TWJPA</a:t>
            </a:r>
            <a:r>
              <a:rPr lang="en-US" sz="1400" dirty="0">
                <a:solidFill>
                  <a:srgbClr val="232A83"/>
                </a:solidFill>
              </a:rPr>
              <a:t>) and Dispersion-engineered Traveling Wave Kinetic Inductance (</a:t>
            </a:r>
            <a:r>
              <a:rPr lang="en-US" sz="1400" b="1" i="1" u="sng" dirty="0">
                <a:solidFill>
                  <a:srgbClr val="232A83"/>
                </a:solidFill>
              </a:rPr>
              <a:t>DTWKI</a:t>
            </a:r>
            <a:r>
              <a:rPr lang="en-US" sz="1400" dirty="0">
                <a:solidFill>
                  <a:srgbClr val="232A83"/>
                </a:solidFill>
              </a:rPr>
              <a:t>))</a:t>
            </a:r>
            <a:r>
              <a:rPr lang="it-IT" sz="1400" dirty="0">
                <a:solidFill>
                  <a:srgbClr val="232A83"/>
                </a:solidFill>
              </a:rPr>
              <a:t>;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sz="1400" b="1" i="1" u="sng" dirty="0" err="1">
                <a:solidFill>
                  <a:srgbClr val="232A83"/>
                </a:solidFill>
              </a:rPr>
              <a:t>read</a:t>
            </a:r>
            <a:r>
              <a:rPr lang="it-IT" sz="1400" b="1" i="1" u="sng" dirty="0">
                <a:solidFill>
                  <a:srgbClr val="232A83"/>
                </a:solidFill>
              </a:rPr>
              <a:t> out </a:t>
            </a:r>
            <a:r>
              <a:rPr lang="it-IT" sz="1400" b="1" i="1" u="sng" dirty="0" err="1">
                <a:solidFill>
                  <a:srgbClr val="232A83"/>
                </a:solidFill>
              </a:rPr>
              <a:t>demonstration</a:t>
            </a:r>
            <a:r>
              <a:rPr lang="it-IT" sz="1400" b="1" i="1" u="sng" dirty="0">
                <a:solidFill>
                  <a:srgbClr val="232A83"/>
                </a:solidFill>
              </a:rPr>
              <a:t> of </a:t>
            </a:r>
            <a:r>
              <a:rPr lang="it-IT" sz="1400" b="1" i="1" u="sng" dirty="0" err="1">
                <a:solidFill>
                  <a:srgbClr val="232A83"/>
                </a:solidFill>
              </a:rPr>
              <a:t>various</a:t>
            </a:r>
            <a:r>
              <a:rPr lang="it-IT" sz="1400" b="1" i="1" u="sng" dirty="0">
                <a:solidFill>
                  <a:srgbClr val="232A83"/>
                </a:solidFill>
              </a:rPr>
              <a:t> detectors/</a:t>
            </a:r>
            <a:r>
              <a:rPr lang="it-IT" sz="1400" b="1" i="1" u="sng" dirty="0" err="1">
                <a:solidFill>
                  <a:srgbClr val="232A83"/>
                </a:solidFill>
              </a:rPr>
              <a:t>components</a:t>
            </a:r>
            <a:r>
              <a:rPr lang="it-IT" sz="1400" b="1" i="1" u="sng" dirty="0">
                <a:solidFill>
                  <a:srgbClr val="232A83"/>
                </a:solidFill>
              </a:rPr>
              <a:t> </a:t>
            </a:r>
            <a:r>
              <a:rPr lang="it-IT" sz="1400" dirty="0">
                <a:solidFill>
                  <a:srgbClr val="232A83"/>
                </a:solidFill>
              </a:rPr>
              <a:t>(</a:t>
            </a:r>
            <a:r>
              <a:rPr lang="it-IT" sz="1400" b="1" i="1" u="sng" dirty="0" err="1">
                <a:solidFill>
                  <a:srgbClr val="232A83"/>
                </a:solidFill>
              </a:rPr>
              <a:t>TESs</a:t>
            </a:r>
            <a:r>
              <a:rPr lang="it-IT" sz="1400" b="1" i="1" u="sng" dirty="0">
                <a:solidFill>
                  <a:srgbClr val="232A83"/>
                </a:solidFill>
              </a:rPr>
              <a:t>, </a:t>
            </a:r>
            <a:r>
              <a:rPr lang="it-IT" sz="1400" b="1" i="1" u="sng" dirty="0" err="1">
                <a:solidFill>
                  <a:srgbClr val="232A83"/>
                </a:solidFill>
              </a:rPr>
              <a:t>MKIDs</a:t>
            </a:r>
            <a:r>
              <a:rPr lang="it-IT" sz="1400" b="1" i="1" u="sng" dirty="0">
                <a:solidFill>
                  <a:srgbClr val="232A83"/>
                </a:solidFill>
              </a:rPr>
              <a:t>, </a:t>
            </a:r>
            <a:r>
              <a:rPr lang="it-IT" sz="1400" b="1" i="1" u="sng" dirty="0" err="1">
                <a:solidFill>
                  <a:srgbClr val="232A83"/>
                </a:solidFill>
              </a:rPr>
              <a:t>microwave</a:t>
            </a:r>
            <a:r>
              <a:rPr lang="it-IT" sz="1400" b="1" i="1" u="sng" dirty="0">
                <a:solidFill>
                  <a:srgbClr val="232A83"/>
                </a:solidFill>
              </a:rPr>
              <a:t> </a:t>
            </a:r>
            <a:r>
              <a:rPr lang="it-IT" sz="1400" b="1" i="1" u="sng" dirty="0" err="1">
                <a:solidFill>
                  <a:srgbClr val="232A83"/>
                </a:solidFill>
              </a:rPr>
              <a:t>cavities</a:t>
            </a:r>
            <a:r>
              <a:rPr lang="it-IT" sz="1400" b="1" i="1" u="sng" dirty="0">
                <a:solidFill>
                  <a:srgbClr val="232A83"/>
                </a:solidFill>
              </a:rPr>
              <a:t> and </a:t>
            </a:r>
            <a:r>
              <a:rPr lang="it-IT" sz="1400" b="1" i="1" u="sng" dirty="0" err="1">
                <a:solidFill>
                  <a:srgbClr val="232A83"/>
                </a:solidFill>
              </a:rPr>
              <a:t>qubits</a:t>
            </a:r>
            <a:r>
              <a:rPr lang="it-IT" sz="1400" dirty="0">
                <a:solidFill>
                  <a:srgbClr val="232A83"/>
                </a:solidFill>
              </a:rPr>
              <a:t>) with </a:t>
            </a:r>
            <a:r>
              <a:rPr lang="it-IT" sz="1400" dirty="0" err="1">
                <a:solidFill>
                  <a:srgbClr val="232A83"/>
                </a:solidFill>
              </a:rPr>
              <a:t>improved</a:t>
            </a:r>
            <a:r>
              <a:rPr lang="it-IT" sz="1400" dirty="0">
                <a:solidFill>
                  <a:srgbClr val="232A83"/>
                </a:solidFill>
              </a:rPr>
              <a:t> performances due to a </a:t>
            </a:r>
            <a:r>
              <a:rPr lang="it-IT" sz="1400" dirty="0" err="1">
                <a:solidFill>
                  <a:srgbClr val="232A83"/>
                </a:solidFill>
              </a:rPr>
              <a:t>parametric</a:t>
            </a:r>
            <a:r>
              <a:rPr lang="it-IT" sz="1400" dirty="0">
                <a:solidFill>
                  <a:srgbClr val="232A83"/>
                </a:solidFill>
              </a:rPr>
              <a:t> </a:t>
            </a:r>
            <a:r>
              <a:rPr lang="it-IT" sz="1400" dirty="0" err="1">
                <a:solidFill>
                  <a:srgbClr val="232A83"/>
                </a:solidFill>
              </a:rPr>
              <a:t>amplification</a:t>
            </a:r>
            <a:r>
              <a:rPr lang="it-IT" sz="1400" dirty="0">
                <a:solidFill>
                  <a:srgbClr val="232A83"/>
                </a:solidFill>
              </a:rPr>
              <a:t> with a </a:t>
            </a:r>
            <a:r>
              <a:rPr lang="it-IT" sz="1400" dirty="0" err="1">
                <a:solidFill>
                  <a:srgbClr val="232A83"/>
                </a:solidFill>
              </a:rPr>
              <a:t>noise</a:t>
            </a:r>
            <a:r>
              <a:rPr lang="it-IT" sz="1400" dirty="0">
                <a:solidFill>
                  <a:srgbClr val="232A83"/>
                </a:solidFill>
              </a:rPr>
              <a:t> </a:t>
            </a:r>
            <a:r>
              <a:rPr lang="it-IT" sz="1400" dirty="0" err="1">
                <a:solidFill>
                  <a:srgbClr val="232A83"/>
                </a:solidFill>
              </a:rPr>
              <a:t>at</a:t>
            </a:r>
            <a:r>
              <a:rPr lang="it-IT" sz="1400" dirty="0">
                <a:solidFill>
                  <a:srgbClr val="232A83"/>
                </a:solidFill>
              </a:rPr>
              <a:t> the quantum </a:t>
            </a:r>
            <a:r>
              <a:rPr lang="it-IT" sz="1400" dirty="0" err="1">
                <a:solidFill>
                  <a:srgbClr val="232A83"/>
                </a:solidFill>
              </a:rPr>
              <a:t>level</a:t>
            </a:r>
            <a:r>
              <a:rPr lang="it-IT" sz="1400" dirty="0">
                <a:solidFill>
                  <a:srgbClr val="232A83"/>
                </a:solidFill>
              </a:rPr>
              <a:t>;</a:t>
            </a:r>
          </a:p>
          <a:p>
            <a:endParaRPr lang="it-IT" sz="1050" dirty="0">
              <a:solidFill>
                <a:srgbClr val="232A8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943320" y="1982856"/>
            <a:ext cx="3084139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i="1" u="sng" dirty="0">
                <a:solidFill>
                  <a:srgbClr val="232A83"/>
                </a:solidFill>
              </a:rPr>
              <a:t>Technical goal</a:t>
            </a:r>
            <a:r>
              <a:rPr lang="it-IT" sz="1400" dirty="0">
                <a:solidFill>
                  <a:srgbClr val="232A83"/>
                </a:solidFill>
              </a:rPr>
              <a:t>: 20 dB </a:t>
            </a:r>
            <a:r>
              <a:rPr lang="it-IT" sz="1400" b="1" i="1" u="sng" dirty="0">
                <a:solidFill>
                  <a:srgbClr val="232A83"/>
                </a:solidFill>
              </a:rPr>
              <a:t>gain</a:t>
            </a:r>
            <a:r>
              <a:rPr lang="it-IT" sz="1400" dirty="0">
                <a:solidFill>
                  <a:srgbClr val="232A83"/>
                </a:solidFill>
              </a:rPr>
              <a:t>, </a:t>
            </a:r>
            <a:r>
              <a:rPr lang="it-IT" sz="1400" dirty="0" err="1">
                <a:solidFill>
                  <a:srgbClr val="232A83"/>
                </a:solidFill>
              </a:rPr>
              <a:t>comparable</a:t>
            </a:r>
            <a:r>
              <a:rPr lang="it-IT" sz="1400" dirty="0">
                <a:solidFill>
                  <a:srgbClr val="232A83"/>
                </a:solidFill>
              </a:rPr>
              <a:t> to HEMT, a high </a:t>
            </a:r>
            <a:r>
              <a:rPr lang="it-IT" sz="1400" b="1" i="1" u="sng" dirty="0" err="1">
                <a:solidFill>
                  <a:srgbClr val="232A83"/>
                </a:solidFill>
              </a:rPr>
              <a:t>saturation</a:t>
            </a:r>
            <a:r>
              <a:rPr lang="it-IT" sz="1400" b="1" i="1" u="sng" dirty="0">
                <a:solidFill>
                  <a:srgbClr val="232A83"/>
                </a:solidFill>
              </a:rPr>
              <a:t> </a:t>
            </a:r>
            <a:r>
              <a:rPr lang="it-IT" sz="1400" b="1" i="1" u="sng" dirty="0" err="1">
                <a:solidFill>
                  <a:srgbClr val="232A83"/>
                </a:solidFill>
              </a:rPr>
              <a:t>power</a:t>
            </a:r>
            <a:r>
              <a:rPr lang="it-IT" sz="1400" dirty="0">
                <a:solidFill>
                  <a:srgbClr val="232A83"/>
                </a:solidFill>
              </a:rPr>
              <a:t> (</a:t>
            </a:r>
            <a:r>
              <a:rPr lang="it-IT" sz="1400" dirty="0" err="1">
                <a:solidFill>
                  <a:srgbClr val="232A83"/>
                </a:solidFill>
              </a:rPr>
              <a:t>around</a:t>
            </a:r>
            <a:r>
              <a:rPr lang="it-IT" sz="1400" dirty="0">
                <a:solidFill>
                  <a:srgbClr val="232A83"/>
                </a:solidFill>
              </a:rPr>
              <a:t> -50 </a:t>
            </a:r>
            <a:r>
              <a:rPr lang="it-IT" sz="1400" dirty="0" err="1">
                <a:solidFill>
                  <a:srgbClr val="232A83"/>
                </a:solidFill>
              </a:rPr>
              <a:t>dBm</a:t>
            </a:r>
            <a:r>
              <a:rPr lang="it-IT" sz="1400" dirty="0">
                <a:solidFill>
                  <a:srgbClr val="232A83"/>
                </a:solidFill>
              </a:rPr>
              <a:t>), and a </a:t>
            </a:r>
            <a:r>
              <a:rPr lang="it-IT" sz="1400" b="1" i="1" u="sng" dirty="0">
                <a:solidFill>
                  <a:srgbClr val="232A83"/>
                </a:solidFill>
              </a:rPr>
              <a:t>quantum </a:t>
            </a:r>
            <a:r>
              <a:rPr lang="it-IT" sz="1400" b="1" i="1" u="sng" dirty="0" err="1">
                <a:solidFill>
                  <a:srgbClr val="232A83"/>
                </a:solidFill>
              </a:rPr>
              <a:t>limited</a:t>
            </a:r>
            <a:r>
              <a:rPr lang="it-IT" sz="1400" b="1" i="1" u="sng" dirty="0">
                <a:solidFill>
                  <a:srgbClr val="232A83"/>
                </a:solidFill>
              </a:rPr>
              <a:t> or </a:t>
            </a:r>
            <a:r>
              <a:rPr lang="it-IT" sz="1400" b="1" i="1" u="sng" dirty="0" err="1">
                <a:solidFill>
                  <a:srgbClr val="232A83"/>
                </a:solidFill>
              </a:rPr>
              <a:t>nearly</a:t>
            </a:r>
            <a:r>
              <a:rPr lang="it-IT" sz="1400" b="1" i="1" u="sng" dirty="0">
                <a:solidFill>
                  <a:srgbClr val="232A83"/>
                </a:solidFill>
              </a:rPr>
              <a:t> quantum </a:t>
            </a:r>
            <a:r>
              <a:rPr lang="it-IT" sz="1400" b="1" i="1" u="sng" dirty="0" err="1">
                <a:solidFill>
                  <a:srgbClr val="232A83"/>
                </a:solidFill>
              </a:rPr>
              <a:t>limited</a:t>
            </a:r>
            <a:r>
              <a:rPr lang="it-IT" sz="1400" b="1" i="1" u="sng" dirty="0">
                <a:solidFill>
                  <a:srgbClr val="232A83"/>
                </a:solidFill>
              </a:rPr>
              <a:t> </a:t>
            </a:r>
            <a:r>
              <a:rPr lang="it-IT" sz="1400" dirty="0" err="1">
                <a:solidFill>
                  <a:srgbClr val="232A83"/>
                </a:solidFill>
              </a:rPr>
              <a:t>noise</a:t>
            </a:r>
            <a:r>
              <a:rPr lang="it-IT" sz="1400" dirty="0">
                <a:solidFill>
                  <a:srgbClr val="232A83"/>
                </a:solidFill>
              </a:rPr>
              <a:t> (</a:t>
            </a:r>
            <a:r>
              <a:rPr lang="it-IT" sz="1400" dirty="0" err="1">
                <a:solidFill>
                  <a:srgbClr val="232A83"/>
                </a:solidFill>
              </a:rPr>
              <a:t>noise</a:t>
            </a:r>
            <a:r>
              <a:rPr lang="it-IT" sz="1400" dirty="0">
                <a:solidFill>
                  <a:srgbClr val="232A83"/>
                </a:solidFill>
              </a:rPr>
              <a:t> temperature &lt; 600 </a:t>
            </a:r>
            <a:r>
              <a:rPr lang="it-IT" sz="1400" dirty="0" err="1">
                <a:solidFill>
                  <a:srgbClr val="232A83"/>
                </a:solidFill>
              </a:rPr>
              <a:t>mK</a:t>
            </a:r>
            <a:r>
              <a:rPr lang="it-IT" sz="1400" dirty="0">
                <a:solidFill>
                  <a:srgbClr val="232A83"/>
                </a:solidFill>
              </a:rPr>
              <a:t>). </a:t>
            </a:r>
          </a:p>
          <a:p>
            <a:r>
              <a:rPr lang="it-IT" sz="1400" dirty="0">
                <a:solidFill>
                  <a:srgbClr val="232A83"/>
                </a:solidFill>
              </a:rPr>
              <a:t>opening future </a:t>
            </a:r>
            <a:r>
              <a:rPr lang="it-IT" sz="1400" dirty="0" err="1">
                <a:solidFill>
                  <a:srgbClr val="232A83"/>
                </a:solidFill>
              </a:rPr>
              <a:t>prospective</a:t>
            </a:r>
            <a:r>
              <a:rPr lang="it-IT" sz="1400" dirty="0">
                <a:solidFill>
                  <a:srgbClr val="232A83"/>
                </a:solidFill>
              </a:rPr>
              <a:t> </a:t>
            </a:r>
            <a:r>
              <a:rPr lang="it-IT" sz="1400" dirty="0" err="1">
                <a:solidFill>
                  <a:srgbClr val="232A83"/>
                </a:solidFill>
              </a:rPr>
              <a:t>toward</a:t>
            </a:r>
            <a:r>
              <a:rPr lang="it-IT" sz="1400" dirty="0">
                <a:solidFill>
                  <a:srgbClr val="232A83"/>
                </a:solidFill>
              </a:rPr>
              <a:t> </a:t>
            </a:r>
            <a:r>
              <a:rPr lang="it-IT" sz="1400" dirty="0" err="1">
                <a:solidFill>
                  <a:srgbClr val="232A83"/>
                </a:solidFill>
              </a:rPr>
              <a:t>next</a:t>
            </a:r>
            <a:r>
              <a:rPr lang="it-IT" sz="1400" dirty="0">
                <a:solidFill>
                  <a:srgbClr val="232A83"/>
                </a:solidFill>
              </a:rPr>
              <a:t> generation of </a:t>
            </a:r>
            <a:r>
              <a:rPr lang="it-IT" sz="1400" b="1" i="1" u="sng" dirty="0" err="1">
                <a:solidFill>
                  <a:srgbClr val="232A83"/>
                </a:solidFill>
              </a:rPr>
              <a:t>particle</a:t>
            </a:r>
            <a:r>
              <a:rPr lang="it-IT" sz="1400" b="1" i="1" u="sng" dirty="0">
                <a:solidFill>
                  <a:srgbClr val="232A83"/>
                </a:solidFill>
              </a:rPr>
              <a:t>, </a:t>
            </a:r>
            <a:r>
              <a:rPr lang="it-IT" sz="1400" b="1" i="1" u="sng" dirty="0" err="1">
                <a:solidFill>
                  <a:srgbClr val="232A83"/>
                </a:solidFill>
              </a:rPr>
              <a:t>astroparticle</a:t>
            </a:r>
            <a:r>
              <a:rPr lang="it-IT" sz="1400" b="1" i="1" u="sng" dirty="0">
                <a:solidFill>
                  <a:srgbClr val="232A83"/>
                </a:solidFill>
              </a:rPr>
              <a:t> and </a:t>
            </a:r>
            <a:r>
              <a:rPr lang="it-IT" sz="1400" b="1" i="1" u="sng" dirty="0" err="1">
                <a:solidFill>
                  <a:srgbClr val="232A83"/>
                </a:solidFill>
              </a:rPr>
              <a:t>astrophysics</a:t>
            </a:r>
            <a:r>
              <a:rPr lang="it-IT" sz="1400" b="1" i="1" u="sng" dirty="0">
                <a:solidFill>
                  <a:srgbClr val="232A83"/>
                </a:solidFill>
              </a:rPr>
              <a:t> </a:t>
            </a:r>
            <a:r>
              <a:rPr lang="it-IT" sz="1400" b="1" i="1" u="sng" dirty="0" err="1">
                <a:solidFill>
                  <a:srgbClr val="232A83"/>
                </a:solidFill>
              </a:rPr>
              <a:t>experiments</a:t>
            </a:r>
            <a:endParaRPr lang="it-IT" sz="1400" b="1" i="1" u="sng" dirty="0">
              <a:solidFill>
                <a:srgbClr val="232A83"/>
              </a:solidFill>
            </a:endParaRPr>
          </a:p>
          <a:p>
            <a:endParaRPr lang="it-IT" sz="1400" b="1" i="1" u="sng" dirty="0">
              <a:solidFill>
                <a:srgbClr val="232A83"/>
              </a:solidFill>
            </a:endParaRPr>
          </a:p>
          <a:p>
            <a:endParaRPr lang="it-IT" sz="1400" dirty="0">
              <a:solidFill>
                <a:srgbClr val="232A83"/>
              </a:solidFill>
              <a:latin typeface="Times New Roman" panose="02020603050405020304" pitchFamily="18" charset="0"/>
            </a:endParaRPr>
          </a:p>
          <a:p>
            <a:r>
              <a:rPr lang="it-IT" sz="1400" b="1" i="1" u="sng" dirty="0">
                <a:solidFill>
                  <a:srgbClr val="232A83"/>
                </a:solidFill>
              </a:rPr>
              <a:t>Quantum </a:t>
            </a:r>
            <a:r>
              <a:rPr lang="it-IT" sz="1400" b="1" i="1" u="sng" dirty="0" err="1">
                <a:solidFill>
                  <a:srgbClr val="232A83"/>
                </a:solidFill>
              </a:rPr>
              <a:t>limited</a:t>
            </a:r>
            <a:r>
              <a:rPr lang="it-IT" sz="1400" b="1" i="1" u="sng" dirty="0">
                <a:solidFill>
                  <a:srgbClr val="232A83"/>
                </a:solidFill>
              </a:rPr>
              <a:t> </a:t>
            </a:r>
            <a:r>
              <a:rPr lang="it-IT" sz="1400" b="1" i="1" u="sng" dirty="0" err="1">
                <a:solidFill>
                  <a:srgbClr val="232A83"/>
                </a:solidFill>
              </a:rPr>
              <a:t>microwave</a:t>
            </a:r>
            <a:r>
              <a:rPr lang="it-IT" sz="1400" b="1" i="1" u="sng" dirty="0">
                <a:solidFill>
                  <a:srgbClr val="232A83"/>
                </a:solidFill>
              </a:rPr>
              <a:t> </a:t>
            </a:r>
            <a:r>
              <a:rPr lang="it-IT" sz="1400" b="1" i="1" u="sng" dirty="0" err="1">
                <a:solidFill>
                  <a:srgbClr val="232A83"/>
                </a:solidFill>
              </a:rPr>
              <a:t>amplifier</a:t>
            </a:r>
            <a:r>
              <a:rPr lang="it-IT" sz="1400" b="1" i="1" u="sng" dirty="0">
                <a:solidFill>
                  <a:srgbClr val="232A83"/>
                </a:solidFill>
              </a:rPr>
              <a:t> </a:t>
            </a:r>
            <a:r>
              <a:rPr lang="it-IT" sz="1400" dirty="0">
                <a:solidFill>
                  <a:srgbClr val="232A83"/>
                </a:solidFill>
              </a:rPr>
              <a:t>with large </a:t>
            </a:r>
            <a:r>
              <a:rPr lang="it-IT" sz="1400" dirty="0" err="1">
                <a:solidFill>
                  <a:srgbClr val="232A83"/>
                </a:solidFill>
              </a:rPr>
              <a:t>bandwidth</a:t>
            </a:r>
            <a:r>
              <a:rPr lang="it-IT" sz="1400" dirty="0">
                <a:solidFill>
                  <a:srgbClr val="232A83"/>
                </a:solidFill>
              </a:rPr>
              <a:t> </a:t>
            </a:r>
            <a:r>
              <a:rPr lang="it-IT" sz="1400" dirty="0" err="1">
                <a:solidFill>
                  <a:srgbClr val="232A83"/>
                </a:solidFill>
              </a:rPr>
              <a:t>operating</a:t>
            </a:r>
            <a:r>
              <a:rPr lang="it-IT" sz="1400" dirty="0">
                <a:solidFill>
                  <a:srgbClr val="232A83"/>
                </a:solidFill>
              </a:rPr>
              <a:t> </a:t>
            </a:r>
            <a:r>
              <a:rPr lang="it-IT" sz="1400" dirty="0" err="1">
                <a:solidFill>
                  <a:srgbClr val="232A83"/>
                </a:solidFill>
              </a:rPr>
              <a:t>at</a:t>
            </a:r>
            <a:r>
              <a:rPr lang="it-IT" sz="1400" dirty="0">
                <a:solidFill>
                  <a:srgbClr val="232A83"/>
                </a:solidFill>
              </a:rPr>
              <a:t> </a:t>
            </a:r>
            <a:r>
              <a:rPr lang="it-IT" sz="1400" dirty="0" err="1">
                <a:solidFill>
                  <a:srgbClr val="232A83"/>
                </a:solidFill>
              </a:rPr>
              <a:t>mK</a:t>
            </a:r>
            <a:r>
              <a:rPr lang="it-IT" sz="1400" dirty="0">
                <a:solidFill>
                  <a:srgbClr val="232A83"/>
                </a:solidFill>
              </a:rPr>
              <a:t> </a:t>
            </a:r>
            <a:r>
              <a:rPr lang="it-IT" sz="1400" dirty="0" err="1">
                <a:solidFill>
                  <a:srgbClr val="232A83"/>
                </a:solidFill>
              </a:rPr>
              <a:t>temperatures</a:t>
            </a:r>
            <a:r>
              <a:rPr lang="it-IT" sz="1400" dirty="0">
                <a:solidFill>
                  <a:srgbClr val="232A83"/>
                </a:solidFill>
              </a:rPr>
              <a:t> </a:t>
            </a:r>
            <a:r>
              <a:rPr lang="it-IT" sz="1400" b="1" i="1" u="sng" dirty="0" err="1">
                <a:solidFill>
                  <a:srgbClr val="232A83"/>
                </a:solidFill>
              </a:rPr>
              <a:t>useful</a:t>
            </a:r>
            <a:r>
              <a:rPr lang="it-IT" sz="1400" b="1" i="1" u="sng" dirty="0">
                <a:solidFill>
                  <a:srgbClr val="232A83"/>
                </a:solidFill>
              </a:rPr>
              <a:t> for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rgbClr val="232A83"/>
                </a:solidFill>
              </a:rPr>
              <a:t>resonant</a:t>
            </a:r>
            <a:r>
              <a:rPr lang="it-IT" sz="1400" dirty="0">
                <a:solidFill>
                  <a:srgbClr val="232A83"/>
                </a:solidFill>
              </a:rPr>
              <a:t> </a:t>
            </a:r>
            <a:r>
              <a:rPr lang="it-IT" sz="1400" dirty="0" err="1">
                <a:solidFill>
                  <a:srgbClr val="232A83"/>
                </a:solidFill>
              </a:rPr>
              <a:t>axion</a:t>
            </a:r>
            <a:r>
              <a:rPr lang="it-IT" sz="1400" dirty="0">
                <a:solidFill>
                  <a:srgbClr val="232A83"/>
                </a:solidFill>
              </a:rPr>
              <a:t>-detectors, </a:t>
            </a:r>
            <a:r>
              <a:rPr lang="it-IT" sz="1400" dirty="0" err="1">
                <a:solidFill>
                  <a:srgbClr val="232A83"/>
                </a:solidFill>
              </a:rPr>
              <a:t>such</a:t>
            </a:r>
            <a:r>
              <a:rPr lang="it-IT" sz="1400" dirty="0">
                <a:solidFill>
                  <a:srgbClr val="232A83"/>
                </a:solidFill>
              </a:rPr>
              <a:t> </a:t>
            </a:r>
            <a:r>
              <a:rPr lang="it-IT" sz="1400" dirty="0" err="1">
                <a:solidFill>
                  <a:srgbClr val="232A83"/>
                </a:solidFill>
              </a:rPr>
              <a:t>as</a:t>
            </a:r>
            <a:r>
              <a:rPr lang="it-IT" sz="1400" dirty="0">
                <a:solidFill>
                  <a:srgbClr val="232A83"/>
                </a:solidFill>
              </a:rPr>
              <a:t> </a:t>
            </a:r>
            <a:r>
              <a:rPr lang="it-IT" sz="1400" dirty="0" err="1">
                <a:solidFill>
                  <a:srgbClr val="232A83"/>
                </a:solidFill>
              </a:rPr>
              <a:t>haloscopes</a:t>
            </a:r>
            <a:endParaRPr lang="it-IT" sz="1400" dirty="0">
              <a:solidFill>
                <a:srgbClr val="232A83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rgbClr val="232A83"/>
                </a:solidFill>
              </a:rPr>
              <a:t>many</a:t>
            </a:r>
            <a:r>
              <a:rPr lang="it-IT" sz="1400" dirty="0">
                <a:solidFill>
                  <a:srgbClr val="232A83"/>
                </a:solidFill>
              </a:rPr>
              <a:t> quantum </a:t>
            </a:r>
            <a:r>
              <a:rPr lang="it-IT" sz="1400" dirty="0" err="1">
                <a:solidFill>
                  <a:srgbClr val="232A83"/>
                </a:solidFill>
              </a:rPr>
              <a:t>technology</a:t>
            </a:r>
            <a:r>
              <a:rPr lang="it-IT" sz="1400" dirty="0">
                <a:solidFill>
                  <a:srgbClr val="232A83"/>
                </a:solidFill>
              </a:rPr>
              <a:t> </a:t>
            </a:r>
            <a:r>
              <a:rPr lang="it-IT" sz="1400" dirty="0" err="1">
                <a:solidFill>
                  <a:srgbClr val="232A83"/>
                </a:solidFill>
              </a:rPr>
              <a:t>applications</a:t>
            </a:r>
            <a:r>
              <a:rPr lang="it-IT" sz="1400" dirty="0">
                <a:solidFill>
                  <a:srgbClr val="232A83"/>
                </a:solidFill>
              </a:rPr>
              <a:t>, for </a:t>
            </a:r>
            <a:r>
              <a:rPr lang="it-IT" sz="1400" dirty="0" err="1">
                <a:solidFill>
                  <a:srgbClr val="232A83"/>
                </a:solidFill>
              </a:rPr>
              <a:t>example</a:t>
            </a:r>
            <a:r>
              <a:rPr lang="it-IT" sz="1400" dirty="0">
                <a:solidFill>
                  <a:srgbClr val="232A83"/>
                </a:solidFill>
              </a:rPr>
              <a:t> the </a:t>
            </a:r>
            <a:r>
              <a:rPr lang="it-IT" sz="1400" dirty="0" err="1">
                <a:solidFill>
                  <a:srgbClr val="232A83"/>
                </a:solidFill>
              </a:rPr>
              <a:t>rapid</a:t>
            </a:r>
            <a:r>
              <a:rPr lang="it-IT" sz="1400" dirty="0">
                <a:solidFill>
                  <a:srgbClr val="232A83"/>
                </a:solidFill>
              </a:rPr>
              <a:t> high-fidelity </a:t>
            </a:r>
            <a:r>
              <a:rPr lang="it-IT" sz="1400" dirty="0" err="1">
                <a:solidFill>
                  <a:srgbClr val="232A83"/>
                </a:solidFill>
              </a:rPr>
              <a:t>multiplexed</a:t>
            </a:r>
            <a:r>
              <a:rPr lang="it-IT" sz="1400" dirty="0">
                <a:solidFill>
                  <a:srgbClr val="232A83"/>
                </a:solidFill>
              </a:rPr>
              <a:t> </a:t>
            </a:r>
            <a:r>
              <a:rPr lang="it-IT" sz="1400" dirty="0" err="1">
                <a:solidFill>
                  <a:srgbClr val="232A83"/>
                </a:solidFill>
              </a:rPr>
              <a:t>readout</a:t>
            </a:r>
            <a:r>
              <a:rPr lang="it-IT" sz="1400" dirty="0">
                <a:solidFill>
                  <a:srgbClr val="232A83"/>
                </a:solidFill>
              </a:rPr>
              <a:t> of </a:t>
            </a:r>
            <a:r>
              <a:rPr lang="it-IT" sz="1400" dirty="0" err="1">
                <a:solidFill>
                  <a:srgbClr val="232A83"/>
                </a:solidFill>
              </a:rPr>
              <a:t>superconducting</a:t>
            </a:r>
            <a:r>
              <a:rPr lang="it-IT" sz="1400" dirty="0">
                <a:solidFill>
                  <a:srgbClr val="232A83"/>
                </a:solidFill>
              </a:rPr>
              <a:t> </a:t>
            </a:r>
            <a:r>
              <a:rPr lang="it-IT" sz="1400" dirty="0" err="1">
                <a:solidFill>
                  <a:srgbClr val="232A83"/>
                </a:solidFill>
              </a:rPr>
              <a:t>qubits</a:t>
            </a:r>
            <a:r>
              <a:rPr lang="it-IT" sz="1400" dirty="0">
                <a:solidFill>
                  <a:srgbClr val="232A83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92319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Amplifiers</a:t>
            </a:r>
            <a:endParaRPr lang="it-IT" dirty="0"/>
          </a:p>
        </p:txBody>
      </p:sp>
      <p:pic>
        <p:nvPicPr>
          <p:cNvPr id="345090" name="image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89" y="1030542"/>
            <a:ext cx="3933825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5089" name="image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42" y="3449207"/>
            <a:ext cx="54483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4352926" y="1382934"/>
            <a:ext cx="4572000" cy="14550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1100" b="1" i="1" u="sng" dirty="0"/>
              <a:t>Figure1: </a:t>
            </a:r>
            <a:r>
              <a:rPr lang="it-IT" sz="1100" dirty="0" err="1">
                <a:highlight>
                  <a:srgbClr val="FFFFFF"/>
                </a:highlight>
              </a:rPr>
              <a:t>Josephson</a:t>
            </a:r>
            <a:r>
              <a:rPr lang="it-IT" sz="1100" dirty="0">
                <a:highlight>
                  <a:srgbClr val="FFFFFF"/>
                </a:highlight>
              </a:rPr>
              <a:t> </a:t>
            </a:r>
            <a:r>
              <a:rPr lang="it-IT" sz="1100" dirty="0" err="1">
                <a:highlight>
                  <a:srgbClr val="FFFFFF"/>
                </a:highlight>
              </a:rPr>
              <a:t>traveling-wave</a:t>
            </a:r>
            <a:r>
              <a:rPr lang="it-IT" sz="1100" dirty="0">
                <a:highlight>
                  <a:srgbClr val="FFFFFF"/>
                </a:highlight>
              </a:rPr>
              <a:t> </a:t>
            </a:r>
            <a:r>
              <a:rPr lang="it-IT" sz="1100" dirty="0" err="1">
                <a:highlight>
                  <a:srgbClr val="FFFFFF"/>
                </a:highlight>
              </a:rPr>
              <a:t>parametric</a:t>
            </a:r>
            <a:r>
              <a:rPr lang="it-IT" sz="1100" dirty="0">
                <a:highlight>
                  <a:srgbClr val="FFFFFF"/>
                </a:highlight>
              </a:rPr>
              <a:t> </a:t>
            </a:r>
            <a:r>
              <a:rPr lang="it-IT" sz="1100" dirty="0" err="1">
                <a:highlight>
                  <a:srgbClr val="FFFFFF"/>
                </a:highlight>
              </a:rPr>
              <a:t>amplifier</a:t>
            </a:r>
            <a:r>
              <a:rPr lang="it-IT" sz="1100" dirty="0">
                <a:highlight>
                  <a:srgbClr val="FFFFFF"/>
                </a:highlight>
              </a:rPr>
              <a:t>. (A) Circuit of a </a:t>
            </a:r>
            <a:r>
              <a:rPr lang="en-US" sz="1100" dirty="0">
                <a:highlight>
                  <a:srgbClr val="FFFFFF"/>
                </a:highlight>
              </a:rPr>
              <a:t>transmission line with embedded Josephson junctions (</a:t>
            </a:r>
            <a:r>
              <a:rPr lang="en-US" sz="1100" b="1" dirty="0">
                <a:highlight>
                  <a:srgbClr val="FFFFFF"/>
                </a:highlight>
              </a:rPr>
              <a:t>TWJPA</a:t>
            </a:r>
            <a:r>
              <a:rPr lang="en-US" sz="1100" dirty="0">
                <a:highlight>
                  <a:srgbClr val="FFFFFF"/>
                </a:highlight>
              </a:rPr>
              <a:t>) </a:t>
            </a:r>
            <a:r>
              <a:rPr lang="it-IT" sz="1100" dirty="0">
                <a:highlight>
                  <a:srgbClr val="FFFFFF"/>
                </a:highlight>
              </a:rPr>
              <a:t> </a:t>
            </a:r>
            <a:r>
              <a:rPr lang="it-IT" sz="1100" dirty="0" err="1">
                <a:highlight>
                  <a:srgbClr val="FFFFFF"/>
                </a:highlight>
              </a:rPr>
              <a:t>implemented</a:t>
            </a:r>
            <a:r>
              <a:rPr lang="it-IT" sz="1100" dirty="0">
                <a:highlight>
                  <a:srgbClr val="FFFFFF"/>
                </a:highlight>
              </a:rPr>
              <a:t> </a:t>
            </a:r>
            <a:r>
              <a:rPr lang="it-IT" sz="1100" dirty="0" err="1">
                <a:highlight>
                  <a:srgbClr val="FFFFFF"/>
                </a:highlight>
              </a:rPr>
              <a:t>as</a:t>
            </a:r>
            <a:r>
              <a:rPr lang="it-IT" sz="1100" dirty="0">
                <a:highlight>
                  <a:srgbClr val="FFFFFF"/>
                </a:highlight>
              </a:rPr>
              <a:t> a </a:t>
            </a:r>
            <a:r>
              <a:rPr lang="it-IT" sz="1100" dirty="0" err="1">
                <a:highlight>
                  <a:srgbClr val="FFFFFF"/>
                </a:highlight>
              </a:rPr>
              <a:t>nonlinear</a:t>
            </a:r>
            <a:r>
              <a:rPr lang="it-IT" sz="1100" dirty="0">
                <a:highlight>
                  <a:srgbClr val="FFFFFF"/>
                </a:highlight>
              </a:rPr>
              <a:t> </a:t>
            </a:r>
            <a:r>
              <a:rPr lang="it-IT" sz="1100" dirty="0" err="1">
                <a:highlight>
                  <a:srgbClr val="FFFFFF"/>
                </a:highlight>
              </a:rPr>
              <a:t>lumped-element</a:t>
            </a:r>
            <a:r>
              <a:rPr lang="it-IT" sz="1100" dirty="0">
                <a:highlight>
                  <a:srgbClr val="FFFFFF"/>
                </a:highlight>
              </a:rPr>
              <a:t> </a:t>
            </a:r>
            <a:r>
              <a:rPr lang="it-IT" sz="1100" dirty="0" err="1">
                <a:highlight>
                  <a:srgbClr val="FFFFFF"/>
                </a:highlight>
              </a:rPr>
              <a:t>transmission</a:t>
            </a:r>
            <a:r>
              <a:rPr lang="it-IT" sz="1100" dirty="0">
                <a:highlight>
                  <a:srgbClr val="FFFFFF"/>
                </a:highlight>
              </a:rPr>
              <a:t> line; </a:t>
            </a:r>
            <a:r>
              <a:rPr lang="it-IT" sz="1100" dirty="0" err="1">
                <a:highlight>
                  <a:srgbClr val="FFFFFF"/>
                </a:highlight>
              </a:rPr>
              <a:t>one</a:t>
            </a:r>
            <a:r>
              <a:rPr lang="it-IT" sz="1100" dirty="0">
                <a:highlight>
                  <a:srgbClr val="FFFFFF"/>
                </a:highlight>
              </a:rPr>
              <a:t> </a:t>
            </a:r>
            <a:r>
              <a:rPr lang="it-IT" sz="1100" dirty="0" err="1">
                <a:highlight>
                  <a:srgbClr val="FFFFFF"/>
                </a:highlight>
              </a:rPr>
              <a:t>unit</a:t>
            </a:r>
            <a:r>
              <a:rPr lang="it-IT" sz="1100" dirty="0">
                <a:highlight>
                  <a:srgbClr val="FFFFFF"/>
                </a:highlight>
              </a:rPr>
              <a:t> </a:t>
            </a:r>
            <a:r>
              <a:rPr lang="it-IT" sz="1100" dirty="0" err="1">
                <a:highlight>
                  <a:srgbClr val="FFFFFF"/>
                </a:highlight>
              </a:rPr>
              <a:t>cell</a:t>
            </a:r>
            <a:r>
              <a:rPr lang="it-IT" sz="1100" dirty="0">
                <a:highlight>
                  <a:srgbClr val="FFFFFF"/>
                </a:highlight>
              </a:rPr>
              <a:t> </a:t>
            </a:r>
            <a:r>
              <a:rPr lang="it-IT" sz="1100" dirty="0" err="1">
                <a:highlight>
                  <a:srgbClr val="FFFFFF"/>
                </a:highlight>
              </a:rPr>
              <a:t>consists</a:t>
            </a:r>
            <a:r>
              <a:rPr lang="it-IT" sz="1100" dirty="0">
                <a:highlight>
                  <a:srgbClr val="FFFFFF"/>
                </a:highlight>
              </a:rPr>
              <a:t> of a </a:t>
            </a:r>
            <a:r>
              <a:rPr lang="it-IT" sz="1100" dirty="0" err="1">
                <a:highlight>
                  <a:srgbClr val="FFFFFF"/>
                </a:highlight>
              </a:rPr>
              <a:t>Josephson</a:t>
            </a:r>
            <a:r>
              <a:rPr lang="it-IT" sz="1100" dirty="0">
                <a:highlight>
                  <a:srgbClr val="FFFFFF"/>
                </a:highlight>
              </a:rPr>
              <a:t> </a:t>
            </a:r>
            <a:r>
              <a:rPr lang="it-IT" sz="1100" dirty="0" err="1">
                <a:highlight>
                  <a:srgbClr val="FFFFFF"/>
                </a:highlight>
              </a:rPr>
              <a:t>junction</a:t>
            </a:r>
            <a:r>
              <a:rPr lang="it-IT" sz="1100" dirty="0">
                <a:highlight>
                  <a:srgbClr val="FFFFFF"/>
                </a:highlight>
              </a:rPr>
              <a:t> and a capacitive shunt to </a:t>
            </a:r>
            <a:r>
              <a:rPr lang="it-IT" sz="1100" dirty="0" err="1">
                <a:highlight>
                  <a:srgbClr val="FFFFFF"/>
                </a:highlight>
              </a:rPr>
              <a:t>ground</a:t>
            </a:r>
            <a:r>
              <a:rPr lang="it-IT" sz="1100" dirty="0">
                <a:highlight>
                  <a:srgbClr val="FFFFFF"/>
                </a:highlight>
              </a:rPr>
              <a:t>. (B) Optical </a:t>
            </a:r>
            <a:r>
              <a:rPr lang="it-IT" sz="1100" dirty="0" err="1">
                <a:highlight>
                  <a:srgbClr val="FFFFFF"/>
                </a:highlight>
              </a:rPr>
              <a:t>micrograph</a:t>
            </a:r>
            <a:r>
              <a:rPr lang="it-IT" sz="1100" dirty="0">
                <a:highlight>
                  <a:srgbClr val="FFFFFF"/>
                </a:highlight>
              </a:rPr>
              <a:t>: the </a:t>
            </a:r>
            <a:r>
              <a:rPr lang="it-IT" sz="1100" dirty="0" err="1">
                <a:highlight>
                  <a:srgbClr val="FFFFFF"/>
                </a:highlight>
              </a:rPr>
              <a:t>coloring</a:t>
            </a:r>
            <a:r>
              <a:rPr lang="it-IT" sz="1100" dirty="0">
                <a:highlight>
                  <a:srgbClr val="FFFFFF"/>
                </a:highlight>
              </a:rPr>
              <a:t> </a:t>
            </a:r>
            <a:r>
              <a:rPr lang="it-IT" sz="1100" dirty="0" err="1">
                <a:highlight>
                  <a:srgbClr val="FFFFFF"/>
                </a:highlight>
              </a:rPr>
              <a:t>corresponds</a:t>
            </a:r>
            <a:r>
              <a:rPr lang="it-IT" sz="1100" dirty="0">
                <a:highlight>
                  <a:srgbClr val="FFFFFF"/>
                </a:highlight>
              </a:rPr>
              <a:t> to the </a:t>
            </a:r>
            <a:r>
              <a:rPr lang="it-IT" sz="1100" dirty="0" err="1">
                <a:highlight>
                  <a:srgbClr val="FFFFFF"/>
                </a:highlight>
              </a:rPr>
              <a:t>inset</a:t>
            </a:r>
            <a:r>
              <a:rPr lang="it-IT" sz="1100" dirty="0">
                <a:highlight>
                  <a:srgbClr val="FFFFFF"/>
                </a:highlight>
              </a:rPr>
              <a:t> in (A). (C) </a:t>
            </a:r>
            <a:r>
              <a:rPr lang="it-IT" sz="1100" dirty="0" err="1">
                <a:highlight>
                  <a:srgbClr val="FFFFFF"/>
                </a:highlight>
              </a:rPr>
              <a:t>Photograph</a:t>
            </a:r>
            <a:r>
              <a:rPr lang="it-IT" sz="1100" dirty="0">
                <a:highlight>
                  <a:srgbClr val="FFFFFF"/>
                </a:highlight>
              </a:rPr>
              <a:t> of a 2037 </a:t>
            </a:r>
            <a:r>
              <a:rPr lang="it-IT" sz="1100" dirty="0" err="1">
                <a:highlight>
                  <a:srgbClr val="FFFFFF"/>
                </a:highlight>
              </a:rPr>
              <a:t>junction</a:t>
            </a:r>
            <a:r>
              <a:rPr lang="it-IT" sz="1100" dirty="0">
                <a:highlight>
                  <a:srgbClr val="FFFFFF"/>
                </a:highlight>
              </a:rPr>
              <a:t> JTWPA. The line </a:t>
            </a:r>
            <a:r>
              <a:rPr lang="it-IT" sz="1100" dirty="0" err="1">
                <a:highlight>
                  <a:srgbClr val="FFFFFF"/>
                </a:highlight>
              </a:rPr>
              <a:t>is</a:t>
            </a:r>
            <a:r>
              <a:rPr lang="it-IT" sz="1100" dirty="0">
                <a:highlight>
                  <a:srgbClr val="FFFFFF"/>
                </a:highlight>
              </a:rPr>
              <a:t> </a:t>
            </a:r>
            <a:r>
              <a:rPr lang="it-IT" sz="1100" dirty="0" err="1">
                <a:highlight>
                  <a:srgbClr val="FFFFFF"/>
                </a:highlight>
              </a:rPr>
              <a:t>meandered</a:t>
            </a:r>
            <a:r>
              <a:rPr lang="it-IT" sz="1100" dirty="0">
                <a:highlight>
                  <a:srgbClr val="FFFFFF"/>
                </a:highlight>
              </a:rPr>
              <a:t> </a:t>
            </a:r>
            <a:r>
              <a:rPr lang="it-IT" sz="1100" dirty="0" err="1">
                <a:highlight>
                  <a:srgbClr val="FFFFFF"/>
                </a:highlight>
              </a:rPr>
              <a:t>several</a:t>
            </a:r>
            <a:r>
              <a:rPr lang="it-IT" sz="1100" dirty="0">
                <a:highlight>
                  <a:srgbClr val="FFFFFF"/>
                </a:highlight>
              </a:rPr>
              <a:t> </a:t>
            </a:r>
            <a:r>
              <a:rPr lang="it-IT" sz="1100" dirty="0" err="1">
                <a:highlight>
                  <a:srgbClr val="FFFFFF"/>
                </a:highlight>
              </a:rPr>
              <a:t>times</a:t>
            </a:r>
            <a:r>
              <a:rPr lang="it-IT" sz="1100" dirty="0">
                <a:highlight>
                  <a:srgbClr val="FFFFFF"/>
                </a:highlight>
              </a:rPr>
              <a:t> on the 5 mm by 5 mm chip to </a:t>
            </a:r>
            <a:r>
              <a:rPr lang="it-IT" sz="1100" dirty="0" err="1">
                <a:highlight>
                  <a:srgbClr val="FFFFFF"/>
                </a:highlight>
              </a:rPr>
              <a:t>achieve</a:t>
            </a:r>
            <a:r>
              <a:rPr lang="it-IT" sz="1100" dirty="0">
                <a:highlight>
                  <a:srgbClr val="FFFFFF"/>
                </a:highlight>
              </a:rPr>
              <a:t> the </a:t>
            </a:r>
            <a:r>
              <a:rPr lang="it-IT" sz="1100" dirty="0" err="1">
                <a:highlight>
                  <a:srgbClr val="FFFFFF"/>
                </a:highlight>
              </a:rPr>
              <a:t>desired</a:t>
            </a:r>
            <a:r>
              <a:rPr lang="it-IT" sz="1100" dirty="0">
                <a:highlight>
                  <a:srgbClr val="FFFFFF"/>
                </a:highlight>
              </a:rPr>
              <a:t> </a:t>
            </a:r>
            <a:r>
              <a:rPr lang="it-IT" sz="1100" dirty="0" err="1">
                <a:highlight>
                  <a:srgbClr val="FFFFFF"/>
                </a:highlight>
              </a:rPr>
              <a:t>amplifier</a:t>
            </a:r>
            <a:r>
              <a:rPr lang="it-IT" sz="1100" dirty="0">
                <a:highlight>
                  <a:srgbClr val="FFFFFF"/>
                </a:highlight>
              </a:rPr>
              <a:t> gain.</a:t>
            </a:r>
            <a:endParaRPr lang="it-IT" sz="14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48795" y="5042086"/>
            <a:ext cx="7700682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1100" b="1" i="1" u="sng" dirty="0"/>
              <a:t>Figure 2: </a:t>
            </a:r>
            <a:r>
              <a:rPr lang="it-IT" sz="1100" dirty="0"/>
              <a:t>(Left) </a:t>
            </a:r>
            <a:r>
              <a:rPr lang="it-IT" sz="1100" dirty="0" err="1"/>
              <a:t>picture</a:t>
            </a:r>
            <a:r>
              <a:rPr lang="it-IT" sz="1100" dirty="0"/>
              <a:t> of </a:t>
            </a:r>
            <a:r>
              <a:rPr lang="en-US" sz="1100" dirty="0"/>
              <a:t>Dispersion-engineered Traveling Wave Kinetic Inductance (</a:t>
            </a:r>
            <a:r>
              <a:rPr lang="en-US" sz="1100" b="1" i="1" dirty="0"/>
              <a:t>DTWKI</a:t>
            </a:r>
            <a:r>
              <a:rPr lang="en-US" sz="1100" dirty="0"/>
              <a:t>)</a:t>
            </a:r>
            <a:r>
              <a:rPr lang="it-IT" sz="1100" dirty="0"/>
              <a:t> </a:t>
            </a:r>
            <a:r>
              <a:rPr lang="it-IT" sz="1100" dirty="0" err="1"/>
              <a:t>amplifier</a:t>
            </a:r>
            <a:r>
              <a:rPr lang="it-IT" sz="1100" dirty="0"/>
              <a:t> </a:t>
            </a:r>
            <a:r>
              <a:rPr lang="it-IT" sz="1100" dirty="0" err="1"/>
              <a:t>implemented</a:t>
            </a:r>
            <a:r>
              <a:rPr lang="it-IT" sz="1100" dirty="0"/>
              <a:t> with a 0.8 m </a:t>
            </a:r>
            <a:r>
              <a:rPr lang="it-IT" sz="1100" dirty="0" err="1"/>
              <a:t>length</a:t>
            </a:r>
            <a:r>
              <a:rPr lang="it-IT" sz="1100" dirty="0"/>
              <a:t> of </a:t>
            </a:r>
            <a:r>
              <a:rPr lang="it-IT" sz="1100" dirty="0" err="1"/>
              <a:t>NbTiN</a:t>
            </a:r>
            <a:r>
              <a:rPr lang="it-IT" sz="1100" dirty="0"/>
              <a:t> CPW line </a:t>
            </a:r>
            <a:r>
              <a:rPr lang="it-IT" sz="1100" dirty="0" err="1"/>
              <a:t>arranged</a:t>
            </a:r>
            <a:r>
              <a:rPr lang="it-IT" sz="1100" dirty="0"/>
              <a:t> in a double </a:t>
            </a:r>
            <a:r>
              <a:rPr lang="it-IT" sz="1100" dirty="0" err="1"/>
              <a:t>spiral</a:t>
            </a:r>
            <a:r>
              <a:rPr lang="it-IT" sz="1100" dirty="0"/>
              <a:t> to reduce </a:t>
            </a:r>
            <a:r>
              <a:rPr lang="it-IT" sz="1100" dirty="0" err="1"/>
              <a:t>resonances</a:t>
            </a:r>
            <a:r>
              <a:rPr lang="it-IT" sz="1100" dirty="0"/>
              <a:t> due to </a:t>
            </a:r>
            <a:r>
              <a:rPr lang="it-IT" sz="1100" dirty="0" err="1"/>
              <a:t>coupling</a:t>
            </a:r>
            <a:r>
              <a:rPr lang="it-IT" sz="1100" dirty="0"/>
              <a:t> </a:t>
            </a:r>
            <a:r>
              <a:rPr lang="it-IT" sz="1100" dirty="0" err="1"/>
              <a:t>between</a:t>
            </a:r>
            <a:r>
              <a:rPr lang="it-IT" sz="1100" dirty="0"/>
              <a:t> </a:t>
            </a:r>
            <a:r>
              <a:rPr lang="it-IT" sz="1100" dirty="0" err="1"/>
              <a:t>adjacent</a:t>
            </a:r>
            <a:r>
              <a:rPr lang="it-IT" sz="1100" dirty="0"/>
              <a:t> </a:t>
            </a:r>
            <a:r>
              <a:rPr lang="it-IT" sz="1100" dirty="0" err="1"/>
              <a:t>lines</a:t>
            </a:r>
            <a:r>
              <a:rPr lang="it-IT" sz="1100" dirty="0"/>
              <a:t> [</a:t>
            </a:r>
            <a:r>
              <a:rPr lang="it-IT" sz="1100" dirty="0" err="1"/>
              <a:t>Nat</a:t>
            </a:r>
            <a:r>
              <a:rPr lang="it-IT" sz="1100" dirty="0"/>
              <a:t>. </a:t>
            </a:r>
            <a:r>
              <a:rPr lang="it-IT" sz="1100" dirty="0" err="1"/>
              <a:t>Phys</a:t>
            </a:r>
            <a:r>
              <a:rPr lang="it-IT" sz="1100" dirty="0"/>
              <a:t>. 8, 623–627 (2012)]. (Right) </a:t>
            </a:r>
            <a:r>
              <a:rPr lang="it-IT" sz="1100" dirty="0" err="1"/>
              <a:t>Micrograph</a:t>
            </a:r>
            <a:r>
              <a:rPr lang="it-IT" sz="1100" dirty="0"/>
              <a:t> of the </a:t>
            </a:r>
            <a:r>
              <a:rPr lang="it-IT" sz="1100" dirty="0" err="1"/>
              <a:t>periodically</a:t>
            </a:r>
            <a:r>
              <a:rPr lang="it-IT" sz="1100" dirty="0"/>
              <a:t> </a:t>
            </a:r>
            <a:r>
              <a:rPr lang="it-IT" sz="1100" dirty="0" err="1"/>
              <a:t>loaded</a:t>
            </a:r>
            <a:r>
              <a:rPr lang="it-IT" sz="1100" dirty="0"/>
              <a:t> </a:t>
            </a:r>
            <a:r>
              <a:rPr lang="it-IT" sz="1100" dirty="0" err="1"/>
              <a:t>artificial</a:t>
            </a:r>
            <a:r>
              <a:rPr lang="it-IT" sz="1100" dirty="0"/>
              <a:t> </a:t>
            </a:r>
            <a:r>
              <a:rPr lang="it-IT" sz="1100" dirty="0" err="1"/>
              <a:t>transmission</a:t>
            </a:r>
            <a:r>
              <a:rPr lang="it-IT" sz="1100" dirty="0"/>
              <a:t> line for a </a:t>
            </a:r>
            <a:r>
              <a:rPr lang="it-IT" sz="1100" dirty="0" err="1"/>
              <a:t>lumped-based</a:t>
            </a:r>
            <a:r>
              <a:rPr lang="it-IT" sz="1100" dirty="0"/>
              <a:t> DTWKI </a:t>
            </a:r>
            <a:r>
              <a:rPr lang="it-IT" sz="1100" dirty="0" err="1"/>
              <a:t>amplifier</a:t>
            </a:r>
            <a:r>
              <a:rPr lang="it-IT" sz="1100" dirty="0"/>
              <a:t> </a:t>
            </a:r>
            <a:r>
              <a:rPr lang="it-IT" sz="1100" dirty="0" err="1"/>
              <a:t>showing</a:t>
            </a:r>
            <a:r>
              <a:rPr lang="it-IT" sz="1100" dirty="0"/>
              <a:t> </a:t>
            </a:r>
            <a:r>
              <a:rPr lang="it-IT" sz="1100" dirty="0" err="1"/>
              <a:t>one</a:t>
            </a:r>
            <a:r>
              <a:rPr lang="it-IT" sz="1100" dirty="0"/>
              <a:t> </a:t>
            </a:r>
            <a:r>
              <a:rPr lang="it-IT" sz="1100" dirty="0" err="1"/>
              <a:t>period</a:t>
            </a:r>
            <a:r>
              <a:rPr lang="it-IT" sz="1100" dirty="0"/>
              <a:t> of the </a:t>
            </a:r>
            <a:r>
              <a:rPr lang="it-IT" sz="1100" dirty="0" err="1"/>
              <a:t>loading</a:t>
            </a:r>
            <a:r>
              <a:rPr lang="it-IT" sz="1100" dirty="0"/>
              <a:t> </a:t>
            </a:r>
            <a:r>
              <a:rPr lang="it-IT" sz="1100" dirty="0" err="1"/>
              <a:t>section</a:t>
            </a:r>
            <a:r>
              <a:rPr lang="it-IT" sz="1100" dirty="0"/>
              <a:t> (bottom) and a cartoon </a:t>
            </a:r>
            <a:r>
              <a:rPr lang="it-IT" sz="1100" dirty="0" err="1"/>
              <a:t>showing</a:t>
            </a:r>
            <a:r>
              <a:rPr lang="it-IT" sz="1100" dirty="0"/>
              <a:t> </a:t>
            </a:r>
            <a:r>
              <a:rPr lang="it-IT" sz="1100" dirty="0" err="1"/>
              <a:t>its</a:t>
            </a:r>
            <a:r>
              <a:rPr lang="it-IT" sz="1100" dirty="0"/>
              <a:t> </a:t>
            </a:r>
            <a:r>
              <a:rPr lang="it-IT" sz="1100" dirty="0" err="1"/>
              <a:t>transmission</a:t>
            </a:r>
            <a:r>
              <a:rPr lang="it-IT" sz="1100" dirty="0"/>
              <a:t> line model (top)</a:t>
            </a:r>
            <a:endParaRPr lang="it-IT" sz="14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940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1</a:t>
            </a: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179294" y="775327"/>
            <a:ext cx="8480612" cy="2411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2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gamma-</a:t>
            </a:r>
            <a:r>
              <a:rPr lang="it-IT" sz="12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ray</a:t>
            </a:r>
            <a:r>
              <a:rPr lang="it-IT" sz="12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x-</a:t>
            </a:r>
            <a:r>
              <a:rPr lang="it-IT" sz="12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ray</a:t>
            </a:r>
            <a:r>
              <a:rPr lang="it-IT" sz="12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spectroscopy</a:t>
            </a:r>
            <a:r>
              <a:rPr lang="it-IT" sz="1200" b="1" i="1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it-IT" sz="12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applications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in </a:t>
            </a:r>
            <a:r>
              <a:rPr lang="it-IT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science</a:t>
            </a:r>
            <a:r>
              <a:rPr lang="it-IT" sz="12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in neutrino physics</a:t>
            </a:r>
            <a:r>
              <a:rPr lang="it-IT" sz="12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large </a:t>
            </a:r>
            <a:r>
              <a:rPr lang="it-IT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temperature </a:t>
            </a:r>
            <a:r>
              <a:rPr lang="it-IT" sz="12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calorimeters</a:t>
            </a:r>
            <a:r>
              <a:rPr lang="it-IT" sz="12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for the </a:t>
            </a:r>
            <a:r>
              <a:rPr lang="it-IT" sz="12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studies</a:t>
            </a:r>
            <a:r>
              <a:rPr lang="it-IT" sz="12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Dark Matter</a:t>
            </a:r>
            <a:r>
              <a:rPr lang="it-IT" sz="12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neutrinoless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double beta </a:t>
            </a:r>
            <a:r>
              <a:rPr lang="it-IT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decay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(DBD)</a:t>
            </a:r>
            <a:r>
              <a:rPr lang="it-IT" sz="12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coherent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elastic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neutrino-</a:t>
            </a:r>
            <a:r>
              <a:rPr lang="it-IT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nucleus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scattering</a:t>
            </a:r>
            <a:r>
              <a:rPr lang="it-IT" sz="12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CEνNS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and </a:t>
            </a:r>
            <a:r>
              <a:rPr lang="it-IT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relic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neutrino measurements</a:t>
            </a:r>
            <a:r>
              <a:rPr lang="it-IT" sz="12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DBD</a:t>
            </a:r>
            <a:r>
              <a:rPr lang="it-IT" sz="12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12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Dark Matter</a:t>
            </a:r>
            <a:r>
              <a:rPr lang="it-IT" sz="12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searches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neutrino mass measurements</a:t>
            </a:r>
            <a:r>
              <a:rPr lang="it-IT" sz="12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it-IT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2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search</a:t>
            </a:r>
            <a:r>
              <a:rPr lang="it-IT" sz="12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it-IT" sz="12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galactic</a:t>
            </a:r>
            <a:r>
              <a:rPr lang="it-IT" sz="12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axions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2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Haloscope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experiments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including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INFN-QUAX and IBS-CAPP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employ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JPAs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quantum </a:t>
            </a:r>
            <a:r>
              <a:rPr lang="it-IT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limited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amplifiers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t-IT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Replacing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these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narrow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-band </a:t>
            </a:r>
            <a:r>
              <a:rPr lang="it-IT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amplifiers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haloscopes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with a single </a:t>
            </a:r>
            <a:r>
              <a:rPr lang="it-IT" sz="12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TWJPA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allow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scan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large </a:t>
            </a:r>
            <a:r>
              <a:rPr lang="it-IT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frequency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regions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with a single </a:t>
            </a:r>
            <a:r>
              <a:rPr lang="it-IT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device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TWJPA with high gain and </a:t>
            </a:r>
            <a:r>
              <a:rPr lang="it-IT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noise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quantum </a:t>
            </a:r>
            <a:r>
              <a:rPr lang="it-IT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limit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operating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a </a:t>
            </a:r>
            <a:r>
              <a:rPr lang="it-IT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frequency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band from </a:t>
            </a:r>
            <a:r>
              <a:rPr lang="it-IT" sz="1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to 15 GHz </a:t>
            </a:r>
            <a:r>
              <a:rPr lang="it-IT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it-IT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urgent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need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it-IT" sz="12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whole</a:t>
            </a:r>
            <a:r>
              <a:rPr lang="it-IT" sz="12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axion</a:t>
            </a:r>
            <a:r>
              <a:rPr lang="it-IT" sz="12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community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Readout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a </a:t>
            </a:r>
            <a:r>
              <a:rPr lang="it-IT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cavity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array </a:t>
            </a:r>
            <a:r>
              <a:rPr lang="it-IT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improve</a:t>
            </a:r>
            <a:r>
              <a:rPr lang="it-IT" sz="12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12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sensitivity</a:t>
            </a:r>
            <a:r>
              <a:rPr lang="it-IT" sz="12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the </a:t>
            </a:r>
            <a:r>
              <a:rPr lang="it-IT" sz="12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scan</a:t>
            </a:r>
            <a:r>
              <a:rPr lang="it-IT" sz="12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rate of </a:t>
            </a:r>
            <a:r>
              <a:rPr lang="it-IT" sz="12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axion</a:t>
            </a:r>
            <a:r>
              <a:rPr lang="it-IT" sz="12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experiments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opening the way to “broadband </a:t>
            </a:r>
            <a:r>
              <a:rPr lang="it-IT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axion-experiments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it-IT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able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perform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fast </a:t>
            </a:r>
            <a:r>
              <a:rPr lang="it-IT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scan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over a wide </a:t>
            </a:r>
            <a:r>
              <a:rPr lang="it-IT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frequency-region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81" y="3262394"/>
            <a:ext cx="2582965" cy="300046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5508" y="3584041"/>
            <a:ext cx="4714468" cy="2678814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3621741" y="3186628"/>
            <a:ext cx="50381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QUAX Collaboration </a:t>
            </a:r>
            <a:r>
              <a:rPr lang="it-IT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(Legnaro, Padova, Roma, Salerno)</a:t>
            </a:r>
          </a:p>
          <a:p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searches for DM </a:t>
            </a:r>
            <a:r>
              <a:rPr lang="en-US" sz="1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axions</a:t>
            </a:r>
            <a:r>
              <a:rPr lang="en-US" sz="1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through their coupling with the electron spin</a:t>
            </a:r>
            <a:endParaRPr lang="it-IT" sz="1200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415243" y="4965836"/>
            <a:ext cx="36620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Crescini</a:t>
            </a:r>
            <a:r>
              <a:rPr lang="en-US" sz="12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et al. PRL 124, 171801 (2020)</a:t>
            </a:r>
            <a:endParaRPr lang="it-IT" sz="1200" b="1" i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5305705" y="5242835"/>
            <a:ext cx="38811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Exclusion plot at 95% C.L. on the </a:t>
            </a:r>
            <a:r>
              <a:rPr lang="en-US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axion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-electron coupling</a:t>
            </a:r>
            <a:endParaRPr lang="it-IT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125" y="4507115"/>
            <a:ext cx="1639950" cy="4009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093754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magine 23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" r="3" b="1"/>
          <a:stretch/>
        </p:blipFill>
        <p:spPr bwMode="auto">
          <a:xfrm>
            <a:off x="610017" y="439587"/>
            <a:ext cx="6959283" cy="57083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ttangolo 1"/>
          <p:cNvSpPr/>
          <p:nvPr/>
        </p:nvSpPr>
        <p:spPr>
          <a:xfrm>
            <a:off x="6464300" y="2042355"/>
            <a:ext cx="2474144" cy="11695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Kurizki</a:t>
            </a:r>
            <a:r>
              <a:rPr lang="en-US" sz="1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, G., et al., Quantum technologies with hybrid systems. Proceedings of the National Academy of Sciences, 2015. 112(13): p. 3866-3873. </a:t>
            </a:r>
            <a:endParaRPr lang="it-IT" sz="1400" b="1" i="1" dirty="0">
              <a:solidFill>
                <a:schemeClr val="bg1"/>
              </a:solidFill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0" y="46418"/>
            <a:ext cx="9144000" cy="657225"/>
          </a:xfrm>
        </p:spPr>
        <p:txBody>
          <a:bodyPr/>
          <a:lstStyle/>
          <a:p>
            <a:r>
              <a:rPr lang="it-IT" dirty="0"/>
              <a:t>Impact 2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6687469" y="3400425"/>
            <a:ext cx="2250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i="1" dirty="0" err="1">
                <a:solidFill>
                  <a:schemeClr val="bg1">
                    <a:lumMod val="50000"/>
                  </a:schemeClr>
                </a:solidFill>
              </a:rPr>
              <a:t>Arrows</a:t>
            </a:r>
            <a:r>
              <a:rPr lang="it-IT" sz="1200" b="1" i="1" dirty="0">
                <a:solidFill>
                  <a:schemeClr val="bg1">
                    <a:lumMod val="50000"/>
                  </a:schemeClr>
                </a:solidFill>
              </a:rPr>
              <a:t> indicate </a:t>
            </a:r>
            <a:r>
              <a:rPr lang="it-IT" sz="1200" b="1" i="1" dirty="0" err="1">
                <a:solidFill>
                  <a:schemeClr val="bg1">
                    <a:lumMod val="50000"/>
                  </a:schemeClr>
                </a:solidFill>
              </a:rPr>
              <a:t>possible</a:t>
            </a:r>
            <a:r>
              <a:rPr lang="it-IT" sz="12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200" b="1" i="1" dirty="0" err="1">
                <a:solidFill>
                  <a:schemeClr val="bg1">
                    <a:lumMod val="50000"/>
                  </a:schemeClr>
                </a:solidFill>
              </a:rPr>
              <a:t>coupling</a:t>
            </a:r>
            <a:r>
              <a:rPr lang="it-IT" sz="12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b="1" i="1" dirty="0">
                <a:solidFill>
                  <a:schemeClr val="bg1">
                    <a:lumMod val="50000"/>
                  </a:schemeClr>
                </a:solidFill>
              </a:rPr>
              <a:t>mechanisms and the corresponding coupling strength that can be realistically achieved.</a:t>
            </a:r>
            <a:endParaRPr lang="it-IT" sz="12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9144000" y="517382"/>
            <a:ext cx="4572000" cy="7418954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revolutionary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performances in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computation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communications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as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well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as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high-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precision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sensing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Amplifiers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with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noise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at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the quantum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limit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can be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generally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exploited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as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the first-stage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amplification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in the output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chain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when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interrogating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fragile quantum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systems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In quantum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technologies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encoding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information in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different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physical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systems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can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provide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advantages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in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overcoming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the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strict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requirements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in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terms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of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decoherence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timescales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and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capacity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process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the information.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Magnons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exhibit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strong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stability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in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coupling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with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photons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when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they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are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excited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in YIG single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crystals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embedded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in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microwave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cavities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Cavity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magnonics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read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out by a TWJPA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emerged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as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attractive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field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for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applications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in quantum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technologies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demonstrating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the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ability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for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integrating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different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systems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and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excitations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together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and the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possibility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store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information in the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magnetic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subsystem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and transfer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it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strongly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coupled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cavity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modes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as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well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as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phonons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optical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photons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and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transmon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qubits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it-IT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006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Objectives</a:t>
            </a:r>
            <a:r>
              <a:rPr lang="it-IT" dirty="0"/>
              <a:t> &amp; </a:t>
            </a:r>
            <a:r>
              <a:rPr lang="it-IT" dirty="0" err="1"/>
              <a:t>Partners</a:t>
            </a:r>
            <a:endParaRPr lang="it-IT" dirty="0"/>
          </a:p>
        </p:txBody>
      </p:sp>
      <p:pic>
        <p:nvPicPr>
          <p:cNvPr id="3" name="image3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89645" y="1798225"/>
            <a:ext cx="5979459" cy="4249271"/>
          </a:xfrm>
          <a:prstGeom prst="rect">
            <a:avLst/>
          </a:prstGeom>
          <a:ln/>
        </p:spPr>
      </p:pic>
      <p:sp>
        <p:nvSpPr>
          <p:cNvPr id="7" name="Rettangolo 6"/>
          <p:cNvSpPr/>
          <p:nvPr/>
        </p:nvSpPr>
        <p:spPr>
          <a:xfrm>
            <a:off x="161365" y="816020"/>
            <a:ext cx="8866094" cy="499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it-IT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INFN-MIB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it-IT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INFN-LNF COLD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it-IT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INFN-LE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INFN-SA 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INFN-TIFPA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it-IT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Fondazione Bruno Kessler (FBK), </a:t>
            </a:r>
            <a:r>
              <a:rPr lang="it-IT" sz="12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it-IT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Istituto Nazionale di Ricerca Metrologica (</a:t>
            </a:r>
            <a:r>
              <a:rPr lang="it-IT" sz="1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INRiM</a:t>
            </a:r>
            <a:r>
              <a:rPr lang="it-IT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), </a:t>
            </a:r>
            <a:r>
              <a:rPr lang="it-IT" sz="1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Institute</a:t>
            </a:r>
            <a:r>
              <a:rPr lang="it-IT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for Basic Science Center for </a:t>
            </a:r>
            <a:r>
              <a:rPr lang="it-IT" sz="1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Axion</a:t>
            </a:r>
            <a:r>
              <a:rPr lang="it-IT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and Precision </a:t>
            </a:r>
            <a:r>
              <a:rPr lang="it-IT" sz="1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Physics</a:t>
            </a:r>
            <a:r>
              <a:rPr lang="it-IT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Research</a:t>
            </a:r>
            <a:r>
              <a:rPr lang="it-IT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(IBS-CAPP)</a:t>
            </a:r>
            <a:endParaRPr lang="it-IT" sz="12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aphicFrame>
        <p:nvGraphicFramePr>
          <p:cNvPr id="8" name="Tabel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555817"/>
              </p:ext>
            </p:extLst>
          </p:nvPr>
        </p:nvGraphicFramePr>
        <p:xfrm>
          <a:off x="6026415" y="1753623"/>
          <a:ext cx="3030072" cy="531495"/>
        </p:xfrm>
        <a:graphic>
          <a:graphicData uri="http://schemas.openxmlformats.org/drawingml/2006/table">
            <a:tbl>
              <a:tblPr/>
              <a:tblGrid>
                <a:gridCol w="505012">
                  <a:extLst>
                    <a:ext uri="{9D8B030D-6E8A-4147-A177-3AD203B41FA5}">
                      <a16:colId xmlns:a16="http://schemas.microsoft.com/office/drawing/2014/main" val="416016217"/>
                    </a:ext>
                  </a:extLst>
                </a:gridCol>
                <a:gridCol w="505012">
                  <a:extLst>
                    <a:ext uri="{9D8B030D-6E8A-4147-A177-3AD203B41FA5}">
                      <a16:colId xmlns:a16="http://schemas.microsoft.com/office/drawing/2014/main" val="3980408254"/>
                    </a:ext>
                  </a:extLst>
                </a:gridCol>
                <a:gridCol w="505012">
                  <a:extLst>
                    <a:ext uri="{9D8B030D-6E8A-4147-A177-3AD203B41FA5}">
                      <a16:colId xmlns:a16="http://schemas.microsoft.com/office/drawing/2014/main" val="539431226"/>
                    </a:ext>
                  </a:extLst>
                </a:gridCol>
                <a:gridCol w="505012">
                  <a:extLst>
                    <a:ext uri="{9D8B030D-6E8A-4147-A177-3AD203B41FA5}">
                      <a16:colId xmlns:a16="http://schemas.microsoft.com/office/drawing/2014/main" val="285630849"/>
                    </a:ext>
                  </a:extLst>
                </a:gridCol>
                <a:gridCol w="505012">
                  <a:extLst>
                    <a:ext uri="{9D8B030D-6E8A-4147-A177-3AD203B41FA5}">
                      <a16:colId xmlns:a16="http://schemas.microsoft.com/office/drawing/2014/main" val="256698504"/>
                    </a:ext>
                  </a:extLst>
                </a:gridCol>
                <a:gridCol w="505012">
                  <a:extLst>
                    <a:ext uri="{9D8B030D-6E8A-4147-A177-3AD203B41FA5}">
                      <a16:colId xmlns:a16="http://schemas.microsoft.com/office/drawing/2014/main" val="2288590363"/>
                    </a:ext>
                  </a:extLst>
                </a:gridCol>
              </a:tblGrid>
              <a:tr h="139700">
                <a:tc gridSpan="6"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Design, Optimization and Simulation 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316855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LNF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LE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MIB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SA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5030764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32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9639937"/>
                  </a:ext>
                </a:extLst>
              </a:tr>
            </a:tbl>
          </a:graphicData>
        </a:graphic>
      </p:graphicFrame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241571"/>
              </p:ext>
            </p:extLst>
          </p:nvPr>
        </p:nvGraphicFramePr>
        <p:xfrm>
          <a:off x="6026409" y="2378658"/>
          <a:ext cx="3030078" cy="531495"/>
        </p:xfrm>
        <a:graphic>
          <a:graphicData uri="http://schemas.openxmlformats.org/drawingml/2006/table">
            <a:tbl>
              <a:tblPr/>
              <a:tblGrid>
                <a:gridCol w="505013">
                  <a:extLst>
                    <a:ext uri="{9D8B030D-6E8A-4147-A177-3AD203B41FA5}">
                      <a16:colId xmlns:a16="http://schemas.microsoft.com/office/drawing/2014/main" val="1937639492"/>
                    </a:ext>
                  </a:extLst>
                </a:gridCol>
                <a:gridCol w="505013">
                  <a:extLst>
                    <a:ext uri="{9D8B030D-6E8A-4147-A177-3AD203B41FA5}">
                      <a16:colId xmlns:a16="http://schemas.microsoft.com/office/drawing/2014/main" val="1862464889"/>
                    </a:ext>
                  </a:extLst>
                </a:gridCol>
                <a:gridCol w="505013">
                  <a:extLst>
                    <a:ext uri="{9D8B030D-6E8A-4147-A177-3AD203B41FA5}">
                      <a16:colId xmlns:a16="http://schemas.microsoft.com/office/drawing/2014/main" val="3721339411"/>
                    </a:ext>
                  </a:extLst>
                </a:gridCol>
                <a:gridCol w="505013">
                  <a:extLst>
                    <a:ext uri="{9D8B030D-6E8A-4147-A177-3AD203B41FA5}">
                      <a16:colId xmlns:a16="http://schemas.microsoft.com/office/drawing/2014/main" val="4206894639"/>
                    </a:ext>
                  </a:extLst>
                </a:gridCol>
                <a:gridCol w="505013">
                  <a:extLst>
                    <a:ext uri="{9D8B030D-6E8A-4147-A177-3AD203B41FA5}">
                      <a16:colId xmlns:a16="http://schemas.microsoft.com/office/drawing/2014/main" val="1897925967"/>
                    </a:ext>
                  </a:extLst>
                </a:gridCol>
                <a:gridCol w="505013">
                  <a:extLst>
                    <a:ext uri="{9D8B030D-6E8A-4147-A177-3AD203B41FA5}">
                      <a16:colId xmlns:a16="http://schemas.microsoft.com/office/drawing/2014/main" val="1058876170"/>
                    </a:ext>
                  </a:extLst>
                </a:gridCol>
              </a:tblGrid>
              <a:tr h="150060">
                <a:tc gridSpan="6"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Devices</a:t>
                      </a:r>
                      <a:r>
                        <a:rPr lang="it-IT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it-IT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fabrication</a:t>
                      </a:r>
                      <a:r>
                        <a:rPr lang="it-IT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endParaRPr lang="it-IT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149174"/>
                  </a:ext>
                </a:extLst>
              </a:tr>
              <a:tr h="1500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LNF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LE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TIFPA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INRiM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7595138"/>
                  </a:ext>
                </a:extLst>
              </a:tr>
              <a:tr h="1500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32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1668575"/>
                  </a:ext>
                </a:extLst>
              </a:tr>
            </a:tbl>
          </a:graphicData>
        </a:graphic>
      </p:graphicFrame>
      <p:graphicFrame>
        <p:nvGraphicFramePr>
          <p:cNvPr id="12" name="Tabel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362072"/>
              </p:ext>
            </p:extLst>
          </p:nvPr>
        </p:nvGraphicFramePr>
        <p:xfrm>
          <a:off x="6022983" y="3050556"/>
          <a:ext cx="3030078" cy="1039069"/>
        </p:xfrm>
        <a:graphic>
          <a:graphicData uri="http://schemas.openxmlformats.org/drawingml/2006/table">
            <a:tbl>
              <a:tblPr/>
              <a:tblGrid>
                <a:gridCol w="505013">
                  <a:extLst>
                    <a:ext uri="{9D8B030D-6E8A-4147-A177-3AD203B41FA5}">
                      <a16:colId xmlns:a16="http://schemas.microsoft.com/office/drawing/2014/main" val="1380213770"/>
                    </a:ext>
                  </a:extLst>
                </a:gridCol>
                <a:gridCol w="505013">
                  <a:extLst>
                    <a:ext uri="{9D8B030D-6E8A-4147-A177-3AD203B41FA5}">
                      <a16:colId xmlns:a16="http://schemas.microsoft.com/office/drawing/2014/main" val="1220530811"/>
                    </a:ext>
                  </a:extLst>
                </a:gridCol>
                <a:gridCol w="505013">
                  <a:extLst>
                    <a:ext uri="{9D8B030D-6E8A-4147-A177-3AD203B41FA5}">
                      <a16:colId xmlns:a16="http://schemas.microsoft.com/office/drawing/2014/main" val="16825315"/>
                    </a:ext>
                  </a:extLst>
                </a:gridCol>
                <a:gridCol w="505013">
                  <a:extLst>
                    <a:ext uri="{9D8B030D-6E8A-4147-A177-3AD203B41FA5}">
                      <a16:colId xmlns:a16="http://schemas.microsoft.com/office/drawing/2014/main" val="387170359"/>
                    </a:ext>
                  </a:extLst>
                </a:gridCol>
                <a:gridCol w="505013">
                  <a:extLst>
                    <a:ext uri="{9D8B030D-6E8A-4147-A177-3AD203B41FA5}">
                      <a16:colId xmlns:a16="http://schemas.microsoft.com/office/drawing/2014/main" val="3532536838"/>
                    </a:ext>
                  </a:extLst>
                </a:gridCol>
                <a:gridCol w="505013">
                  <a:extLst>
                    <a:ext uri="{9D8B030D-6E8A-4147-A177-3AD203B41FA5}">
                      <a16:colId xmlns:a16="http://schemas.microsoft.com/office/drawing/2014/main" val="878886326"/>
                    </a:ext>
                  </a:extLst>
                </a:gridCol>
              </a:tblGrid>
              <a:tr h="334559">
                <a:tc gridSpan="6"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DTWKI Test and </a:t>
                      </a:r>
                      <a:r>
                        <a:rPr lang="it-IT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Characterization</a:t>
                      </a:r>
                      <a:r>
                        <a:rPr lang="it-IT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and </a:t>
                      </a:r>
                      <a:r>
                        <a:rPr lang="it-IT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read</a:t>
                      </a:r>
                      <a:r>
                        <a:rPr lang="it-IT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out </a:t>
                      </a:r>
                      <a:r>
                        <a:rPr lang="it-IT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demonstration</a:t>
                      </a:r>
                      <a:r>
                        <a:rPr lang="it-IT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with </a:t>
                      </a:r>
                      <a:r>
                        <a:rPr lang="it-IT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microcalorimeters</a:t>
                      </a:r>
                      <a:r>
                        <a:rPr lang="it-IT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endParaRPr lang="it-IT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4203413"/>
                  </a:ext>
                </a:extLst>
              </a:tr>
              <a:tr h="3345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LE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MIB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TIFPA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1359352"/>
                  </a:ext>
                </a:extLst>
              </a:tr>
              <a:tr h="3345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41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5911107"/>
                  </a:ext>
                </a:extLst>
              </a:tr>
            </a:tbl>
          </a:graphicData>
        </a:graphic>
      </p:graphicFrame>
      <p:graphicFrame>
        <p:nvGraphicFramePr>
          <p:cNvPr id="14" name="Tabel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092555"/>
              </p:ext>
            </p:extLst>
          </p:nvPr>
        </p:nvGraphicFramePr>
        <p:xfrm>
          <a:off x="6016124" y="4193304"/>
          <a:ext cx="3036936" cy="1115868"/>
        </p:xfrm>
        <a:graphic>
          <a:graphicData uri="http://schemas.openxmlformats.org/drawingml/2006/table">
            <a:tbl>
              <a:tblPr/>
              <a:tblGrid>
                <a:gridCol w="506156">
                  <a:extLst>
                    <a:ext uri="{9D8B030D-6E8A-4147-A177-3AD203B41FA5}">
                      <a16:colId xmlns:a16="http://schemas.microsoft.com/office/drawing/2014/main" val="2553416870"/>
                    </a:ext>
                  </a:extLst>
                </a:gridCol>
                <a:gridCol w="506156">
                  <a:extLst>
                    <a:ext uri="{9D8B030D-6E8A-4147-A177-3AD203B41FA5}">
                      <a16:colId xmlns:a16="http://schemas.microsoft.com/office/drawing/2014/main" val="2435035839"/>
                    </a:ext>
                  </a:extLst>
                </a:gridCol>
                <a:gridCol w="506156">
                  <a:extLst>
                    <a:ext uri="{9D8B030D-6E8A-4147-A177-3AD203B41FA5}">
                      <a16:colId xmlns:a16="http://schemas.microsoft.com/office/drawing/2014/main" val="2154500985"/>
                    </a:ext>
                  </a:extLst>
                </a:gridCol>
                <a:gridCol w="506156">
                  <a:extLst>
                    <a:ext uri="{9D8B030D-6E8A-4147-A177-3AD203B41FA5}">
                      <a16:colId xmlns:a16="http://schemas.microsoft.com/office/drawing/2014/main" val="3174377914"/>
                    </a:ext>
                  </a:extLst>
                </a:gridCol>
                <a:gridCol w="506156">
                  <a:extLst>
                    <a:ext uri="{9D8B030D-6E8A-4147-A177-3AD203B41FA5}">
                      <a16:colId xmlns:a16="http://schemas.microsoft.com/office/drawing/2014/main" val="24022551"/>
                    </a:ext>
                  </a:extLst>
                </a:gridCol>
                <a:gridCol w="506156">
                  <a:extLst>
                    <a:ext uri="{9D8B030D-6E8A-4147-A177-3AD203B41FA5}">
                      <a16:colId xmlns:a16="http://schemas.microsoft.com/office/drawing/2014/main" val="1733836831"/>
                    </a:ext>
                  </a:extLst>
                </a:gridCol>
              </a:tblGrid>
              <a:tr h="371956">
                <a:tc gridSpan="6"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TWJPA test and Characterization, and read out demonstration with microwave cavities and qubits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0472542"/>
                  </a:ext>
                </a:extLst>
              </a:tr>
              <a:tr h="3719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LE</a:t>
                      </a:r>
                      <a:endParaRPr lang="it-IT" sz="1100" b="1" i="1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LNF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SA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CAPP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4417108"/>
                  </a:ext>
                </a:extLst>
              </a:tr>
              <a:tr h="3719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34</a:t>
                      </a:r>
                      <a:endParaRPr lang="it-IT" sz="1100" b="1" i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39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26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32</a:t>
                      </a:r>
                      <a:endParaRPr lang="it-IT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it-IT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83458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7926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WP4 - </a:t>
            </a:r>
            <a:r>
              <a:rPr lang="it-IT" dirty="0" err="1">
                <a:ea typeface="Times New Roman" panose="02020603050405020304" pitchFamily="18" charset="0"/>
              </a:rPr>
              <a:t>Tasks</a:t>
            </a:r>
            <a:r>
              <a:rPr lang="it-IT" dirty="0">
                <a:ea typeface="Times New Roman" panose="02020603050405020304" pitchFamily="18" charset="0"/>
              </a:rPr>
              <a:t> </a:t>
            </a:r>
            <a:r>
              <a:rPr lang="it-IT" dirty="0" err="1">
                <a:ea typeface="Times New Roman" panose="02020603050405020304" pitchFamily="18" charset="0"/>
              </a:rPr>
              <a:t>Description</a:t>
            </a: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238125" y="862329"/>
            <a:ext cx="8486776" cy="4783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marR="60960">
              <a:lnSpc>
                <a:spcPct val="115000"/>
              </a:lnSpc>
              <a:spcAft>
                <a:spcPts val="0"/>
              </a:spcAft>
            </a:pPr>
            <a:r>
              <a:rPr lang="it-IT" sz="1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Tasks</a:t>
            </a:r>
            <a:r>
              <a:rPr lang="it-IT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Description</a:t>
            </a:r>
            <a:endParaRPr lang="it-IT" sz="1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7150" marR="60960">
              <a:lnSpc>
                <a:spcPct val="115000"/>
              </a:lnSpc>
              <a:spcAft>
                <a:spcPts val="0"/>
              </a:spcAft>
            </a:pPr>
            <a:r>
              <a:rPr lang="it-IT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Task 4.1: </a:t>
            </a: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Set up of the </a:t>
            </a:r>
            <a:r>
              <a:rPr lang="it-IT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instrumentations</a:t>
            </a: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(M1-M6)</a:t>
            </a:r>
            <a:endParaRPr lang="it-IT" sz="1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7150" marR="60960">
              <a:lnSpc>
                <a:spcPct val="115000"/>
              </a:lnSpc>
              <a:spcAft>
                <a:spcPts val="0"/>
              </a:spcAft>
            </a:pPr>
            <a:r>
              <a:rPr lang="it-IT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Task 4.2:</a:t>
            </a: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characterization</a:t>
            </a: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the performances of </a:t>
            </a:r>
            <a:r>
              <a:rPr lang="it-IT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produced</a:t>
            </a: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TWJPAs</a:t>
            </a: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(M12-30);</a:t>
            </a:r>
            <a:endParaRPr lang="it-IT" sz="1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7150" marR="60960">
              <a:lnSpc>
                <a:spcPct val="115000"/>
              </a:lnSpc>
              <a:spcAft>
                <a:spcPts val="0"/>
              </a:spcAft>
            </a:pPr>
            <a:r>
              <a:rPr lang="it-IT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Task 4.3:</a:t>
            </a: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Test of </a:t>
            </a:r>
            <a:r>
              <a:rPr lang="it-IT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produced</a:t>
            </a: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TWJPAs</a:t>
            </a: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read</a:t>
            </a: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out </a:t>
            </a:r>
            <a:r>
              <a:rPr lang="it-IT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demonstration</a:t>
            </a: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with detectors (M24-36);</a:t>
            </a:r>
            <a:endParaRPr lang="it-IT" sz="1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R="60960">
              <a:lnSpc>
                <a:spcPct val="115000"/>
              </a:lnSpc>
              <a:spcAft>
                <a:spcPts val="0"/>
              </a:spcAft>
            </a:pP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it-IT" sz="1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7150" marR="60960">
              <a:lnSpc>
                <a:spcPct val="115000"/>
              </a:lnSpc>
              <a:spcAft>
                <a:spcPts val="0"/>
              </a:spcAft>
            </a:pPr>
            <a:r>
              <a:rPr lang="it-IT" sz="1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Role</a:t>
            </a:r>
            <a:r>
              <a:rPr lang="it-IT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1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participants</a:t>
            </a:r>
            <a:endParaRPr lang="it-IT" sz="1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marR="6096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INFN-SA test for fast feedback in He3 </a:t>
            </a:r>
            <a:r>
              <a:rPr lang="it-IT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refrigerator</a:t>
            </a: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fabrication</a:t>
            </a:r>
            <a:endParaRPr lang="it-IT" sz="1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marR="6096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INFN-SA </a:t>
            </a:r>
            <a:r>
              <a:rPr lang="it-IT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Bonding</a:t>
            </a: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housing</a:t>
            </a: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chips in custom </a:t>
            </a:r>
            <a:r>
              <a:rPr lang="it-IT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designed</a:t>
            </a: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microwave</a:t>
            </a: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chip-</a:t>
            </a:r>
            <a:r>
              <a:rPr lang="it-IT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holder</a:t>
            </a:r>
            <a:endParaRPr lang="it-IT" sz="1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marR="6096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INFN-LNF, INFN-LE and INFN-SA </a:t>
            </a:r>
            <a:r>
              <a:rPr lang="it-IT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test and </a:t>
            </a:r>
            <a:r>
              <a:rPr lang="it-IT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characterize</a:t>
            </a: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produced</a:t>
            </a: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TWJPA </a:t>
            </a:r>
            <a:r>
              <a:rPr lang="it-IT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amplifiers</a:t>
            </a: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it-IT" sz="1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marR="6096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INFN-LNF, INFN-LE </a:t>
            </a:r>
            <a:r>
              <a:rPr lang="it-IT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noise</a:t>
            </a: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characterization</a:t>
            </a: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devices</a:t>
            </a:r>
            <a:endParaRPr lang="it-IT" sz="1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marR="6096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INFN-LNF </a:t>
            </a:r>
            <a:r>
              <a:rPr lang="it-IT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perform</a:t>
            </a: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read</a:t>
            </a: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out </a:t>
            </a:r>
            <a:r>
              <a:rPr lang="it-IT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demonstration</a:t>
            </a: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with </a:t>
            </a:r>
            <a:r>
              <a:rPr lang="it-IT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microwave</a:t>
            </a: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cavities</a:t>
            </a: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arrays (8-12 GHz </a:t>
            </a:r>
            <a:r>
              <a:rPr lang="it-IT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device</a:t>
            </a: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it-IT" sz="1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marR="6096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IBS-CAPP </a:t>
            </a:r>
            <a:r>
              <a:rPr lang="it-IT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cavity</a:t>
            </a: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readout</a:t>
            </a: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(1-4 GHz </a:t>
            </a:r>
            <a:r>
              <a:rPr lang="it-IT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device</a:t>
            </a: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t-IT" sz="1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marR="6096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INFN-LE </a:t>
            </a:r>
            <a:r>
              <a:rPr lang="it-IT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perform</a:t>
            </a: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read</a:t>
            </a: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out </a:t>
            </a:r>
            <a:r>
              <a:rPr lang="it-IT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demonstration</a:t>
            </a: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with YIG </a:t>
            </a:r>
            <a:r>
              <a:rPr lang="it-IT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spheres</a:t>
            </a: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coupled</a:t>
            </a: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arrays of </a:t>
            </a:r>
            <a:r>
              <a:rPr lang="it-IT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microwave</a:t>
            </a: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cavities</a:t>
            </a: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(8-12 GHz </a:t>
            </a:r>
            <a:r>
              <a:rPr lang="it-IT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device</a:t>
            </a:r>
            <a:r>
              <a:rPr lang="it-IT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marR="60960" lvl="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・"/>
            </a:pPr>
            <a:endParaRPr lang="it-IT" sz="1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R="60960" lvl="0">
              <a:lnSpc>
                <a:spcPct val="115000"/>
              </a:lnSpc>
              <a:spcAft>
                <a:spcPts val="0"/>
              </a:spcAft>
            </a:pPr>
            <a:r>
              <a:rPr lang="it-IT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Deliverables</a:t>
            </a:r>
            <a:b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D4.1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Setup of the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instrumentations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(M6)</a:t>
            </a:r>
            <a:b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D4.2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Report on the TWJPA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characterization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(M18/M30)</a:t>
            </a:r>
            <a:b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D4.3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Report on the on the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read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out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demonstration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TWJPA (M36)</a:t>
            </a:r>
            <a:endParaRPr lang="it-IT" sz="105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408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/>
        </p:nvSpPr>
        <p:spPr>
          <a:xfrm>
            <a:off x="7191374" y="2813313"/>
            <a:ext cx="1952626" cy="342535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F0DA493-0E26-487A-B55A-592C058E2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335"/>
            <a:ext cx="3624350" cy="657225"/>
          </a:xfrm>
        </p:spPr>
        <p:txBody>
          <a:bodyPr/>
          <a:lstStyle/>
          <a:p>
            <a:r>
              <a:rPr lang="it-IT" sz="3200" dirty="0"/>
              <a:t>Strong </a:t>
            </a:r>
            <a:r>
              <a:rPr lang="it-IT" sz="3200" dirty="0" err="1"/>
              <a:t>coupling</a:t>
            </a:r>
            <a:endParaRPr lang="it-IT" sz="3200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3B092FFA-B32C-4C22-9B49-C2ADA8259E34}"/>
              </a:ext>
            </a:extLst>
          </p:cNvPr>
          <p:cNvSpPr txBox="1"/>
          <p:nvPr/>
        </p:nvSpPr>
        <p:spPr>
          <a:xfrm>
            <a:off x="7794171" y="6393900"/>
            <a:ext cx="1349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chemeClr val="bg1"/>
                </a:solidFill>
              </a:rPr>
              <a:t>Leo et al. </a:t>
            </a:r>
            <a:r>
              <a:rPr lang="it-IT" sz="900" b="1" dirty="0" err="1">
                <a:solidFill>
                  <a:schemeClr val="bg1"/>
                </a:solidFill>
              </a:rPr>
              <a:t>ArXiv</a:t>
            </a:r>
            <a:r>
              <a:rPr lang="it-IT" sz="900" b="1" dirty="0">
                <a:solidFill>
                  <a:schemeClr val="bg1"/>
                </a:solidFill>
              </a:rPr>
              <a:t> (2019)</a:t>
            </a:r>
          </a:p>
          <a:p>
            <a:r>
              <a:rPr lang="it-IT" sz="900" b="1" dirty="0">
                <a:solidFill>
                  <a:schemeClr val="bg1"/>
                </a:solidFill>
              </a:rPr>
              <a:t>   Sub: </a:t>
            </a:r>
            <a:r>
              <a:rPr lang="it-IT" sz="900" b="1" dirty="0" err="1">
                <a:solidFill>
                  <a:schemeClr val="bg1"/>
                </a:solidFill>
              </a:rPr>
              <a:t>Phys</a:t>
            </a:r>
            <a:r>
              <a:rPr lang="it-IT" sz="900" b="1" dirty="0">
                <a:solidFill>
                  <a:schemeClr val="bg1"/>
                </a:solidFill>
              </a:rPr>
              <a:t> </a:t>
            </a:r>
            <a:r>
              <a:rPr lang="it-IT" sz="900" b="1" dirty="0" err="1">
                <a:solidFill>
                  <a:schemeClr val="bg1"/>
                </a:solidFill>
              </a:rPr>
              <a:t>Rev</a:t>
            </a:r>
            <a:r>
              <a:rPr lang="it-IT" sz="900" b="1" dirty="0">
                <a:solidFill>
                  <a:schemeClr val="bg1"/>
                </a:solidFill>
              </a:rPr>
              <a:t> B</a:t>
            </a:r>
          </a:p>
        </p:txBody>
      </p:sp>
      <p:grpSp>
        <p:nvGrpSpPr>
          <p:cNvPr id="16" name="Gruppo 15"/>
          <p:cNvGrpSpPr/>
          <p:nvPr/>
        </p:nvGrpSpPr>
        <p:grpSpPr>
          <a:xfrm>
            <a:off x="389275" y="697926"/>
            <a:ext cx="6735336" cy="1805741"/>
            <a:chOff x="537539" y="676873"/>
            <a:chExt cx="7068828" cy="1939006"/>
          </a:xfrm>
        </p:grpSpPr>
        <p:pic>
          <p:nvPicPr>
            <p:cNvPr id="8" name="Immagine 7" descr="Immagine che contiene cielo, stazionario&#10;&#10;Descrizione generata automaticamente">
              <a:extLst>
                <a:ext uri="{FF2B5EF4-FFF2-40B4-BE49-F238E27FC236}">
                  <a16:creationId xmlns:a16="http://schemas.microsoft.com/office/drawing/2014/main" id="{E5D1D546-094B-4D74-9EC5-FF817D8D4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5817" y="969544"/>
              <a:ext cx="2026992" cy="1548339"/>
            </a:xfrm>
            <a:prstGeom prst="rect">
              <a:avLst/>
            </a:prstGeom>
          </p:spPr>
        </p:pic>
        <p:pic>
          <p:nvPicPr>
            <p:cNvPr id="10" name="Immagine 9" descr="Immagine che contiene tavolo, interni&#10;&#10;Descrizione generata automaticamente">
              <a:extLst>
                <a:ext uri="{FF2B5EF4-FFF2-40B4-BE49-F238E27FC236}">
                  <a16:creationId xmlns:a16="http://schemas.microsoft.com/office/drawing/2014/main" id="{BB89445E-CBE4-476E-9ECB-4FCDCEC7C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539" y="992342"/>
              <a:ext cx="2224023" cy="1623537"/>
            </a:xfrm>
            <a:prstGeom prst="rect">
              <a:avLst/>
            </a:prstGeom>
          </p:spPr>
        </p:pic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9AD1A2A0-7403-434F-8848-A9D034E196A2}"/>
                </a:ext>
              </a:extLst>
            </p:cNvPr>
            <p:cNvSpPr/>
            <p:nvPr/>
          </p:nvSpPr>
          <p:spPr>
            <a:xfrm>
              <a:off x="3932795" y="1926019"/>
              <a:ext cx="54731" cy="52712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 w="31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Arco 11">
              <a:extLst>
                <a:ext uri="{FF2B5EF4-FFF2-40B4-BE49-F238E27FC236}">
                  <a16:creationId xmlns:a16="http://schemas.microsoft.com/office/drawing/2014/main" id="{E90D1F9E-626C-45FE-8722-CF36F7043B27}"/>
                </a:ext>
              </a:extLst>
            </p:cNvPr>
            <p:cNvSpPr/>
            <p:nvPr/>
          </p:nvSpPr>
          <p:spPr>
            <a:xfrm rot="16200000" flipH="1">
              <a:off x="2543355" y="400555"/>
              <a:ext cx="838749" cy="2549950"/>
            </a:xfrm>
            <a:prstGeom prst="arc">
              <a:avLst>
                <a:gd name="adj1" fmla="val 16482537"/>
                <a:gd name="adj2" fmla="val 4315725"/>
              </a:avLst>
            </a:prstGeom>
            <a:ln w="12700">
              <a:solidFill>
                <a:srgbClr val="C00000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9" name="Picture 413" descr="Immagine correlata">
              <a:extLst>
                <a:ext uri="{FF2B5EF4-FFF2-40B4-BE49-F238E27FC236}">
                  <a16:creationId xmlns:a16="http://schemas.microsoft.com/office/drawing/2014/main" id="{326C7B23-D86E-4929-AF9F-227E5CA89E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6317" y="1056893"/>
              <a:ext cx="199261" cy="19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Immagine 12" descr="C:\Users\angelo\AppData\Local\Microsoft\Windows\INetCache\Content.Word\Immagine1 nuovo.png">
              <a:extLst>
                <a:ext uri="{FF2B5EF4-FFF2-40B4-BE49-F238E27FC236}">
                  <a16:creationId xmlns:a16="http://schemas.microsoft.com/office/drawing/2014/main" id="{E8941B8F-0B8C-497A-86F5-CD4C55A00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8" t="26031" r="30189" b="16631"/>
            <a:stretch/>
          </p:blipFill>
          <p:spPr bwMode="auto">
            <a:xfrm>
              <a:off x="4764492" y="676873"/>
              <a:ext cx="2841875" cy="192026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" name="Immagine 26">
            <a:extLst>
              <a:ext uri="{FF2B5EF4-FFF2-40B4-BE49-F238E27FC236}">
                <a16:creationId xmlns:a16="http://schemas.microsoft.com/office/drawing/2014/main" id="{56A75C59-35BC-4EF7-9E5D-2E41BC2A3E6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778" t="24517" r="22000" b="15882"/>
          <a:stretch/>
        </p:blipFill>
        <p:spPr>
          <a:xfrm>
            <a:off x="881784" y="2829424"/>
            <a:ext cx="6298008" cy="3140911"/>
          </a:xfrm>
          <a:prstGeom prst="rect">
            <a:avLst/>
          </a:prstGeom>
          <a:ln>
            <a:solidFill>
              <a:srgbClr val="FFC000"/>
            </a:solidFill>
          </a:ln>
        </p:spPr>
      </p:pic>
      <p:grpSp>
        <p:nvGrpSpPr>
          <p:cNvPr id="9" name="Gruppo 8"/>
          <p:cNvGrpSpPr/>
          <p:nvPr/>
        </p:nvGrpSpPr>
        <p:grpSpPr>
          <a:xfrm>
            <a:off x="7191374" y="2813313"/>
            <a:ext cx="1955463" cy="3430899"/>
            <a:chOff x="7191374" y="2813313"/>
            <a:chExt cx="1955463" cy="3430899"/>
          </a:xfrm>
        </p:grpSpPr>
        <p:grpSp>
          <p:nvGrpSpPr>
            <p:cNvPr id="36" name="Gruppo 35">
              <a:extLst>
                <a:ext uri="{FF2B5EF4-FFF2-40B4-BE49-F238E27FC236}">
                  <a16:creationId xmlns:a16="http://schemas.microsoft.com/office/drawing/2014/main" id="{F1B2F599-27E2-4BD1-A951-FAC92A89998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258052" y="3600449"/>
              <a:ext cx="1827488" cy="1333501"/>
              <a:chOff x="3976041" y="1107862"/>
              <a:chExt cx="1667932" cy="1217075"/>
            </a:xfrm>
          </p:grpSpPr>
          <p:pic>
            <p:nvPicPr>
              <p:cNvPr id="37" name="Immagine 36">
                <a:extLst>
                  <a:ext uri="{FF2B5EF4-FFF2-40B4-BE49-F238E27FC236}">
                    <a16:creationId xmlns:a16="http://schemas.microsoft.com/office/drawing/2014/main" id="{9E9AB0D5-215A-4484-AEB3-BFDB7F5DBF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60051" t="35584" r="21708" b="40753"/>
              <a:stretch/>
            </p:blipFill>
            <p:spPr>
              <a:xfrm>
                <a:off x="3976041" y="1107862"/>
                <a:ext cx="1667932" cy="1217075"/>
              </a:xfrm>
              <a:prstGeom prst="rect">
                <a:avLst/>
              </a:prstGeom>
            </p:spPr>
          </p:pic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3DAA16A2-9145-4493-AC91-E354AB55712E}"/>
                  </a:ext>
                </a:extLst>
              </p:cNvPr>
              <p:cNvSpPr txBox="1"/>
              <p:nvPr/>
            </p:nvSpPr>
            <p:spPr>
              <a:xfrm>
                <a:off x="4966272" y="1364810"/>
                <a:ext cx="419112" cy="238769"/>
              </a:xfrm>
              <a:prstGeom prst="rect">
                <a:avLst/>
              </a:prstGeom>
              <a:solidFill>
                <a:srgbClr val="00FF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100" dirty="0"/>
                  <a:t>FMR</a:t>
                </a:r>
                <a:endParaRPr lang="it-IT" sz="1400" dirty="0"/>
              </a:p>
            </p:txBody>
          </p:sp>
          <p:sp>
            <p:nvSpPr>
              <p:cNvPr id="40" name="CasellaDiTesto 39">
                <a:extLst>
                  <a:ext uri="{FF2B5EF4-FFF2-40B4-BE49-F238E27FC236}">
                    <a16:creationId xmlns:a16="http://schemas.microsoft.com/office/drawing/2014/main" id="{488E0B8A-DEAA-4D1E-8F4D-81F536D834D5}"/>
                  </a:ext>
                </a:extLst>
              </p:cNvPr>
              <p:cNvSpPr txBox="1"/>
              <p:nvPr/>
            </p:nvSpPr>
            <p:spPr>
              <a:xfrm>
                <a:off x="4205380" y="1843474"/>
                <a:ext cx="391664" cy="238769"/>
              </a:xfrm>
              <a:prstGeom prst="rect">
                <a:avLst/>
              </a:prstGeom>
              <a:solidFill>
                <a:srgbClr val="FBB03B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1100" dirty="0"/>
                  <a:t>MW</a:t>
                </a:r>
                <a:endParaRPr lang="it-IT" sz="1400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CasellaDiTesto 32">
                  <a:extLst>
                    <a:ext uri="{FF2B5EF4-FFF2-40B4-BE49-F238E27FC236}">
                      <a16:creationId xmlns:a16="http://schemas.microsoft.com/office/drawing/2014/main" id="{6E16D756-44F9-4238-AC57-DC818A3F4A0E}"/>
                    </a:ext>
                  </a:extLst>
                </p:cNvPr>
                <p:cNvSpPr txBox="1"/>
                <p:nvPr/>
              </p:nvSpPr>
              <p:spPr>
                <a:xfrm>
                  <a:off x="7191375" y="4943407"/>
                  <a:ext cx="1952625" cy="83914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it-IT" sz="1100" dirty="0">
                      <a:solidFill>
                        <a:schemeClr val="accent2">
                          <a:lumMod val="75000"/>
                        </a:schemeClr>
                      </a:solidFill>
                    </a:rPr>
                    <a:t>Cavity mode </a:t>
                  </a:r>
                  <a:r>
                    <a:rPr lang="it-IT" sz="1100" dirty="0" err="1">
                      <a:solidFill>
                        <a:schemeClr val="accent2">
                          <a:lumMod val="75000"/>
                        </a:schemeClr>
                      </a:solidFill>
                    </a:rPr>
                    <a:t>at</a:t>
                  </a:r>
                  <a:r>
                    <a:rPr lang="it-IT" sz="1100" dirty="0">
                      <a:solidFill>
                        <a:schemeClr val="accent2">
                          <a:lumMod val="75000"/>
                        </a:schemeClr>
                      </a:solidFill>
                    </a:rPr>
                    <a:t>: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11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1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sz="11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a14:m>
                  <a:r>
                    <a:rPr lang="it-IT" sz="1100" dirty="0">
                      <a:solidFill>
                        <a:schemeClr val="accent2">
                          <a:lumMod val="75000"/>
                        </a:schemeClr>
                      </a:solidFill>
                    </a:rPr>
                    <a:t> </a:t>
                  </a:r>
                </a:p>
                <a:p>
                  <a:r>
                    <a:rPr lang="it-IT" sz="1100" dirty="0">
                      <a:solidFill>
                        <a:schemeClr val="accent2">
                          <a:lumMod val="75000"/>
                        </a:schemeClr>
                      </a:solidFill>
                    </a:rPr>
                    <a:t>Total </a:t>
                  </a:r>
                  <a:r>
                    <a:rPr lang="it-IT" sz="1100" dirty="0" err="1">
                      <a:solidFill>
                        <a:schemeClr val="accent2">
                          <a:lumMod val="75000"/>
                        </a:schemeClr>
                      </a:solidFill>
                    </a:rPr>
                    <a:t>cavity</a:t>
                  </a:r>
                  <a:r>
                    <a:rPr lang="it-IT" sz="1100" dirty="0">
                      <a:solidFill>
                        <a:schemeClr val="accent2">
                          <a:lumMod val="75000"/>
                        </a:schemeClr>
                      </a:solidFill>
                    </a:rPr>
                    <a:t> </a:t>
                  </a:r>
                  <a:r>
                    <a:rPr lang="it-IT" sz="1100" dirty="0" err="1">
                      <a:solidFill>
                        <a:schemeClr val="accent2">
                          <a:lumMod val="75000"/>
                        </a:schemeClr>
                      </a:solidFill>
                    </a:rPr>
                    <a:t>decay</a:t>
                  </a:r>
                  <a:r>
                    <a:rPr lang="it-IT" sz="1100" dirty="0">
                      <a:solidFill>
                        <a:schemeClr val="accent2">
                          <a:lumMod val="75000"/>
                        </a:schemeClr>
                      </a:solidFill>
                    </a:rPr>
                    <a:t> rate: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11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1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it-IT" sz="11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a14:m>
                  <a:r>
                    <a:rPr lang="it-IT" sz="1100" dirty="0">
                      <a:solidFill>
                        <a:schemeClr val="accent2">
                          <a:lumMod val="75000"/>
                        </a:schemeClr>
                      </a:solidFill>
                    </a:rPr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it-IT" sz="11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10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110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it-IT" sz="11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10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it-IT" sz="11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1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it-IT" sz="11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sz="11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sz="11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it-IT" sz="110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sz="11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1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it-IT" sz="11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𝑖𝑛𝑡</m:t>
                              </m:r>
                            </m:sub>
                          </m:sSub>
                        </m:e>
                      </m:d>
                    </m:oMath>
                  </a14:m>
                  <a:endParaRPr lang="it-IT" sz="1100" dirty="0"/>
                </a:p>
              </p:txBody>
            </p:sp>
          </mc:Choice>
          <mc:Fallback xmlns="">
            <p:sp>
              <p:nvSpPr>
                <p:cNvPr id="33" name="CasellaDiTesto 32">
                  <a:extLst>
                    <a:ext uri="{FF2B5EF4-FFF2-40B4-BE49-F238E27FC236}">
                      <a16:creationId xmlns:a16="http://schemas.microsoft.com/office/drawing/2014/main" id="{6E16D756-44F9-4238-AC57-DC818A3F4A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1375" y="4943407"/>
                  <a:ext cx="1952625" cy="839140"/>
                </a:xfrm>
                <a:prstGeom prst="rect">
                  <a:avLst/>
                </a:prstGeom>
                <a:blipFill>
                  <a:blip r:embed="rId10"/>
                  <a:stretch>
                    <a:fillRect t="-72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ttangolo 4"/>
                <p:cNvSpPr/>
                <p:nvPr/>
              </p:nvSpPr>
              <p:spPr>
                <a:xfrm>
                  <a:off x="7191374" y="5782547"/>
                  <a:ext cx="1952625" cy="461665"/>
                </a:xfrm>
                <a:prstGeom prst="rect">
                  <a:avLst/>
                </a:prstGeom>
                <a:ln>
                  <a:solidFill>
                    <a:srgbClr val="FFC000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it-IT" sz="1200" dirty="0"/>
                    <a:t>Coupling </a:t>
                  </a:r>
                  <a:r>
                    <a:rPr lang="it-IT" sz="1200" dirty="0" err="1"/>
                    <a:t>strength</a:t>
                  </a:r>
                  <a:r>
                    <a:rPr lang="it-IT" sz="1200" dirty="0"/>
                    <a:t>    </a:t>
                  </a:r>
                </a:p>
                <a:p>
                  <a:r>
                    <a:rPr lang="it-IT" sz="1200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it-IT" sz="12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a14:m>
                  <a:r>
                    <a:rPr lang="it-IT" sz="1200" dirty="0"/>
                    <a:t> (</a:t>
                  </a:r>
                  <a14:m>
                    <m:oMath xmlns:m="http://schemas.openxmlformats.org/officeDocument/2006/math">
                      <m:r>
                        <a:rPr lang="it-IT" sz="1200" i="1">
                          <a:latin typeface="Cambria Math" panose="02040503050406030204" pitchFamily="18" charset="0"/>
                        </a:rPr>
                        <m:t>𝑚</m:t>
                      </m:r>
                    </m:oMath>
                  </a14:m>
                  <a:r>
                    <a:rPr lang="it-IT" sz="1200" dirty="0"/>
                    <a:t> = FMR, </a:t>
                  </a:r>
                  <a:r>
                    <a:rPr lang="it-IT" sz="1200" dirty="0" err="1"/>
                    <a:t>MSMs</a:t>
                  </a:r>
                  <a:r>
                    <a:rPr lang="it-IT" sz="1200" dirty="0"/>
                    <a:t>)</a:t>
                  </a:r>
                </a:p>
              </p:txBody>
            </p:sp>
          </mc:Choice>
          <mc:Fallback xmlns="">
            <p:sp>
              <p:nvSpPr>
                <p:cNvPr id="5" name="Rettangolo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1374" y="5782547"/>
                  <a:ext cx="1952625" cy="461665"/>
                </a:xfrm>
                <a:prstGeom prst="rect">
                  <a:avLst/>
                </a:prstGeom>
                <a:blipFill>
                  <a:blip r:embed="rId11"/>
                  <a:stretch>
                    <a:fillRect b="-9091"/>
                  </a:stretch>
                </a:blipFill>
                <a:ln>
                  <a:solidFill>
                    <a:srgbClr val="FFC00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ttangolo 5"/>
                <p:cNvSpPr/>
                <p:nvPr/>
              </p:nvSpPr>
              <p:spPr>
                <a:xfrm>
                  <a:off x="7191375" y="2813313"/>
                  <a:ext cx="1955462" cy="769441"/>
                </a:xfrm>
                <a:prstGeom prst="rect">
                  <a:avLst/>
                </a:prstGeom>
                <a:no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it-IT" sz="1100" dirty="0">
                      <a:solidFill>
                        <a:srgbClr val="00B0F0"/>
                      </a:solidFill>
                    </a:rPr>
                    <a:t>Magnon mode </a:t>
                  </a:r>
                  <a:r>
                    <a:rPr lang="it-IT" sz="1100" dirty="0" err="1">
                      <a:solidFill>
                        <a:srgbClr val="00B0F0"/>
                      </a:solidFill>
                    </a:rPr>
                    <a:t>damping</a:t>
                  </a:r>
                  <a:r>
                    <a:rPr lang="it-IT" sz="1100" dirty="0">
                      <a:solidFill>
                        <a:srgbClr val="00B0F0"/>
                      </a:solidFill>
                    </a:rPr>
                    <a:t> rate:   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11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10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it-IT" sz="110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a14:m>
                  <a:r>
                    <a:rPr lang="it-IT" sz="1100" dirty="0">
                      <a:solidFill>
                        <a:srgbClr val="00B0F0"/>
                      </a:solidFill>
                    </a:rPr>
                    <a:t> (</a:t>
                  </a:r>
                  <a14:m>
                    <m:oMath xmlns:m="http://schemas.openxmlformats.org/officeDocument/2006/math">
                      <m:r>
                        <a:rPr lang="it-IT" sz="110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a14:m>
                  <a:r>
                    <a:rPr lang="it-IT" sz="1100" dirty="0">
                      <a:solidFill>
                        <a:srgbClr val="00B0F0"/>
                      </a:solidFill>
                    </a:rPr>
                    <a:t> = FMR, </a:t>
                  </a:r>
                  <a:r>
                    <a:rPr lang="it-IT" sz="1100" dirty="0" err="1">
                      <a:solidFill>
                        <a:srgbClr val="00B0F0"/>
                      </a:solidFill>
                    </a:rPr>
                    <a:t>MSMs</a:t>
                  </a:r>
                  <a:r>
                    <a:rPr lang="it-IT" sz="1100" dirty="0">
                      <a:solidFill>
                        <a:srgbClr val="00B0F0"/>
                      </a:solidFill>
                    </a:rPr>
                    <a:t>)</a:t>
                  </a:r>
                </a:p>
                <a:p>
                  <a:r>
                    <a:rPr lang="it-IT" sz="1100" dirty="0" err="1">
                      <a:solidFill>
                        <a:srgbClr val="00B0F0"/>
                      </a:solidFill>
                    </a:rPr>
                    <a:t>Magnon</a:t>
                  </a:r>
                  <a:r>
                    <a:rPr lang="it-IT" sz="1100" dirty="0">
                      <a:solidFill>
                        <a:srgbClr val="00B0F0"/>
                      </a:solidFill>
                    </a:rPr>
                    <a:t> mode </a:t>
                  </a:r>
                  <a:r>
                    <a:rPr lang="it-IT" sz="1100" dirty="0" err="1">
                      <a:solidFill>
                        <a:srgbClr val="00B0F0"/>
                      </a:solidFill>
                    </a:rPr>
                    <a:t>at</a:t>
                  </a:r>
                  <a:r>
                    <a:rPr lang="it-IT" sz="1100" dirty="0">
                      <a:solidFill>
                        <a:srgbClr val="00B0F0"/>
                      </a:solidFill>
                    </a:rPr>
                    <a:t>                        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11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10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sz="110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a14:m>
                  <a:r>
                    <a:rPr lang="it-IT" sz="1100" dirty="0">
                      <a:solidFill>
                        <a:srgbClr val="00B0F0"/>
                      </a:solidFill>
                    </a:rPr>
                    <a:t> (</a:t>
                  </a:r>
                  <a14:m>
                    <m:oMath xmlns:m="http://schemas.openxmlformats.org/officeDocument/2006/math">
                      <m:r>
                        <a:rPr lang="it-IT" sz="110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a14:m>
                  <a:r>
                    <a:rPr lang="it-IT" sz="1100" dirty="0">
                      <a:solidFill>
                        <a:srgbClr val="00B0F0"/>
                      </a:solidFill>
                    </a:rPr>
                    <a:t> = FMR, </a:t>
                  </a:r>
                  <a:r>
                    <a:rPr lang="it-IT" sz="1100" dirty="0" err="1">
                      <a:solidFill>
                        <a:srgbClr val="00B0F0"/>
                      </a:solidFill>
                    </a:rPr>
                    <a:t>MSMs</a:t>
                  </a:r>
                  <a:r>
                    <a:rPr lang="it-IT" sz="1100" dirty="0">
                      <a:solidFill>
                        <a:srgbClr val="00B0F0"/>
                      </a:solidFill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6" name="Rettangolo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1375" y="2813313"/>
                  <a:ext cx="1955462" cy="769441"/>
                </a:xfrm>
                <a:prstGeom prst="rect">
                  <a:avLst/>
                </a:prstGeom>
                <a:blipFill>
                  <a:blip r:embed="rId12"/>
                  <a:stretch>
                    <a:fillRect r="-4969" b="-3906"/>
                  </a:stretch>
                </a:blipFill>
                <a:ln>
                  <a:solidFill>
                    <a:srgbClr val="FFC00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ttangolo 14"/>
          <p:cNvSpPr/>
          <p:nvPr/>
        </p:nvSpPr>
        <p:spPr>
          <a:xfrm>
            <a:off x="657225" y="5966777"/>
            <a:ext cx="65619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Strong coupling </a:t>
            </a:r>
            <a:r>
              <a:rPr lang="en-GB" sz="1200" b="1" i="1">
                <a:latin typeface="Times New Roman" panose="02020603050405020304" pitchFamily="18" charset="0"/>
                <a:ea typeface="Calibri" panose="020F0502020204030204" pitchFamily="34" charset="0"/>
              </a:rPr>
              <a:t>between fundamental </a:t>
            </a:r>
            <a:r>
              <a:rPr lang="en-GB" sz="1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mode in the YIG sphere and the TE</a:t>
            </a:r>
            <a:r>
              <a:rPr lang="en-GB" sz="1200" b="1" i="1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101</a:t>
            </a:r>
            <a:r>
              <a:rPr lang="en-GB" sz="1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and TE</a:t>
            </a:r>
            <a:r>
              <a:rPr lang="en-GB" sz="1200" b="1" i="1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102</a:t>
            </a:r>
            <a:r>
              <a:rPr lang="en-GB" sz="1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cavity modes.</a:t>
            </a:r>
            <a:endParaRPr lang="it-IT" sz="1200" b="1" i="1" dirty="0"/>
          </a:p>
        </p:txBody>
      </p:sp>
      <p:sp>
        <p:nvSpPr>
          <p:cNvPr id="17" name="Rettangolo 16"/>
          <p:cNvSpPr/>
          <p:nvPr/>
        </p:nvSpPr>
        <p:spPr>
          <a:xfrm>
            <a:off x="2187976" y="2372068"/>
            <a:ext cx="3685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Anticrossing</a:t>
            </a:r>
            <a:r>
              <a:rPr lang="en-GB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and </a:t>
            </a:r>
            <a:r>
              <a:rPr lang="en-GB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magnon-polaritons</a:t>
            </a:r>
            <a:endParaRPr lang="it-IT" dirty="0">
              <a:solidFill>
                <a:srgbClr val="C00000"/>
              </a:solidFill>
            </a:endParaRPr>
          </a:p>
        </p:txBody>
      </p:sp>
      <p:grpSp>
        <p:nvGrpSpPr>
          <p:cNvPr id="48" name="Group 1"/>
          <p:cNvGrpSpPr/>
          <p:nvPr/>
        </p:nvGrpSpPr>
        <p:grpSpPr>
          <a:xfrm>
            <a:off x="9329834" y="3600449"/>
            <a:ext cx="3002001" cy="1467087"/>
            <a:chOff x="5330673" y="1494040"/>
            <a:chExt cx="3348418" cy="1635138"/>
          </a:xfrm>
        </p:grpSpPr>
        <p:pic>
          <p:nvPicPr>
            <p:cNvPr id="56" name="Picture 1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330673" y="1494040"/>
              <a:ext cx="3348418" cy="1635138"/>
            </a:xfrm>
            <a:prstGeom prst="rect">
              <a:avLst/>
            </a:prstGeom>
          </p:spPr>
        </p:pic>
        <p:sp>
          <p:nvSpPr>
            <p:cNvPr id="57" name="Rectangle 15"/>
            <p:cNvSpPr/>
            <p:nvPr/>
          </p:nvSpPr>
          <p:spPr>
            <a:xfrm>
              <a:off x="5342017" y="2550303"/>
              <a:ext cx="667467" cy="527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58" name="TextBox 3"/>
          <p:cNvSpPr txBox="1"/>
          <p:nvPr/>
        </p:nvSpPr>
        <p:spPr>
          <a:xfrm>
            <a:off x="657225" y="2567431"/>
            <a:ext cx="2255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near </a:t>
            </a:r>
            <a:r>
              <a:rPr lang="it-IT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it-IT" sz="2000" b="1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</a:t>
            </a:r>
          </a:p>
        </p:txBody>
      </p:sp>
      <p:sp>
        <p:nvSpPr>
          <p:cNvPr id="59" name="TextBox 4"/>
          <p:cNvSpPr txBox="1"/>
          <p:nvPr/>
        </p:nvSpPr>
        <p:spPr>
          <a:xfrm>
            <a:off x="5628787" y="2552264"/>
            <a:ext cx="1460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near </a:t>
            </a:r>
            <a:r>
              <a:rPr lang="it-IT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it-IT" sz="2000" b="1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</a:t>
            </a:r>
          </a:p>
        </p:txBody>
      </p:sp>
      <p:grpSp>
        <p:nvGrpSpPr>
          <p:cNvPr id="35" name="Gruppo 34"/>
          <p:cNvGrpSpPr/>
          <p:nvPr/>
        </p:nvGrpSpPr>
        <p:grpSpPr>
          <a:xfrm>
            <a:off x="-2849422" y="1259324"/>
            <a:ext cx="11948228" cy="3811967"/>
            <a:chOff x="94097" y="883667"/>
            <a:chExt cx="11948228" cy="3811967"/>
          </a:xfrm>
        </p:grpSpPr>
        <p:pic>
          <p:nvPicPr>
            <p:cNvPr id="49" name="Picture 2" descr="http://www.nature.com/nature/journal/v451/n7179/images/451664a-f1.2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533" y="2101865"/>
              <a:ext cx="2730698" cy="1276602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Spin Wave on a Chain.mp4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5"/>
            <a:stretch>
              <a:fillRect/>
            </a:stretch>
          </p:blipFill>
          <p:spPr>
            <a:xfrm>
              <a:off x="9751121" y="883667"/>
              <a:ext cx="2291204" cy="1097870"/>
            </a:xfrm>
            <a:prstGeom prst="rect">
              <a:avLst/>
            </a:prstGeom>
          </p:spPr>
        </p:pic>
        <p:pic>
          <p:nvPicPr>
            <p:cNvPr id="51" name="Picture 28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4097" y="3360913"/>
              <a:ext cx="2737142" cy="1334721"/>
            </a:xfrm>
            <a:prstGeom prst="rect">
              <a:avLst/>
            </a:prstGeom>
          </p:spPr>
        </p:pic>
      </p:grpSp>
      <p:sp>
        <p:nvSpPr>
          <p:cNvPr id="3" name="Rettangolo 2"/>
          <p:cNvSpPr/>
          <p:nvPr/>
        </p:nvSpPr>
        <p:spPr>
          <a:xfrm>
            <a:off x="3476690" y="-38834"/>
            <a:ext cx="56221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Segoe UI" panose="020B0502040204020203" pitchFamily="34" charset="0"/>
              </a:rPr>
              <a:t>A. Leo, A. G. </a:t>
            </a:r>
            <a:r>
              <a:rPr lang="en-US" sz="1100" dirty="0" err="1">
                <a:solidFill>
                  <a:schemeClr val="bg1"/>
                </a:solidFill>
                <a:latin typeface="Segoe UI" panose="020B0502040204020203" pitchFamily="34" charset="0"/>
              </a:rPr>
              <a:t>Monteduro</a:t>
            </a:r>
            <a:r>
              <a:rPr lang="en-US" sz="1100" dirty="0">
                <a:solidFill>
                  <a:schemeClr val="bg1"/>
                </a:solidFill>
                <a:latin typeface="Segoe UI" panose="020B0502040204020203" pitchFamily="34" charset="0"/>
              </a:rPr>
              <a:t>, S. </a:t>
            </a:r>
            <a:r>
              <a:rPr lang="en-US" sz="1100" dirty="0" err="1">
                <a:solidFill>
                  <a:schemeClr val="bg1"/>
                </a:solidFill>
                <a:latin typeface="Segoe UI" panose="020B0502040204020203" pitchFamily="34" charset="0"/>
              </a:rPr>
              <a:t>Rizzato</a:t>
            </a:r>
            <a:r>
              <a:rPr lang="en-US" sz="1100" dirty="0">
                <a:solidFill>
                  <a:schemeClr val="bg1"/>
                </a:solidFill>
                <a:latin typeface="Segoe UI" panose="020B0502040204020203" pitchFamily="34" charset="0"/>
              </a:rPr>
              <a:t>, L. Martina and G. Maruccio, </a:t>
            </a:r>
            <a:r>
              <a:rPr lang="en-US" sz="1100" i="1" dirty="0">
                <a:solidFill>
                  <a:schemeClr val="bg1"/>
                </a:solidFill>
                <a:latin typeface="Segoe UI" panose="020B0502040204020203" pitchFamily="34" charset="0"/>
              </a:rPr>
              <a:t>Identification and time-resolved study of </a:t>
            </a:r>
            <a:r>
              <a:rPr lang="en-US" sz="1100" i="1" dirty="0" err="1">
                <a:solidFill>
                  <a:schemeClr val="bg1"/>
                </a:solidFill>
                <a:latin typeface="Segoe UI" panose="020B0502040204020203" pitchFamily="34" charset="0"/>
              </a:rPr>
              <a:t>ferrimagnetic</a:t>
            </a:r>
            <a:r>
              <a:rPr lang="en-US" sz="1100" i="1" dirty="0">
                <a:solidFill>
                  <a:schemeClr val="bg1"/>
                </a:solidFill>
                <a:latin typeface="Segoe UI" panose="020B0502040204020203" pitchFamily="34" charset="0"/>
              </a:rPr>
              <a:t> spin-wave modes in a microwave cavity in the strong-coupling regime</a:t>
            </a:r>
            <a:r>
              <a:rPr lang="en-US" sz="1100" dirty="0">
                <a:solidFill>
                  <a:schemeClr val="bg1"/>
                </a:solidFill>
                <a:latin typeface="Segoe UI" panose="020B0502040204020203" pitchFamily="34" charset="0"/>
              </a:rPr>
              <a:t>, </a:t>
            </a:r>
            <a:r>
              <a:rPr lang="en-US" sz="1100" b="1" i="1" u="sng" dirty="0">
                <a:solidFill>
                  <a:schemeClr val="bg1"/>
                </a:solidFill>
                <a:latin typeface="Segoe UI" panose="020B0502040204020203" pitchFamily="34" charset="0"/>
              </a:rPr>
              <a:t>Phys. Rev. B</a:t>
            </a:r>
            <a:r>
              <a:rPr lang="en-US" sz="1100" u="sng" dirty="0">
                <a:solidFill>
                  <a:schemeClr val="bg1"/>
                </a:solidFill>
                <a:latin typeface="Segoe UI" panose="020B0502040204020203" pitchFamily="34" charset="0"/>
              </a:rPr>
              <a:t> </a:t>
            </a:r>
            <a:r>
              <a:rPr lang="en-US" sz="1100" b="1" u="sng" dirty="0">
                <a:solidFill>
                  <a:schemeClr val="bg1"/>
                </a:solidFill>
                <a:latin typeface="Segoe UI" panose="020B0502040204020203" pitchFamily="34" charset="0"/>
              </a:rPr>
              <a:t>2020</a:t>
            </a:r>
            <a:r>
              <a:rPr lang="en-US" sz="1100" u="sng" dirty="0">
                <a:solidFill>
                  <a:schemeClr val="bg1"/>
                </a:solidFill>
                <a:latin typeface="Segoe UI" panose="020B0502040204020203" pitchFamily="34" charset="0"/>
              </a:rPr>
              <a:t>, Vol.   </a:t>
            </a:r>
            <a:r>
              <a:rPr lang="en-US" sz="1100" i="1" u="sng" dirty="0">
                <a:solidFill>
                  <a:schemeClr val="bg1"/>
                </a:solidFill>
                <a:latin typeface="Segoe UI" panose="020B0502040204020203" pitchFamily="34" charset="0"/>
              </a:rPr>
              <a:t>101</a:t>
            </a:r>
            <a:r>
              <a:rPr lang="en-US" sz="1100" u="sng" dirty="0">
                <a:solidFill>
                  <a:schemeClr val="bg1"/>
                </a:solidFill>
                <a:latin typeface="Segoe UI" panose="020B0502040204020203" pitchFamily="34" charset="0"/>
              </a:rPr>
              <a:t>, p., </a:t>
            </a:r>
            <a:r>
              <a:rPr lang="en-US" sz="1100" b="1" u="sng" dirty="0" err="1">
                <a:solidFill>
                  <a:schemeClr val="bg1"/>
                </a:solidFill>
                <a:latin typeface="Segoe UI" panose="020B0502040204020203" pitchFamily="34" charset="0"/>
              </a:rPr>
              <a:t>issn</a:t>
            </a:r>
            <a:r>
              <a:rPr lang="en-US" sz="1100" b="1" u="sng" dirty="0">
                <a:solidFill>
                  <a:schemeClr val="bg1"/>
                </a:solidFill>
                <a:latin typeface="Segoe UI" panose="020B0502040204020203" pitchFamily="34" charset="0"/>
              </a:rPr>
              <a:t>.</a:t>
            </a:r>
            <a:r>
              <a:rPr lang="en-US" sz="1100" u="sng" dirty="0">
                <a:solidFill>
                  <a:schemeClr val="bg1"/>
                </a:solidFill>
                <a:latin typeface="Segoe UI" panose="020B0502040204020203" pitchFamily="34" charset="0"/>
              </a:rPr>
              <a:t>  2469-9950, http://dx.doi.org/10.1103/PhysRevB.101.014439.</a:t>
            </a:r>
          </a:p>
        </p:txBody>
      </p:sp>
    </p:spTree>
    <p:extLst>
      <p:ext uri="{BB962C8B-B14F-4D97-AF65-F5344CB8AC3E}">
        <p14:creationId xmlns:p14="http://schemas.microsoft.com/office/powerpoint/2010/main" val="88948520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>
            <a:extLst>
              <a:ext uri="{FF2B5EF4-FFF2-40B4-BE49-F238E27FC236}">
                <a16:creationId xmlns:a16="http://schemas.microsoft.com/office/drawing/2014/main" id="{7BD52EDE-FE05-4B70-9887-C3C6700E6987}"/>
              </a:ext>
            </a:extLst>
          </p:cNvPr>
          <p:cNvGrpSpPr/>
          <p:nvPr/>
        </p:nvGrpSpPr>
        <p:grpSpPr>
          <a:xfrm>
            <a:off x="756758" y="3842632"/>
            <a:ext cx="7576211" cy="2197221"/>
            <a:chOff x="756758" y="3842632"/>
            <a:chExt cx="7576211" cy="21972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ttangolo 19">
                  <a:extLst>
                    <a:ext uri="{FF2B5EF4-FFF2-40B4-BE49-F238E27FC236}">
                      <a16:creationId xmlns:a16="http://schemas.microsoft.com/office/drawing/2014/main" id="{479BA6F4-3BE6-412E-BADA-826717B7660D}"/>
                    </a:ext>
                  </a:extLst>
                </p:cNvPr>
                <p:cNvSpPr/>
                <p:nvPr/>
              </p:nvSpPr>
              <p:spPr>
                <a:xfrm>
                  <a:off x="1132683" y="4375127"/>
                  <a:ext cx="2012089" cy="77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it-IT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it-IT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400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it-IT" sz="1400">
                                    <a:latin typeface="Cambria Math" panose="02040503050406030204" pitchFamily="18" charset="0"/>
                                  </a:rPr>
                                  <m:t>0,</m:t>
                                </m:r>
                                <m:r>
                                  <a:rPr lang="it-IT" sz="1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r>
                              <a:rPr lang="it-IT" sz="140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it-IT" sz="14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den>
                        </m:f>
                        <m:r>
                          <a:rPr lang="it-IT" sz="140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it-IT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it-IT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it-IT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400" i="1">
                                        <a:latin typeface="Cambria Math" panose="02040503050406030204" pitchFamily="18" charset="0"/>
                                      </a:rPr>
                                      <m:t>𝜂𝛾</m:t>
                                    </m:r>
                                  </m:e>
                                  <m:sub>
                                    <m:r>
                                      <a:rPr lang="it-IT" sz="1400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  <m:rad>
                                  <m:radPr>
                                    <m:degHide m:val="on"/>
                                    <m:ctrlPr>
                                      <a:rPr lang="it-IT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f>
                                      <m:fPr>
                                        <m:ctrlPr>
                                          <a:rPr lang="it-IT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d>
                                          <m:dPr>
                                            <m:ctrlPr>
                                              <a:rPr lang="it-IT" sz="1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it-IT" sz="1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it-IT" sz="1400" i="1">
                                                    <a:latin typeface="Cambria Math" panose="02040503050406030204" pitchFamily="18" charset="0"/>
                                                  </a:rPr>
                                                  <m:t>𝜇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it-IT" sz="1400"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it-IT" sz="1400">
                                                <a:latin typeface="Cambria Math" panose="02040503050406030204" pitchFamily="18" charset="0"/>
                                              </a:rPr>
                                              <m:t>ℏ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it-IT" sz="1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it-IT" sz="1400" i="1">
                                                    <a:latin typeface="Cambria Math" panose="02040503050406030204" pitchFamily="18" charset="0"/>
                                                  </a:rPr>
                                                  <m:t>𝜔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it-IT" sz="1400" i="1"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it-IT" sz="1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1400" i="1">
                                                <a:latin typeface="Cambria Math" panose="02040503050406030204" pitchFamily="18" charset="0"/>
                                              </a:rPr>
                                              <m:t>𝑉</m:t>
                                            </m:r>
                                          </m:e>
                                          <m:sub>
                                            <m:r>
                                              <a:rPr lang="it-IT" sz="1400" i="1">
                                                <a:latin typeface="Cambria Math" panose="02040503050406030204" pitchFamily="18" charset="0"/>
                                              </a:rPr>
                                              <m:t>𝑐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rad>
                              </m:e>
                            </m:d>
                          </m:num>
                          <m:den>
                            <m:r>
                              <a:rPr lang="it-IT" sz="1400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it-IT" sz="14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den>
                        </m:f>
                      </m:oMath>
                    </m:oMathPara>
                  </a14:m>
                  <a:endParaRPr lang="it-IT" sz="1400" dirty="0"/>
                </a:p>
              </p:txBody>
            </p:sp>
          </mc:Choice>
          <mc:Fallback xmlns="">
            <p:sp>
              <p:nvSpPr>
                <p:cNvPr id="20" name="Rettangolo 19">
                  <a:extLst>
                    <a:ext uri="{FF2B5EF4-FFF2-40B4-BE49-F238E27FC236}">
                      <a16:creationId xmlns:a16="http://schemas.microsoft.com/office/drawing/2014/main" id="{479BA6F4-3BE6-412E-BADA-826717B766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2683" y="4375127"/>
                  <a:ext cx="2012089" cy="77777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ttangolo 20">
                  <a:extLst>
                    <a:ext uri="{FF2B5EF4-FFF2-40B4-BE49-F238E27FC236}">
                      <a16:creationId xmlns:a16="http://schemas.microsoft.com/office/drawing/2014/main" id="{685C25C0-0B6F-4225-8C20-B328A9443B96}"/>
                    </a:ext>
                  </a:extLst>
                </p:cNvPr>
                <p:cNvSpPr/>
                <p:nvPr/>
              </p:nvSpPr>
              <p:spPr>
                <a:xfrm>
                  <a:off x="6550470" y="4265860"/>
                  <a:ext cx="1223861" cy="3461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4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it-IT" sz="1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it-IT" sz="140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it-IT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4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it-IT" sz="1400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it-IT" sz="1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ad>
                          <m:radPr>
                            <m:degHide m:val="on"/>
                            <m:ctrlPr>
                              <a:rPr lang="it-IT" sz="1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it-IT" sz="1400" i="1">
                                <a:latin typeface="Cambria Math" panose="02040503050406030204" pitchFamily="18" charset="0"/>
                              </a:rPr>
                              <m:t>𝑁𝑠</m:t>
                            </m:r>
                          </m:e>
                        </m:rad>
                      </m:oMath>
                    </m:oMathPara>
                  </a14:m>
                  <a:endParaRPr lang="it-IT" sz="1400" dirty="0"/>
                </a:p>
              </p:txBody>
            </p:sp>
          </mc:Choice>
          <mc:Fallback xmlns="">
            <p:sp>
              <p:nvSpPr>
                <p:cNvPr id="21" name="Rettangolo 20">
                  <a:extLst>
                    <a:ext uri="{FF2B5EF4-FFF2-40B4-BE49-F238E27FC236}">
                      <a16:creationId xmlns:a16="http://schemas.microsoft.com/office/drawing/2014/main" id="{685C25C0-0B6F-4225-8C20-B328A9443B9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0470" y="4265860"/>
                  <a:ext cx="1223861" cy="3461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ttangolo 21">
                  <a:extLst>
                    <a:ext uri="{FF2B5EF4-FFF2-40B4-BE49-F238E27FC236}">
                      <a16:creationId xmlns:a16="http://schemas.microsoft.com/office/drawing/2014/main" id="{EFFE1186-3AA7-4182-94A9-CD75319521B5}"/>
                    </a:ext>
                  </a:extLst>
                </p:cNvPr>
                <p:cNvSpPr/>
                <p:nvPr/>
              </p:nvSpPr>
              <p:spPr>
                <a:xfrm>
                  <a:off x="3875423" y="5381659"/>
                  <a:ext cx="2522677" cy="65819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𝜂</m:t>
                        </m:r>
                        <m:r>
                          <a:rPr lang="it-IT" sz="140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limLoc m:val="subSup"/>
                            <m:ctrlPr>
                              <a:rPr lang="it-IT" sz="1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it-IT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400" i="1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it-IT" sz="1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sub>
                          <m:sup>
                            <m:r>
                              <a:rPr lang="it-IT" sz="140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  <m:e>
                            <m:f>
                              <m:fPr>
                                <m:ctrlPr>
                                  <a:rPr lang="it-IT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acc>
                                  <m:accPr>
                                    <m:chr m:val="⃗"/>
                                    <m:ctrlPr>
                                      <a:rPr lang="it-IT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it-IT" sz="1400" i="1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</m:acc>
                                <m:r>
                                  <a:rPr lang="it-IT" sz="1400"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it-IT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it-IT" sz="14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</m:acc>
                              </m:num>
                              <m:den>
                                <m:sSub>
                                  <m:sSubPr>
                                    <m:ctrlPr>
                                      <a:rPr lang="it-IT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40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it-IT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it-IT" sz="1400" i="1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it-IT" sz="1400" i="1">
                                        <a:latin typeface="Cambria Math" panose="02040503050406030204" pitchFamily="18" charset="0"/>
                                      </a:rPr>
                                      <m:t>𝑚𝑎𝑥</m:t>
                                    </m:r>
                                    <m:r>
                                      <a:rPr lang="it-IT" sz="140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</m:sub>
                                </m:sSub>
                                <m:r>
                                  <a:rPr lang="it-IT" sz="1400">
                                    <a:latin typeface="Cambria Math" panose="02040503050406030204" pitchFamily="18" charset="0"/>
                                  </a:rPr>
                                  <m:t>||</m:t>
                                </m:r>
                                <m:sSub>
                                  <m:sSubPr>
                                    <m:ctrlPr>
                                      <a:rPr lang="it-IT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it-IT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it-IT" sz="1400" i="1">
                                            <a:latin typeface="Cambria Math" panose="02040503050406030204" pitchFamily="18" charset="0"/>
                                          </a:rPr>
                                          <m:t>𝑀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it-IT" sz="1400" i="1">
                                        <a:latin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  <m:r>
                                  <a:rPr lang="it-IT" sz="140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</m:den>
                            </m:f>
                          </m:e>
                        </m:nary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𝑑𝑉</m:t>
                        </m:r>
                        <m:r>
                          <a:rPr lang="it-IT" sz="1400">
                            <a:latin typeface="Cambria Math" panose="02040503050406030204" pitchFamily="18" charset="0"/>
                          </a:rPr>
                          <m:t>≤1</m:t>
                        </m:r>
                      </m:oMath>
                    </m:oMathPara>
                  </a14:m>
                  <a:endParaRPr lang="it-IT" sz="1400" dirty="0"/>
                </a:p>
              </p:txBody>
            </p:sp>
          </mc:Choice>
          <mc:Fallback xmlns="">
            <p:sp>
              <p:nvSpPr>
                <p:cNvPr id="22" name="Rettangolo 21">
                  <a:extLst>
                    <a:ext uri="{FF2B5EF4-FFF2-40B4-BE49-F238E27FC236}">
                      <a16:creationId xmlns:a16="http://schemas.microsoft.com/office/drawing/2014/main" id="{EFFE1186-3AA7-4182-94A9-CD75319521B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75423" y="5381659"/>
                  <a:ext cx="2522677" cy="65819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ttangolo 25">
                  <a:extLst>
                    <a:ext uri="{FF2B5EF4-FFF2-40B4-BE49-F238E27FC236}">
                      <a16:creationId xmlns:a16="http://schemas.microsoft.com/office/drawing/2014/main" id="{D0BEABB2-3BC2-4FC8-BC46-D9B99F217B55}"/>
                    </a:ext>
                  </a:extLst>
                </p:cNvPr>
                <p:cNvSpPr/>
                <p:nvPr/>
              </p:nvSpPr>
              <p:spPr>
                <a:xfrm>
                  <a:off x="6045139" y="4778106"/>
                  <a:ext cx="2234522" cy="39331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4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it-IT" sz="1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it-IT" sz="1400">
                            <a:latin typeface="Cambria Math" panose="02040503050406030204" pitchFamily="18" charset="0"/>
                          </a:rPr>
                          <m:t>∝</m:t>
                        </m:r>
                        <m:rad>
                          <m:radPr>
                            <m:degHide m:val="on"/>
                            <m:ctrlPr>
                              <a:rPr lang="it-IT" sz="1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it-IT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400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it-IT" sz="1400" i="1">
                                    <a:latin typeface="Cambria Math" panose="02040503050406030204" pitchFamily="18" charset="0"/>
                                  </a:rPr>
                                  <m:t>𝑒𝑓𝑓</m:t>
                                </m:r>
                              </m:sub>
                            </m:sSub>
                          </m:e>
                        </m:rad>
                        <m:r>
                          <a:rPr lang="it-IT" sz="1400">
                            <a:latin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it-IT" sz="1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it-IT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400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it-IT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f>
                              <m:fPr>
                                <m:type m:val="lin"/>
                                <m:ctrlPr>
                                  <a:rPr lang="it-IT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it-IT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400" i="1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it-IT" sz="1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it-IT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400" i="1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it-IT" sz="1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</m:den>
                            </m:f>
                          </m:e>
                        </m:rad>
                      </m:oMath>
                    </m:oMathPara>
                  </a14:m>
                  <a:endParaRPr lang="it-IT" sz="1400" dirty="0"/>
                </a:p>
              </p:txBody>
            </p:sp>
          </mc:Choice>
          <mc:Fallback xmlns="">
            <p:sp>
              <p:nvSpPr>
                <p:cNvPr id="26" name="Rettangolo 25">
                  <a:extLst>
                    <a:ext uri="{FF2B5EF4-FFF2-40B4-BE49-F238E27FC236}">
                      <a16:creationId xmlns:a16="http://schemas.microsoft.com/office/drawing/2014/main" id="{D0BEABB2-3BC2-4FC8-BC46-D9B99F217B5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45139" y="4778106"/>
                  <a:ext cx="2234522" cy="393313"/>
                </a:xfrm>
                <a:prstGeom prst="rect">
                  <a:avLst/>
                </a:prstGeom>
                <a:blipFill>
                  <a:blip r:embed="rId6"/>
                  <a:stretch>
                    <a:fillRect t="-62500" r="-11202" b="-11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86B132B3-DD8B-4454-BBA0-2E4FD573F748}"/>
                </a:ext>
              </a:extLst>
            </p:cNvPr>
            <p:cNvSpPr txBox="1"/>
            <p:nvPr/>
          </p:nvSpPr>
          <p:spPr>
            <a:xfrm>
              <a:off x="756758" y="3842632"/>
              <a:ext cx="34558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err="1">
                  <a:solidFill>
                    <a:srgbClr val="7030A0"/>
                  </a:solidFill>
                  <a:cs typeface="Times New Roman" panose="02020603050405020304" pitchFamily="18" charset="0"/>
                </a:rPr>
                <a:t>Coupling</a:t>
              </a:r>
              <a:r>
                <a:rPr lang="it-IT" b="1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 </a:t>
              </a:r>
              <a:r>
                <a:rPr lang="it-IT" b="1" dirty="0" err="1">
                  <a:solidFill>
                    <a:srgbClr val="7030A0"/>
                  </a:solidFill>
                  <a:cs typeface="Times New Roman" panose="02020603050405020304" pitchFamily="18" charset="0"/>
                </a:rPr>
                <a:t>strength</a:t>
              </a:r>
              <a:r>
                <a:rPr lang="it-IT" b="1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 of </a:t>
              </a:r>
              <a:r>
                <a:rPr lang="it-IT" b="1" dirty="0" err="1">
                  <a:solidFill>
                    <a:srgbClr val="7030A0"/>
                  </a:solidFill>
                  <a:cs typeface="Times New Roman" panose="02020603050405020304" pitchFamily="18" charset="0"/>
                </a:rPr>
                <a:t>each</a:t>
              </a:r>
              <a:r>
                <a:rPr lang="it-IT" b="1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 spin:</a:t>
              </a: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B2D55411-13B3-44E2-BA38-7AA967A3E141}"/>
                </a:ext>
              </a:extLst>
            </p:cNvPr>
            <p:cNvSpPr txBox="1"/>
            <p:nvPr/>
          </p:nvSpPr>
          <p:spPr>
            <a:xfrm>
              <a:off x="6102907" y="3842632"/>
              <a:ext cx="22300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err="1">
                  <a:solidFill>
                    <a:srgbClr val="7030A0"/>
                  </a:solidFill>
                  <a:cs typeface="Times New Roman" panose="02020603050405020304" pitchFamily="18" charset="0"/>
                </a:rPr>
                <a:t>As</a:t>
              </a:r>
              <a:r>
                <a:rPr lang="it-IT" b="1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 a spin ensemble:</a:t>
              </a: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E868A6EC-ED92-4B13-9C5B-0F2EE26C658E}"/>
                </a:ext>
              </a:extLst>
            </p:cNvPr>
            <p:cNvSpPr txBox="1"/>
            <p:nvPr/>
          </p:nvSpPr>
          <p:spPr>
            <a:xfrm>
              <a:off x="761364" y="5526090"/>
              <a:ext cx="3200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err="1">
                  <a:solidFill>
                    <a:srgbClr val="7030A0"/>
                  </a:solidFill>
                  <a:cs typeface="Times New Roman" panose="02020603050405020304" pitchFamily="18" charset="0"/>
                </a:rPr>
                <a:t>Overlap</a:t>
              </a:r>
              <a:r>
                <a:rPr lang="it-IT" b="1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 </a:t>
              </a:r>
              <a:r>
                <a:rPr lang="it-IT" b="1" dirty="0" err="1">
                  <a:solidFill>
                    <a:srgbClr val="7030A0"/>
                  </a:solidFill>
                  <a:cs typeface="Times New Roman" panose="02020603050405020304" pitchFamily="18" charset="0"/>
                </a:rPr>
                <a:t>among</a:t>
              </a:r>
              <a:r>
                <a:rPr lang="it-IT" b="1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 </a:t>
              </a:r>
              <a:r>
                <a:rPr lang="it-IT" b="1" dirty="0" err="1">
                  <a:solidFill>
                    <a:srgbClr val="7030A0"/>
                  </a:solidFill>
                  <a:cs typeface="Times New Roman" panose="02020603050405020304" pitchFamily="18" charset="0"/>
                </a:rPr>
                <a:t>subsystems</a:t>
              </a:r>
              <a:r>
                <a:rPr lang="it-IT" b="1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ttangolo 31">
                <a:extLst>
                  <a:ext uri="{FF2B5EF4-FFF2-40B4-BE49-F238E27FC236}">
                    <a16:creationId xmlns:a16="http://schemas.microsoft.com/office/drawing/2014/main" id="{6F7DBA86-A48C-4BFE-A6CC-646C24BBC09B}"/>
                  </a:ext>
                </a:extLst>
              </p:cNvPr>
              <p:cNvSpPr/>
              <p:nvPr/>
            </p:nvSpPr>
            <p:spPr>
              <a:xfrm>
                <a:off x="5669818" y="971898"/>
                <a:ext cx="2328201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>
                              <a:latin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>
                          <a:latin typeface="Cambria Math" panose="02040503050406030204" pitchFamily="18" charset="0"/>
                        </a:rPr>
                        <m:t>=ℏ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it-IT"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it-IT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2" name="Rettangolo 31">
                <a:extLst>
                  <a:ext uri="{FF2B5EF4-FFF2-40B4-BE49-F238E27FC236}">
                    <a16:creationId xmlns:a16="http://schemas.microsoft.com/office/drawing/2014/main" id="{6F7DBA86-A48C-4BFE-A6CC-646C24BBC0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9818" y="971898"/>
                <a:ext cx="2328201" cy="7146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F9E52390-6AC6-4E5A-8EE1-B82D7D273D71}"/>
              </a:ext>
            </a:extLst>
          </p:cNvPr>
          <p:cNvSpPr txBox="1"/>
          <p:nvPr/>
        </p:nvSpPr>
        <p:spPr>
          <a:xfrm>
            <a:off x="3291893" y="1122980"/>
            <a:ext cx="227282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Confined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EM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field</a:t>
            </a:r>
            <a:endParaRPr lang="it-IT" sz="2000" b="1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ttangolo 33">
                <a:extLst>
                  <a:ext uri="{FF2B5EF4-FFF2-40B4-BE49-F238E27FC236}">
                    <a16:creationId xmlns:a16="http://schemas.microsoft.com/office/drawing/2014/main" id="{532132CF-99D3-474C-A3C9-EA367ED7622A}"/>
                  </a:ext>
                </a:extLst>
              </p:cNvPr>
              <p:cNvSpPr/>
              <p:nvPr/>
            </p:nvSpPr>
            <p:spPr>
              <a:xfrm>
                <a:off x="5623822" y="1671995"/>
                <a:ext cx="2579168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>
                              <a:latin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it-IT">
                          <a:latin typeface="Cambria Math" panose="02040503050406030204" pitchFamily="18" charset="0"/>
                        </a:rPr>
                        <m:t>=ℏ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it-IT"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it-IT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4" name="Rettangolo 33">
                <a:extLst>
                  <a:ext uri="{FF2B5EF4-FFF2-40B4-BE49-F238E27FC236}">
                    <a16:creationId xmlns:a16="http://schemas.microsoft.com/office/drawing/2014/main" id="{532132CF-99D3-474C-A3C9-EA367ED762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3822" y="1671995"/>
                <a:ext cx="2579168" cy="71468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039B5028-2372-403C-9AFF-8D78A77CF0E6}"/>
              </a:ext>
            </a:extLst>
          </p:cNvPr>
          <p:cNvSpPr txBox="1"/>
          <p:nvPr/>
        </p:nvSpPr>
        <p:spPr>
          <a:xfrm>
            <a:off x="3716032" y="1830951"/>
            <a:ext cx="1269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Magnons</a:t>
            </a:r>
            <a:endParaRPr lang="it-IT" sz="2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40" name="Immagine 39">
            <a:extLst>
              <a:ext uri="{FF2B5EF4-FFF2-40B4-BE49-F238E27FC236}">
                <a16:creationId xmlns:a16="http://schemas.microsoft.com/office/drawing/2014/main" id="{64724897-908E-4414-9B62-E5D37BF677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70" y="845203"/>
            <a:ext cx="2534136" cy="2030033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FE5CAFBB-2A76-4E38-AACC-F1D0BDB68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Magnon-Photon</a:t>
            </a:r>
            <a:r>
              <a:rPr lang="it-IT" dirty="0"/>
              <a:t> </a:t>
            </a:r>
            <a:r>
              <a:rPr lang="it-IT" dirty="0" err="1"/>
              <a:t>coupling</a:t>
            </a:r>
            <a:endParaRPr lang="it-IT" dirty="0"/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D08EE16A-E88A-4630-8C64-697054E702ED}"/>
              </a:ext>
            </a:extLst>
          </p:cNvPr>
          <p:cNvGrpSpPr/>
          <p:nvPr/>
        </p:nvGrpSpPr>
        <p:grpSpPr>
          <a:xfrm>
            <a:off x="767569" y="2649770"/>
            <a:ext cx="7245317" cy="1057158"/>
            <a:chOff x="767569" y="2649770"/>
            <a:chExt cx="7245317" cy="10571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ttangolo 34">
                  <a:extLst>
                    <a:ext uri="{FF2B5EF4-FFF2-40B4-BE49-F238E27FC236}">
                      <a16:creationId xmlns:a16="http://schemas.microsoft.com/office/drawing/2014/main" id="{6F0CFE63-9C10-45E1-B0C2-6E0B67010C4C}"/>
                    </a:ext>
                  </a:extLst>
                </p:cNvPr>
                <p:cNvSpPr/>
                <p:nvPr/>
              </p:nvSpPr>
              <p:spPr>
                <a:xfrm>
                  <a:off x="767569" y="3242934"/>
                  <a:ext cx="24300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>
                            <a:latin typeface="Cambria Math" panose="02040503050406030204" pitchFamily="18" charset="0"/>
                          </a:rPr>
                          <m:t>ℋ</m:t>
                        </m:r>
                        <m:r>
                          <a:rPr lang="it-IT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>
                                <a:latin typeface="Cambria Math" panose="02040503050406030204" pitchFamily="18" charset="0"/>
                              </a:rPr>
                              <m:t>ℋ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it-IT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>
                                <a:latin typeface="Cambria Math" panose="02040503050406030204" pitchFamily="18" charset="0"/>
                              </a:rPr>
                              <m:t>ℋ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it-IT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>
                                <a:latin typeface="Cambria Math" panose="02040503050406030204" pitchFamily="18" charset="0"/>
                              </a:rPr>
                              <m:t>ℋ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𝑖𝑛𝑡</m:t>
                            </m:r>
                          </m:sub>
                        </m:sSub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5" name="Rettangolo 34">
                  <a:extLst>
                    <a:ext uri="{FF2B5EF4-FFF2-40B4-BE49-F238E27FC236}">
                      <a16:creationId xmlns:a16="http://schemas.microsoft.com/office/drawing/2014/main" id="{6F0CFE63-9C10-45E1-B0C2-6E0B67010C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569" y="3242934"/>
                  <a:ext cx="2430024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ttangolo 35">
                  <a:extLst>
                    <a:ext uri="{FF2B5EF4-FFF2-40B4-BE49-F238E27FC236}">
                      <a16:creationId xmlns:a16="http://schemas.microsoft.com/office/drawing/2014/main" id="{88743B18-17EA-4C25-9C98-120B60C22A88}"/>
                    </a:ext>
                  </a:extLst>
                </p:cNvPr>
                <p:cNvSpPr/>
                <p:nvPr/>
              </p:nvSpPr>
              <p:spPr>
                <a:xfrm>
                  <a:off x="3712670" y="3094196"/>
                  <a:ext cx="4300216" cy="6127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>
                                <a:latin typeface="Cambria Math" panose="02040503050406030204" pitchFamily="18" charset="0"/>
                              </a:rPr>
                              <m:t>ℋ</m:t>
                            </m:r>
                          </m:num>
                          <m:den>
                            <m:r>
                              <a:rPr lang="it-IT">
                                <a:latin typeface="Cambria Math" panose="02040503050406030204" pitchFamily="18" charset="0"/>
                              </a:rPr>
                              <m:t>ℏ</m:t>
                            </m:r>
                          </m:den>
                        </m:f>
                        <m:r>
                          <a:rPr lang="it-IT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it-IT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it-IT">
                                <a:latin typeface="Cambria Math" panose="02040503050406030204" pitchFamily="18" charset="0"/>
                              </a:rPr>
                              <m:t>†</m:t>
                            </m:r>
                          </m:sup>
                        </m:sSup>
                        <m:r>
                          <a:rPr lang="it-IT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it-IT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it-IT">
                                <a:latin typeface="Cambria Math" panose="02040503050406030204" pitchFamily="18" charset="0"/>
                              </a:rPr>
                              <m:t>†</m:t>
                            </m:r>
                          </m:sup>
                        </m:sSup>
                        <m:r>
                          <a:rPr lang="it-IT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it-IT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it-IT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it-IT">
                                    <a:latin typeface="Cambria Math" panose="02040503050406030204" pitchFamily="18" charset="0"/>
                                  </a:rPr>
                                  <m:t>†</m:t>
                                </m:r>
                              </m:sup>
                            </m:sSup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it-IT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it-IT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it-IT">
                                    <a:latin typeface="Cambria Math" panose="02040503050406030204" pitchFamily="18" charset="0"/>
                                  </a:rPr>
                                  <m:t>†</m:t>
                                </m:r>
                              </m:sup>
                            </m:sSup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6" name="Rettangolo 35">
                  <a:extLst>
                    <a:ext uri="{FF2B5EF4-FFF2-40B4-BE49-F238E27FC236}">
                      <a16:creationId xmlns:a16="http://schemas.microsoft.com/office/drawing/2014/main" id="{88743B18-17EA-4C25-9C98-120B60C22A8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2670" y="3094196"/>
                  <a:ext cx="4300216" cy="6127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C0219007-EF7E-465A-81E7-B95B57387B21}"/>
                </a:ext>
              </a:extLst>
            </p:cNvPr>
            <p:cNvSpPr txBox="1"/>
            <p:nvPr/>
          </p:nvSpPr>
          <p:spPr>
            <a:xfrm>
              <a:off x="2899511" y="2649770"/>
              <a:ext cx="33449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err="1">
                  <a:cs typeface="Times New Roman" panose="02020603050405020304" pitchFamily="18" charset="0"/>
                </a:rPr>
                <a:t>only</a:t>
              </a:r>
              <a:r>
                <a:rPr lang="it-IT" b="1" dirty="0">
                  <a:cs typeface="Times New Roman" panose="02020603050405020304" pitchFamily="18" charset="0"/>
                </a:rPr>
                <a:t> with </a:t>
              </a:r>
              <a:r>
                <a:rPr lang="it-IT" b="1" dirty="0" err="1">
                  <a:cs typeface="Times New Roman" panose="02020603050405020304" pitchFamily="18" charset="0"/>
                </a:rPr>
                <a:t>resonant</a:t>
              </a:r>
              <a:r>
                <a:rPr lang="it-IT" b="1" dirty="0">
                  <a:cs typeface="Times New Roman" panose="02020603050405020304" pitchFamily="18" charset="0"/>
                </a:rPr>
                <a:t> </a:t>
              </a:r>
              <a:r>
                <a:rPr lang="it-IT" b="1" dirty="0" err="1">
                  <a:cs typeface="Times New Roman" panose="02020603050405020304" pitchFamily="18" charset="0"/>
                </a:rPr>
                <a:t>interactions</a:t>
              </a:r>
              <a:r>
                <a:rPr lang="it-IT" b="1" dirty="0">
                  <a:cs typeface="Times New Roman" panose="02020603050405020304" pitchFamily="18" charset="0"/>
                </a:rPr>
                <a:t>:</a:t>
              </a:r>
            </a:p>
          </p:txBody>
        </p:sp>
        <p:cxnSp>
          <p:nvCxnSpPr>
            <p:cNvPr id="7" name="Connettore diritto 6">
              <a:extLst>
                <a:ext uri="{FF2B5EF4-FFF2-40B4-BE49-F238E27FC236}">
                  <a16:creationId xmlns:a16="http://schemas.microsoft.com/office/drawing/2014/main" id="{C9626AA0-99FF-483B-A979-1CC9454D7D23}"/>
                </a:ext>
              </a:extLst>
            </p:cNvPr>
            <p:cNvCxnSpPr/>
            <p:nvPr/>
          </p:nvCxnSpPr>
          <p:spPr>
            <a:xfrm>
              <a:off x="6314280" y="3604646"/>
              <a:ext cx="25416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3487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8" grpId="0"/>
    </p:bldLst>
  </p:timing>
</p:sld>
</file>

<file path=ppt/theme/theme1.xml><?xml version="1.0" encoding="utf-8"?>
<a:theme xmlns:a="http://schemas.openxmlformats.org/drawingml/2006/main" name="Omnics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4_TitlesGM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 GM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EB6E224C-52B7-4C18-9A93-A90FF345AA62}" vid="{845F3C17-4ABB-44B5-AE56-34529B48F7F7}"/>
    </a:ext>
  </a:extLst>
</a:theme>
</file>

<file path=ppt/theme/theme3.xml><?xml version="1.0" encoding="utf-8"?>
<a:theme xmlns:a="http://schemas.openxmlformats.org/drawingml/2006/main" name="COLOUR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 GM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flash_NanoTEC-Multi" id="{0720E78A-6319-4DB5-B8F2-98E10CC1FCA0}" vid="{DE4C13A3-3ED6-44A1-AC08-060266D3DD4F}"/>
    </a:ext>
  </a:extLst>
</a:theme>
</file>

<file path=ppt/theme/theme4.xml><?xml version="1.0" encoding="utf-8"?>
<a:theme xmlns:a="http://schemas.openxmlformats.org/drawingml/2006/main" name="Omnics-Multi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 GM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flash_NanoTEC-MultiC" id="{C4508987-DE5E-470D-95CB-F8D205646C09}" vid="{CBC3482B-DF12-4561-AA27-145F9C24234E}"/>
    </a:ext>
  </a:extLst>
</a:theme>
</file>

<file path=ppt/theme/theme5.xml><?xml version="1.0" encoding="utf-8"?>
<a:theme xmlns:a="http://schemas.openxmlformats.org/drawingml/2006/main" name="TitlesGM_Omnics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 GM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EB6E224C-52B7-4C18-9A93-A90FF345AA62}" vid="{845F3C17-4ABB-44B5-AE56-34529B48F7F7}"/>
    </a:ext>
  </a:extLst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Myflash_NanoTEC-Blue</Template>
  <TotalTime>27628</TotalTime>
  <Words>3142</Words>
  <Application>Microsoft Office PowerPoint</Application>
  <PresentationFormat>Presentazione su schermo (4:3)</PresentationFormat>
  <Paragraphs>559</Paragraphs>
  <Slides>14</Slides>
  <Notes>2</Notes>
  <HiddenSlides>2</HiddenSlides>
  <MMClips>1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5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Segoe UI</vt:lpstr>
      <vt:lpstr>Times New Roman</vt:lpstr>
      <vt:lpstr>Wingdings</vt:lpstr>
      <vt:lpstr>Omnics</vt:lpstr>
      <vt:lpstr>14_TitlesGM</vt:lpstr>
      <vt:lpstr>COLOUR</vt:lpstr>
      <vt:lpstr>Omnics-Multi</vt:lpstr>
      <vt:lpstr>TitlesGM_Omnics</vt:lpstr>
      <vt:lpstr>CorelPHOTOPAINT.Image.15</vt:lpstr>
      <vt:lpstr>Presentazione standard di PowerPoint</vt:lpstr>
      <vt:lpstr>Objectives</vt:lpstr>
      <vt:lpstr>Amplifiers</vt:lpstr>
      <vt:lpstr>Impact 1</vt:lpstr>
      <vt:lpstr>Impact 2</vt:lpstr>
      <vt:lpstr>Objectives &amp; Partners</vt:lpstr>
      <vt:lpstr>WP4 - Tasks Description</vt:lpstr>
      <vt:lpstr>Strong coupling</vt:lpstr>
      <vt:lpstr>Magnon-Photon coupling</vt:lpstr>
      <vt:lpstr>Spintronics Lab</vt:lpstr>
      <vt:lpstr>PCB and Sample holder</vt:lpstr>
      <vt:lpstr>Presentazione standard di PowerPoint</vt:lpstr>
      <vt:lpstr>Description of the research group</vt:lpstr>
      <vt:lpstr>Budget Lecce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Giuseppe Maruccio</dc:creator>
  <cp:lastModifiedBy>Anna Paola Caricato</cp:lastModifiedBy>
  <cp:revision>374</cp:revision>
  <dcterms:created xsi:type="dcterms:W3CDTF">2015-11-03T23:29:06Z</dcterms:created>
  <dcterms:modified xsi:type="dcterms:W3CDTF">2021-07-07T12:42:42Z</dcterms:modified>
</cp:coreProperties>
</file>