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59" r:id="rId10"/>
    <p:sldId id="260" r:id="rId11"/>
    <p:sldId id="261" r:id="rId12"/>
    <p:sldId id="262" r:id="rId13"/>
    <p:sldId id="263" r:id="rId14"/>
    <p:sldId id="264" r:id="rId15"/>
    <p:sldId id="285" r:id="rId16"/>
    <p:sldId id="276" r:id="rId17"/>
    <p:sldId id="278" r:id="rId18"/>
    <p:sldId id="279" r:id="rId19"/>
    <p:sldId id="280" r:id="rId20"/>
    <p:sldId id="281" r:id="rId21"/>
    <p:sldId id="283" r:id="rId22"/>
    <p:sldId id="282" r:id="rId23"/>
    <p:sldId id="28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B\Documents\Fast%20Reactors\calculations\fibre%20n-response%20simul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27Al :</a:t>
            </a:r>
            <a:r>
              <a:rPr lang="en-US" sz="1800" baseline="0" dirty="0"/>
              <a:t>   </a:t>
            </a:r>
            <a:r>
              <a:rPr lang="en-US" sz="1800" dirty="0"/>
              <a:t>(</a:t>
            </a:r>
            <a:r>
              <a:rPr lang="en-US" sz="1800" dirty="0" err="1"/>
              <a:t>n,p</a:t>
            </a:r>
            <a:r>
              <a:rPr lang="en-US" sz="1800" dirty="0"/>
              <a:t>)+(</a:t>
            </a:r>
            <a:r>
              <a:rPr lang="en-US" sz="1800" dirty="0" err="1"/>
              <a:t>n,alpha</a:t>
            </a:r>
            <a:r>
              <a:rPr lang="en-US" sz="1800" dirty="0"/>
              <a:t>) light </a:t>
            </a:r>
            <a:r>
              <a:rPr lang="en-US" sz="1800" dirty="0" smtClean="0"/>
              <a:t>yield </a:t>
            </a:r>
            <a:r>
              <a:rPr lang="en-US" sz="1800" dirty="0" err="1" smtClean="0"/>
              <a:t>a.u</a:t>
            </a:r>
            <a:r>
              <a:rPr lang="en-US" sz="1800" dirty="0" smtClean="0"/>
              <a:t>.</a:t>
            </a:r>
            <a:r>
              <a:rPr lang="en-US" sz="1800" baseline="0" dirty="0" smtClean="0"/>
              <a:t>    </a:t>
            </a:r>
            <a:endParaRPr lang="en-US" dirty="0"/>
          </a:p>
        </c:rich>
      </c:tx>
      <c:layout>
        <c:manualLayout>
          <c:xMode val="edge"/>
          <c:yMode val="edge"/>
          <c:x val="0.17136111111111116"/>
          <c:y val="3.7006805099800019E-2"/>
        </c:manualLayout>
      </c:layout>
    </c:title>
    <c:plotArea>
      <c:layout/>
      <c:scatterChart>
        <c:scatterStyle val="smoothMarker"/>
        <c:ser>
          <c:idx val="0"/>
          <c:order val="0"/>
          <c:tx>
            <c:strRef>
              <c:f>'27Al'!$I$80</c:f>
              <c:strCache>
                <c:ptCount val="1"/>
                <c:pt idx="0">
                  <c:v>(En-Ethr)*s</c:v>
                </c:pt>
              </c:strCache>
            </c:strRef>
          </c:tx>
          <c:marker>
            <c:symbol val="none"/>
          </c:marker>
          <c:xVal>
            <c:numRef>
              <c:f>'27Al'!$H$81:$H$91</c:f>
              <c:numCache>
                <c:formatCode>General</c:formatCode>
                <c:ptCount val="11"/>
                <c:pt idx="0">
                  <c:v>4.9000000000000004</c:v>
                </c:pt>
                <c:pt idx="1">
                  <c:v>5.2</c:v>
                </c:pt>
                <c:pt idx="2">
                  <c:v>5.4</c:v>
                </c:pt>
                <c:pt idx="3">
                  <c:v>5.5</c:v>
                </c:pt>
                <c:pt idx="4">
                  <c:v>5.7</c:v>
                </c:pt>
                <c:pt idx="5">
                  <c:v>6</c:v>
                </c:pt>
                <c:pt idx="6">
                  <c:v>6.2</c:v>
                </c:pt>
                <c:pt idx="7">
                  <c:v>6.4</c:v>
                </c:pt>
                <c:pt idx="8">
                  <c:v>6.5</c:v>
                </c:pt>
                <c:pt idx="9">
                  <c:v>6.8</c:v>
                </c:pt>
                <c:pt idx="10">
                  <c:v>7</c:v>
                </c:pt>
              </c:numCache>
            </c:numRef>
          </c:xVal>
          <c:yVal>
            <c:numRef>
              <c:f>'27Al'!$I$81:$I$91</c:f>
              <c:numCache>
                <c:formatCode>0.00E+00</c:formatCode>
                <c:ptCount val="11"/>
                <c:pt idx="0">
                  <c:v>7.4861860000000044E-2</c:v>
                </c:pt>
                <c:pt idx="1">
                  <c:v>0.10502294600000005</c:v>
                </c:pt>
                <c:pt idx="2">
                  <c:v>0.11353785300000002</c:v>
                </c:pt>
                <c:pt idx="3">
                  <c:v>0.16161583500000007</c:v>
                </c:pt>
                <c:pt idx="4">
                  <c:v>0.26862405800000005</c:v>
                </c:pt>
                <c:pt idx="5">
                  <c:v>0.17190162700000003</c:v>
                </c:pt>
                <c:pt idx="6">
                  <c:v>0.31425996000000017</c:v>
                </c:pt>
                <c:pt idx="7">
                  <c:v>0.28769616600000014</c:v>
                </c:pt>
                <c:pt idx="8">
                  <c:v>0.33251115700000022</c:v>
                </c:pt>
                <c:pt idx="9">
                  <c:v>0.37997870600000033</c:v>
                </c:pt>
                <c:pt idx="10">
                  <c:v>0.40801474500000012</c:v>
                </c:pt>
              </c:numCache>
            </c:numRef>
          </c:yVal>
          <c:smooth val="1"/>
        </c:ser>
        <c:axId val="53529600"/>
        <c:axId val="66461696"/>
      </c:scatterChart>
      <c:valAx>
        <c:axId val="53529600"/>
        <c:scaling>
          <c:orientation val="minMax"/>
          <c:min val="4"/>
        </c:scaling>
        <c:axPos val="b"/>
        <c:numFmt formatCode="General" sourceLinked="1"/>
        <c:tickLblPos val="nextTo"/>
        <c:crossAx val="66461696"/>
        <c:crosses val="autoZero"/>
        <c:crossBetween val="midCat"/>
      </c:valAx>
      <c:valAx>
        <c:axId val="66461696"/>
        <c:scaling>
          <c:orientation val="minMax"/>
        </c:scaling>
        <c:axPos val="l"/>
        <c:majorGridlines/>
        <c:numFmt formatCode="0.00E+00" sourceLinked="1"/>
        <c:tickLblPos val="nextTo"/>
        <c:crossAx val="53529600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0D22D-0D1F-4273-BB98-249F81D00A0C}" type="datetimeFigureOut">
              <a:rPr lang="en-US" smtClean="0"/>
              <a:pPr/>
              <a:t>7/9/2010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7F39C-5130-4755-9F44-035EF250A095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F39C-5130-4755-9F44-035EF250A09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49B250-C845-46DA-B490-1540046A7AFB}" type="datetimeFigureOut">
              <a:rPr lang="en-US"/>
              <a:pPr/>
              <a:t>7/9/2010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91014-9F1B-49C9-9D5E-74E9DD28B427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294ADA-53DA-4FD0-92C5-3DBF50A53A28}" type="datetimeFigureOut">
              <a:rPr lang="en-US"/>
              <a:pPr/>
              <a:t>7/9/2010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0A8A1-E810-4047-81CD-C5F39C581F6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1D0D45-7553-4B42-A61F-1B5CE344FDBF}" type="datetimeFigureOut">
              <a:rPr lang="en-US"/>
              <a:pPr/>
              <a:t>7/9/2010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CF2B6-53F2-448A-BB3A-93224205A93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2E1856-6058-46CC-9822-0A4ED01C58CD}" type="datetimeFigureOut">
              <a:rPr lang="en-US"/>
              <a:pPr/>
              <a:t>7/9/2010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19AA6-ED6A-4ADD-8030-168017CC865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B69B48-1772-41AA-A682-6E4BDAF4AA3D}" type="datetimeFigureOut">
              <a:rPr lang="en-US"/>
              <a:pPr/>
              <a:t>7/9/2010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413F1-FD7E-4AED-B439-B0616AB8A6E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EC6C7-99B4-409E-A067-37B451E87837}" type="datetimeFigureOut">
              <a:rPr lang="en-US"/>
              <a:pPr/>
              <a:t>7/9/2010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9150F-3152-4B47-AA7D-50C001346A63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14047-CEE3-467F-9D6B-4B7FFBF8A423}" type="datetimeFigureOut">
              <a:rPr lang="en-US"/>
              <a:pPr/>
              <a:t>7/9/2010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3ED55-18F1-4572-B3F5-C6F3BB66EA4E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FF2970-5DCD-4092-9CF3-7D099E216132}" type="datetimeFigureOut">
              <a:rPr lang="en-US"/>
              <a:pPr/>
              <a:t>7/9/2010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4BA0D-79D8-4772-9B50-0779ACEC6B5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FDA6E-6D02-489E-9F2E-5088208139A3}" type="datetimeFigureOut">
              <a:rPr lang="en-US"/>
              <a:pPr/>
              <a:t>7/9/2010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D0185-500A-4F99-8E0E-C4C730735D6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C3ED6-135A-404D-8571-312221F5AECE}" type="datetimeFigureOut">
              <a:rPr lang="en-US"/>
              <a:pPr/>
              <a:t>7/9/2010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9EFC8-BE1E-4343-B1A3-2B67DC1423B0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CBCC7-97A9-430B-BC83-2356A8DAF994}" type="datetimeFigureOut">
              <a:rPr lang="en-US"/>
              <a:pPr/>
              <a:t>7/9/2010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B5BE3-FADE-433B-82E1-ABCEF2EEFC97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796E277-927B-4E2B-B27E-2D8F16169820}" type="datetimeFigureOut">
              <a:rPr lang="en-US"/>
              <a:pPr/>
              <a:t>7/9/2010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FDECD72-6FA5-47A6-8250-5B91A73011B1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81000" y="228600"/>
            <a:ext cx="8458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NUCLEAR DATA NEEDS for Accelerator-Driven Sub-Critical Systems</a:t>
            </a:r>
            <a:endParaRPr lang="en-US" dirty="0"/>
          </a:p>
        </p:txBody>
      </p:sp>
      <p:pic>
        <p:nvPicPr>
          <p:cNvPr id="4" name="Segnaposto contenuto 3" descr="http://www.cksinfo.com/clipart/science/physics/energy/nuclear/nuclear-reactor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349" y="1901276"/>
            <a:ext cx="5587302" cy="39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57200" y="6172200"/>
            <a:ext cx="8305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Pasquale Boccaccio, Workshop on ADS and INFN, </a:t>
            </a:r>
            <a:r>
              <a:rPr lang="it-IT" dirty="0" err="1" smtClean="0"/>
              <a:t>Turin</a:t>
            </a:r>
            <a:r>
              <a:rPr lang="it-IT" dirty="0" smtClean="0"/>
              <a:t>, </a:t>
            </a:r>
            <a:r>
              <a:rPr lang="it-IT" dirty="0" err="1" smtClean="0"/>
              <a:t>July</a:t>
            </a:r>
            <a:r>
              <a:rPr lang="it-IT" dirty="0" smtClean="0"/>
              <a:t> 8, 2010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B050"/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FARETRA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7800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it-IT" sz="2400" dirty="0" smtClean="0">
                <a:cs typeface="Arial" pitchFamily="34" charset="0"/>
              </a:rPr>
              <a:t>The LNL SPES project </a:t>
            </a:r>
            <a:r>
              <a:rPr lang="it-IT" sz="2400" dirty="0" err="1" smtClean="0">
                <a:cs typeface="Arial" pitchFamily="34" charset="0"/>
              </a:rPr>
              <a:t>cyclotron</a:t>
            </a:r>
            <a:r>
              <a:rPr lang="it-IT" sz="2400" dirty="0" smtClean="0">
                <a:cs typeface="Arial" pitchFamily="34" charset="0"/>
              </a:rPr>
              <a:t> driver </a:t>
            </a:r>
            <a:r>
              <a:rPr lang="it-IT" sz="2400" dirty="0" err="1" smtClean="0">
                <a:cs typeface="Arial" pitchFamily="34" charset="0"/>
              </a:rPr>
              <a:t>is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designed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to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deliver</a:t>
            </a:r>
            <a:r>
              <a:rPr lang="it-IT" sz="2400" dirty="0" smtClean="0">
                <a:cs typeface="Arial" pitchFamily="34" charset="0"/>
              </a:rPr>
              <a:t> 70 </a:t>
            </a:r>
            <a:r>
              <a:rPr lang="it-IT" sz="2400" dirty="0" err="1" smtClean="0">
                <a:cs typeface="Arial" pitchFamily="34" charset="0"/>
              </a:rPr>
              <a:t>MeV</a:t>
            </a:r>
            <a:r>
              <a:rPr lang="it-IT" sz="2400" dirty="0" smtClean="0">
                <a:cs typeface="Arial" pitchFamily="34" charset="0"/>
              </a:rPr>
              <a:t> 0.5 </a:t>
            </a:r>
            <a:r>
              <a:rPr lang="it-IT" sz="2400" dirty="0" err="1" smtClean="0">
                <a:cs typeface="Arial" pitchFamily="34" charset="0"/>
              </a:rPr>
              <a:t>mA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proton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beams</a:t>
            </a:r>
            <a:r>
              <a:rPr lang="it-IT" sz="2400" dirty="0" smtClean="0">
                <a:cs typeface="Arial" pitchFamily="34" charset="0"/>
              </a:rPr>
              <a:t>.  </a:t>
            </a:r>
            <a:r>
              <a:rPr lang="it-IT" sz="2400" dirty="0" err="1" smtClean="0">
                <a:cs typeface="Arial" pitchFamily="34" charset="0"/>
              </a:rPr>
              <a:t>Secondary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neutron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beams</a:t>
            </a:r>
            <a:r>
              <a:rPr lang="it-IT" sz="2400" dirty="0" smtClean="0">
                <a:cs typeface="Arial" pitchFamily="34" charset="0"/>
              </a:rPr>
              <a:t> can </a:t>
            </a:r>
            <a:r>
              <a:rPr lang="it-IT" sz="2400" dirty="0" err="1" smtClean="0">
                <a:cs typeface="Arial" pitchFamily="34" charset="0"/>
              </a:rPr>
              <a:t>be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generated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by</a:t>
            </a:r>
            <a:r>
              <a:rPr lang="it-IT" sz="2400" dirty="0" smtClean="0">
                <a:cs typeface="Arial" pitchFamily="34" charset="0"/>
              </a:rPr>
              <a:t>  40-70 </a:t>
            </a:r>
            <a:r>
              <a:rPr lang="it-IT" sz="2400" dirty="0" err="1" smtClean="0">
                <a:cs typeface="Arial" pitchFamily="34" charset="0"/>
              </a:rPr>
              <a:t>MeV</a:t>
            </a:r>
            <a:r>
              <a:rPr lang="it-IT" sz="2400" dirty="0" smtClean="0">
                <a:cs typeface="Arial" pitchFamily="34" charset="0"/>
              </a:rPr>
              <a:t>  </a:t>
            </a:r>
            <a:r>
              <a:rPr lang="it-IT" sz="2400" dirty="0" err="1" smtClean="0">
                <a:cs typeface="Arial" pitchFamily="34" charset="0"/>
              </a:rPr>
              <a:t>protons</a:t>
            </a:r>
            <a:r>
              <a:rPr lang="it-IT" sz="2400" dirty="0" smtClean="0">
                <a:cs typeface="Arial" pitchFamily="34" charset="0"/>
              </a:rPr>
              <a:t> on </a:t>
            </a:r>
            <a:r>
              <a:rPr lang="it-IT" sz="2400" dirty="0" err="1" smtClean="0">
                <a:cs typeface="Arial" pitchFamily="34" charset="0"/>
              </a:rPr>
              <a:t>heavy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targets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like</a:t>
            </a:r>
            <a:r>
              <a:rPr lang="it-IT" sz="2400" dirty="0" smtClean="0">
                <a:cs typeface="Arial" pitchFamily="34" charset="0"/>
              </a:rPr>
              <a:t> e.g. Ta or W.</a:t>
            </a:r>
          </a:p>
          <a:p>
            <a:pPr>
              <a:lnSpc>
                <a:spcPct val="80000"/>
              </a:lnSpc>
            </a:pPr>
            <a:endParaRPr lang="it-IT" sz="2400" dirty="0" smtClean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it-IT" sz="2400" dirty="0" err="1" smtClean="0">
                <a:cs typeface="Arial" pitchFamily="34" charset="0"/>
              </a:rPr>
              <a:t>Neutron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spectrum</a:t>
            </a:r>
            <a:r>
              <a:rPr lang="it-IT" sz="2400" dirty="0" smtClean="0">
                <a:cs typeface="Arial" pitchFamily="34" charset="0"/>
              </a:rPr>
              <a:t> can </a:t>
            </a:r>
            <a:r>
              <a:rPr lang="it-IT" sz="2400" dirty="0" err="1" smtClean="0">
                <a:cs typeface="Arial" pitchFamily="34" charset="0"/>
              </a:rPr>
              <a:t>be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suitably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shaped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by</a:t>
            </a:r>
            <a:r>
              <a:rPr lang="it-IT" sz="2400" dirty="0" smtClean="0">
                <a:cs typeface="Arial" pitchFamily="34" charset="0"/>
              </a:rPr>
              <a:t> a moderator </a:t>
            </a:r>
            <a:r>
              <a:rPr lang="it-IT" sz="2400" dirty="0" err="1" smtClean="0">
                <a:cs typeface="Arial" pitchFamily="34" charset="0"/>
              </a:rPr>
              <a:t>structure</a:t>
            </a:r>
            <a:r>
              <a:rPr lang="it-IT" sz="2400" dirty="0" smtClean="0">
                <a:cs typeface="Arial" pitchFamily="34" charset="0"/>
              </a:rPr>
              <a:t>, in </a:t>
            </a:r>
            <a:r>
              <a:rPr lang="it-IT" sz="2400" dirty="0" err="1" smtClean="0">
                <a:cs typeface="Arial" pitchFamily="34" charset="0"/>
              </a:rPr>
              <a:t>order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to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reproduce</a:t>
            </a:r>
            <a:r>
              <a:rPr lang="it-IT" sz="2400" dirty="0" smtClean="0">
                <a:cs typeface="Arial" pitchFamily="34" charset="0"/>
              </a:rPr>
              <a:t> a fast </a:t>
            </a:r>
            <a:r>
              <a:rPr lang="it-IT" sz="2400" dirty="0" err="1" smtClean="0">
                <a:cs typeface="Arial" pitchFamily="34" charset="0"/>
              </a:rPr>
              <a:t>reactor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spectrum</a:t>
            </a:r>
            <a:r>
              <a:rPr lang="it-IT" sz="2400" dirty="0" smtClean="0">
                <a:cs typeface="Arial" pitchFamily="34" charset="0"/>
              </a:rPr>
              <a:t> (</a:t>
            </a:r>
            <a:r>
              <a:rPr lang="it-IT" sz="2400" dirty="0" err="1" smtClean="0">
                <a:cs typeface="Arial" pitchFamily="34" charset="0"/>
              </a:rPr>
              <a:t>keV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to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MeV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range</a:t>
            </a:r>
            <a:r>
              <a:rPr lang="it-IT" sz="2400" dirty="0" smtClean="0">
                <a:cs typeface="Arial" pitchFamily="34" charset="0"/>
              </a:rPr>
              <a:t>).</a:t>
            </a:r>
          </a:p>
          <a:p>
            <a:pPr>
              <a:lnSpc>
                <a:spcPct val="80000"/>
              </a:lnSpc>
            </a:pPr>
            <a:endParaRPr lang="it-IT" sz="2400" dirty="0" smtClean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it-IT" sz="2400" dirty="0" smtClean="0">
                <a:cs typeface="Arial" pitchFamily="34" charset="0"/>
              </a:rPr>
              <a:t>The </a:t>
            </a:r>
            <a:r>
              <a:rPr lang="it-IT" sz="2400" dirty="0" err="1" smtClean="0">
                <a:cs typeface="Arial" pitchFamily="34" charset="0"/>
              </a:rPr>
              <a:t>moderated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neutron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beam</a:t>
            </a:r>
            <a:r>
              <a:rPr lang="it-IT" sz="2400" dirty="0" smtClean="0">
                <a:cs typeface="Arial" pitchFamily="34" charset="0"/>
              </a:rPr>
              <a:t> can </a:t>
            </a:r>
            <a:r>
              <a:rPr lang="it-IT" sz="2400" dirty="0" err="1" smtClean="0">
                <a:cs typeface="Arial" pitchFamily="34" charset="0"/>
              </a:rPr>
              <a:t>be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conveniently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used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to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achieve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energy-integrated</a:t>
            </a:r>
            <a:r>
              <a:rPr lang="it-IT" sz="2400" dirty="0" smtClean="0">
                <a:cs typeface="Arial" pitchFamily="34" charset="0"/>
              </a:rPr>
              <a:t> cross </a:t>
            </a:r>
            <a:r>
              <a:rPr lang="it-IT" sz="2400" dirty="0" err="1" smtClean="0">
                <a:cs typeface="Arial" pitchFamily="34" charset="0"/>
              </a:rPr>
              <a:t>sections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of</a:t>
            </a:r>
            <a:r>
              <a:rPr lang="it-IT" sz="2400" dirty="0" smtClean="0">
                <a:cs typeface="Arial" pitchFamily="34" charset="0"/>
              </a:rPr>
              <a:t> interest in </a:t>
            </a:r>
            <a:r>
              <a:rPr lang="it-IT" sz="2400" dirty="0" err="1" smtClean="0">
                <a:cs typeface="Arial" pitchFamily="34" charset="0"/>
              </a:rPr>
              <a:t>IV-generation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reactors</a:t>
            </a:r>
            <a:r>
              <a:rPr lang="it-IT" sz="2400" dirty="0" smtClean="0">
                <a:cs typeface="Arial" pitchFamily="34" charset="0"/>
              </a:rPr>
              <a:t> and </a:t>
            </a:r>
            <a:r>
              <a:rPr lang="it-IT" sz="2400" dirty="0" err="1" smtClean="0">
                <a:cs typeface="Arial" pitchFamily="34" charset="0"/>
              </a:rPr>
              <a:t>nuclear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waste</a:t>
            </a:r>
            <a:r>
              <a:rPr lang="it-IT" sz="2400" dirty="0" smtClean="0">
                <a:cs typeface="Arial" pitchFamily="34" charset="0"/>
              </a:rPr>
              <a:t> processing </a:t>
            </a:r>
            <a:r>
              <a:rPr lang="it-IT" sz="2400" dirty="0" err="1" smtClean="0">
                <a:cs typeface="Arial" pitchFamily="34" charset="0"/>
              </a:rPr>
              <a:t>techniques</a:t>
            </a:r>
            <a:r>
              <a:rPr lang="it-IT" sz="2400" dirty="0" smtClean="0">
                <a:cs typeface="Arial" pitchFamily="34" charset="0"/>
              </a:rPr>
              <a:t> (e.g. </a:t>
            </a:r>
            <a:r>
              <a:rPr lang="it-IT" sz="2400" dirty="0" err="1" smtClean="0">
                <a:cs typeface="Arial" pitchFamily="34" charset="0"/>
              </a:rPr>
              <a:t>fission</a:t>
            </a:r>
            <a:r>
              <a:rPr lang="it-IT" sz="2400" dirty="0" smtClean="0">
                <a:cs typeface="Arial" pitchFamily="34" charset="0"/>
              </a:rPr>
              <a:t>, </a:t>
            </a:r>
            <a:r>
              <a:rPr lang="it-IT" sz="2400" dirty="0" err="1" smtClean="0">
                <a:cs typeface="Arial" pitchFamily="34" charset="0"/>
              </a:rPr>
              <a:t>capture</a:t>
            </a:r>
            <a:r>
              <a:rPr lang="it-IT" sz="2400" dirty="0" smtClean="0">
                <a:cs typeface="Arial" pitchFamily="34" charset="0"/>
              </a:rPr>
              <a:t> cross </a:t>
            </a:r>
            <a:r>
              <a:rPr lang="it-IT" sz="2400" dirty="0" err="1" smtClean="0">
                <a:cs typeface="Arial" pitchFamily="34" charset="0"/>
              </a:rPr>
              <a:t>sections</a:t>
            </a:r>
            <a:r>
              <a:rPr lang="it-IT" sz="2400" dirty="0" smtClean="0">
                <a:cs typeface="Arial" pitchFamily="34" charset="0"/>
              </a:rPr>
              <a:t> in </a:t>
            </a:r>
            <a:r>
              <a:rPr lang="it-IT" sz="2400" dirty="0" err="1" smtClean="0">
                <a:cs typeface="Arial" pitchFamily="34" charset="0"/>
              </a:rPr>
              <a:t>actinides</a:t>
            </a:r>
            <a:r>
              <a:rPr lang="it-IT" sz="2400" dirty="0" smtClean="0">
                <a:cs typeface="Arial" pitchFamily="34" charset="0"/>
              </a:rPr>
              <a:t> and </a:t>
            </a:r>
            <a:r>
              <a:rPr lang="it-IT" sz="2400" dirty="0" err="1" smtClean="0">
                <a:cs typeface="Arial" pitchFamily="34" charset="0"/>
              </a:rPr>
              <a:t>short-lived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fission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fragments</a:t>
            </a:r>
            <a:r>
              <a:rPr lang="it-IT" sz="2400" dirty="0" smtClean="0">
                <a:cs typeface="Arial" pitchFamily="34" charset="0"/>
              </a:rPr>
              <a:t>; </a:t>
            </a:r>
            <a:r>
              <a:rPr lang="it-IT" sz="2400" dirty="0" err="1" smtClean="0">
                <a:cs typeface="Arial" pitchFamily="34" charset="0"/>
              </a:rPr>
              <a:t>activation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measurements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of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reactor</a:t>
            </a:r>
            <a:r>
              <a:rPr lang="it-IT" sz="2400" dirty="0" smtClean="0">
                <a:cs typeface="Arial" pitchFamily="34" charset="0"/>
              </a:rPr>
              <a:t> </a:t>
            </a:r>
            <a:r>
              <a:rPr lang="it-IT" sz="2400" dirty="0" err="1" smtClean="0">
                <a:cs typeface="Arial" pitchFamily="34" charset="0"/>
              </a:rPr>
              <a:t>constituents</a:t>
            </a:r>
            <a:r>
              <a:rPr lang="it-IT" sz="2400" dirty="0" smtClean="0">
                <a:cs typeface="Arial" pitchFamily="34" charset="0"/>
              </a:rPr>
              <a:t>).</a:t>
            </a:r>
          </a:p>
          <a:p>
            <a:pPr>
              <a:lnSpc>
                <a:spcPct val="80000"/>
              </a:lnSpc>
            </a:pPr>
            <a:endParaRPr lang="it-IT" sz="2400" dirty="0" smtClean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it-IT" sz="2400" dirty="0" err="1" smtClean="0">
                <a:cs typeface="Arial" pitchFamily="34" charset="0"/>
              </a:rPr>
              <a:t>Collaboration</a:t>
            </a:r>
            <a:r>
              <a:rPr lang="it-IT" sz="2400" dirty="0" smtClean="0">
                <a:cs typeface="Arial" pitchFamily="34" charset="0"/>
              </a:rPr>
              <a:t> : N. Colonna (</a:t>
            </a:r>
            <a:r>
              <a:rPr lang="it-IT" sz="2400" dirty="0" err="1" smtClean="0">
                <a:cs typeface="Arial" pitchFamily="34" charset="0"/>
              </a:rPr>
              <a:t>Univ</a:t>
            </a:r>
            <a:r>
              <a:rPr lang="it-IT" sz="2400" dirty="0" smtClean="0">
                <a:cs typeface="Arial" pitchFamily="34" charset="0"/>
              </a:rPr>
              <a:t>. And INFN, Bari), J. Esposito, INFN </a:t>
            </a:r>
            <a:r>
              <a:rPr lang="it-IT" sz="2400" dirty="0" err="1" smtClean="0">
                <a:cs typeface="Arial" pitchFamily="34" charset="0"/>
              </a:rPr>
              <a:t>Legnaro</a:t>
            </a:r>
            <a:r>
              <a:rPr lang="it-IT" sz="2400" dirty="0" smtClean="0">
                <a:cs typeface="Arial" pitchFamily="34" charset="0"/>
              </a:rPr>
              <a:t>, P. Boccaccio</a:t>
            </a:r>
            <a:r>
              <a:rPr lang="it-IT" sz="2400" dirty="0" smtClean="0">
                <a:cs typeface="Arial" pitchFamily="34" charset="0"/>
              </a:rPr>
              <a:t>, INFN </a:t>
            </a:r>
            <a:r>
              <a:rPr lang="it-IT" sz="2400" dirty="0" err="1" smtClean="0">
                <a:cs typeface="Arial" pitchFamily="34" charset="0"/>
              </a:rPr>
              <a:t>Legnaro</a:t>
            </a:r>
            <a:endParaRPr lang="it-IT" sz="2400" dirty="0" smtClean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it-IT" sz="2400" dirty="0" smtClean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it-IT" sz="2400" dirty="0" smtClean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it-IT" sz="1800" dirty="0" smtClean="0"/>
          </a:p>
          <a:p>
            <a:pPr>
              <a:lnSpc>
                <a:spcPct val="80000"/>
              </a:lnSpc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67544" y="764704"/>
            <a:ext cx="8424936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z="2400" dirty="0" smtClean="0"/>
              <a:t>Nuclear Cross-Section Measurements for IV-Generation Reactors  </a:t>
            </a:r>
            <a:r>
              <a:rPr lang="en-US" sz="3000" b="1" dirty="0" smtClean="0">
                <a:solidFill>
                  <a:srgbClr val="FF0000"/>
                </a:solidFill>
              </a:rPr>
              <a:t/>
            </a:r>
            <a:br>
              <a:rPr lang="en-US" sz="3000" b="1" dirty="0" smtClean="0">
                <a:solidFill>
                  <a:srgbClr val="FF0000"/>
                </a:solidFill>
              </a:rPr>
            </a:br>
            <a:endParaRPr lang="en-US" sz="3000" b="1" dirty="0" smtClean="0">
              <a:solidFill>
                <a:srgbClr val="FF00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1" y="1993900"/>
            <a:ext cx="4474840" cy="2947268"/>
          </a:xfrm>
        </p:spPr>
        <p:txBody>
          <a:bodyPr/>
          <a:lstStyle/>
          <a:p>
            <a:r>
              <a:rPr lang="en-US" sz="1800" b="1" dirty="0" smtClean="0"/>
              <a:t>Purpose</a:t>
            </a:r>
            <a:r>
              <a:rPr lang="en-US" sz="1800" dirty="0" smtClean="0"/>
              <a:t>: generate a IV-Generation-like neutron spectrum for integral cross-section measurements</a:t>
            </a:r>
          </a:p>
          <a:p>
            <a:r>
              <a:rPr lang="en-US" sz="1800" b="1" dirty="0" smtClean="0"/>
              <a:t>Tools</a:t>
            </a:r>
            <a:r>
              <a:rPr lang="en-US" sz="1800" dirty="0" smtClean="0"/>
              <a:t>: 40-70 </a:t>
            </a:r>
            <a:r>
              <a:rPr lang="en-US" sz="1800" dirty="0" err="1" smtClean="0"/>
              <a:t>MeV</a:t>
            </a:r>
            <a:r>
              <a:rPr lang="en-US" sz="1800" dirty="0" smtClean="0"/>
              <a:t> proton beam on neutron production target (Be, W, </a:t>
            </a:r>
            <a:r>
              <a:rPr lang="en-US" sz="1800" dirty="0" err="1" smtClean="0"/>
              <a:t>Pb</a:t>
            </a:r>
            <a:r>
              <a:rPr lang="en-US" sz="1800" dirty="0" smtClean="0"/>
              <a:t>) + neutron moderator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Arial" charset="0"/>
              <a:buNone/>
            </a:pPr>
            <a:r>
              <a:rPr lang="en-US" sz="1800" baseline="30000" dirty="0" smtClean="0"/>
              <a:t>	</a:t>
            </a:r>
            <a:endParaRPr lang="en-US" sz="1800" dirty="0" smtClean="0"/>
          </a:p>
          <a:p>
            <a:pPr lvl="3">
              <a:buFont typeface="Arial" charset="0"/>
              <a:buNone/>
            </a:pPr>
            <a:endParaRPr lang="en-US" sz="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67544" y="692696"/>
            <a:ext cx="8136904" cy="1015663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FARETRA</a:t>
            </a:r>
            <a:endParaRPr lang="it-IT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it-IT" b="1" dirty="0" err="1">
                <a:solidFill>
                  <a:srgbClr val="FF0000"/>
                </a:solidFill>
                <a:latin typeface="Calibri" pitchFamily="34" charset="0"/>
              </a:rPr>
              <a:t>FA</a:t>
            </a:r>
            <a:r>
              <a:rPr lang="it-IT" dirty="0" err="1">
                <a:latin typeface="Calibri" pitchFamily="34" charset="0"/>
              </a:rPr>
              <a:t>st</a:t>
            </a:r>
            <a:r>
              <a:rPr lang="it-IT" dirty="0">
                <a:latin typeface="Calibri" pitchFamily="34" charset="0"/>
              </a:rPr>
              <a:t>  </a:t>
            </a:r>
            <a:r>
              <a:rPr lang="it-IT" b="1" dirty="0" err="1">
                <a:solidFill>
                  <a:srgbClr val="FF0000"/>
                </a:solidFill>
                <a:latin typeface="Calibri" pitchFamily="34" charset="0"/>
              </a:rPr>
              <a:t>RE</a:t>
            </a:r>
            <a:r>
              <a:rPr lang="it-IT" dirty="0" err="1">
                <a:latin typeface="Calibri" pitchFamily="34" charset="0"/>
              </a:rPr>
              <a:t>actor</a:t>
            </a:r>
            <a:r>
              <a:rPr lang="it-IT" dirty="0">
                <a:latin typeface="Calibri" pitchFamily="34" charset="0"/>
              </a:rPr>
              <a:t> simulator </a:t>
            </a:r>
            <a:r>
              <a:rPr lang="it-IT" dirty="0" err="1">
                <a:latin typeface="Calibri" pitchFamily="34" charset="0"/>
              </a:rPr>
              <a:t>for</a:t>
            </a:r>
            <a:r>
              <a:rPr lang="it-IT" dirty="0">
                <a:latin typeface="Calibri" pitchFamily="34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Calibri" pitchFamily="34" charset="0"/>
              </a:rPr>
              <a:t>TRA</a:t>
            </a:r>
            <a:r>
              <a:rPr lang="it-IT" dirty="0" err="1">
                <a:latin typeface="Calibri" pitchFamily="34" charset="0"/>
              </a:rPr>
              <a:t>nsmutation</a:t>
            </a:r>
            <a:r>
              <a:rPr lang="it-IT" dirty="0">
                <a:latin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</a:rPr>
              <a:t>studies</a:t>
            </a:r>
            <a:endParaRPr lang="it-IT" dirty="0">
              <a:latin typeface="Calibri" pitchFamily="34" charset="0"/>
            </a:endParaRPr>
          </a:p>
          <a:p>
            <a:pPr algn="ctr"/>
            <a:endParaRPr lang="it-IT" dirty="0">
              <a:latin typeface="Calibri" pitchFamily="34" charset="0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836712"/>
            <a:ext cx="1187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133600"/>
            <a:ext cx="3527425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23528" y="3861048"/>
            <a:ext cx="4896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Design: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  	neutron source intensity: 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Sn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~2∙10</a:t>
            </a:r>
            <a:r>
              <a:rPr lang="en-US" baseline="30000" dirty="0" smtClean="0">
                <a:solidFill>
                  <a:srgbClr val="000000"/>
                </a:solidFill>
                <a:latin typeface="Calibri" pitchFamily="34" charset="0"/>
              </a:rPr>
              <a:t>14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lang="en-US" baseline="30000" dirty="0" smtClean="0">
                <a:solidFill>
                  <a:srgbClr val="000000"/>
                </a:solidFill>
                <a:latin typeface="Calibri" pitchFamily="34" charset="0"/>
              </a:rPr>
              <a:t>-1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	moderation efficiency: 10</a:t>
            </a:r>
            <a:r>
              <a:rPr lang="en-US" baseline="30000" dirty="0" smtClean="0">
                <a:solidFill>
                  <a:srgbClr val="000000"/>
                </a:solidFill>
                <a:latin typeface="Calibri" pitchFamily="34" charset="0"/>
              </a:rPr>
              <a:t>-3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÷ 10</a:t>
            </a:r>
            <a:r>
              <a:rPr lang="en-US" baseline="30000" dirty="0" smtClean="0">
                <a:solidFill>
                  <a:srgbClr val="000000"/>
                </a:solidFill>
                <a:latin typeface="Calibri" pitchFamily="34" charset="0"/>
              </a:rPr>
              <a:t>-4</a:t>
            </a:r>
          </a:p>
          <a:p>
            <a:r>
              <a:rPr lang="en-US" baseline="30000" dirty="0" smtClean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Integral Neutron Flux: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</a:rPr>
              <a:t>Φ</a:t>
            </a:r>
            <a:r>
              <a:rPr lang="en-US" baseline="-25000" dirty="0" smtClean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= ~ 10</a:t>
            </a:r>
            <a:r>
              <a:rPr lang="en-US" baseline="30000" dirty="0" smtClean="0">
                <a:solidFill>
                  <a:srgbClr val="000000"/>
                </a:solidFill>
                <a:latin typeface="Calibri" pitchFamily="34" charset="0"/>
              </a:rPr>
              <a:t>10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cm</a:t>
            </a:r>
            <a:r>
              <a:rPr lang="en-US" baseline="30000" dirty="0" smtClean="0">
                <a:solidFill>
                  <a:srgbClr val="000000"/>
                </a:solidFill>
                <a:latin typeface="Calibri" pitchFamily="34" charset="0"/>
              </a:rPr>
              <a:t>-2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lang="en-US" baseline="30000" dirty="0" smtClean="0">
                <a:solidFill>
                  <a:srgbClr val="000000"/>
                </a:solidFill>
                <a:latin typeface="Calibri" pitchFamily="34" charset="0"/>
              </a:rPr>
              <a:t>-1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515719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latin typeface="+mn-lt"/>
              </a:rPr>
              <a:t>Expected</a:t>
            </a:r>
            <a:r>
              <a:rPr lang="it-IT" sz="2000" b="1" dirty="0" smtClean="0">
                <a:latin typeface="+mn-lt"/>
              </a:rPr>
              <a:t> </a:t>
            </a:r>
            <a:r>
              <a:rPr lang="it-IT" sz="2000" b="1" dirty="0" err="1" smtClean="0">
                <a:latin typeface="+mn-lt"/>
              </a:rPr>
              <a:t>Transmutation</a:t>
            </a:r>
            <a:r>
              <a:rPr lang="it-IT" sz="2000" b="1" dirty="0" smtClean="0">
                <a:latin typeface="+mn-lt"/>
              </a:rPr>
              <a:t> Rate </a:t>
            </a:r>
            <a:r>
              <a:rPr lang="it-IT" sz="2000" dirty="0" smtClean="0">
                <a:latin typeface="+mn-lt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~ </a:t>
            </a:r>
            <a:r>
              <a:rPr lang="it-IT" sz="2000" dirty="0" smtClean="0">
                <a:latin typeface="+mn-lt"/>
              </a:rPr>
              <a:t>20 /s  </a:t>
            </a:r>
            <a:r>
              <a:rPr lang="it-IT" sz="2000" dirty="0" err="1" smtClean="0">
                <a:latin typeface="+mn-lt"/>
              </a:rPr>
              <a:t>for</a:t>
            </a:r>
            <a:r>
              <a:rPr lang="it-IT" sz="2000" dirty="0" smtClean="0">
                <a:latin typeface="+mn-lt"/>
              </a:rPr>
              <a:t> </a:t>
            </a:r>
            <a:r>
              <a:rPr lang="fr-FR" sz="2000" dirty="0" smtClean="0">
                <a:latin typeface="Calibri" pitchFamily="34" charset="0"/>
              </a:rPr>
              <a:t>1 </a:t>
            </a:r>
            <a:r>
              <a:rPr lang="fr-FR" sz="2000" dirty="0" err="1" smtClean="0">
                <a:latin typeface="Calibri" pitchFamily="34" charset="0"/>
              </a:rPr>
              <a:t>μgr</a:t>
            </a:r>
            <a:r>
              <a:rPr lang="fr-FR" sz="2000" dirty="0" smtClean="0">
                <a:latin typeface="Calibri" pitchFamily="34" charset="0"/>
              </a:rPr>
              <a:t>  </a:t>
            </a:r>
            <a:r>
              <a:rPr lang="fr-FR" sz="2000" baseline="30000" dirty="0" smtClean="0">
                <a:latin typeface="Calibri" pitchFamily="34" charset="0"/>
              </a:rPr>
              <a:t>238</a:t>
            </a:r>
            <a:r>
              <a:rPr lang="fr-FR" sz="2000" dirty="0" smtClean="0">
                <a:latin typeface="Calibri" pitchFamily="34" charset="0"/>
              </a:rPr>
              <a:t>Pu (87 y, 0.6 </a:t>
            </a:r>
            <a:r>
              <a:rPr lang="fr-FR" sz="2000" dirty="0" err="1" smtClean="0">
                <a:latin typeface="Calibri" pitchFamily="34" charset="0"/>
              </a:rPr>
              <a:t>MBq</a:t>
            </a:r>
            <a:r>
              <a:rPr lang="fr-FR" sz="2000" dirty="0" smtClean="0">
                <a:latin typeface="Calibri" pitchFamily="34" charset="0"/>
              </a:rPr>
              <a:t>) , σ=1 b</a:t>
            </a:r>
            <a:r>
              <a:rPr lang="it-IT" sz="2000" dirty="0" smtClean="0">
                <a:latin typeface="+mn-lt"/>
              </a:rPr>
              <a:t>   </a:t>
            </a:r>
            <a:r>
              <a:rPr lang="it-IT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354162"/>
          </a:xfrm>
        </p:spPr>
        <p:txBody>
          <a:bodyPr/>
          <a:lstStyle/>
          <a:p>
            <a:r>
              <a:rPr lang="en-US" sz="3600" dirty="0" smtClean="0"/>
              <a:t>FARETRA location in SPES building at the </a:t>
            </a:r>
            <a:r>
              <a:rPr lang="en-US" sz="3600" dirty="0" err="1" smtClean="0"/>
              <a:t>Laboratori</a:t>
            </a:r>
            <a:r>
              <a:rPr lang="en-US" sz="3600" dirty="0" smtClean="0"/>
              <a:t> </a:t>
            </a:r>
            <a:r>
              <a:rPr lang="en-US" sz="3600" dirty="0" err="1" smtClean="0"/>
              <a:t>Nazionali</a:t>
            </a:r>
            <a:r>
              <a:rPr lang="en-US" sz="3600" dirty="0" smtClean="0"/>
              <a:t> </a:t>
            </a:r>
            <a:r>
              <a:rPr lang="en-US" sz="3600" dirty="0" err="1" smtClean="0"/>
              <a:t>di</a:t>
            </a:r>
            <a:r>
              <a:rPr lang="en-US" sz="3600" dirty="0" smtClean="0"/>
              <a:t> </a:t>
            </a:r>
            <a:r>
              <a:rPr lang="en-US" sz="3600" dirty="0" err="1" smtClean="0"/>
              <a:t>Legnaro</a:t>
            </a:r>
            <a:r>
              <a:rPr lang="en-US" sz="3600" dirty="0" smtClean="0"/>
              <a:t> (</a:t>
            </a:r>
            <a:r>
              <a:rPr lang="en-US" sz="3600" dirty="0" err="1" smtClean="0"/>
              <a:t>Padova</a:t>
            </a:r>
            <a:r>
              <a:rPr lang="en-US" sz="3600" dirty="0" smtClean="0"/>
              <a:t>, Italy) </a:t>
            </a:r>
          </a:p>
        </p:txBody>
      </p:sp>
      <p:pic>
        <p:nvPicPr>
          <p:cNvPr id="9219" name="Picture 4" descr="FARETRA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5" y="1758950"/>
            <a:ext cx="4725988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Content Placeholder 3" descr="SEE_2.t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916238" y="2082800"/>
            <a:ext cx="5400675" cy="5370513"/>
          </a:xfrm>
        </p:spPr>
      </p:pic>
      <p:sp>
        <p:nvSpPr>
          <p:cNvPr id="8" name="Rettangolo 7"/>
          <p:cNvSpPr/>
          <p:nvPr/>
        </p:nvSpPr>
        <p:spPr>
          <a:xfrm>
            <a:off x="2915816" y="5373216"/>
            <a:ext cx="25202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4213" y="3068638"/>
            <a:ext cx="2374900" cy="2305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915816" y="55172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SPES </a:t>
            </a:r>
            <a:r>
              <a:rPr lang="it-IT" dirty="0" err="1" smtClean="0">
                <a:cs typeface="Arial" pitchFamily="34" charset="0"/>
              </a:rPr>
              <a:t>cyclotron</a:t>
            </a:r>
            <a:r>
              <a:rPr lang="it-IT" dirty="0" smtClean="0">
                <a:cs typeface="Arial" pitchFamily="34" charset="0"/>
              </a:rPr>
              <a:t> driver </a:t>
            </a:r>
            <a:endParaRPr lang="en-US" dirty="0"/>
          </a:p>
        </p:txBody>
      </p:sp>
      <p:cxnSp>
        <p:nvCxnSpPr>
          <p:cNvPr id="12" name="Connettore 2 11"/>
          <p:cNvCxnSpPr>
            <a:stCxn id="8" idx="0"/>
          </p:cNvCxnSpPr>
          <p:nvPr/>
        </p:nvCxnSpPr>
        <p:spPr>
          <a:xfrm rot="16200000" flipV="1">
            <a:off x="3275856" y="4509120"/>
            <a:ext cx="172819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FARETRA Preliminary Design</a:t>
            </a:r>
          </a:p>
        </p:txBody>
      </p:sp>
      <p:grpSp>
        <p:nvGrpSpPr>
          <p:cNvPr id="10243" name="Group 5"/>
          <p:cNvGrpSpPr>
            <a:grpSpLocks/>
          </p:cNvGrpSpPr>
          <p:nvPr/>
        </p:nvGrpSpPr>
        <p:grpSpPr bwMode="auto">
          <a:xfrm>
            <a:off x="395288" y="1568450"/>
            <a:ext cx="4752975" cy="4381500"/>
            <a:chOff x="395536" y="1568761"/>
            <a:chExt cx="5400600" cy="4866820"/>
          </a:xfrm>
        </p:grpSpPr>
        <p:sp>
          <p:nvSpPr>
            <p:cNvPr id="10256" name="TextBox 4"/>
            <p:cNvSpPr txBox="1">
              <a:spLocks noChangeArrowheads="1"/>
            </p:cNvSpPr>
            <p:nvPr/>
          </p:nvSpPr>
          <p:spPr bwMode="auto">
            <a:xfrm>
              <a:off x="395818" y="1875748"/>
              <a:ext cx="1963670" cy="5128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Arial Rounded MT Bold" pitchFamily="34" charset="0"/>
                  <a:cs typeface="Arial" charset="0"/>
                </a:rPr>
                <a:t>Fe Spectrum Translator</a:t>
              </a:r>
              <a:endParaRPr lang="en-US" sz="1200" dirty="0">
                <a:latin typeface="Arial Rounded MT Bold" pitchFamily="34" charset="0"/>
                <a:cs typeface="Arial" charset="0"/>
              </a:endParaRPr>
            </a:p>
          </p:txBody>
        </p:sp>
        <p:pic>
          <p:nvPicPr>
            <p:cNvPr id="10255" name="Picture 3" descr="Cyclo_activator_10_1.t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568761"/>
              <a:ext cx="5400600" cy="4866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4" name="Picture 6" descr="Cyclo_activator_1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333750"/>
            <a:ext cx="361632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1979613" y="2852738"/>
            <a:ext cx="2087562" cy="1871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995738" y="4437063"/>
            <a:ext cx="1800225" cy="1587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565301" y="3952106"/>
            <a:ext cx="272033" cy="81533"/>
          </a:xfrm>
          <a:prstGeom prst="roundRect">
            <a:avLst/>
          </a:prstGeom>
          <a:ln w="0"/>
          <a:scene3d>
            <a:camera prst="orthographicFront">
              <a:rot lat="21374199" lon="2164948" rev="19436939"/>
            </a:camera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097932" y="3356992"/>
            <a:ext cx="272033" cy="81533"/>
          </a:xfrm>
          <a:prstGeom prst="roundRect">
            <a:avLst/>
          </a:prstGeom>
          <a:ln w="0"/>
          <a:scene3d>
            <a:camera prst="orthographicFront">
              <a:rot lat="21374199" lon="2164948" rev="19436939"/>
            </a:camera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570634" y="4356720"/>
            <a:ext cx="1440000" cy="7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0"/>
          <a:scene3d>
            <a:camera prst="orthographicFront">
              <a:rot lat="21374199" lon="2164948" rev="19436939"/>
            </a:camera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132981" y="3753991"/>
            <a:ext cx="1440000" cy="7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0"/>
          <a:scene3d>
            <a:camera prst="orthographicFront">
              <a:rot lat="21374199" lon="2164948" rev="19436939"/>
            </a:camera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52" name="TextBox 21"/>
          <p:cNvSpPr txBox="1">
            <a:spLocks noChangeArrowheads="1"/>
          </p:cNvSpPr>
          <p:nvPr/>
        </p:nvSpPr>
        <p:spPr bwMode="auto">
          <a:xfrm>
            <a:off x="250825" y="5013325"/>
            <a:ext cx="1296988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 Rounded MT Bold" pitchFamily="34" charset="0"/>
                <a:cs typeface="Arial" charset="0"/>
              </a:rPr>
              <a:t>Camere di irraggiamento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68313" y="5516563"/>
            <a:ext cx="1295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512094" y="4328319"/>
            <a:ext cx="1439863" cy="936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395536" y="1844824"/>
            <a:ext cx="17281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/>
          <p:cNvSpPr txBox="1"/>
          <p:nvPr/>
        </p:nvSpPr>
        <p:spPr>
          <a:xfrm>
            <a:off x="395536" y="177281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Fe </a:t>
            </a:r>
            <a:r>
              <a:rPr lang="it-IT" dirty="0" err="1" smtClean="0"/>
              <a:t>Spectrum</a:t>
            </a:r>
            <a:r>
              <a:rPr lang="it-IT" dirty="0" smtClean="0"/>
              <a:t> </a:t>
            </a:r>
            <a:r>
              <a:rPr lang="it-IT" dirty="0" err="1" smtClean="0"/>
              <a:t>Converter</a:t>
            </a:r>
            <a:endParaRPr lang="en-US" dirty="0"/>
          </a:p>
        </p:txBody>
      </p:sp>
      <p:sp>
        <p:nvSpPr>
          <p:cNvPr id="26" name="Rettangolo 25"/>
          <p:cNvSpPr/>
          <p:nvPr/>
        </p:nvSpPr>
        <p:spPr>
          <a:xfrm>
            <a:off x="179512" y="2420888"/>
            <a:ext cx="19442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sellaDiTesto 26"/>
          <p:cNvSpPr txBox="1"/>
          <p:nvPr/>
        </p:nvSpPr>
        <p:spPr>
          <a:xfrm>
            <a:off x="251520" y="23488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 </a:t>
            </a: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line</a:t>
            </a:r>
            <a:endParaRPr lang="en-US" dirty="0"/>
          </a:p>
        </p:txBody>
      </p:sp>
      <p:sp>
        <p:nvSpPr>
          <p:cNvPr id="28" name="Rettangolo 27"/>
          <p:cNvSpPr/>
          <p:nvPr/>
        </p:nvSpPr>
        <p:spPr>
          <a:xfrm>
            <a:off x="0" y="3068960"/>
            <a:ext cx="16916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0" y="3068960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Con. W Target</a:t>
            </a:r>
            <a:endParaRPr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4283968" y="1988840"/>
            <a:ext cx="25202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/>
          <p:cNvSpPr txBox="1"/>
          <p:nvPr/>
        </p:nvSpPr>
        <p:spPr>
          <a:xfrm>
            <a:off x="4283968" y="19888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Graphite</a:t>
            </a:r>
            <a:r>
              <a:rPr lang="it-IT" dirty="0" smtClean="0"/>
              <a:t> </a:t>
            </a:r>
            <a:r>
              <a:rPr lang="it-IT" dirty="0" err="1" smtClean="0"/>
              <a:t>Reflector</a:t>
            </a:r>
            <a:endParaRPr lang="en-US" dirty="0"/>
          </a:p>
        </p:txBody>
      </p:sp>
      <p:sp>
        <p:nvSpPr>
          <p:cNvPr id="32" name="Rettangolo 31"/>
          <p:cNvSpPr/>
          <p:nvPr/>
        </p:nvSpPr>
        <p:spPr>
          <a:xfrm>
            <a:off x="179512" y="5013176"/>
            <a:ext cx="13681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sellaDiTesto 32"/>
          <p:cNvSpPr txBox="1"/>
          <p:nvPr/>
        </p:nvSpPr>
        <p:spPr>
          <a:xfrm>
            <a:off x="179512" y="50131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Irradiation</a:t>
            </a:r>
            <a:r>
              <a:rPr lang="it-IT" dirty="0" smtClean="0"/>
              <a:t> </a:t>
            </a:r>
            <a:r>
              <a:rPr lang="it-IT" dirty="0" err="1" smtClean="0"/>
              <a:t>Chambers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55576" y="5517232"/>
            <a:ext cx="47525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it-IT" sz="4000" dirty="0" smtClean="0"/>
              <a:t>MCNPX Monte Carlo </a:t>
            </a:r>
            <a:r>
              <a:rPr lang="it-IT" sz="4000" dirty="0" err="1" smtClean="0"/>
              <a:t>Simulation</a:t>
            </a:r>
            <a:r>
              <a:rPr lang="it-IT" sz="4000" dirty="0" smtClean="0"/>
              <a:t> (</a:t>
            </a:r>
            <a:r>
              <a:rPr lang="it-IT" sz="4000" dirty="0" err="1" smtClean="0"/>
              <a:t>preliminary</a:t>
            </a:r>
            <a:r>
              <a:rPr lang="it-IT" sz="4000" dirty="0" smtClean="0"/>
              <a:t>)</a:t>
            </a:r>
            <a:endParaRPr lang="en-US" sz="4000" dirty="0" smtClean="0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085975"/>
            <a:ext cx="41243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27088" y="5516563"/>
            <a:ext cx="4873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Conversion Efficiency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(10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keV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-10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MeV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 : ~ 8∙10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-4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Integral neutron flux: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</a:rPr>
              <a:t>Φ</a:t>
            </a:r>
            <a:r>
              <a:rPr lang="en-US" baseline="-25000" dirty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= ~ 1.5∙10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11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cm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-2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-1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549775" y="1214438"/>
          <a:ext cx="4300538" cy="3957637"/>
        </p:xfrm>
        <a:graphic>
          <a:graphicData uri="http://schemas.openxmlformats.org/presentationml/2006/ole">
            <p:oleObj spid="_x0000_s1026" name="KGPlot" r:id="rId4" imgW="5854680" imgH="5689440" progId="">
              <p:embed/>
            </p:oleObj>
          </a:graphicData>
        </a:graphic>
      </p:graphicFrame>
      <p:cxnSp>
        <p:nvCxnSpPr>
          <p:cNvPr id="8" name="Connettore 2 7"/>
          <p:cNvCxnSpPr/>
          <p:nvPr/>
        </p:nvCxnSpPr>
        <p:spPr>
          <a:xfrm rot="5400000">
            <a:off x="7309098" y="1555998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5724128" y="5517232"/>
            <a:ext cx="29523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724128" y="551723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Red curve : +1 cm </a:t>
            </a:r>
            <a:r>
              <a:rPr lang="it-IT" dirty="0" err="1" smtClean="0"/>
              <a:t>borated</a:t>
            </a:r>
            <a:r>
              <a:rPr lang="it-IT" dirty="0" smtClean="0"/>
              <a:t> PE </a:t>
            </a:r>
            <a:r>
              <a:rPr lang="it-IT" dirty="0" err="1" smtClean="0"/>
              <a:t>around</a:t>
            </a:r>
            <a:r>
              <a:rPr lang="it-IT" dirty="0" smtClean="0"/>
              <a:t> </a:t>
            </a:r>
            <a:r>
              <a:rPr lang="it-IT" dirty="0" err="1" smtClean="0"/>
              <a:t>irradiation</a:t>
            </a:r>
            <a:r>
              <a:rPr lang="it-IT" dirty="0" smtClean="0"/>
              <a:t> </a:t>
            </a:r>
            <a:r>
              <a:rPr lang="it-IT" dirty="0" err="1" smtClean="0"/>
              <a:t>chambers</a:t>
            </a:r>
            <a:r>
              <a:rPr lang="it-IT" dirty="0" smtClean="0"/>
              <a:t> </a:t>
            </a:r>
            <a:endParaRPr lang="en-US" dirty="0"/>
          </a:p>
        </p:txBody>
      </p:sp>
      <p:cxnSp>
        <p:nvCxnSpPr>
          <p:cNvPr id="15" name="Connettore 2 14"/>
          <p:cNvCxnSpPr/>
          <p:nvPr/>
        </p:nvCxnSpPr>
        <p:spPr>
          <a:xfrm rot="5400000" flipH="1" flipV="1">
            <a:off x="7596336" y="4941168"/>
            <a:ext cx="1152128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668344" y="191683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Fe </a:t>
            </a:r>
            <a:r>
              <a:rPr lang="it-IT" sz="1400" dirty="0" err="1" smtClean="0"/>
              <a:t>converter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it-IT" dirty="0" smtClean="0"/>
              <a:t>Istituto Nazionale di </a:t>
            </a:r>
            <a:r>
              <a:rPr lang="it-IT" dirty="0" err="1" smtClean="0"/>
              <a:t>FisicaNucleare</a:t>
            </a:r>
            <a:r>
              <a:rPr lang="it-IT" dirty="0" smtClean="0"/>
              <a:t>, Laboratori Nazionali di </a:t>
            </a:r>
            <a:r>
              <a:rPr lang="it-IT" dirty="0" err="1" smtClean="0"/>
              <a:t>Legnaro</a:t>
            </a:r>
            <a:r>
              <a:rPr lang="it-IT" dirty="0" smtClean="0"/>
              <a:t> : P. Boccaccio, J. Esposito</a:t>
            </a:r>
          </a:p>
          <a:p>
            <a:endParaRPr lang="it-IT" dirty="0" smtClean="0"/>
          </a:p>
          <a:p>
            <a:r>
              <a:rPr lang="it-IT" dirty="0" err="1" smtClean="0"/>
              <a:t>Universita’</a:t>
            </a:r>
            <a:r>
              <a:rPr lang="it-IT" dirty="0" smtClean="0"/>
              <a:t> e Istituto Nazionale di Fisica Nucleare, Bologna : A. Zoccoli, R. Dona’</a:t>
            </a:r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it-IT" dirty="0" err="1" smtClean="0"/>
              <a:t>Fiber</a:t>
            </a:r>
            <a:r>
              <a:rPr lang="it-IT" dirty="0" smtClean="0"/>
              <a:t> </a:t>
            </a:r>
            <a:r>
              <a:rPr lang="it-IT" dirty="0" err="1" smtClean="0"/>
              <a:t>Neutron</a:t>
            </a:r>
            <a:r>
              <a:rPr lang="it-IT" dirty="0" smtClean="0"/>
              <a:t> </a:t>
            </a:r>
            <a:r>
              <a:rPr lang="it-IT" dirty="0" err="1" smtClean="0"/>
              <a:t>Detectors</a:t>
            </a:r>
            <a:r>
              <a:rPr lang="it-IT" dirty="0" smtClean="0"/>
              <a:t> (</a:t>
            </a:r>
            <a:r>
              <a:rPr lang="it-IT" dirty="0" err="1" smtClean="0"/>
              <a:t>collaboration</a:t>
            </a:r>
            <a:r>
              <a:rPr lang="it-IT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FFFF00"/>
          </a:solidFill>
        </p:spPr>
        <p:txBody>
          <a:bodyPr/>
          <a:lstStyle/>
          <a:p>
            <a:r>
              <a:rPr lang="it-IT" dirty="0" err="1" smtClean="0"/>
              <a:t>Fiber</a:t>
            </a:r>
            <a:r>
              <a:rPr lang="it-IT" dirty="0" smtClean="0"/>
              <a:t> </a:t>
            </a:r>
            <a:r>
              <a:rPr lang="it-IT" dirty="0" err="1" smtClean="0"/>
              <a:t>Neutron</a:t>
            </a:r>
            <a:r>
              <a:rPr lang="it-IT" dirty="0" smtClean="0"/>
              <a:t> </a:t>
            </a:r>
            <a:r>
              <a:rPr lang="it-IT" dirty="0" err="1" smtClean="0"/>
              <a:t>Detectors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en-US" dirty="0" smtClean="0"/>
              <a:t>Coated non-scintillating plastic fibers are a possible neutron detection technique.</a:t>
            </a:r>
            <a:endParaRPr lang="en-US" dirty="0"/>
          </a:p>
        </p:txBody>
      </p:sp>
      <p:pic>
        <p:nvPicPr>
          <p:cNvPr id="4" name="Picture 1026" descr="WAND5"/>
          <p:cNvPicPr>
            <a:picLocks noChangeAspect="1" noChangeArrowheads="1"/>
          </p:cNvPicPr>
          <p:nvPr/>
        </p:nvPicPr>
        <p:blipFill>
          <a:blip r:embed="rId2" cstate="print"/>
          <a:srcRect r="50368"/>
          <a:stretch>
            <a:fillRect/>
          </a:stretch>
        </p:blipFill>
        <p:spPr bwMode="auto">
          <a:xfrm>
            <a:off x="323528" y="3140968"/>
            <a:ext cx="2976563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2 5"/>
          <p:cNvCxnSpPr/>
          <p:nvPr/>
        </p:nvCxnSpPr>
        <p:spPr>
          <a:xfrm flipV="1">
            <a:off x="0" y="4941168"/>
            <a:ext cx="111561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0" y="5373216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neutrons</a:t>
            </a:r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467544" y="3284984"/>
            <a:ext cx="3240360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39552" y="335699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Clear</a:t>
            </a:r>
            <a:r>
              <a:rPr lang="it-IT" dirty="0" smtClean="0"/>
              <a:t> </a:t>
            </a:r>
            <a:r>
              <a:rPr lang="it-IT" dirty="0" err="1" smtClean="0"/>
              <a:t>fiber</a:t>
            </a:r>
            <a:r>
              <a:rPr lang="it-IT" dirty="0" smtClean="0"/>
              <a:t> </a:t>
            </a:r>
            <a:r>
              <a:rPr lang="it-IT" dirty="0" err="1" smtClean="0"/>
              <a:t>coated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neutron</a:t>
            </a:r>
            <a:r>
              <a:rPr lang="it-IT" dirty="0" smtClean="0"/>
              <a:t> </a:t>
            </a:r>
            <a:r>
              <a:rPr lang="it-IT" dirty="0" err="1" smtClean="0"/>
              <a:t>absorber</a:t>
            </a:r>
            <a:r>
              <a:rPr lang="it-IT" dirty="0" smtClean="0"/>
              <a:t> and </a:t>
            </a:r>
            <a:r>
              <a:rPr lang="it-IT" dirty="0" err="1" smtClean="0"/>
              <a:t>scintillator</a:t>
            </a:r>
            <a:r>
              <a:rPr lang="it-IT" dirty="0" smtClean="0"/>
              <a:t> </a:t>
            </a:r>
            <a:r>
              <a:rPr lang="it-IT" dirty="0" err="1" smtClean="0"/>
              <a:t>powder</a:t>
            </a:r>
            <a:r>
              <a:rPr lang="it-IT" dirty="0" smtClean="0"/>
              <a:t> </a:t>
            </a:r>
            <a:r>
              <a:rPr lang="it-IT" dirty="0" err="1" smtClean="0"/>
              <a:t>mixture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907704" y="55892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photomultiplier</a:t>
            </a:r>
            <a:endParaRPr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4860032" y="3212976"/>
            <a:ext cx="3168352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4932040" y="321297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dirty="0" err="1" smtClean="0"/>
              <a:t>Radiation</a:t>
            </a:r>
            <a:r>
              <a:rPr lang="it-IT" dirty="0" smtClean="0"/>
              <a:t> </a:t>
            </a:r>
            <a:r>
              <a:rPr lang="it-IT" dirty="0" err="1" smtClean="0"/>
              <a:t>Hardness</a:t>
            </a:r>
            <a:endParaRPr lang="it-IT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dirty="0" err="1" smtClean="0"/>
              <a:t>Excellent</a:t>
            </a:r>
            <a:r>
              <a:rPr lang="it-IT" dirty="0" smtClean="0"/>
              <a:t> </a:t>
            </a:r>
            <a:r>
              <a:rPr lang="it-IT" dirty="0" err="1" smtClean="0"/>
              <a:t>neutron</a:t>
            </a:r>
            <a:r>
              <a:rPr lang="it-IT" dirty="0" smtClean="0"/>
              <a:t>/gamma </a:t>
            </a:r>
            <a:r>
              <a:rPr lang="it-IT" dirty="0" err="1" smtClean="0"/>
              <a:t>rejection</a:t>
            </a:r>
            <a:r>
              <a:rPr lang="it-IT" dirty="0" smtClean="0"/>
              <a:t> </a:t>
            </a:r>
            <a:r>
              <a:rPr lang="it-IT" dirty="0" err="1" smtClean="0"/>
              <a:t>ratio</a:t>
            </a:r>
            <a:endParaRPr lang="it-IT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/>
              <a:t>Fast </a:t>
            </a:r>
            <a:r>
              <a:rPr lang="it-IT" dirty="0" err="1" smtClean="0"/>
              <a:t>Response</a:t>
            </a:r>
            <a:endParaRPr lang="en-US" dirty="0"/>
          </a:p>
        </p:txBody>
      </p:sp>
      <p:sp>
        <p:nvSpPr>
          <p:cNvPr id="16" name="Freccia in giù 15"/>
          <p:cNvSpPr/>
          <p:nvPr/>
        </p:nvSpPr>
        <p:spPr>
          <a:xfrm>
            <a:off x="6300192" y="4581128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4572000" y="5445224"/>
            <a:ext cx="3888432" cy="7920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4716016" y="544522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Can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conveniently</a:t>
            </a:r>
            <a:r>
              <a:rPr lang="it-IT" dirty="0" smtClean="0"/>
              <a:t> </a:t>
            </a:r>
            <a:r>
              <a:rPr lang="it-IT" dirty="0" err="1" smtClean="0"/>
              <a:t>employed</a:t>
            </a:r>
            <a:r>
              <a:rPr lang="it-IT" dirty="0" smtClean="0"/>
              <a:t> in ADS/</a:t>
            </a:r>
            <a:r>
              <a:rPr lang="it-IT" dirty="0" err="1" smtClean="0"/>
              <a:t>Reactor</a:t>
            </a:r>
            <a:r>
              <a:rPr lang="it-IT" dirty="0" smtClean="0"/>
              <a:t> </a:t>
            </a:r>
            <a:r>
              <a:rPr lang="it-IT" dirty="0" err="1" smtClean="0"/>
              <a:t>environment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0" y="645333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Pasquale Boccaccio, Workshop on ADS and INFN, </a:t>
            </a:r>
            <a:r>
              <a:rPr lang="it-IT" dirty="0" err="1" smtClean="0">
                <a:solidFill>
                  <a:srgbClr val="0070C0"/>
                </a:solidFill>
              </a:rPr>
              <a:t>Turin</a:t>
            </a:r>
            <a:r>
              <a:rPr lang="it-IT" dirty="0" smtClean="0">
                <a:solidFill>
                  <a:srgbClr val="0070C0"/>
                </a:solidFill>
              </a:rPr>
              <a:t>, </a:t>
            </a:r>
            <a:r>
              <a:rPr lang="it-IT" dirty="0" err="1" smtClean="0">
                <a:solidFill>
                  <a:srgbClr val="0070C0"/>
                </a:solidFill>
              </a:rPr>
              <a:t>July</a:t>
            </a:r>
            <a:r>
              <a:rPr lang="it-IT" dirty="0" smtClean="0">
                <a:solidFill>
                  <a:srgbClr val="0070C0"/>
                </a:solidFill>
              </a:rPr>
              <a:t> 8, 2010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683568" y="476672"/>
            <a:ext cx="770485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5588"/>
            <a:ext cx="7391400" cy="814387"/>
          </a:xfrm>
        </p:spPr>
        <p:txBody>
          <a:bodyPr/>
          <a:lstStyle/>
          <a:p>
            <a:r>
              <a:rPr lang="en-US" sz="2800" dirty="0" smtClean="0">
                <a:cs typeface="Arial" charset="0"/>
              </a:rPr>
              <a:t>Nuclear Reactions for Neutron Detectors</a:t>
            </a:r>
            <a:r>
              <a:rPr lang="en-US" dirty="0" smtClean="0"/>
              <a:t> </a:t>
            </a:r>
          </a:p>
        </p:txBody>
      </p:sp>
      <p:sp>
        <p:nvSpPr>
          <p:cNvPr id="5" name="Rettangolo 4"/>
          <p:cNvSpPr/>
          <p:nvPr/>
        </p:nvSpPr>
        <p:spPr>
          <a:xfrm>
            <a:off x="611560" y="1556792"/>
            <a:ext cx="36724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539552" y="4293096"/>
            <a:ext cx="64087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24744"/>
            <a:ext cx="8763000" cy="5096669"/>
          </a:xfrm>
          <a:solidFill>
            <a:srgbClr val="FFFF00"/>
          </a:solidFill>
        </p:spPr>
        <p:txBody>
          <a:bodyPr/>
          <a:lstStyle/>
          <a:p>
            <a:r>
              <a:rPr lang="en-US" sz="2000" dirty="0" smtClean="0">
                <a:cs typeface="Arial" charset="0"/>
              </a:rPr>
              <a:t>n + </a:t>
            </a:r>
            <a:r>
              <a:rPr lang="en-US" sz="2000" baseline="30000" dirty="0" smtClean="0">
                <a:cs typeface="Arial" charset="0"/>
              </a:rPr>
              <a:t>3</a:t>
            </a:r>
            <a:r>
              <a:rPr lang="en-US" sz="2000" dirty="0" smtClean="0">
                <a:cs typeface="Arial" charset="0"/>
              </a:rPr>
              <a:t>He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baseline="30000" dirty="0" smtClean="0">
                <a:cs typeface="Arial" charset="0"/>
              </a:rPr>
              <a:t>3</a:t>
            </a:r>
            <a:r>
              <a:rPr lang="en-US" sz="2000" dirty="0" smtClean="0">
                <a:cs typeface="Arial" charset="0"/>
              </a:rPr>
              <a:t>H + </a:t>
            </a:r>
            <a:r>
              <a:rPr lang="en-US" sz="2000" baseline="30000" dirty="0" smtClean="0">
                <a:cs typeface="Arial" charset="0"/>
              </a:rPr>
              <a:t>1</a:t>
            </a:r>
            <a:r>
              <a:rPr lang="en-US" sz="2000" dirty="0" smtClean="0">
                <a:cs typeface="Arial" charset="0"/>
              </a:rPr>
              <a:t>H + 0.764 </a:t>
            </a:r>
            <a:r>
              <a:rPr lang="en-US" sz="2000" dirty="0" err="1" smtClean="0">
                <a:cs typeface="Arial" charset="0"/>
              </a:rPr>
              <a:t>MeV</a:t>
            </a:r>
            <a:r>
              <a:rPr lang="en-US" sz="2000" dirty="0" smtClean="0">
                <a:cs typeface="Arial" charset="0"/>
              </a:rPr>
              <a:t>		</a:t>
            </a:r>
            <a:endParaRPr lang="en-US" sz="2000" dirty="0" smtClean="0"/>
          </a:p>
          <a:p>
            <a:r>
              <a:rPr lang="en-US" sz="2000" dirty="0" smtClean="0">
                <a:cs typeface="Arial" charset="0"/>
              </a:rPr>
              <a:t>n + </a:t>
            </a:r>
            <a:r>
              <a:rPr lang="en-US" sz="2000" baseline="30000" dirty="0" smtClean="0">
                <a:cs typeface="Arial" charset="0"/>
              </a:rPr>
              <a:t>6</a:t>
            </a:r>
            <a:r>
              <a:rPr lang="en-US" sz="2000" dirty="0" smtClean="0">
                <a:cs typeface="Arial" charset="0"/>
              </a:rPr>
              <a:t>Li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baseline="30000" dirty="0" smtClean="0">
                <a:cs typeface="Arial" charset="0"/>
              </a:rPr>
              <a:t>4</a:t>
            </a:r>
            <a:r>
              <a:rPr lang="en-US" sz="2000" dirty="0" smtClean="0">
                <a:cs typeface="Arial" charset="0"/>
              </a:rPr>
              <a:t>He + </a:t>
            </a:r>
            <a:r>
              <a:rPr lang="en-US" sz="2000" baseline="30000" dirty="0" smtClean="0">
                <a:cs typeface="Arial" charset="0"/>
              </a:rPr>
              <a:t>3</a:t>
            </a:r>
            <a:r>
              <a:rPr lang="en-US" sz="2000" dirty="0" smtClean="0">
                <a:cs typeface="Arial" charset="0"/>
              </a:rPr>
              <a:t>H + 4.79 </a:t>
            </a:r>
            <a:r>
              <a:rPr lang="en-US" sz="2000" dirty="0" err="1" smtClean="0">
                <a:cs typeface="Arial" charset="0"/>
              </a:rPr>
              <a:t>MeV</a:t>
            </a:r>
            <a:r>
              <a:rPr lang="en-US" sz="2000" dirty="0" smtClean="0">
                <a:cs typeface="Arial" charset="0"/>
              </a:rPr>
              <a:t>		</a:t>
            </a:r>
          </a:p>
          <a:p>
            <a:r>
              <a:rPr lang="en-US" sz="2000" dirty="0" smtClean="0">
                <a:cs typeface="Arial" charset="0"/>
              </a:rPr>
              <a:t>n + </a:t>
            </a:r>
            <a:r>
              <a:rPr lang="en-US" sz="2000" baseline="30000" dirty="0" smtClean="0">
                <a:cs typeface="Arial" charset="0"/>
              </a:rPr>
              <a:t>10</a:t>
            </a:r>
            <a:r>
              <a:rPr lang="en-US" sz="2000" dirty="0" smtClean="0">
                <a:cs typeface="Arial" charset="0"/>
              </a:rPr>
              <a:t>B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baseline="30000" dirty="0" smtClean="0">
                <a:cs typeface="Arial" charset="0"/>
              </a:rPr>
              <a:t>7</a:t>
            </a:r>
            <a:r>
              <a:rPr lang="en-US" sz="2000" dirty="0" smtClean="0">
                <a:cs typeface="Arial" charset="0"/>
              </a:rPr>
              <a:t>Li* + </a:t>
            </a:r>
            <a:r>
              <a:rPr lang="en-US" sz="2000" baseline="30000" dirty="0" smtClean="0">
                <a:cs typeface="Arial" charset="0"/>
              </a:rPr>
              <a:t>4</a:t>
            </a:r>
            <a:r>
              <a:rPr lang="en-US" sz="2000" dirty="0" smtClean="0">
                <a:cs typeface="Arial" charset="0"/>
              </a:rPr>
              <a:t>He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aseline="30000" dirty="0" smtClean="0">
                <a:cs typeface="Arial" charset="0"/>
              </a:rPr>
              <a:t>7</a:t>
            </a:r>
            <a:r>
              <a:rPr lang="en-US" sz="2000" dirty="0" smtClean="0">
                <a:cs typeface="Arial" charset="0"/>
              </a:rPr>
              <a:t>Li + </a:t>
            </a:r>
            <a:r>
              <a:rPr lang="en-US" sz="2000" baseline="30000" dirty="0" smtClean="0">
                <a:cs typeface="Arial" charset="0"/>
              </a:rPr>
              <a:t>4</a:t>
            </a:r>
            <a:r>
              <a:rPr lang="en-US" sz="2000" dirty="0" smtClean="0">
                <a:cs typeface="Arial" charset="0"/>
              </a:rPr>
              <a:t>He +2.31 </a:t>
            </a:r>
            <a:r>
              <a:rPr lang="en-US" sz="2000" dirty="0" err="1" smtClean="0">
                <a:cs typeface="Arial" charset="0"/>
              </a:rPr>
              <a:t>MeV</a:t>
            </a:r>
            <a:r>
              <a:rPr lang="en-US" sz="2000" dirty="0" smtClean="0">
                <a:cs typeface="Arial" charset="0"/>
              </a:rPr>
              <a:t>+ gamma (0.48 </a:t>
            </a:r>
            <a:r>
              <a:rPr lang="en-US" sz="2000" dirty="0" err="1" smtClean="0">
                <a:cs typeface="Arial" charset="0"/>
              </a:rPr>
              <a:t>MeV</a:t>
            </a:r>
            <a:r>
              <a:rPr lang="en-US" sz="2000" dirty="0" smtClean="0">
                <a:cs typeface="Arial" charset="0"/>
              </a:rPr>
              <a:t>)  (93%)</a:t>
            </a:r>
            <a:br>
              <a:rPr lang="en-US" sz="2000" dirty="0" smtClean="0">
                <a:cs typeface="Arial" charset="0"/>
              </a:rPr>
            </a:br>
            <a:r>
              <a:rPr lang="en-US" sz="2000" dirty="0" smtClean="0">
                <a:cs typeface="Arial" charset="0"/>
              </a:rPr>
              <a:t>            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baseline="30000" dirty="0" smtClean="0">
                <a:cs typeface="Times New Roman" pitchFamily="18" charset="0"/>
              </a:rPr>
              <a:t>7</a:t>
            </a:r>
            <a:r>
              <a:rPr lang="en-US" sz="2000" dirty="0" smtClean="0">
                <a:cs typeface="Times New Roman" pitchFamily="18" charset="0"/>
              </a:rPr>
              <a:t>Li + </a:t>
            </a:r>
            <a:r>
              <a:rPr lang="en-US" sz="2000" baseline="30000" dirty="0" smtClean="0">
                <a:cs typeface="Times New Roman" pitchFamily="18" charset="0"/>
              </a:rPr>
              <a:t>4</a:t>
            </a:r>
            <a:r>
              <a:rPr lang="en-US" sz="2000" dirty="0" smtClean="0">
                <a:cs typeface="Times New Roman" pitchFamily="18" charset="0"/>
              </a:rPr>
              <a:t>He +2.79 </a:t>
            </a:r>
            <a:r>
              <a:rPr lang="en-US" sz="2000" dirty="0" err="1" smtClean="0">
                <a:cs typeface="Times New Roman" pitchFamily="18" charset="0"/>
              </a:rPr>
              <a:t>MeV</a:t>
            </a:r>
            <a:r>
              <a:rPr lang="en-US" sz="2000" dirty="0" smtClean="0">
                <a:cs typeface="Times New Roman" pitchFamily="18" charset="0"/>
              </a:rPr>
              <a:t>	( 7%)</a:t>
            </a:r>
          </a:p>
          <a:p>
            <a:r>
              <a:rPr lang="en-US" sz="2000" dirty="0" smtClean="0">
                <a:cs typeface="Times New Roman" pitchFamily="18" charset="0"/>
              </a:rPr>
              <a:t>n + </a:t>
            </a:r>
            <a:r>
              <a:rPr lang="en-US" sz="2000" baseline="30000" dirty="0" smtClean="0">
                <a:cs typeface="Times New Roman" pitchFamily="18" charset="0"/>
              </a:rPr>
              <a:t>14</a:t>
            </a:r>
            <a:r>
              <a:rPr lang="en-US" sz="2000" dirty="0" smtClean="0">
                <a:cs typeface="Times New Roman" pitchFamily="18" charset="0"/>
              </a:rPr>
              <a:t>N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aseline="30000" dirty="0" smtClean="0">
                <a:cs typeface="Arial" charset="0"/>
              </a:rPr>
              <a:t>14</a:t>
            </a:r>
            <a:r>
              <a:rPr lang="en-US" sz="2000" dirty="0" smtClean="0">
                <a:cs typeface="Arial" charset="0"/>
              </a:rPr>
              <a:t>C + </a:t>
            </a:r>
            <a:r>
              <a:rPr lang="en-US" sz="2000" baseline="30000" dirty="0" smtClean="0">
                <a:cs typeface="Arial" charset="0"/>
              </a:rPr>
              <a:t>1</a:t>
            </a:r>
            <a:r>
              <a:rPr lang="en-US" sz="2000" dirty="0" smtClean="0">
                <a:cs typeface="Arial" charset="0"/>
              </a:rPr>
              <a:t>H + 0.626 </a:t>
            </a:r>
            <a:r>
              <a:rPr lang="en-US" sz="2000" dirty="0" err="1" smtClean="0">
                <a:cs typeface="Arial" charset="0"/>
              </a:rPr>
              <a:t>MeV</a:t>
            </a:r>
            <a:endParaRPr lang="en-US" sz="2000" dirty="0" smtClean="0">
              <a:cs typeface="Arial" charset="0"/>
            </a:endParaRPr>
          </a:p>
          <a:p>
            <a:r>
              <a:rPr lang="en-US" sz="2000" dirty="0" smtClean="0">
                <a:cs typeface="Times New Roman" pitchFamily="18" charset="0"/>
              </a:rPr>
              <a:t>n + </a:t>
            </a:r>
            <a:r>
              <a:rPr lang="en-US" sz="2000" baseline="30000" dirty="0" smtClean="0">
                <a:cs typeface="Times New Roman" pitchFamily="18" charset="0"/>
              </a:rPr>
              <a:t>155</a:t>
            </a:r>
            <a:r>
              <a:rPr lang="en-US" sz="2000" dirty="0" smtClean="0">
                <a:cs typeface="Times New Roman" pitchFamily="18" charset="0"/>
              </a:rPr>
              <a:t>Gd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Gd</a:t>
            </a:r>
            <a:r>
              <a:rPr lang="en-US" sz="2000" dirty="0" smtClean="0">
                <a:cs typeface="Times New Roman" pitchFamily="18" charset="0"/>
              </a:rPr>
              <a:t>*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gamma</a:t>
            </a:r>
            <a:r>
              <a:rPr lang="en-US" sz="2000" dirty="0" smtClean="0">
                <a:cs typeface="Times New Roman" pitchFamily="18" charset="0"/>
              </a:rPr>
              <a:t>-ray spectrum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000" dirty="0" smtClean="0">
                <a:cs typeface="Times New Roman" pitchFamily="18" charset="0"/>
              </a:rPr>
              <a:t> conversion electron spectrum</a:t>
            </a:r>
            <a:r>
              <a:rPr lang="en-US" sz="2000" dirty="0" smtClean="0">
                <a:cs typeface="Arial" charset="0"/>
              </a:rPr>
              <a:t> (~70 </a:t>
            </a:r>
            <a:r>
              <a:rPr lang="en-US" sz="2000" dirty="0" err="1" smtClean="0">
                <a:cs typeface="Arial" charset="0"/>
              </a:rPr>
              <a:t>keV</a:t>
            </a:r>
            <a:r>
              <a:rPr lang="en-US" sz="2000" dirty="0" smtClean="0">
                <a:cs typeface="Arial" charset="0"/>
              </a:rPr>
              <a:t>)</a:t>
            </a:r>
          </a:p>
          <a:p>
            <a:r>
              <a:rPr lang="en-US" sz="2000" dirty="0" smtClean="0">
                <a:cs typeface="Times New Roman" pitchFamily="18" charset="0"/>
              </a:rPr>
              <a:t>n + </a:t>
            </a:r>
            <a:r>
              <a:rPr lang="en-US" sz="2000" baseline="30000" dirty="0" smtClean="0">
                <a:cs typeface="Times New Roman" pitchFamily="18" charset="0"/>
              </a:rPr>
              <a:t>157</a:t>
            </a:r>
            <a:r>
              <a:rPr lang="en-US" sz="2000" dirty="0" smtClean="0">
                <a:cs typeface="Times New Roman" pitchFamily="18" charset="0"/>
              </a:rPr>
              <a:t>Gd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Gd</a:t>
            </a:r>
            <a:r>
              <a:rPr lang="en-US" sz="2000" dirty="0" smtClean="0">
                <a:cs typeface="Times New Roman" pitchFamily="18" charset="0"/>
              </a:rPr>
              <a:t>*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 gamma</a:t>
            </a:r>
            <a:r>
              <a:rPr lang="en-US" sz="2000" dirty="0" smtClean="0">
                <a:cs typeface="Times New Roman" pitchFamily="18" charset="0"/>
              </a:rPr>
              <a:t>-ray spectrum 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000" dirty="0" smtClean="0">
                <a:cs typeface="Times New Roman" pitchFamily="18" charset="0"/>
              </a:rPr>
              <a:t> conversion electron spectrum</a:t>
            </a:r>
            <a:r>
              <a:rPr lang="en-US" sz="2000" dirty="0" smtClean="0">
                <a:cs typeface="Arial" charset="0"/>
              </a:rPr>
              <a:t> (~70 </a:t>
            </a:r>
            <a:r>
              <a:rPr lang="en-US" sz="2000" dirty="0" err="1" smtClean="0">
                <a:cs typeface="Arial" charset="0"/>
              </a:rPr>
              <a:t>keV</a:t>
            </a:r>
            <a:r>
              <a:rPr lang="en-US" sz="2000" dirty="0" smtClean="0">
                <a:cs typeface="Arial" charset="0"/>
              </a:rPr>
              <a:t>)</a:t>
            </a:r>
          </a:p>
          <a:p>
            <a:r>
              <a:rPr lang="en-US" sz="2000" dirty="0" smtClean="0">
                <a:cs typeface="Times New Roman" pitchFamily="18" charset="0"/>
              </a:rPr>
              <a:t>n + </a:t>
            </a:r>
            <a:r>
              <a:rPr lang="en-US" sz="2000" baseline="30000" dirty="0" smtClean="0">
                <a:cs typeface="Times New Roman" pitchFamily="18" charset="0"/>
              </a:rPr>
              <a:t>235</a:t>
            </a:r>
            <a:r>
              <a:rPr lang="en-US" sz="2000" dirty="0" smtClean="0">
                <a:cs typeface="Times New Roman" pitchFamily="18" charset="0"/>
              </a:rPr>
              <a:t>U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 err="1" smtClean="0">
                <a:cs typeface="Times New Roman" pitchFamily="18" charset="0"/>
                <a:sym typeface="Wingdings" pitchFamily="2" charset="2"/>
              </a:rPr>
              <a:t>xn</a:t>
            </a:r>
            <a:r>
              <a:rPr lang="en-US" sz="2000" dirty="0" smtClean="0">
                <a:cs typeface="Times New Roman" pitchFamily="18" charset="0"/>
              </a:rPr>
              <a:t> + fission fragments + ~160 </a:t>
            </a:r>
            <a:r>
              <a:rPr lang="en-US" sz="2000" dirty="0" err="1" smtClean="0">
                <a:cs typeface="Times New Roman" pitchFamily="18" charset="0"/>
              </a:rPr>
              <a:t>MeV</a:t>
            </a:r>
            <a:r>
              <a:rPr lang="en-US" sz="2000" dirty="0" smtClean="0">
                <a:cs typeface="Arial" charset="0"/>
              </a:rPr>
              <a:t> (&lt;x&gt; ~ 2.5)</a:t>
            </a:r>
          </a:p>
          <a:p>
            <a:r>
              <a:rPr lang="en-US" sz="2000" dirty="0" smtClean="0">
                <a:cs typeface="Times New Roman" pitchFamily="18" charset="0"/>
              </a:rPr>
              <a:t>n + </a:t>
            </a:r>
            <a:r>
              <a:rPr lang="en-US" sz="2000" baseline="30000" dirty="0" smtClean="0">
                <a:cs typeface="Times New Roman" pitchFamily="18" charset="0"/>
              </a:rPr>
              <a:t>239</a:t>
            </a:r>
            <a:r>
              <a:rPr lang="en-US" sz="2000" dirty="0" smtClean="0">
                <a:cs typeface="Times New Roman" pitchFamily="18" charset="0"/>
              </a:rPr>
              <a:t>Pu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 err="1" smtClean="0">
                <a:cs typeface="Times New Roman" pitchFamily="18" charset="0"/>
                <a:sym typeface="Wingdings" pitchFamily="2" charset="2"/>
              </a:rPr>
              <a:t>xn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 +</a:t>
            </a:r>
            <a:r>
              <a:rPr lang="en-US" sz="2000" dirty="0" smtClean="0">
                <a:cs typeface="Times New Roman" pitchFamily="18" charset="0"/>
              </a:rPr>
              <a:t> fission fragments + ~160 </a:t>
            </a:r>
            <a:r>
              <a:rPr lang="en-US" sz="2000" dirty="0" err="1" smtClean="0">
                <a:cs typeface="Times New Roman" pitchFamily="18" charset="0"/>
              </a:rPr>
              <a:t>MeV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Arial" charset="0"/>
              </a:rPr>
              <a:t>(&lt;x&gt; ~ 2.5)</a:t>
            </a:r>
          </a:p>
          <a:p>
            <a:r>
              <a:rPr lang="en-US" sz="2000" baseline="30000" dirty="0" smtClean="0">
                <a:cs typeface="Arial" charset="0"/>
              </a:rPr>
              <a:t>197</a:t>
            </a:r>
            <a:r>
              <a:rPr lang="en-US" sz="2000" dirty="0" smtClean="0">
                <a:cs typeface="Arial" charset="0"/>
              </a:rPr>
              <a:t>Au(4.906 </a:t>
            </a:r>
            <a:r>
              <a:rPr lang="en-US" sz="2000" dirty="0" err="1" smtClean="0">
                <a:cs typeface="Arial" charset="0"/>
              </a:rPr>
              <a:t>eV</a:t>
            </a:r>
            <a:r>
              <a:rPr lang="en-US" sz="2000" dirty="0" smtClean="0">
                <a:cs typeface="Arial" charset="0"/>
              </a:rPr>
              <a:t>), 115In( 1.46 </a:t>
            </a:r>
            <a:r>
              <a:rPr lang="en-US" sz="2000" dirty="0" err="1" smtClean="0">
                <a:cs typeface="Arial" charset="0"/>
              </a:rPr>
              <a:t>eV</a:t>
            </a:r>
            <a:r>
              <a:rPr lang="en-US" sz="2000" dirty="0" smtClean="0">
                <a:cs typeface="Arial" charset="0"/>
              </a:rPr>
              <a:t>), </a:t>
            </a:r>
            <a:r>
              <a:rPr lang="en-US" sz="2000" baseline="30000" dirty="0" smtClean="0">
                <a:cs typeface="Arial" charset="0"/>
              </a:rPr>
              <a:t>181</a:t>
            </a:r>
            <a:r>
              <a:rPr lang="en-US" sz="2000" dirty="0" smtClean="0">
                <a:cs typeface="Arial" charset="0"/>
              </a:rPr>
              <a:t>Ta(4.28 </a:t>
            </a:r>
            <a:r>
              <a:rPr lang="en-US" sz="2000" dirty="0" err="1" smtClean="0">
                <a:cs typeface="Arial" charset="0"/>
              </a:rPr>
              <a:t>eV</a:t>
            </a:r>
            <a:r>
              <a:rPr lang="en-US" sz="2000" dirty="0" smtClean="0">
                <a:cs typeface="Arial" charset="0"/>
              </a:rPr>
              <a:t>), </a:t>
            </a:r>
            <a:r>
              <a:rPr lang="en-US" sz="2000" baseline="30000" dirty="0" smtClean="0">
                <a:cs typeface="Arial" charset="0"/>
              </a:rPr>
              <a:t>238</a:t>
            </a:r>
            <a:r>
              <a:rPr lang="en-US" sz="2000" dirty="0" smtClean="0">
                <a:cs typeface="Arial" charset="0"/>
              </a:rPr>
              <a:t>U(6.67, 10.25 </a:t>
            </a:r>
            <a:r>
              <a:rPr lang="en-US" sz="2000" dirty="0" err="1" smtClean="0">
                <a:cs typeface="Arial" charset="0"/>
              </a:rPr>
              <a:t>eV</a:t>
            </a:r>
            <a:r>
              <a:rPr lang="en-US" sz="2000" dirty="0" smtClean="0">
                <a:cs typeface="Arial" charset="0"/>
              </a:rPr>
              <a:t>); energy-selective detectors, narrow resonances, prompt capture gamma rays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3528" y="3717032"/>
            <a:ext cx="8280920" cy="24482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395536" y="1628800"/>
            <a:ext cx="8208912" cy="18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323528" y="332656"/>
            <a:ext cx="8352928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cs typeface="Arial" charset="0"/>
              </a:rPr>
              <a:t>Scintillators</a:t>
            </a:r>
            <a:r>
              <a:rPr lang="en-US" dirty="0" smtClean="0">
                <a:cs typeface="Arial" charset="0"/>
              </a:rPr>
              <a:t> for Neutron Detectors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Intrinsic </a:t>
            </a:r>
            <a:r>
              <a:rPr lang="en-US" sz="2800" dirty="0" err="1" smtClean="0"/>
              <a:t>scintillators</a:t>
            </a:r>
            <a:r>
              <a:rPr lang="en-US" sz="2800" dirty="0" smtClean="0"/>
              <a:t> contain small concentrations of ions (“wave shifters”) that shift the wavelength of the originally emitted light to the longer wavelength region easily sensed by photomultipliers.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sz="2800" dirty="0" err="1" smtClean="0"/>
              <a:t>ZnS</a:t>
            </a:r>
            <a:r>
              <a:rPr lang="en-US" sz="2800" dirty="0" smtClean="0"/>
              <a:t>(Ag) is the brightest </a:t>
            </a:r>
            <a:r>
              <a:rPr lang="en-US" sz="2800" dirty="0" err="1" smtClean="0"/>
              <a:t>scintillator</a:t>
            </a:r>
            <a:r>
              <a:rPr lang="en-US" sz="2800" dirty="0" smtClean="0"/>
              <a:t> known, an intrinsic </a:t>
            </a:r>
            <a:r>
              <a:rPr lang="en-US" sz="2800" dirty="0" err="1" smtClean="0"/>
              <a:t>scintillator</a:t>
            </a:r>
            <a:r>
              <a:rPr lang="en-US" sz="2800" dirty="0" smtClean="0"/>
              <a:t> that is mixed heterogeneously with converter material, usually Li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F in the “Stedman” recipe, to form scintillating composites, which are only semitransparent.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/>
          <p:cNvSpPr/>
          <p:nvPr/>
        </p:nvSpPr>
        <p:spPr>
          <a:xfrm>
            <a:off x="251520" y="3789040"/>
            <a:ext cx="8424936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5588"/>
            <a:ext cx="7391400" cy="814387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 smtClean="0">
                <a:cs typeface="Arial" charset="0"/>
              </a:rPr>
              <a:t>Some Common </a:t>
            </a:r>
            <a:r>
              <a:rPr lang="en-US" sz="2800" dirty="0" err="1" smtClean="0">
                <a:cs typeface="Arial" charset="0"/>
              </a:rPr>
              <a:t>Scintillators</a:t>
            </a:r>
            <a:r>
              <a:rPr lang="en-US" sz="2800" dirty="0" smtClean="0">
                <a:cs typeface="Arial" charset="0"/>
              </a:rPr>
              <a:t> for Neutron Detectors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290513" y="2819400"/>
            <a:ext cx="1795462" cy="44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>
                <a:latin typeface="Times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en-US">
              <a:latin typeface="Times" pitchFamily="18" charset="0"/>
            </a:endParaRP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2085975" y="2836863"/>
            <a:ext cx="1730375" cy="44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>
                <a:latin typeface="Times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en-US">
              <a:latin typeface="Times" pitchFamily="18" charset="0"/>
            </a:endParaRP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3816350" y="2836863"/>
            <a:ext cx="1384300" cy="44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>
                <a:latin typeface="Times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en-US">
              <a:latin typeface="Times" pitchFamily="18" charset="0"/>
            </a:endParaRP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5200650" y="2836863"/>
            <a:ext cx="1385888" cy="44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>
                <a:latin typeface="Times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en-US">
              <a:latin typeface="Times" pitchFamily="18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09563" y="2655888"/>
            <a:ext cx="1795462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92075" algn="l"/>
              </a:tabLst>
            </a:pPr>
            <a:r>
              <a:rPr lang="en-US" sz="2000">
                <a:cs typeface="Arial" charset="0"/>
              </a:rPr>
              <a:t>Li glass (Ce)</a:t>
            </a:r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92075" algn="l"/>
              </a:tabLst>
            </a:pPr>
            <a:endParaRPr lang="en-US">
              <a:latin typeface="Times" pitchFamily="18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105025" y="2655888"/>
            <a:ext cx="17303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dirty="0">
                <a:cs typeface="Arial" charset="0"/>
              </a:rPr>
              <a:t>1.75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 dirty="0">
                <a:cs typeface="Arial" charset="0"/>
              </a:rPr>
              <a:t>10</a:t>
            </a:r>
            <a:r>
              <a:rPr lang="en-US" sz="2000" baseline="30000" dirty="0">
                <a:cs typeface="Arial" charset="0"/>
                <a:sym typeface="Symbol" pitchFamily="18" charset="2"/>
              </a:rPr>
              <a:t>22</a:t>
            </a:r>
            <a:endParaRPr lang="en-US" sz="2000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057650" y="2647950"/>
            <a:ext cx="1384300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457200" algn="dec"/>
              </a:tabLst>
            </a:pPr>
            <a:r>
              <a:rPr lang="en-US" sz="2000">
                <a:cs typeface="Arial" charset="0"/>
              </a:rPr>
              <a:t>0.45 %</a:t>
            </a:r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dec"/>
              </a:tabLst>
            </a:pPr>
            <a:endParaRPr lang="en-US">
              <a:latin typeface="Times" pitchFamily="18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657850" y="2667000"/>
            <a:ext cx="1385888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639763" algn="dec"/>
              </a:tabLst>
            </a:pPr>
            <a:r>
              <a:rPr lang="en-US" sz="2000">
                <a:cs typeface="Arial" charset="0"/>
              </a:rPr>
              <a:t>395 nm</a:t>
            </a:r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639763" algn="dec"/>
              </a:tabLst>
            </a:pPr>
            <a:endParaRPr lang="en-US">
              <a:latin typeface="Times" pitchFamily="18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7105650" y="2667000"/>
            <a:ext cx="1384300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1096963" algn="dec"/>
              </a:tabLst>
            </a:pPr>
            <a:r>
              <a:rPr lang="en-US" sz="2000">
                <a:cs typeface="Arial" charset="0"/>
              </a:rPr>
              <a:t>   ~7,000</a:t>
            </a:r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096963" algn="dec"/>
              </a:tabLst>
            </a:pPr>
            <a:endParaRPr lang="en-US">
              <a:latin typeface="Times" pitchFamily="18" charset="0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307975" y="3214688"/>
            <a:ext cx="1795463" cy="560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92075" algn="l"/>
              </a:tabLst>
            </a:pPr>
            <a:r>
              <a:rPr lang="en-US" sz="2000" dirty="0" err="1">
                <a:cs typeface="Arial" charset="0"/>
              </a:rPr>
              <a:t>LiI</a:t>
            </a:r>
            <a:r>
              <a:rPr lang="en-US" sz="2000" dirty="0">
                <a:cs typeface="Arial" charset="0"/>
              </a:rPr>
              <a:t> (</a:t>
            </a:r>
            <a:r>
              <a:rPr lang="en-US" sz="2000" dirty="0" err="1">
                <a:cs typeface="Arial" charset="0"/>
              </a:rPr>
              <a:t>Eu</a:t>
            </a:r>
            <a:r>
              <a:rPr lang="en-US" sz="2000" dirty="0">
                <a:cs typeface="Arial" charset="0"/>
              </a:rPr>
              <a:t>)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92075" algn="l"/>
              </a:tabLst>
            </a:pPr>
            <a:endParaRPr lang="en-US" dirty="0">
              <a:latin typeface="Times" pitchFamily="18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2103438" y="3214688"/>
            <a:ext cx="1730375" cy="560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dirty="0">
                <a:cs typeface="Arial" charset="0"/>
              </a:rPr>
              <a:t>1.83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 dirty="0">
                <a:cs typeface="Arial" charset="0"/>
              </a:rPr>
              <a:t>10</a:t>
            </a:r>
            <a:r>
              <a:rPr lang="en-US" sz="2000" baseline="30000" dirty="0">
                <a:cs typeface="Arial" charset="0"/>
                <a:sym typeface="Symbol" pitchFamily="18" charset="2"/>
              </a:rPr>
              <a:t>22</a:t>
            </a:r>
            <a:endParaRPr lang="en-US" sz="1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sz="2000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132263" y="3181350"/>
            <a:ext cx="13843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457200" algn="dec"/>
              </a:tabLst>
            </a:pPr>
            <a:r>
              <a:rPr lang="en-US" sz="2000">
                <a:cs typeface="Arial" charset="0"/>
              </a:rPr>
              <a:t>2.8 %</a:t>
            </a:r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dec"/>
              </a:tabLst>
            </a:pPr>
            <a:endParaRPr lang="en-US">
              <a:latin typeface="Times" pitchFamily="18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5656263" y="3200400"/>
            <a:ext cx="1385887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639763" algn="dec"/>
              </a:tabLst>
            </a:pPr>
            <a:r>
              <a:rPr lang="en-US" sz="2000">
                <a:cs typeface="Arial" charset="0"/>
              </a:rPr>
              <a:t>470</a:t>
            </a:r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639763" algn="dec"/>
              </a:tabLst>
            </a:pPr>
            <a:endParaRPr lang="en-US">
              <a:latin typeface="Times" pitchFamily="18" charset="0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7048500" y="3200400"/>
            <a:ext cx="13843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1096963" algn="dec"/>
              </a:tabLst>
            </a:pPr>
            <a:r>
              <a:rPr lang="en-US" sz="2000">
                <a:cs typeface="Arial" charset="0"/>
              </a:rPr>
              <a:t>   ~51,000</a:t>
            </a:r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096963" algn="dec"/>
              </a:tabLst>
            </a:pPr>
            <a:endParaRPr lang="en-US">
              <a:latin typeface="Times" pitchFamily="18" charset="0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307975" y="3775075"/>
            <a:ext cx="1795463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92075" algn="l"/>
              </a:tabLst>
            </a:pPr>
            <a:r>
              <a:rPr lang="en-US" sz="2000">
                <a:cs typeface="Arial" charset="0"/>
              </a:rPr>
              <a:t>ZnS (Ag) - LiF</a:t>
            </a:r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92075" algn="l"/>
              </a:tabLst>
            </a:pPr>
            <a:endParaRPr lang="en-US">
              <a:latin typeface="Times" pitchFamily="18" charset="0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2103438" y="3775075"/>
            <a:ext cx="1730375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cs typeface="Arial" charset="0"/>
              </a:rPr>
              <a:t>1.18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>
                <a:cs typeface="Arial" charset="0"/>
              </a:rPr>
              <a:t>10</a:t>
            </a:r>
            <a:r>
              <a:rPr lang="en-US" sz="2000" baseline="30000">
                <a:cs typeface="Arial" charset="0"/>
                <a:sym typeface="Symbol" pitchFamily="18" charset="2"/>
              </a:rPr>
              <a:t>22</a:t>
            </a:r>
            <a:endParaRPr lang="en-US" sz="1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sz="200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132263" y="3714750"/>
            <a:ext cx="1384300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457200" algn="dec"/>
              </a:tabLst>
            </a:pPr>
            <a:r>
              <a:rPr lang="en-US" sz="2000">
                <a:cs typeface="Arial" charset="0"/>
              </a:rPr>
              <a:t>9.2 %</a:t>
            </a:r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dec"/>
              </a:tabLst>
            </a:pPr>
            <a:endParaRPr lang="en-US">
              <a:latin typeface="Times" pitchFamily="18" charset="0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5656263" y="3790950"/>
            <a:ext cx="1385887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639763" algn="dec"/>
              </a:tabLst>
            </a:pPr>
            <a:r>
              <a:rPr lang="en-US" sz="2000">
                <a:cs typeface="Arial" charset="0"/>
              </a:rPr>
              <a:t>450</a:t>
            </a:r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639763" algn="dec"/>
              </a:tabLst>
            </a:pPr>
            <a:endParaRPr lang="en-US">
              <a:latin typeface="Times" pitchFamily="18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7180263" y="3829050"/>
            <a:ext cx="1384300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1096963" algn="dec"/>
              </a:tabLst>
            </a:pPr>
            <a:r>
              <a:rPr lang="en-US" sz="2000">
                <a:cs typeface="Arial" charset="0"/>
              </a:rPr>
              <a:t>~160,000</a:t>
            </a:r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096963" algn="dec"/>
              </a:tabLst>
            </a:pPr>
            <a:endParaRPr lang="en-US">
              <a:latin typeface="Times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47650" y="1428750"/>
            <a:ext cx="1919288" cy="971550"/>
            <a:chOff x="0" y="0"/>
            <a:chExt cx="1317" cy="864"/>
          </a:xfrm>
        </p:grpSpPr>
        <p:sp>
          <p:nvSpPr>
            <p:cNvPr id="29740" name="Rectangle 24"/>
            <p:cNvSpPr>
              <a:spLocks noChangeArrowheads="1"/>
            </p:cNvSpPr>
            <p:nvPr/>
          </p:nvSpPr>
          <p:spPr bwMode="auto">
            <a:xfrm>
              <a:off x="43" y="0"/>
              <a:ext cx="1231" cy="8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>
                  <a:cs typeface="Arial" charset="0"/>
                </a:rPr>
                <a:t> </a:t>
              </a:r>
              <a:endParaRPr lang="en-US" sz="100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000">
                  <a:cs typeface="Arial" charset="0"/>
                </a:rPr>
                <a:t>Material</a:t>
              </a:r>
              <a:endParaRPr lang="en-US" sz="100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" pitchFamily="18" charset="0"/>
              </a:endParaRPr>
            </a:p>
          </p:txBody>
        </p:sp>
        <p:sp>
          <p:nvSpPr>
            <p:cNvPr id="29741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1317" cy="86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166938" y="1428750"/>
            <a:ext cx="1857375" cy="971550"/>
            <a:chOff x="1317" y="0"/>
            <a:chExt cx="1274" cy="864"/>
          </a:xfrm>
        </p:grpSpPr>
        <p:sp>
          <p:nvSpPr>
            <p:cNvPr id="29738" name="Rectangle 27"/>
            <p:cNvSpPr>
              <a:spLocks noChangeArrowheads="1"/>
            </p:cNvSpPr>
            <p:nvPr/>
          </p:nvSpPr>
          <p:spPr bwMode="auto">
            <a:xfrm>
              <a:off x="1360" y="0"/>
              <a:ext cx="1188" cy="8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>
                  <a:cs typeface="Arial" charset="0"/>
                </a:rPr>
                <a:t>Density of</a:t>
              </a:r>
              <a:endParaRPr lang="en-US" sz="180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800" baseline="30000">
                  <a:cs typeface="Arial" charset="0"/>
                </a:rPr>
                <a:t>6</a:t>
              </a:r>
              <a:r>
                <a:rPr lang="en-US" sz="1800">
                  <a:cs typeface="Arial" charset="0"/>
                </a:rPr>
                <a:t>Li atoms</a:t>
              </a:r>
            </a:p>
            <a:p>
              <a:r>
                <a:rPr lang="en-US" sz="1800">
                  <a:cs typeface="Arial" charset="0"/>
                  <a:sym typeface="Symbol" pitchFamily="18" charset="2"/>
                </a:rPr>
                <a:t>      (cm</a:t>
              </a:r>
              <a:r>
                <a:rPr lang="en-US" sz="1800" baseline="30000">
                  <a:cs typeface="Arial" charset="0"/>
                  <a:sym typeface="Symbol" pitchFamily="18" charset="2"/>
                </a:rPr>
                <a:t>-3)</a:t>
              </a:r>
              <a:endParaRPr lang="en-US" sz="18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algn="ctr"/>
              <a:endParaRPr lang="en-US" sz="180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" pitchFamily="18" charset="0"/>
              </a:endParaRPr>
            </a:p>
          </p:txBody>
        </p:sp>
        <p:sp>
          <p:nvSpPr>
            <p:cNvPr id="29739" name="Rectangle 28"/>
            <p:cNvSpPr>
              <a:spLocks noChangeArrowheads="1"/>
            </p:cNvSpPr>
            <p:nvPr/>
          </p:nvSpPr>
          <p:spPr bwMode="auto">
            <a:xfrm>
              <a:off x="1317" y="0"/>
              <a:ext cx="1274" cy="86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024313" y="1428750"/>
            <a:ext cx="1509712" cy="971550"/>
            <a:chOff x="2591" y="0"/>
            <a:chExt cx="1036" cy="864"/>
          </a:xfrm>
        </p:grpSpPr>
        <p:sp>
          <p:nvSpPr>
            <p:cNvPr id="29736" name="Rectangle 30"/>
            <p:cNvSpPr>
              <a:spLocks noChangeArrowheads="1"/>
            </p:cNvSpPr>
            <p:nvPr/>
          </p:nvSpPr>
          <p:spPr bwMode="auto">
            <a:xfrm>
              <a:off x="2634" y="0"/>
              <a:ext cx="950" cy="8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>
                  <a:cs typeface="Arial" charset="0"/>
                </a:rPr>
                <a:t>Scintillation</a:t>
              </a:r>
              <a:endParaRPr lang="en-US" sz="180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800">
                  <a:cs typeface="Arial" charset="0"/>
                </a:rPr>
                <a:t>efficiency</a:t>
              </a:r>
              <a:endParaRPr lang="en-US" sz="180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800">
                <a:latin typeface="Times" pitchFamily="18" charset="0"/>
              </a:endParaRPr>
            </a:p>
          </p:txBody>
        </p:sp>
        <p:sp>
          <p:nvSpPr>
            <p:cNvPr id="29737" name="Rectangle 31"/>
            <p:cNvSpPr>
              <a:spLocks noChangeArrowheads="1"/>
            </p:cNvSpPr>
            <p:nvPr/>
          </p:nvSpPr>
          <p:spPr bwMode="auto">
            <a:xfrm>
              <a:off x="2591" y="0"/>
              <a:ext cx="1036" cy="86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534025" y="1428750"/>
            <a:ext cx="1509713" cy="971550"/>
            <a:chOff x="3627" y="0"/>
            <a:chExt cx="1036" cy="864"/>
          </a:xfrm>
        </p:grpSpPr>
        <p:sp>
          <p:nvSpPr>
            <p:cNvPr id="29734" name="Rectangle 33"/>
            <p:cNvSpPr>
              <a:spLocks noChangeArrowheads="1"/>
            </p:cNvSpPr>
            <p:nvPr/>
          </p:nvSpPr>
          <p:spPr bwMode="auto">
            <a:xfrm>
              <a:off x="3670" y="0"/>
              <a:ext cx="950" cy="8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>
                  <a:cs typeface="Arial" charset="0"/>
                </a:rPr>
                <a:t>Photon</a:t>
              </a:r>
              <a:endParaRPr lang="en-US" sz="180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800">
                  <a:cs typeface="Arial" charset="0"/>
                </a:rPr>
                <a:t>wavelength (nm)</a:t>
              </a:r>
              <a:endParaRPr lang="en-US" sz="180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800">
                <a:latin typeface="Times" pitchFamily="18" charset="0"/>
              </a:endParaRPr>
            </a:p>
          </p:txBody>
        </p:sp>
        <p:sp>
          <p:nvSpPr>
            <p:cNvPr id="29735" name="Rectangle 34"/>
            <p:cNvSpPr>
              <a:spLocks noChangeArrowheads="1"/>
            </p:cNvSpPr>
            <p:nvPr/>
          </p:nvSpPr>
          <p:spPr bwMode="auto">
            <a:xfrm>
              <a:off x="3627" y="0"/>
              <a:ext cx="1036" cy="86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7043738" y="1428750"/>
            <a:ext cx="1509712" cy="971550"/>
            <a:chOff x="4663" y="0"/>
            <a:chExt cx="1036" cy="864"/>
          </a:xfrm>
        </p:grpSpPr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4706" y="0"/>
              <a:ext cx="950" cy="8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dirty="0">
                  <a:cs typeface="Arial" charset="0"/>
                </a:rPr>
                <a:t>Photons per neutron</a:t>
              </a:r>
              <a:endParaRPr lang="en-US" sz="1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800" dirty="0">
                <a:latin typeface="Times" pitchFamily="18" charset="0"/>
              </a:endParaRPr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4663" y="0"/>
              <a:ext cx="1036" cy="86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24" name="Text Box 53"/>
          <p:cNvSpPr txBox="1">
            <a:spLocks noChangeArrowheads="1"/>
          </p:cNvSpPr>
          <p:nvPr/>
        </p:nvSpPr>
        <p:spPr bwMode="auto">
          <a:xfrm>
            <a:off x="325438" y="4430713"/>
            <a:ext cx="2166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ea typeface="ＭＳ Ｐゴシック" pitchFamily="61" charset="-128"/>
              </a:rPr>
              <a:t>Li</a:t>
            </a:r>
            <a:r>
              <a:rPr lang="en-US" sz="2000" baseline="-25000">
                <a:ea typeface="ＭＳ Ｐゴシック" pitchFamily="61" charset="-128"/>
              </a:rPr>
              <a:t>6</a:t>
            </a:r>
            <a:r>
              <a:rPr lang="en-US" sz="2000">
                <a:ea typeface="ＭＳ Ｐゴシック" pitchFamily="61" charset="-128"/>
              </a:rPr>
              <a:t>Gd(BO</a:t>
            </a:r>
            <a:r>
              <a:rPr lang="en-US" sz="2000" baseline="-25000">
                <a:ea typeface="ＭＳ Ｐゴシック" pitchFamily="61" charset="-128"/>
              </a:rPr>
              <a:t>3</a:t>
            </a:r>
            <a:r>
              <a:rPr lang="en-US" sz="2000">
                <a:ea typeface="ＭＳ Ｐゴシック" pitchFamily="61" charset="-128"/>
              </a:rPr>
              <a:t>)</a:t>
            </a:r>
            <a:r>
              <a:rPr lang="en-US" sz="2000" baseline="-25000">
                <a:ea typeface="ＭＳ Ｐゴシック" pitchFamily="61" charset="-128"/>
              </a:rPr>
              <a:t>3</a:t>
            </a:r>
            <a:r>
              <a:rPr lang="en-US" sz="2000">
                <a:ea typeface="ＭＳ Ｐゴシック" pitchFamily="61" charset="-128"/>
              </a:rPr>
              <a:t> (Ce),</a:t>
            </a:r>
            <a:endParaRPr lang="en-US" sz="1800">
              <a:ea typeface="ＭＳ Ｐゴシック" pitchFamily="61" charset="-128"/>
            </a:endParaRPr>
          </a:p>
        </p:txBody>
      </p:sp>
      <p:sp>
        <p:nvSpPr>
          <p:cNvPr id="29725" name="Text Box 54"/>
          <p:cNvSpPr txBox="1">
            <a:spLocks noChangeArrowheads="1"/>
          </p:cNvSpPr>
          <p:nvPr/>
        </p:nvSpPr>
        <p:spPr bwMode="auto">
          <a:xfrm>
            <a:off x="363538" y="495617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YAP</a:t>
            </a:r>
          </a:p>
        </p:txBody>
      </p:sp>
      <p:sp>
        <p:nvSpPr>
          <p:cNvPr id="29726" name="Text Box 55"/>
          <p:cNvSpPr txBox="1">
            <a:spLocks noChangeArrowheads="1"/>
          </p:cNvSpPr>
          <p:nvPr/>
        </p:nvSpPr>
        <p:spPr bwMode="auto">
          <a:xfrm>
            <a:off x="6921500" y="5030788"/>
            <a:ext cx="2608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    ~18,000</a:t>
            </a:r>
          </a:p>
          <a:p>
            <a:r>
              <a:rPr lang="en-US" sz="2000"/>
              <a:t>per MeV </a:t>
            </a:r>
            <a:r>
              <a:rPr lang="en-US" sz="2000">
                <a:sym typeface="Symbol" pitchFamily="18" charset="2"/>
              </a:rPr>
              <a:t>gamma</a:t>
            </a:r>
            <a:r>
              <a:rPr lang="en-US" sz="2000"/>
              <a:t> </a:t>
            </a:r>
            <a:endParaRPr lang="en-US"/>
          </a:p>
        </p:txBody>
      </p:sp>
      <p:sp>
        <p:nvSpPr>
          <p:cNvPr id="29727" name="Text Box 57"/>
          <p:cNvSpPr txBox="1">
            <a:spLocks noChangeArrowheads="1"/>
          </p:cNvSpPr>
          <p:nvPr/>
        </p:nvSpPr>
        <p:spPr bwMode="auto">
          <a:xfrm>
            <a:off x="2508250" y="4478338"/>
            <a:ext cx="1144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charset="0"/>
              </a:rPr>
              <a:t>3.3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>
                <a:cs typeface="Arial" charset="0"/>
              </a:rPr>
              <a:t>10</a:t>
            </a:r>
            <a:r>
              <a:rPr lang="en-US" sz="2000" baseline="30000">
                <a:cs typeface="Arial" charset="0"/>
                <a:sym typeface="Symbol" pitchFamily="18" charset="2"/>
              </a:rPr>
              <a:t>22</a:t>
            </a:r>
          </a:p>
        </p:txBody>
      </p:sp>
      <p:sp>
        <p:nvSpPr>
          <p:cNvPr id="29728" name="Text Box 58"/>
          <p:cNvSpPr txBox="1">
            <a:spLocks noChangeArrowheads="1"/>
          </p:cNvSpPr>
          <p:nvPr/>
        </p:nvSpPr>
        <p:spPr bwMode="auto">
          <a:xfrm>
            <a:off x="7300913" y="4475163"/>
            <a:ext cx="1109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~40,000</a:t>
            </a:r>
            <a:endParaRPr lang="en-US"/>
          </a:p>
        </p:txBody>
      </p:sp>
      <p:sp>
        <p:nvSpPr>
          <p:cNvPr id="29729" name="Text Box 59"/>
          <p:cNvSpPr txBox="1">
            <a:spLocks noChangeArrowheads="1"/>
          </p:cNvSpPr>
          <p:nvPr/>
        </p:nvSpPr>
        <p:spPr bwMode="auto">
          <a:xfrm>
            <a:off x="5440363" y="4486275"/>
            <a:ext cx="827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~ 400</a:t>
            </a:r>
            <a:endParaRPr lang="en-US"/>
          </a:p>
        </p:txBody>
      </p:sp>
      <p:sp>
        <p:nvSpPr>
          <p:cNvPr id="29730" name="Text Box 60"/>
          <p:cNvSpPr txBox="1">
            <a:spLocks noChangeArrowheads="1"/>
          </p:cNvSpPr>
          <p:nvPr/>
        </p:nvSpPr>
        <p:spPr bwMode="auto">
          <a:xfrm>
            <a:off x="5694363" y="5000625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350</a:t>
            </a:r>
          </a:p>
        </p:txBody>
      </p:sp>
      <p:sp>
        <p:nvSpPr>
          <p:cNvPr id="29731" name="Text Box 61"/>
          <p:cNvSpPr txBox="1">
            <a:spLocks noChangeArrowheads="1"/>
          </p:cNvSpPr>
          <p:nvPr/>
        </p:nvSpPr>
        <p:spPr bwMode="auto">
          <a:xfrm>
            <a:off x="2632075" y="4943475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43000" y="457200"/>
            <a:ext cx="6934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it-IT" dirty="0" smtClean="0"/>
              <a:t>IV GENERATION REACTORS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Significant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combustion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cycle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improvement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would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burning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it-IT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waste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material (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including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long-lifetime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actinides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it-IT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Thanks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waste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material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reduced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volume and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lifetime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stocking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minimized</a:t>
            </a:r>
            <a:endParaRPr lang="it-IT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Increased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fuel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burning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efficiency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allows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orders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magnitude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increase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output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power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per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unit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mass </a:t>
            </a:r>
            <a:r>
              <a:rPr lang="it-IT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it-I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  <a:endParaRPr lang="it-IT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1026" descr="WAND5"/>
          <p:cNvPicPr>
            <a:picLocks noChangeAspect="1" noChangeArrowheads="1"/>
          </p:cNvPicPr>
          <p:nvPr/>
        </p:nvPicPr>
        <p:blipFill>
          <a:blip r:embed="rId2" cstate="print"/>
          <a:srcRect r="50368"/>
          <a:stretch>
            <a:fillRect/>
          </a:stretch>
        </p:blipFill>
        <p:spPr bwMode="auto">
          <a:xfrm>
            <a:off x="304800" y="1676400"/>
            <a:ext cx="2976563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027" descr="wand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850" y="1885950"/>
            <a:ext cx="4781550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152400" y="4724400"/>
            <a:ext cx="5435600" cy="1422400"/>
            <a:chOff x="208" y="1512"/>
            <a:chExt cx="5240" cy="1248"/>
          </a:xfrm>
        </p:grpSpPr>
        <p:sp>
          <p:nvSpPr>
            <p:cNvPr id="32794" name="Oval 1029"/>
            <p:cNvSpPr>
              <a:spLocks noChangeArrowheads="1"/>
            </p:cNvSpPr>
            <p:nvPr/>
          </p:nvSpPr>
          <p:spPr bwMode="auto">
            <a:xfrm>
              <a:off x="304" y="2600"/>
              <a:ext cx="160" cy="160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Oval 1030"/>
            <p:cNvSpPr>
              <a:spLocks noChangeArrowheads="1"/>
            </p:cNvSpPr>
            <p:nvPr/>
          </p:nvSpPr>
          <p:spPr bwMode="auto">
            <a:xfrm>
              <a:off x="464" y="2600"/>
              <a:ext cx="160" cy="1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Rectangle 1031"/>
            <p:cNvSpPr>
              <a:spLocks noChangeArrowheads="1"/>
            </p:cNvSpPr>
            <p:nvPr/>
          </p:nvSpPr>
          <p:spPr bwMode="auto">
            <a:xfrm>
              <a:off x="208" y="2480"/>
              <a:ext cx="5240" cy="112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Oval 1032"/>
            <p:cNvSpPr>
              <a:spLocks noChangeArrowheads="1"/>
            </p:cNvSpPr>
            <p:nvPr/>
          </p:nvSpPr>
          <p:spPr bwMode="auto">
            <a:xfrm>
              <a:off x="632" y="2600"/>
              <a:ext cx="160" cy="160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Oval 1033"/>
            <p:cNvSpPr>
              <a:spLocks noChangeArrowheads="1"/>
            </p:cNvSpPr>
            <p:nvPr/>
          </p:nvSpPr>
          <p:spPr bwMode="auto">
            <a:xfrm>
              <a:off x="792" y="2600"/>
              <a:ext cx="160" cy="1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Oval 1034"/>
            <p:cNvSpPr>
              <a:spLocks noChangeArrowheads="1"/>
            </p:cNvSpPr>
            <p:nvPr/>
          </p:nvSpPr>
          <p:spPr bwMode="auto">
            <a:xfrm>
              <a:off x="960" y="2600"/>
              <a:ext cx="160" cy="160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Oval 1035"/>
            <p:cNvSpPr>
              <a:spLocks noChangeArrowheads="1"/>
            </p:cNvSpPr>
            <p:nvPr/>
          </p:nvSpPr>
          <p:spPr bwMode="auto">
            <a:xfrm>
              <a:off x="1120" y="2600"/>
              <a:ext cx="160" cy="1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Oval 1036"/>
            <p:cNvSpPr>
              <a:spLocks noChangeArrowheads="1"/>
            </p:cNvSpPr>
            <p:nvPr/>
          </p:nvSpPr>
          <p:spPr bwMode="auto">
            <a:xfrm>
              <a:off x="1288" y="2600"/>
              <a:ext cx="160" cy="160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Oval 1037"/>
            <p:cNvSpPr>
              <a:spLocks noChangeArrowheads="1"/>
            </p:cNvSpPr>
            <p:nvPr/>
          </p:nvSpPr>
          <p:spPr bwMode="auto">
            <a:xfrm>
              <a:off x="1448" y="2600"/>
              <a:ext cx="160" cy="1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Oval 1038"/>
            <p:cNvSpPr>
              <a:spLocks noChangeArrowheads="1"/>
            </p:cNvSpPr>
            <p:nvPr/>
          </p:nvSpPr>
          <p:spPr bwMode="auto">
            <a:xfrm>
              <a:off x="1608" y="2600"/>
              <a:ext cx="160" cy="160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Oval 1039"/>
            <p:cNvSpPr>
              <a:spLocks noChangeArrowheads="1"/>
            </p:cNvSpPr>
            <p:nvPr/>
          </p:nvSpPr>
          <p:spPr bwMode="auto">
            <a:xfrm>
              <a:off x="1768" y="2600"/>
              <a:ext cx="160" cy="1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Oval 1040"/>
            <p:cNvSpPr>
              <a:spLocks noChangeArrowheads="1"/>
            </p:cNvSpPr>
            <p:nvPr/>
          </p:nvSpPr>
          <p:spPr bwMode="auto">
            <a:xfrm>
              <a:off x="1936" y="2600"/>
              <a:ext cx="160" cy="160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Oval 1041"/>
            <p:cNvSpPr>
              <a:spLocks noChangeArrowheads="1"/>
            </p:cNvSpPr>
            <p:nvPr/>
          </p:nvSpPr>
          <p:spPr bwMode="auto">
            <a:xfrm>
              <a:off x="2096" y="2600"/>
              <a:ext cx="160" cy="1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Oval 1042"/>
            <p:cNvSpPr>
              <a:spLocks noChangeArrowheads="1"/>
            </p:cNvSpPr>
            <p:nvPr/>
          </p:nvSpPr>
          <p:spPr bwMode="auto">
            <a:xfrm>
              <a:off x="2264" y="2600"/>
              <a:ext cx="160" cy="160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Oval 1043"/>
            <p:cNvSpPr>
              <a:spLocks noChangeArrowheads="1"/>
            </p:cNvSpPr>
            <p:nvPr/>
          </p:nvSpPr>
          <p:spPr bwMode="auto">
            <a:xfrm>
              <a:off x="2424" y="2600"/>
              <a:ext cx="160" cy="1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Oval 1044"/>
            <p:cNvSpPr>
              <a:spLocks noChangeArrowheads="1"/>
            </p:cNvSpPr>
            <p:nvPr/>
          </p:nvSpPr>
          <p:spPr bwMode="auto">
            <a:xfrm>
              <a:off x="2592" y="2600"/>
              <a:ext cx="160" cy="160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Oval 1045"/>
            <p:cNvSpPr>
              <a:spLocks noChangeArrowheads="1"/>
            </p:cNvSpPr>
            <p:nvPr/>
          </p:nvSpPr>
          <p:spPr bwMode="auto">
            <a:xfrm>
              <a:off x="2752" y="2600"/>
              <a:ext cx="160" cy="1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Oval 1046"/>
            <p:cNvSpPr>
              <a:spLocks noChangeArrowheads="1"/>
            </p:cNvSpPr>
            <p:nvPr/>
          </p:nvSpPr>
          <p:spPr bwMode="auto">
            <a:xfrm>
              <a:off x="2912" y="2600"/>
              <a:ext cx="160" cy="160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2" name="Oval 1047"/>
            <p:cNvSpPr>
              <a:spLocks noChangeArrowheads="1"/>
            </p:cNvSpPr>
            <p:nvPr/>
          </p:nvSpPr>
          <p:spPr bwMode="auto">
            <a:xfrm>
              <a:off x="3072" y="2600"/>
              <a:ext cx="160" cy="1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Oval 1048"/>
            <p:cNvSpPr>
              <a:spLocks noChangeArrowheads="1"/>
            </p:cNvSpPr>
            <p:nvPr/>
          </p:nvSpPr>
          <p:spPr bwMode="auto">
            <a:xfrm>
              <a:off x="3240" y="2600"/>
              <a:ext cx="160" cy="160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Oval 1049"/>
            <p:cNvSpPr>
              <a:spLocks noChangeArrowheads="1"/>
            </p:cNvSpPr>
            <p:nvPr/>
          </p:nvSpPr>
          <p:spPr bwMode="auto">
            <a:xfrm>
              <a:off x="3400" y="2600"/>
              <a:ext cx="160" cy="1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Oval 1050"/>
            <p:cNvSpPr>
              <a:spLocks noChangeArrowheads="1"/>
            </p:cNvSpPr>
            <p:nvPr/>
          </p:nvSpPr>
          <p:spPr bwMode="auto">
            <a:xfrm>
              <a:off x="3568" y="2600"/>
              <a:ext cx="160" cy="160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6" name="Oval 1051"/>
            <p:cNvSpPr>
              <a:spLocks noChangeArrowheads="1"/>
            </p:cNvSpPr>
            <p:nvPr/>
          </p:nvSpPr>
          <p:spPr bwMode="auto">
            <a:xfrm>
              <a:off x="3728" y="2600"/>
              <a:ext cx="160" cy="1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Oval 1052"/>
            <p:cNvSpPr>
              <a:spLocks noChangeArrowheads="1"/>
            </p:cNvSpPr>
            <p:nvPr/>
          </p:nvSpPr>
          <p:spPr bwMode="auto">
            <a:xfrm>
              <a:off x="3896" y="2600"/>
              <a:ext cx="160" cy="160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8" name="Oval 1053"/>
            <p:cNvSpPr>
              <a:spLocks noChangeArrowheads="1"/>
            </p:cNvSpPr>
            <p:nvPr/>
          </p:nvSpPr>
          <p:spPr bwMode="auto">
            <a:xfrm>
              <a:off x="4056" y="2600"/>
              <a:ext cx="160" cy="1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9" name="Oval 1054"/>
            <p:cNvSpPr>
              <a:spLocks noChangeArrowheads="1"/>
            </p:cNvSpPr>
            <p:nvPr/>
          </p:nvSpPr>
          <p:spPr bwMode="auto">
            <a:xfrm>
              <a:off x="4216" y="2600"/>
              <a:ext cx="160" cy="160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Oval 1055"/>
            <p:cNvSpPr>
              <a:spLocks noChangeArrowheads="1"/>
            </p:cNvSpPr>
            <p:nvPr/>
          </p:nvSpPr>
          <p:spPr bwMode="auto">
            <a:xfrm>
              <a:off x="4376" y="2600"/>
              <a:ext cx="160" cy="1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Oval 1056"/>
            <p:cNvSpPr>
              <a:spLocks noChangeArrowheads="1"/>
            </p:cNvSpPr>
            <p:nvPr/>
          </p:nvSpPr>
          <p:spPr bwMode="auto">
            <a:xfrm>
              <a:off x="4544" y="2600"/>
              <a:ext cx="160" cy="160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2" name="Oval 1057"/>
            <p:cNvSpPr>
              <a:spLocks noChangeArrowheads="1"/>
            </p:cNvSpPr>
            <p:nvPr/>
          </p:nvSpPr>
          <p:spPr bwMode="auto">
            <a:xfrm>
              <a:off x="4704" y="2600"/>
              <a:ext cx="160" cy="1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3" name="Oval 1058"/>
            <p:cNvSpPr>
              <a:spLocks noChangeArrowheads="1"/>
            </p:cNvSpPr>
            <p:nvPr/>
          </p:nvSpPr>
          <p:spPr bwMode="auto">
            <a:xfrm>
              <a:off x="4872" y="2600"/>
              <a:ext cx="160" cy="160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4" name="Oval 1059"/>
            <p:cNvSpPr>
              <a:spLocks noChangeArrowheads="1"/>
            </p:cNvSpPr>
            <p:nvPr/>
          </p:nvSpPr>
          <p:spPr bwMode="auto">
            <a:xfrm>
              <a:off x="5032" y="2600"/>
              <a:ext cx="160" cy="1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5" name="Oval 1060"/>
            <p:cNvSpPr>
              <a:spLocks noChangeArrowheads="1"/>
            </p:cNvSpPr>
            <p:nvPr/>
          </p:nvSpPr>
          <p:spPr bwMode="auto">
            <a:xfrm>
              <a:off x="5200" y="2600"/>
              <a:ext cx="160" cy="160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6" name="AutoShape 1061"/>
            <p:cNvSpPr>
              <a:spLocks noChangeArrowheads="1"/>
            </p:cNvSpPr>
            <p:nvPr/>
          </p:nvSpPr>
          <p:spPr bwMode="auto">
            <a:xfrm>
              <a:off x="2680" y="1512"/>
              <a:ext cx="280" cy="896"/>
            </a:xfrm>
            <a:prstGeom prst="downArrow">
              <a:avLst>
                <a:gd name="adj1" fmla="val 50000"/>
                <a:gd name="adj2" fmla="val 8000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4" name="Text Box 1062"/>
          <p:cNvSpPr txBox="1">
            <a:spLocks noChangeArrowheads="1"/>
          </p:cNvSpPr>
          <p:nvPr/>
        </p:nvSpPr>
        <p:spPr bwMode="auto">
          <a:xfrm>
            <a:off x="1241425" y="4837113"/>
            <a:ext cx="13747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3300"/>
                </a:solidFill>
                <a:latin typeface="Times New Roman" pitchFamily="18" charset="0"/>
              </a:rPr>
              <a:t>Neutron Beam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2775" name="AutoShape 1063"/>
          <p:cNvSpPr>
            <a:spLocks noChangeArrowheads="1"/>
          </p:cNvSpPr>
          <p:nvPr/>
        </p:nvSpPr>
        <p:spPr bwMode="auto">
          <a:xfrm>
            <a:off x="2743200" y="5791200"/>
            <a:ext cx="215900" cy="139700"/>
          </a:xfrm>
          <a:prstGeom prst="irregularSeal1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1064"/>
          <p:cNvSpPr>
            <a:spLocks noChangeShapeType="1"/>
          </p:cNvSpPr>
          <p:nvPr/>
        </p:nvSpPr>
        <p:spPr bwMode="auto">
          <a:xfrm flipH="1">
            <a:off x="2362200" y="5867400"/>
            <a:ext cx="431800" cy="1270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1065"/>
          <p:cNvSpPr>
            <a:spLocks noChangeShapeType="1"/>
          </p:cNvSpPr>
          <p:nvPr/>
        </p:nvSpPr>
        <p:spPr bwMode="auto">
          <a:xfrm>
            <a:off x="2819400" y="5791200"/>
            <a:ext cx="190500" cy="1270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066"/>
          <p:cNvSpPr>
            <a:spLocks noChangeShapeType="1"/>
          </p:cNvSpPr>
          <p:nvPr/>
        </p:nvSpPr>
        <p:spPr bwMode="auto">
          <a:xfrm>
            <a:off x="2819400" y="5867400"/>
            <a:ext cx="622300" cy="762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AutoShape 1067"/>
          <p:cNvSpPr>
            <a:spLocks noChangeArrowheads="1"/>
          </p:cNvSpPr>
          <p:nvPr/>
        </p:nvSpPr>
        <p:spPr bwMode="auto">
          <a:xfrm rot="-1406619">
            <a:off x="406400" y="3429000"/>
            <a:ext cx="330200" cy="139700"/>
          </a:xfrm>
          <a:prstGeom prst="rightArrow">
            <a:avLst>
              <a:gd name="adj1" fmla="val 50000"/>
              <a:gd name="adj2" fmla="val 59091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068"/>
          <p:cNvSpPr>
            <a:spLocks noChangeShapeType="1"/>
          </p:cNvSpPr>
          <p:nvPr/>
        </p:nvSpPr>
        <p:spPr bwMode="auto">
          <a:xfrm>
            <a:off x="2527300" y="5054600"/>
            <a:ext cx="21590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1069"/>
          <p:cNvSpPr>
            <a:spLocks noChangeShapeType="1"/>
          </p:cNvSpPr>
          <p:nvPr/>
        </p:nvSpPr>
        <p:spPr bwMode="auto">
          <a:xfrm flipH="1" flipV="1">
            <a:off x="596900" y="3581400"/>
            <a:ext cx="711200" cy="138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Text Box 1070"/>
          <p:cNvSpPr txBox="1">
            <a:spLocks noChangeArrowheads="1"/>
          </p:cNvSpPr>
          <p:nvPr/>
        </p:nvSpPr>
        <p:spPr bwMode="auto">
          <a:xfrm>
            <a:off x="1901825" y="3744913"/>
            <a:ext cx="12461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Coincidence tube</a:t>
            </a:r>
          </a:p>
        </p:txBody>
      </p:sp>
      <p:sp>
        <p:nvSpPr>
          <p:cNvPr id="32783" name="Text Box 1071"/>
          <p:cNvSpPr txBox="1">
            <a:spLocks noChangeArrowheads="1"/>
          </p:cNvSpPr>
          <p:nvPr/>
        </p:nvSpPr>
        <p:spPr bwMode="auto">
          <a:xfrm>
            <a:off x="1876425" y="2487613"/>
            <a:ext cx="722313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2-D tube</a:t>
            </a:r>
          </a:p>
        </p:txBody>
      </p:sp>
      <p:sp>
        <p:nvSpPr>
          <p:cNvPr id="32784" name="Text Box 1072"/>
          <p:cNvSpPr txBox="1">
            <a:spLocks noChangeArrowheads="1"/>
          </p:cNvSpPr>
          <p:nvPr/>
        </p:nvSpPr>
        <p:spPr bwMode="auto">
          <a:xfrm>
            <a:off x="5791200" y="5638800"/>
            <a:ext cx="13144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Scintillator Screen</a:t>
            </a:r>
          </a:p>
        </p:txBody>
      </p:sp>
      <p:sp>
        <p:nvSpPr>
          <p:cNvPr id="32785" name="Line 1073"/>
          <p:cNvSpPr>
            <a:spLocks noChangeShapeType="1"/>
          </p:cNvSpPr>
          <p:nvPr/>
        </p:nvSpPr>
        <p:spPr bwMode="auto">
          <a:xfrm flipH="1">
            <a:off x="5562600" y="5715000"/>
            <a:ext cx="2667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Text Box 1074"/>
          <p:cNvSpPr txBox="1">
            <a:spLocks noChangeArrowheads="1"/>
          </p:cNvSpPr>
          <p:nvPr/>
        </p:nvSpPr>
        <p:spPr bwMode="auto">
          <a:xfrm>
            <a:off x="441325" y="1433513"/>
            <a:ext cx="874713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itchFamily="18" charset="0"/>
              </a:rPr>
              <a:t>Clear Fiber</a:t>
            </a:r>
          </a:p>
        </p:txBody>
      </p:sp>
      <p:sp>
        <p:nvSpPr>
          <p:cNvPr id="32787" name="Line 1075"/>
          <p:cNvSpPr>
            <a:spLocks noChangeShapeType="1"/>
          </p:cNvSpPr>
          <p:nvPr/>
        </p:nvSpPr>
        <p:spPr bwMode="auto">
          <a:xfrm>
            <a:off x="800100" y="1663700"/>
            <a:ext cx="46990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Text Box 1076"/>
          <p:cNvSpPr txBox="1">
            <a:spLocks noChangeArrowheads="1"/>
          </p:cNvSpPr>
          <p:nvPr/>
        </p:nvSpPr>
        <p:spPr bwMode="auto">
          <a:xfrm>
            <a:off x="403225" y="5243513"/>
            <a:ext cx="17621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itchFamily="18" charset="0"/>
              </a:rPr>
              <a:t>Wavelength-shifting fiber</a:t>
            </a:r>
          </a:p>
        </p:txBody>
      </p:sp>
      <p:sp>
        <p:nvSpPr>
          <p:cNvPr id="32789" name="Line 1077"/>
          <p:cNvSpPr>
            <a:spLocks noChangeShapeType="1"/>
          </p:cNvSpPr>
          <p:nvPr/>
        </p:nvSpPr>
        <p:spPr bwMode="auto">
          <a:xfrm>
            <a:off x="558800" y="5511800"/>
            <a:ext cx="12700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Line 1078"/>
          <p:cNvSpPr>
            <a:spLocks noChangeShapeType="1"/>
          </p:cNvSpPr>
          <p:nvPr/>
        </p:nvSpPr>
        <p:spPr bwMode="auto">
          <a:xfrm flipV="1">
            <a:off x="558800" y="3251200"/>
            <a:ext cx="584200" cy="203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Text Box 1079"/>
          <p:cNvSpPr txBox="1">
            <a:spLocks noChangeArrowheads="1"/>
          </p:cNvSpPr>
          <p:nvPr/>
        </p:nvSpPr>
        <p:spPr bwMode="auto">
          <a:xfrm>
            <a:off x="4137025" y="5370513"/>
            <a:ext cx="1154113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Aluminum wire</a:t>
            </a:r>
          </a:p>
        </p:txBody>
      </p:sp>
      <p:sp>
        <p:nvSpPr>
          <p:cNvPr id="32792" name="Line 1080"/>
          <p:cNvSpPr>
            <a:spLocks noChangeShapeType="1"/>
          </p:cNvSpPr>
          <p:nvPr/>
        </p:nvSpPr>
        <p:spPr bwMode="auto">
          <a:xfrm>
            <a:off x="4800600" y="5638800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Rectangle 1081"/>
          <p:cNvSpPr>
            <a:spLocks noGrp="1" noChangeArrowheads="1"/>
          </p:cNvSpPr>
          <p:nvPr>
            <p:ph type="title"/>
          </p:nvPr>
        </p:nvSpPr>
        <p:spPr>
          <a:xfrm>
            <a:off x="304800" y="255588"/>
            <a:ext cx="8659688" cy="814387"/>
          </a:xfrm>
          <a:solidFill>
            <a:srgbClr val="00B050"/>
          </a:solidFill>
        </p:spPr>
        <p:txBody>
          <a:bodyPr/>
          <a:lstStyle/>
          <a:p>
            <a:r>
              <a:rPr lang="en-US" sz="2800" dirty="0" smtClean="0"/>
              <a:t>Position-Sensitive Neutron Imaging Detector Basics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baseline="30000" dirty="0" smtClean="0">
                <a:latin typeface="Helvetica" pitchFamily="34" charset="0"/>
              </a:rPr>
              <a:t>6</a:t>
            </a:r>
            <a:r>
              <a:rPr lang="en-US" dirty="0" smtClean="0">
                <a:latin typeface="Helvetica" pitchFamily="34" charset="0"/>
              </a:rPr>
              <a:t>Li-ZnS neutron detector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772816"/>
            <a:ext cx="84249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</a:rPr>
              <a:t>The </a:t>
            </a:r>
            <a:r>
              <a:rPr lang="en-US" sz="2000" dirty="0" err="1" smtClean="0">
                <a:latin typeface="Helvetica" pitchFamily="34" charset="0"/>
              </a:rPr>
              <a:t>scintillator</a:t>
            </a:r>
            <a:r>
              <a:rPr lang="en-US" sz="2000" dirty="0" smtClean="0">
                <a:latin typeface="Helvetica" pitchFamily="34" charset="0"/>
              </a:rPr>
              <a:t> screen for this detector consists of a mixture</a:t>
            </a:r>
          </a:p>
          <a:p>
            <a:r>
              <a:rPr lang="en-US" sz="2000" dirty="0" smtClean="0">
                <a:latin typeface="Helvetica" pitchFamily="34" charset="0"/>
              </a:rPr>
              <a:t>of </a:t>
            </a:r>
            <a:r>
              <a:rPr lang="en-US" sz="2000" baseline="30000" dirty="0" smtClean="0">
                <a:latin typeface="Helvetica" pitchFamily="34" charset="0"/>
              </a:rPr>
              <a:t>6</a:t>
            </a:r>
            <a:r>
              <a:rPr lang="en-US" sz="2000" dirty="0" smtClean="0">
                <a:latin typeface="Helvetica" pitchFamily="34" charset="0"/>
              </a:rPr>
              <a:t>LiF and silver-activated </a:t>
            </a:r>
            <a:r>
              <a:rPr lang="en-US" sz="2000" dirty="0" err="1" smtClean="0">
                <a:latin typeface="Helvetica" pitchFamily="34" charset="0"/>
              </a:rPr>
              <a:t>ZnS</a:t>
            </a:r>
            <a:r>
              <a:rPr lang="en-US" sz="2000" dirty="0" smtClean="0">
                <a:latin typeface="Helvetica" pitchFamily="34" charset="0"/>
              </a:rPr>
              <a:t> powder in an epoxy binder, deposited as a thin film around an optical fiber.  Neutrons incident on the screen react with </a:t>
            </a:r>
            <a:r>
              <a:rPr lang="en-US" sz="2000" baseline="30000" dirty="0" smtClean="0">
                <a:latin typeface="Helvetica" pitchFamily="34" charset="0"/>
              </a:rPr>
              <a:t>6</a:t>
            </a:r>
            <a:r>
              <a:rPr lang="en-US" sz="2000" dirty="0" smtClean="0">
                <a:latin typeface="Helvetica" pitchFamily="34" charset="0"/>
              </a:rPr>
              <a:t>Li to produce a triton and an alpha particle.  Interaction of these charged particles in </a:t>
            </a:r>
            <a:r>
              <a:rPr lang="en-US" sz="2000" dirty="0" err="1" smtClean="0">
                <a:latin typeface="Helvetica" pitchFamily="34" charset="0"/>
              </a:rPr>
              <a:t>ZnS</a:t>
            </a:r>
            <a:r>
              <a:rPr lang="en-US" sz="2000" dirty="0" smtClean="0">
                <a:latin typeface="Helvetica" pitchFamily="34" charset="0"/>
              </a:rPr>
              <a:t>(Ag) induce scintillation at a wavelength of approximately 450 nm. The 450 nm photons are absorbed in the wavelength-shifting fibers where they are converted to 520 nm photons emitted in modes that propagate out the ends of the fibers</a:t>
            </a:r>
            <a:r>
              <a:rPr lang="en-US" dirty="0" smtClean="0">
                <a:latin typeface="Helvetica" pitchFamily="34" charset="0"/>
              </a:rPr>
              <a:t>.</a:t>
            </a:r>
          </a:p>
          <a:p>
            <a:endParaRPr lang="it-IT" dirty="0" smtClean="0">
              <a:latin typeface="Helvetica" pitchFamily="34" charset="0"/>
            </a:endParaRPr>
          </a:p>
          <a:p>
            <a:r>
              <a:rPr lang="en-US" dirty="0" smtClean="0">
                <a:cs typeface="Arial" charset="0"/>
              </a:rPr>
              <a:t>n + </a:t>
            </a:r>
            <a:r>
              <a:rPr lang="en-US" baseline="30000" dirty="0" smtClean="0">
                <a:cs typeface="Arial" charset="0"/>
              </a:rPr>
              <a:t>6</a:t>
            </a:r>
            <a:r>
              <a:rPr lang="en-US" dirty="0" smtClean="0">
                <a:cs typeface="Arial" charset="0"/>
              </a:rPr>
              <a:t>Li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cs typeface="Arial" charset="0"/>
              </a:rPr>
              <a:t> </a:t>
            </a:r>
            <a:r>
              <a:rPr lang="en-US" baseline="30000" dirty="0" smtClean="0">
                <a:cs typeface="Arial" charset="0"/>
              </a:rPr>
              <a:t>4</a:t>
            </a:r>
            <a:r>
              <a:rPr lang="en-US" dirty="0" smtClean="0">
                <a:cs typeface="Arial" charset="0"/>
              </a:rPr>
              <a:t>He + </a:t>
            </a:r>
            <a:r>
              <a:rPr lang="en-US" baseline="30000" dirty="0" smtClean="0">
                <a:cs typeface="Arial" charset="0"/>
              </a:rPr>
              <a:t>3</a:t>
            </a:r>
            <a:r>
              <a:rPr lang="en-US" dirty="0" smtClean="0">
                <a:cs typeface="Arial" charset="0"/>
              </a:rPr>
              <a:t>H + 4.79 </a:t>
            </a:r>
            <a:r>
              <a:rPr lang="en-US" dirty="0" err="1" smtClean="0">
                <a:cs typeface="Arial" charset="0"/>
              </a:rPr>
              <a:t>MeV</a:t>
            </a:r>
            <a:endParaRPr lang="en-US" dirty="0" smtClean="0">
              <a:cs typeface="Arial" charset="0"/>
            </a:endParaRPr>
          </a:p>
          <a:p>
            <a:endParaRPr lang="it-IT" dirty="0" smtClean="0"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Ovale 3"/>
          <p:cNvSpPr/>
          <p:nvPr/>
        </p:nvSpPr>
        <p:spPr>
          <a:xfrm>
            <a:off x="683568" y="515719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ttore 2 5"/>
          <p:cNvCxnSpPr/>
          <p:nvPr/>
        </p:nvCxnSpPr>
        <p:spPr>
          <a:xfrm>
            <a:off x="899592" y="5157192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1547664" y="4941168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ttore 2 8"/>
          <p:cNvCxnSpPr>
            <a:stCxn id="7" idx="6"/>
          </p:cNvCxnSpPr>
          <p:nvPr/>
        </p:nvCxnSpPr>
        <p:spPr>
          <a:xfrm flipV="1">
            <a:off x="2051720" y="4941168"/>
            <a:ext cx="19442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7" idx="5"/>
          </p:cNvCxnSpPr>
          <p:nvPr/>
        </p:nvCxnSpPr>
        <p:spPr>
          <a:xfrm rot="16200000" flipH="1">
            <a:off x="2919279" y="4368567"/>
            <a:ext cx="135280" cy="2018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4067944" y="479715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4067944" y="5301208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ttore 1 15"/>
          <p:cNvCxnSpPr/>
          <p:nvPr/>
        </p:nvCxnSpPr>
        <p:spPr>
          <a:xfrm rot="5400000">
            <a:off x="3217540" y="5647556"/>
            <a:ext cx="2420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rot="5400000">
            <a:off x="5521796" y="5647556"/>
            <a:ext cx="2420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4283968" y="4581128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3" idx="6"/>
          </p:cNvCxnSpPr>
          <p:nvPr/>
        </p:nvCxnSpPr>
        <p:spPr>
          <a:xfrm>
            <a:off x="4355976" y="5445224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4572000" y="62373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Optical</a:t>
            </a:r>
            <a:r>
              <a:rPr lang="it-IT" dirty="0" smtClean="0"/>
              <a:t> </a:t>
            </a:r>
            <a:r>
              <a:rPr lang="it-IT" dirty="0" err="1" smtClean="0"/>
              <a:t>fiber</a:t>
            </a:r>
            <a:endParaRPr lang="en-US" dirty="0"/>
          </a:p>
        </p:txBody>
      </p:sp>
      <p:cxnSp>
        <p:nvCxnSpPr>
          <p:cNvPr id="29" name="Connettore 2 28"/>
          <p:cNvCxnSpPr>
            <a:stCxn id="12" idx="7"/>
          </p:cNvCxnSpPr>
          <p:nvPr/>
        </p:nvCxnSpPr>
        <p:spPr>
          <a:xfrm rot="16200000" flipH="1">
            <a:off x="4499991" y="4653136"/>
            <a:ext cx="101835" cy="474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stCxn id="12" idx="5"/>
          </p:cNvCxnSpPr>
          <p:nvPr/>
        </p:nvCxnSpPr>
        <p:spPr>
          <a:xfrm rot="16200000" flipH="1">
            <a:off x="4313795" y="5043002"/>
            <a:ext cx="186197" cy="186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12" idx="1"/>
          </p:cNvCxnSpPr>
          <p:nvPr/>
        </p:nvCxnSpPr>
        <p:spPr>
          <a:xfrm rot="5400000" flipH="1" flipV="1">
            <a:off x="4139952" y="4407286"/>
            <a:ext cx="402221" cy="461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13" idx="6"/>
          </p:cNvCxnSpPr>
          <p:nvPr/>
        </p:nvCxnSpPr>
        <p:spPr>
          <a:xfrm flipV="1">
            <a:off x="4355976" y="5301208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13" idx="5"/>
          </p:cNvCxnSpPr>
          <p:nvPr/>
        </p:nvCxnSpPr>
        <p:spPr>
          <a:xfrm rot="16200000" flipH="1">
            <a:off x="4277791" y="5583062"/>
            <a:ext cx="258205" cy="186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it-IT" sz="3600" dirty="0" smtClean="0"/>
              <a:t>SCHEMATIC LAYOUT OF PROPOSED </a:t>
            </a:r>
            <a:r>
              <a:rPr lang="it-IT" sz="3600" dirty="0" err="1" smtClean="0"/>
              <a:t>fiber</a:t>
            </a:r>
            <a:r>
              <a:rPr lang="it-IT" sz="3600" dirty="0" smtClean="0"/>
              <a:t> NEUTRON DETECTOR</a:t>
            </a:r>
            <a:endParaRPr lang="en-US" sz="3600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1835696" y="2708920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1835696" y="3140968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1835696" y="2636912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1835696" y="3140968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3563888" y="23488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QUARTZ FIBER</a:t>
            </a:r>
            <a:endParaRPr lang="en-US" dirty="0"/>
          </a:p>
        </p:txBody>
      </p:sp>
      <p:cxnSp>
        <p:nvCxnSpPr>
          <p:cNvPr id="10" name="Connettore 2 9"/>
          <p:cNvCxnSpPr/>
          <p:nvPr/>
        </p:nvCxnSpPr>
        <p:spPr>
          <a:xfrm rot="5400000">
            <a:off x="1799692" y="2240868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691680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</a:t>
            </a:r>
            <a:endParaRPr lang="en-US" dirty="0"/>
          </a:p>
        </p:txBody>
      </p:sp>
      <p:cxnSp>
        <p:nvCxnSpPr>
          <p:cNvPr id="13" name="Connettore 2 12"/>
          <p:cNvCxnSpPr/>
          <p:nvPr/>
        </p:nvCxnSpPr>
        <p:spPr>
          <a:xfrm>
            <a:off x="5220072" y="2924944"/>
            <a:ext cx="9361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156176" y="27089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to</a:t>
            </a:r>
            <a:r>
              <a:rPr lang="it-IT" dirty="0" smtClean="0"/>
              <a:t> PMT</a:t>
            </a:r>
            <a:endParaRPr lang="en-US" dirty="0"/>
          </a:p>
        </p:txBody>
      </p:sp>
      <p:sp>
        <p:nvSpPr>
          <p:cNvPr id="15" name="Ovale 14"/>
          <p:cNvSpPr/>
          <p:nvPr/>
        </p:nvSpPr>
        <p:spPr>
          <a:xfrm>
            <a:off x="1907704" y="3068960"/>
            <a:ext cx="504056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2 16"/>
          <p:cNvCxnSpPr>
            <a:stCxn id="15" idx="4"/>
          </p:cNvCxnSpPr>
          <p:nvPr/>
        </p:nvCxnSpPr>
        <p:spPr>
          <a:xfrm rot="16200000" flipH="1">
            <a:off x="2537774" y="2978950"/>
            <a:ext cx="792088" cy="1548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3419872" y="3717032"/>
            <a:ext cx="3888432" cy="20882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e 15"/>
          <p:cNvSpPr/>
          <p:nvPr/>
        </p:nvSpPr>
        <p:spPr>
          <a:xfrm>
            <a:off x="3995936" y="4437112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3995936" y="5085184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5220072" y="5085184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5580112" y="4221088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4716016" y="4077072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4932040" y="4581128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6228184" y="4797152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6444208" y="4221088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4644008" y="5229200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6084168" y="5301208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5580112" y="4797152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4355976" y="4725144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ttore 2 30"/>
          <p:cNvCxnSpPr/>
          <p:nvPr/>
        </p:nvCxnSpPr>
        <p:spPr>
          <a:xfrm flipV="1">
            <a:off x="2915816" y="5229200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619672" y="57332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ZnS</a:t>
            </a:r>
            <a:r>
              <a:rPr lang="it-IT" dirty="0" smtClean="0"/>
              <a:t> (</a:t>
            </a:r>
            <a:r>
              <a:rPr lang="it-IT" dirty="0" err="1" smtClean="0"/>
              <a:t>grain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33" name="Ovale 32"/>
          <p:cNvSpPr/>
          <p:nvPr/>
        </p:nvSpPr>
        <p:spPr>
          <a:xfrm>
            <a:off x="5148064" y="4221088"/>
            <a:ext cx="288032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5868144" y="4437112"/>
            <a:ext cx="288032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4716016" y="4869160"/>
            <a:ext cx="288032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5652120" y="5085184"/>
            <a:ext cx="288032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5292080" y="4581128"/>
            <a:ext cx="288032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4427984" y="4293096"/>
            <a:ext cx="288032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e 38"/>
          <p:cNvSpPr/>
          <p:nvPr/>
        </p:nvSpPr>
        <p:spPr>
          <a:xfrm>
            <a:off x="3995936" y="4725144"/>
            <a:ext cx="288032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39"/>
          <p:cNvSpPr/>
          <p:nvPr/>
        </p:nvSpPr>
        <p:spPr>
          <a:xfrm>
            <a:off x="6444208" y="4509120"/>
            <a:ext cx="288032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e 40"/>
          <p:cNvSpPr/>
          <p:nvPr/>
        </p:nvSpPr>
        <p:spPr>
          <a:xfrm>
            <a:off x="6372200" y="5013176"/>
            <a:ext cx="288032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Connettore 2 44"/>
          <p:cNvCxnSpPr/>
          <p:nvPr/>
        </p:nvCxnSpPr>
        <p:spPr>
          <a:xfrm rot="16200000" flipV="1">
            <a:off x="6372200" y="5445224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5327576" y="5949280"/>
            <a:ext cx="334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n-capture</a:t>
            </a:r>
            <a:r>
              <a:rPr lang="it-IT" dirty="0" smtClean="0"/>
              <a:t> material (</a:t>
            </a:r>
            <a:r>
              <a:rPr lang="it-IT" dirty="0" err="1" smtClean="0"/>
              <a:t>grain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7020272" y="38610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Epoxy</a:t>
            </a:r>
            <a:r>
              <a:rPr lang="it-IT" dirty="0" smtClean="0"/>
              <a:t> </a:t>
            </a:r>
            <a:r>
              <a:rPr lang="it-IT" dirty="0" err="1" smtClean="0"/>
              <a:t>binder</a:t>
            </a:r>
            <a:endParaRPr lang="en-US" dirty="0"/>
          </a:p>
        </p:txBody>
      </p:sp>
      <p:cxnSp>
        <p:nvCxnSpPr>
          <p:cNvPr id="50" name="Connettore 2 49"/>
          <p:cNvCxnSpPr/>
          <p:nvPr/>
        </p:nvCxnSpPr>
        <p:spPr>
          <a:xfrm rot="10800000" flipV="1">
            <a:off x="7236296" y="4221088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it-IT" dirty="0" err="1" smtClean="0"/>
              <a:t>Neutron</a:t>
            </a:r>
            <a:r>
              <a:rPr lang="it-IT" dirty="0" smtClean="0"/>
              <a:t> </a:t>
            </a:r>
            <a:r>
              <a:rPr lang="it-IT" dirty="0" err="1" smtClean="0"/>
              <a:t>Fiber</a:t>
            </a:r>
            <a:r>
              <a:rPr lang="it-IT" dirty="0" smtClean="0"/>
              <a:t> Detector </a:t>
            </a:r>
            <a:r>
              <a:rPr lang="it-IT" dirty="0" err="1" smtClean="0"/>
              <a:t>R&amp;D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412776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err="1" smtClean="0"/>
              <a:t>Quartz</a:t>
            </a:r>
            <a:r>
              <a:rPr lang="it-IT" sz="2000" dirty="0" smtClean="0"/>
              <a:t> </a:t>
            </a:r>
            <a:r>
              <a:rPr lang="it-IT" sz="2000" dirty="0" err="1" smtClean="0"/>
              <a:t>Fibers</a:t>
            </a:r>
            <a:r>
              <a:rPr lang="it-IT" sz="2000" dirty="0" smtClean="0"/>
              <a:t> </a:t>
            </a:r>
            <a:r>
              <a:rPr lang="it-IT" sz="2000" dirty="0" err="1" smtClean="0"/>
              <a:t>tests</a:t>
            </a:r>
            <a:r>
              <a:rPr lang="it-IT" sz="2000" dirty="0" smtClean="0"/>
              <a:t> in intense </a:t>
            </a:r>
            <a:r>
              <a:rPr lang="it-IT" sz="2000" dirty="0" err="1" smtClean="0"/>
              <a:t>neutron</a:t>
            </a:r>
            <a:r>
              <a:rPr lang="it-IT" sz="2000" dirty="0" smtClean="0"/>
              <a:t> </a:t>
            </a:r>
            <a:r>
              <a:rPr lang="it-IT" sz="2000" dirty="0" err="1" smtClean="0"/>
              <a:t>flux</a:t>
            </a:r>
            <a:r>
              <a:rPr lang="it-IT" sz="2000" dirty="0" smtClean="0"/>
              <a:t> </a:t>
            </a:r>
            <a:r>
              <a:rPr lang="it-IT" sz="2000" dirty="0" err="1" smtClean="0"/>
              <a:t>environments</a:t>
            </a:r>
            <a:r>
              <a:rPr lang="it-IT" sz="2000" dirty="0" smtClean="0"/>
              <a:t>, </a:t>
            </a:r>
            <a:r>
              <a:rPr lang="it-IT" sz="2000" dirty="0" err="1" smtClean="0"/>
              <a:t>as</a:t>
            </a:r>
            <a:r>
              <a:rPr lang="it-IT" sz="2000" dirty="0" smtClean="0"/>
              <a:t> in </a:t>
            </a:r>
            <a:r>
              <a:rPr lang="it-IT" sz="2000" dirty="0" err="1" smtClean="0"/>
              <a:t>fission</a:t>
            </a:r>
            <a:r>
              <a:rPr lang="it-IT" sz="2000" dirty="0" smtClean="0"/>
              <a:t> </a:t>
            </a:r>
            <a:r>
              <a:rPr lang="it-IT" sz="2000" dirty="0" err="1" smtClean="0"/>
              <a:t>reactors</a:t>
            </a:r>
            <a:r>
              <a:rPr lang="it-IT" sz="2000" dirty="0" smtClean="0"/>
              <a:t>, </a:t>
            </a:r>
            <a:r>
              <a:rPr lang="it-IT" sz="2000" dirty="0" err="1" smtClean="0"/>
              <a:t>exhibited</a:t>
            </a:r>
            <a:r>
              <a:rPr lang="it-IT" sz="2000" dirty="0" smtClean="0"/>
              <a:t>  </a:t>
            </a:r>
            <a:r>
              <a:rPr lang="en-US" sz="2000" dirty="0" smtClean="0"/>
              <a:t>good radiation resistance, up to a fast neutron </a:t>
            </a:r>
            <a:r>
              <a:rPr lang="en-US" sz="2000" dirty="0" err="1" smtClean="0"/>
              <a:t>fluence</a:t>
            </a:r>
            <a:r>
              <a:rPr lang="en-US" sz="2000" dirty="0" smtClean="0"/>
              <a:t> of 1×10</a:t>
            </a:r>
            <a:r>
              <a:rPr lang="en-US" sz="2000" baseline="30000" dirty="0" smtClean="0"/>
              <a:t>23</a:t>
            </a:r>
            <a:r>
              <a:rPr lang="en-US" sz="2000" dirty="0" smtClean="0"/>
              <a:t> n/m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 (Fusion Eng. Des. 51 (2000) 179)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err="1" smtClean="0"/>
              <a:t>Besides</a:t>
            </a:r>
            <a:r>
              <a:rPr lang="it-IT" dirty="0" smtClean="0"/>
              <a:t> </a:t>
            </a:r>
            <a:r>
              <a:rPr lang="it-IT" sz="2000" baseline="30000" dirty="0" smtClean="0"/>
              <a:t>6</a:t>
            </a:r>
            <a:r>
              <a:rPr lang="it-IT" sz="2000" dirty="0" smtClean="0"/>
              <a:t>Li</a:t>
            </a:r>
            <a:r>
              <a:rPr lang="it-IT" dirty="0" smtClean="0"/>
              <a:t>  </a:t>
            </a:r>
            <a:r>
              <a:rPr lang="it-IT" sz="2000" dirty="0" smtClean="0"/>
              <a:t>(</a:t>
            </a:r>
            <a:r>
              <a:rPr lang="it-IT" sz="2000" dirty="0" err="1" smtClean="0"/>
              <a:t>thermal</a:t>
            </a:r>
            <a:r>
              <a:rPr lang="it-IT" sz="2000" dirty="0" smtClean="0"/>
              <a:t> </a:t>
            </a:r>
            <a:r>
              <a:rPr lang="it-IT" sz="2000" dirty="0" err="1" smtClean="0"/>
              <a:t>neutron</a:t>
            </a:r>
            <a:r>
              <a:rPr lang="it-IT" sz="2000" dirty="0" smtClean="0"/>
              <a:t> detection) and </a:t>
            </a:r>
            <a:r>
              <a:rPr lang="it-IT" sz="2000" dirty="0" err="1" smtClean="0"/>
              <a:t>fissionable</a:t>
            </a:r>
            <a:r>
              <a:rPr lang="it-IT" sz="2000" dirty="0" smtClean="0"/>
              <a:t> </a:t>
            </a:r>
            <a:r>
              <a:rPr lang="it-IT" sz="2000" dirty="0" err="1" smtClean="0"/>
              <a:t>isotopes</a:t>
            </a:r>
            <a:r>
              <a:rPr lang="it-IT" sz="2000" dirty="0" smtClean="0"/>
              <a:t> (fast </a:t>
            </a:r>
            <a:r>
              <a:rPr lang="it-IT" sz="2000" dirty="0" err="1" smtClean="0"/>
              <a:t>neutron</a:t>
            </a:r>
            <a:r>
              <a:rPr lang="it-IT" sz="2000" dirty="0" smtClean="0"/>
              <a:t> detection) </a:t>
            </a:r>
            <a:r>
              <a:rPr lang="it-IT" sz="2000" dirty="0" err="1" smtClean="0"/>
              <a:t>other</a:t>
            </a:r>
            <a:r>
              <a:rPr lang="it-IT" sz="2000" dirty="0" smtClean="0"/>
              <a:t> </a:t>
            </a:r>
            <a:r>
              <a:rPr lang="it-IT" sz="2000" dirty="0" err="1" smtClean="0"/>
              <a:t>isotopes</a:t>
            </a:r>
            <a:r>
              <a:rPr lang="it-IT" sz="2000" dirty="0" smtClean="0"/>
              <a:t> are under </a:t>
            </a:r>
            <a:r>
              <a:rPr lang="it-IT" sz="2000" dirty="0" err="1" smtClean="0"/>
              <a:t>investigation</a:t>
            </a:r>
            <a:r>
              <a:rPr lang="it-IT" sz="2000" dirty="0" smtClean="0"/>
              <a:t>, </a:t>
            </a:r>
            <a:r>
              <a:rPr lang="it-IT" sz="2000" dirty="0" err="1" smtClean="0"/>
              <a:t>exploiting</a:t>
            </a:r>
            <a:r>
              <a:rPr lang="it-IT" sz="2000" dirty="0" smtClean="0"/>
              <a:t> </a:t>
            </a:r>
            <a:r>
              <a:rPr lang="it-IT" sz="2000" dirty="0" err="1" smtClean="0"/>
              <a:t>charged-particle</a:t>
            </a:r>
            <a:r>
              <a:rPr lang="it-IT" sz="2000" dirty="0" smtClean="0"/>
              <a:t> </a:t>
            </a:r>
            <a:r>
              <a:rPr lang="it-IT" sz="2000" dirty="0" err="1" smtClean="0"/>
              <a:t>decay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composite nuclei </a:t>
            </a:r>
            <a:r>
              <a:rPr lang="it-IT" sz="2000" dirty="0" err="1" smtClean="0"/>
              <a:t>following</a:t>
            </a:r>
            <a:r>
              <a:rPr lang="it-IT" sz="2000" dirty="0" smtClean="0"/>
              <a:t> </a:t>
            </a:r>
            <a:r>
              <a:rPr lang="it-IT" sz="2000" dirty="0" err="1" smtClean="0"/>
              <a:t>neutron</a:t>
            </a:r>
            <a:r>
              <a:rPr lang="it-IT" sz="2000" dirty="0" smtClean="0"/>
              <a:t> </a:t>
            </a:r>
            <a:r>
              <a:rPr lang="it-IT" sz="2000" dirty="0" err="1" smtClean="0"/>
              <a:t>capture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deduce (</a:t>
            </a:r>
            <a:r>
              <a:rPr lang="it-IT" sz="2000" dirty="0" err="1" smtClean="0"/>
              <a:t>through</a:t>
            </a:r>
            <a:r>
              <a:rPr lang="it-IT" sz="2000" dirty="0" smtClean="0"/>
              <a:t> </a:t>
            </a:r>
            <a:r>
              <a:rPr lang="it-IT" sz="2000" dirty="0" err="1" smtClean="0"/>
              <a:t>suitable</a:t>
            </a:r>
            <a:r>
              <a:rPr lang="it-IT" sz="2000" dirty="0" smtClean="0"/>
              <a:t> </a:t>
            </a:r>
            <a:r>
              <a:rPr lang="it-IT" sz="2000" dirty="0" err="1" smtClean="0"/>
              <a:t>calibration</a:t>
            </a:r>
            <a:r>
              <a:rPr lang="it-IT" sz="2000" dirty="0" smtClean="0"/>
              <a:t>) </a:t>
            </a:r>
            <a:r>
              <a:rPr lang="it-IT" sz="2000" dirty="0" err="1" smtClean="0"/>
              <a:t>incident</a:t>
            </a:r>
            <a:r>
              <a:rPr lang="it-IT" sz="2000" dirty="0" smtClean="0"/>
              <a:t> </a:t>
            </a:r>
            <a:r>
              <a:rPr lang="it-IT" sz="2000" dirty="0" err="1" smtClean="0"/>
              <a:t>neutron</a:t>
            </a:r>
            <a:r>
              <a:rPr lang="it-IT" sz="2000" dirty="0" smtClean="0"/>
              <a:t> </a:t>
            </a:r>
            <a:r>
              <a:rPr lang="it-IT" sz="2000" dirty="0" err="1" smtClean="0"/>
              <a:t>energy</a:t>
            </a:r>
            <a:r>
              <a:rPr lang="it-IT" sz="2000" dirty="0" smtClean="0"/>
              <a:t>.</a:t>
            </a:r>
            <a:endParaRPr lang="en-US" sz="2000" dirty="0"/>
          </a:p>
        </p:txBody>
      </p:sp>
      <p:graphicFrame>
        <p:nvGraphicFramePr>
          <p:cNvPr id="4" name="Grafico 3"/>
          <p:cNvGraphicFramePr/>
          <p:nvPr/>
        </p:nvGraphicFramePr>
        <p:xfrm>
          <a:off x="539552" y="4112559"/>
          <a:ext cx="4572000" cy="274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nettore 2 5"/>
          <p:cNvCxnSpPr/>
          <p:nvPr/>
        </p:nvCxnSpPr>
        <p:spPr>
          <a:xfrm>
            <a:off x="5220072" y="6669360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724128" y="64886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En (</a:t>
            </a:r>
            <a:r>
              <a:rPr lang="it-IT" dirty="0" err="1" smtClean="0"/>
              <a:t>MeV</a:t>
            </a:r>
            <a:r>
              <a:rPr lang="it-IT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5800" y="457200"/>
            <a:ext cx="76962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NEW GENERATION REACTORS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 DESIGN OF INNOVATIVE NEW REACTOR TYPES IS DONE ESSENTIALLY BY USING:</a:t>
            </a:r>
          </a:p>
          <a:p>
            <a:pPr>
              <a:buNone/>
            </a:pPr>
            <a:r>
              <a:rPr lang="en-US" dirty="0" smtClean="0"/>
              <a:t>  -PERFORMANT, STATE OF THE ART </a:t>
            </a:r>
            <a:r>
              <a:rPr lang="en-US" dirty="0" smtClean="0">
                <a:solidFill>
                  <a:srgbClr val="FF3300"/>
                </a:solidFill>
              </a:rPr>
              <a:t>CODES</a:t>
            </a:r>
            <a:r>
              <a:rPr lang="en-US" dirty="0" smtClean="0"/>
              <a:t> FOR MONTE CARLO SIMULATION and</a:t>
            </a:r>
          </a:p>
          <a:p>
            <a:pPr>
              <a:buNone/>
            </a:pPr>
            <a:r>
              <a:rPr lang="en-US" dirty="0" smtClean="0"/>
              <a:t>  -RELIABLE CROSS SECTION </a:t>
            </a:r>
            <a:r>
              <a:rPr lang="en-US" dirty="0" smtClean="0">
                <a:solidFill>
                  <a:srgbClr val="FF3300"/>
                </a:solidFill>
              </a:rPr>
              <a:t>LIBRARIES</a:t>
            </a:r>
            <a:r>
              <a:rPr lang="en-US" dirty="0" smtClean="0"/>
              <a:t> WITH KNOWN DATA PRECISION </a:t>
            </a:r>
          </a:p>
          <a:p>
            <a:pPr>
              <a:buNone/>
            </a:pPr>
            <a:r>
              <a:rPr lang="en-US" dirty="0" smtClean="0"/>
              <a:t>  -BENCHMARKING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914400" y="1752600"/>
            <a:ext cx="7620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143000" y="4495800"/>
            <a:ext cx="7467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3300"/>
                </a:solidFill>
              </a:rPr>
              <a:t>WASTE PROCESSING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029200"/>
          </a:xfrm>
        </p:spPr>
        <p:txBody>
          <a:bodyPr>
            <a:normAutofit fontScale="85000" lnSpcReduction="10000"/>
          </a:bodyPr>
          <a:lstStyle/>
          <a:p>
            <a:pPr marL="422275" indent="-422275" defTabSz="1012825"/>
            <a:r>
              <a:rPr lang="en-GB" b="0" dirty="0" err="1" smtClean="0">
                <a:solidFill>
                  <a:srgbClr val="FF0000"/>
                </a:solidFill>
              </a:rPr>
              <a:t>Radiotoxicity</a:t>
            </a:r>
            <a:r>
              <a:rPr lang="en-GB" b="0" dirty="0" smtClean="0"/>
              <a:t> of Nuclear Waste:</a:t>
            </a:r>
          </a:p>
          <a:p>
            <a:pPr marL="422275" indent="-422275" defTabSz="1012825">
              <a:buFontTx/>
              <a:buChar char="•"/>
            </a:pPr>
            <a:r>
              <a:rPr lang="en-GB" b="0" dirty="0" smtClean="0"/>
              <a:t>production of </a:t>
            </a:r>
            <a:r>
              <a:rPr lang="en-GB" b="0" dirty="0" err="1" smtClean="0"/>
              <a:t>Pu</a:t>
            </a:r>
            <a:r>
              <a:rPr lang="en-GB" b="0" dirty="0" smtClean="0"/>
              <a:t> and Actinides (</a:t>
            </a:r>
            <a:r>
              <a:rPr lang="en-GB" b="0" dirty="0" err="1" smtClean="0"/>
              <a:t>Np</a:t>
            </a:r>
            <a:r>
              <a:rPr lang="en-GB" b="0" dirty="0" smtClean="0"/>
              <a:t>, Am,...) by    "breeding" (combination of neutron capture and beta decay)</a:t>
            </a:r>
          </a:p>
          <a:p>
            <a:pPr marL="422275" indent="-422275" defTabSz="1012825">
              <a:buFontTx/>
              <a:buChar char="•"/>
            </a:pPr>
            <a:r>
              <a:rPr lang="en-GB" b="0" dirty="0" smtClean="0"/>
              <a:t>production of long-lived radioactive fission products </a:t>
            </a:r>
          </a:p>
          <a:p>
            <a:pPr marL="842963" indent="-842963" defTabSz="1012825">
              <a:lnSpc>
                <a:spcPct val="80000"/>
              </a:lnSpc>
            </a:pPr>
            <a:endParaRPr lang="en-GB" dirty="0" smtClean="0">
              <a:solidFill>
                <a:srgbClr val="0000FF"/>
              </a:solidFill>
            </a:endParaRPr>
          </a:p>
          <a:p>
            <a:pPr marL="842963" indent="-842963" defTabSz="1012825">
              <a:lnSpc>
                <a:spcPct val="80000"/>
              </a:lnSpc>
            </a:pPr>
            <a:endParaRPr lang="en-GB" b="0" dirty="0" smtClean="0"/>
          </a:p>
          <a:p>
            <a:pPr marL="842963" indent="-842963" defTabSz="1012825">
              <a:lnSpc>
                <a:spcPct val="80000"/>
              </a:lnSpc>
            </a:pPr>
            <a:r>
              <a:rPr lang="en-GB" dirty="0" smtClean="0">
                <a:solidFill>
                  <a:srgbClr val="0000FF"/>
                </a:solidFill>
              </a:rPr>
              <a:t>Transmutation:</a:t>
            </a:r>
            <a:endParaRPr lang="en-GB" b="0" dirty="0" smtClean="0"/>
          </a:p>
          <a:p>
            <a:pPr marL="842963" indent="-842963" defTabSz="1012825">
              <a:lnSpc>
                <a:spcPct val="80000"/>
              </a:lnSpc>
            </a:pPr>
            <a:r>
              <a:rPr lang="en-GB" b="0" dirty="0" smtClean="0"/>
              <a:t>"burn" minor actinides (by neutron-induced fission),</a:t>
            </a:r>
          </a:p>
          <a:p>
            <a:pPr marL="842963" indent="-842963" defTabSz="1012825">
              <a:lnSpc>
                <a:spcPct val="80000"/>
              </a:lnSpc>
            </a:pPr>
            <a:r>
              <a:rPr lang="en-GB" b="0" dirty="0" smtClean="0"/>
              <a:t>"transform" long-lived fission products into short-lived  or stable isotopes (by neutron capture)</a:t>
            </a:r>
          </a:p>
          <a:p>
            <a:pPr marL="842963" indent="-842963" defTabSz="1012825">
              <a:lnSpc>
                <a:spcPct val="80000"/>
              </a:lnSpc>
            </a:pPr>
            <a:r>
              <a:rPr lang="en-GB" b="0" dirty="0" smtClean="0">
                <a:solidFill>
                  <a:srgbClr val="0000FF"/>
                </a:solidFill>
              </a:rPr>
              <a:t>requires fast neutrons</a:t>
            </a:r>
            <a:endParaRPr lang="en-GB" b="0" dirty="0" smtClean="0"/>
          </a:p>
          <a:p>
            <a:pPr marL="422275" indent="-422275" defTabSz="1012825">
              <a:buFontTx/>
              <a:buChar char="•"/>
            </a:pPr>
            <a:endParaRPr lang="en-GB" b="0" dirty="0"/>
          </a:p>
        </p:txBody>
      </p:sp>
      <p:sp>
        <p:nvSpPr>
          <p:cNvPr id="4" name="Freccia a destra 3"/>
          <p:cNvSpPr/>
          <p:nvPr/>
        </p:nvSpPr>
        <p:spPr>
          <a:xfrm>
            <a:off x="228600" y="5486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914400" y="1752600"/>
            <a:ext cx="7620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it-IT" sz="3200" dirty="0" smtClean="0"/>
              <a:t>DATABASE PROBLEMS : IMPRECISE DATA EXTRAPOLATION (</a:t>
            </a:r>
            <a:r>
              <a:rPr lang="it-IT" sz="3200" dirty="0" err="1" smtClean="0"/>
              <a:t>example</a:t>
            </a:r>
            <a:r>
              <a:rPr lang="it-IT" sz="3200" dirty="0" smtClean="0"/>
              <a:t>)</a:t>
            </a:r>
            <a:endParaRPr lang="en-US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41" t="3448" r="4599" b="3448"/>
          <a:stretch>
            <a:fillRect/>
          </a:stretch>
        </p:blipFill>
        <p:spPr bwMode="auto">
          <a:xfrm>
            <a:off x="2057400" y="1412776"/>
            <a:ext cx="4876800" cy="52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it-IT" sz="2800" dirty="0" smtClean="0"/>
              <a:t>DATABASE PROBLEMS : INACCURACY IN DATA FILES (</a:t>
            </a:r>
            <a:r>
              <a:rPr lang="it-IT" sz="2800" dirty="0" err="1" smtClean="0"/>
              <a:t>example</a:t>
            </a:r>
            <a:r>
              <a:rPr lang="it-IT" sz="2800" dirty="0" smtClean="0"/>
              <a:t>)</a:t>
            </a:r>
            <a:endParaRPr lang="en-US" sz="2800" dirty="0"/>
          </a:p>
        </p:txBody>
      </p:sp>
      <p:grpSp>
        <p:nvGrpSpPr>
          <p:cNvPr id="3" name="Group 3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242" y="1369"/>
            <a:chExt cx="2602" cy="2500"/>
          </a:xfrm>
        </p:grpSpPr>
        <p:sp>
          <p:nvSpPr>
            <p:cNvPr id="463" name="Rectangle 4"/>
            <p:cNvSpPr>
              <a:spLocks noChangeArrowheads="1"/>
            </p:cNvSpPr>
            <p:nvPr/>
          </p:nvSpPr>
          <p:spPr bwMode="auto">
            <a:xfrm>
              <a:off x="644" y="354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500" b="0">
                  <a:solidFill>
                    <a:srgbClr val="000000"/>
                  </a:solidFill>
                </a:rPr>
                <a:t>2</a:t>
              </a:r>
              <a:endParaRPr lang="en-GB" sz="2700" b="0"/>
            </a:p>
          </p:txBody>
        </p:sp>
        <p:sp>
          <p:nvSpPr>
            <p:cNvPr id="464" name="Rectangle 5"/>
            <p:cNvSpPr>
              <a:spLocks noChangeArrowheads="1"/>
            </p:cNvSpPr>
            <p:nvPr/>
          </p:nvSpPr>
          <p:spPr bwMode="auto">
            <a:xfrm>
              <a:off x="879" y="354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500" b="0">
                  <a:solidFill>
                    <a:srgbClr val="000000"/>
                  </a:solidFill>
                </a:rPr>
                <a:t>4</a:t>
              </a:r>
              <a:endParaRPr lang="en-GB" sz="2700" b="0"/>
            </a:p>
          </p:txBody>
        </p:sp>
        <p:sp>
          <p:nvSpPr>
            <p:cNvPr id="465" name="Rectangle 6"/>
            <p:cNvSpPr>
              <a:spLocks noChangeArrowheads="1"/>
            </p:cNvSpPr>
            <p:nvPr/>
          </p:nvSpPr>
          <p:spPr bwMode="auto">
            <a:xfrm>
              <a:off x="1111" y="354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500" b="0">
                  <a:solidFill>
                    <a:srgbClr val="000000"/>
                  </a:solidFill>
                </a:rPr>
                <a:t>6</a:t>
              </a:r>
              <a:endParaRPr lang="en-GB" sz="2700" b="0"/>
            </a:p>
          </p:txBody>
        </p:sp>
        <p:sp>
          <p:nvSpPr>
            <p:cNvPr id="466" name="Rectangle 7"/>
            <p:cNvSpPr>
              <a:spLocks noChangeArrowheads="1"/>
            </p:cNvSpPr>
            <p:nvPr/>
          </p:nvSpPr>
          <p:spPr bwMode="auto">
            <a:xfrm>
              <a:off x="1346" y="354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500" b="0">
                  <a:solidFill>
                    <a:srgbClr val="000000"/>
                  </a:solidFill>
                </a:rPr>
                <a:t>8</a:t>
              </a:r>
              <a:endParaRPr lang="en-GB" sz="2700" b="0"/>
            </a:p>
          </p:txBody>
        </p:sp>
        <p:sp>
          <p:nvSpPr>
            <p:cNvPr id="467" name="Rectangle 8"/>
            <p:cNvSpPr>
              <a:spLocks noChangeArrowheads="1"/>
            </p:cNvSpPr>
            <p:nvPr/>
          </p:nvSpPr>
          <p:spPr bwMode="auto">
            <a:xfrm>
              <a:off x="1552" y="3543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500" b="0">
                  <a:solidFill>
                    <a:srgbClr val="000000"/>
                  </a:solidFill>
                </a:rPr>
                <a:t>10</a:t>
              </a:r>
              <a:endParaRPr lang="en-GB" sz="2700" b="0"/>
            </a:p>
          </p:txBody>
        </p:sp>
        <p:sp>
          <p:nvSpPr>
            <p:cNvPr id="468" name="Rectangle 9"/>
            <p:cNvSpPr>
              <a:spLocks noChangeArrowheads="1"/>
            </p:cNvSpPr>
            <p:nvPr/>
          </p:nvSpPr>
          <p:spPr bwMode="auto">
            <a:xfrm>
              <a:off x="1784" y="3543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500" b="0">
                  <a:solidFill>
                    <a:srgbClr val="000000"/>
                  </a:solidFill>
                </a:rPr>
                <a:t>12</a:t>
              </a:r>
              <a:endParaRPr lang="en-GB" sz="2700" b="0"/>
            </a:p>
          </p:txBody>
        </p:sp>
        <p:sp>
          <p:nvSpPr>
            <p:cNvPr id="469" name="Rectangle 10"/>
            <p:cNvSpPr>
              <a:spLocks noChangeArrowheads="1"/>
            </p:cNvSpPr>
            <p:nvPr/>
          </p:nvSpPr>
          <p:spPr bwMode="auto">
            <a:xfrm>
              <a:off x="2019" y="3543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500" b="0">
                  <a:solidFill>
                    <a:srgbClr val="000000"/>
                  </a:solidFill>
                </a:rPr>
                <a:t>14</a:t>
              </a:r>
              <a:endParaRPr lang="en-GB" sz="2700" b="0"/>
            </a:p>
          </p:txBody>
        </p:sp>
        <p:sp>
          <p:nvSpPr>
            <p:cNvPr id="470" name="Rectangle 11"/>
            <p:cNvSpPr>
              <a:spLocks noChangeArrowheads="1"/>
            </p:cNvSpPr>
            <p:nvPr/>
          </p:nvSpPr>
          <p:spPr bwMode="auto">
            <a:xfrm>
              <a:off x="2253" y="3543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500" b="0">
                  <a:solidFill>
                    <a:srgbClr val="000000"/>
                  </a:solidFill>
                </a:rPr>
                <a:t>16</a:t>
              </a:r>
              <a:endParaRPr lang="en-GB" sz="2700" b="0"/>
            </a:p>
          </p:txBody>
        </p:sp>
        <p:sp>
          <p:nvSpPr>
            <p:cNvPr id="471" name="Rectangle 12"/>
            <p:cNvSpPr>
              <a:spLocks noChangeArrowheads="1"/>
            </p:cNvSpPr>
            <p:nvPr/>
          </p:nvSpPr>
          <p:spPr bwMode="auto">
            <a:xfrm>
              <a:off x="2485" y="3543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500" b="0">
                  <a:solidFill>
                    <a:srgbClr val="000000"/>
                  </a:solidFill>
                </a:rPr>
                <a:t>18</a:t>
              </a:r>
              <a:endParaRPr lang="en-GB" sz="2700" b="0"/>
            </a:p>
          </p:txBody>
        </p:sp>
        <p:sp>
          <p:nvSpPr>
            <p:cNvPr id="472" name="Rectangle 13"/>
            <p:cNvSpPr>
              <a:spLocks noChangeArrowheads="1"/>
            </p:cNvSpPr>
            <p:nvPr/>
          </p:nvSpPr>
          <p:spPr bwMode="auto">
            <a:xfrm>
              <a:off x="2720" y="3543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500" b="0">
                  <a:solidFill>
                    <a:srgbClr val="000000"/>
                  </a:solidFill>
                </a:rPr>
                <a:t>20</a:t>
              </a:r>
              <a:endParaRPr lang="en-GB" sz="2700" b="0"/>
            </a:p>
          </p:txBody>
        </p:sp>
        <p:sp>
          <p:nvSpPr>
            <p:cNvPr id="473" name="Rectangle 14"/>
            <p:cNvSpPr>
              <a:spLocks noChangeArrowheads="1"/>
            </p:cNvSpPr>
            <p:nvPr/>
          </p:nvSpPr>
          <p:spPr bwMode="auto">
            <a:xfrm>
              <a:off x="520" y="3449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500" b="0">
                  <a:solidFill>
                    <a:srgbClr val="000000"/>
                  </a:solidFill>
                </a:rPr>
                <a:t>0</a:t>
              </a:r>
              <a:endParaRPr lang="en-GB" sz="2700" b="0"/>
            </a:p>
          </p:txBody>
        </p:sp>
        <p:sp>
          <p:nvSpPr>
            <p:cNvPr id="474" name="Rectangle 15"/>
            <p:cNvSpPr>
              <a:spLocks noChangeArrowheads="1"/>
            </p:cNvSpPr>
            <p:nvPr/>
          </p:nvSpPr>
          <p:spPr bwMode="auto">
            <a:xfrm>
              <a:off x="468" y="2788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500" b="0">
                  <a:solidFill>
                    <a:srgbClr val="000000"/>
                  </a:solidFill>
                </a:rPr>
                <a:t>40</a:t>
              </a:r>
              <a:endParaRPr lang="en-GB" sz="2700" b="0"/>
            </a:p>
          </p:txBody>
        </p:sp>
        <p:sp>
          <p:nvSpPr>
            <p:cNvPr id="475" name="Rectangle 16"/>
            <p:cNvSpPr>
              <a:spLocks noChangeArrowheads="1"/>
            </p:cNvSpPr>
            <p:nvPr/>
          </p:nvSpPr>
          <p:spPr bwMode="auto">
            <a:xfrm>
              <a:off x="468" y="2127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500" b="0">
                  <a:solidFill>
                    <a:srgbClr val="000000"/>
                  </a:solidFill>
                </a:rPr>
                <a:t>80</a:t>
              </a:r>
              <a:endParaRPr lang="en-GB" sz="2700" b="0"/>
            </a:p>
          </p:txBody>
        </p:sp>
        <p:sp>
          <p:nvSpPr>
            <p:cNvPr id="476" name="Rectangle 17"/>
            <p:cNvSpPr>
              <a:spLocks noChangeArrowheads="1"/>
            </p:cNvSpPr>
            <p:nvPr/>
          </p:nvSpPr>
          <p:spPr bwMode="auto">
            <a:xfrm>
              <a:off x="416" y="1469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500" b="0">
                  <a:solidFill>
                    <a:srgbClr val="000000"/>
                  </a:solidFill>
                </a:rPr>
                <a:t>120</a:t>
              </a:r>
              <a:endParaRPr lang="en-GB" sz="2700" b="0"/>
            </a:p>
          </p:txBody>
        </p:sp>
        <p:sp>
          <p:nvSpPr>
            <p:cNvPr id="477" name="Line 18"/>
            <p:cNvSpPr>
              <a:spLocks noChangeShapeType="1"/>
            </p:cNvSpPr>
            <p:nvPr/>
          </p:nvSpPr>
          <p:spPr bwMode="auto">
            <a:xfrm flipV="1">
              <a:off x="649" y="3474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Line 19"/>
            <p:cNvSpPr>
              <a:spLocks noChangeShapeType="1"/>
            </p:cNvSpPr>
            <p:nvPr/>
          </p:nvSpPr>
          <p:spPr bwMode="auto">
            <a:xfrm flipV="1">
              <a:off x="765" y="3494"/>
              <a:ext cx="1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Line 20"/>
            <p:cNvSpPr>
              <a:spLocks noChangeShapeType="1"/>
            </p:cNvSpPr>
            <p:nvPr/>
          </p:nvSpPr>
          <p:spPr bwMode="auto">
            <a:xfrm flipV="1">
              <a:off x="883" y="3474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Line 21"/>
            <p:cNvSpPr>
              <a:spLocks noChangeShapeType="1"/>
            </p:cNvSpPr>
            <p:nvPr/>
          </p:nvSpPr>
          <p:spPr bwMode="auto">
            <a:xfrm flipV="1">
              <a:off x="999" y="3494"/>
              <a:ext cx="1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Line 22"/>
            <p:cNvSpPr>
              <a:spLocks noChangeShapeType="1"/>
            </p:cNvSpPr>
            <p:nvPr/>
          </p:nvSpPr>
          <p:spPr bwMode="auto">
            <a:xfrm flipV="1">
              <a:off x="1115" y="3474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Line 23"/>
            <p:cNvSpPr>
              <a:spLocks noChangeShapeType="1"/>
            </p:cNvSpPr>
            <p:nvPr/>
          </p:nvSpPr>
          <p:spPr bwMode="auto">
            <a:xfrm flipV="1">
              <a:off x="1234" y="3494"/>
              <a:ext cx="1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Line 24"/>
            <p:cNvSpPr>
              <a:spLocks noChangeShapeType="1"/>
            </p:cNvSpPr>
            <p:nvPr/>
          </p:nvSpPr>
          <p:spPr bwMode="auto">
            <a:xfrm flipV="1">
              <a:off x="1350" y="3474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Line 25"/>
            <p:cNvSpPr>
              <a:spLocks noChangeShapeType="1"/>
            </p:cNvSpPr>
            <p:nvPr/>
          </p:nvSpPr>
          <p:spPr bwMode="auto">
            <a:xfrm flipV="1">
              <a:off x="1466" y="3494"/>
              <a:ext cx="1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Line 26"/>
            <p:cNvSpPr>
              <a:spLocks noChangeShapeType="1"/>
            </p:cNvSpPr>
            <p:nvPr/>
          </p:nvSpPr>
          <p:spPr bwMode="auto">
            <a:xfrm flipV="1">
              <a:off x="1584" y="3474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Line 27"/>
            <p:cNvSpPr>
              <a:spLocks noChangeShapeType="1"/>
            </p:cNvSpPr>
            <p:nvPr/>
          </p:nvSpPr>
          <p:spPr bwMode="auto">
            <a:xfrm flipV="1">
              <a:off x="1700" y="3494"/>
              <a:ext cx="1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Line 28"/>
            <p:cNvSpPr>
              <a:spLocks noChangeShapeType="1"/>
            </p:cNvSpPr>
            <p:nvPr/>
          </p:nvSpPr>
          <p:spPr bwMode="auto">
            <a:xfrm flipV="1">
              <a:off x="1817" y="3474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Line 29"/>
            <p:cNvSpPr>
              <a:spLocks noChangeShapeType="1"/>
            </p:cNvSpPr>
            <p:nvPr/>
          </p:nvSpPr>
          <p:spPr bwMode="auto">
            <a:xfrm flipV="1">
              <a:off x="1935" y="3494"/>
              <a:ext cx="1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Line 30"/>
            <p:cNvSpPr>
              <a:spLocks noChangeShapeType="1"/>
            </p:cNvSpPr>
            <p:nvPr/>
          </p:nvSpPr>
          <p:spPr bwMode="auto">
            <a:xfrm flipV="1">
              <a:off x="2051" y="3474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31"/>
            <p:cNvSpPr>
              <a:spLocks noChangeShapeType="1"/>
            </p:cNvSpPr>
            <p:nvPr/>
          </p:nvSpPr>
          <p:spPr bwMode="auto">
            <a:xfrm flipV="1">
              <a:off x="2167" y="3494"/>
              <a:ext cx="1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32"/>
            <p:cNvSpPr>
              <a:spLocks noChangeShapeType="1"/>
            </p:cNvSpPr>
            <p:nvPr/>
          </p:nvSpPr>
          <p:spPr bwMode="auto">
            <a:xfrm flipV="1">
              <a:off x="2286" y="3474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33"/>
            <p:cNvSpPr>
              <a:spLocks noChangeShapeType="1"/>
            </p:cNvSpPr>
            <p:nvPr/>
          </p:nvSpPr>
          <p:spPr bwMode="auto">
            <a:xfrm flipV="1">
              <a:off x="2402" y="3494"/>
              <a:ext cx="1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34"/>
            <p:cNvSpPr>
              <a:spLocks noChangeShapeType="1"/>
            </p:cNvSpPr>
            <p:nvPr/>
          </p:nvSpPr>
          <p:spPr bwMode="auto">
            <a:xfrm flipV="1">
              <a:off x="2518" y="3474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35"/>
            <p:cNvSpPr>
              <a:spLocks noChangeShapeType="1"/>
            </p:cNvSpPr>
            <p:nvPr/>
          </p:nvSpPr>
          <p:spPr bwMode="auto">
            <a:xfrm flipV="1">
              <a:off x="2636" y="3494"/>
              <a:ext cx="1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36"/>
            <p:cNvSpPr>
              <a:spLocks noChangeShapeType="1"/>
            </p:cNvSpPr>
            <p:nvPr/>
          </p:nvSpPr>
          <p:spPr bwMode="auto">
            <a:xfrm flipV="1">
              <a:off x="2752" y="3474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37"/>
            <p:cNvSpPr>
              <a:spLocks noChangeShapeType="1"/>
            </p:cNvSpPr>
            <p:nvPr/>
          </p:nvSpPr>
          <p:spPr bwMode="auto">
            <a:xfrm>
              <a:off x="649" y="3514"/>
              <a:ext cx="210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38"/>
            <p:cNvSpPr>
              <a:spLocks noChangeShapeType="1"/>
            </p:cNvSpPr>
            <p:nvPr/>
          </p:nvSpPr>
          <p:spPr bwMode="auto">
            <a:xfrm>
              <a:off x="649" y="3514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39"/>
            <p:cNvSpPr>
              <a:spLocks noChangeShapeType="1"/>
            </p:cNvSpPr>
            <p:nvPr/>
          </p:nvSpPr>
          <p:spPr bwMode="auto">
            <a:xfrm>
              <a:off x="649" y="3348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40"/>
            <p:cNvSpPr>
              <a:spLocks noChangeShapeType="1"/>
            </p:cNvSpPr>
            <p:nvPr/>
          </p:nvSpPr>
          <p:spPr bwMode="auto">
            <a:xfrm>
              <a:off x="649" y="3185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41"/>
            <p:cNvSpPr>
              <a:spLocks noChangeShapeType="1"/>
            </p:cNvSpPr>
            <p:nvPr/>
          </p:nvSpPr>
          <p:spPr bwMode="auto">
            <a:xfrm>
              <a:off x="649" y="3019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42"/>
            <p:cNvSpPr>
              <a:spLocks noChangeShapeType="1"/>
            </p:cNvSpPr>
            <p:nvPr/>
          </p:nvSpPr>
          <p:spPr bwMode="auto">
            <a:xfrm>
              <a:off x="649" y="2853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43"/>
            <p:cNvSpPr>
              <a:spLocks noChangeShapeType="1"/>
            </p:cNvSpPr>
            <p:nvPr/>
          </p:nvSpPr>
          <p:spPr bwMode="auto">
            <a:xfrm>
              <a:off x="649" y="2690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44"/>
            <p:cNvSpPr>
              <a:spLocks noChangeShapeType="1"/>
            </p:cNvSpPr>
            <p:nvPr/>
          </p:nvSpPr>
          <p:spPr bwMode="auto">
            <a:xfrm>
              <a:off x="649" y="2524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Line 45"/>
            <p:cNvSpPr>
              <a:spLocks noChangeShapeType="1"/>
            </p:cNvSpPr>
            <p:nvPr/>
          </p:nvSpPr>
          <p:spPr bwMode="auto">
            <a:xfrm>
              <a:off x="649" y="2359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46"/>
            <p:cNvSpPr>
              <a:spLocks noChangeShapeType="1"/>
            </p:cNvSpPr>
            <p:nvPr/>
          </p:nvSpPr>
          <p:spPr bwMode="auto">
            <a:xfrm>
              <a:off x="649" y="2193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Line 47"/>
            <p:cNvSpPr>
              <a:spLocks noChangeShapeType="1"/>
            </p:cNvSpPr>
            <p:nvPr/>
          </p:nvSpPr>
          <p:spPr bwMode="auto">
            <a:xfrm>
              <a:off x="649" y="2030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Line 48"/>
            <p:cNvSpPr>
              <a:spLocks noChangeShapeType="1"/>
            </p:cNvSpPr>
            <p:nvPr/>
          </p:nvSpPr>
          <p:spPr bwMode="auto">
            <a:xfrm>
              <a:off x="649" y="1864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Line 49"/>
            <p:cNvSpPr>
              <a:spLocks noChangeShapeType="1"/>
            </p:cNvSpPr>
            <p:nvPr/>
          </p:nvSpPr>
          <p:spPr bwMode="auto">
            <a:xfrm>
              <a:off x="649" y="1698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Line 50"/>
            <p:cNvSpPr>
              <a:spLocks noChangeShapeType="1"/>
            </p:cNvSpPr>
            <p:nvPr/>
          </p:nvSpPr>
          <p:spPr bwMode="auto">
            <a:xfrm>
              <a:off x="649" y="1535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Line 51"/>
            <p:cNvSpPr>
              <a:spLocks noChangeShapeType="1"/>
            </p:cNvSpPr>
            <p:nvPr/>
          </p:nvSpPr>
          <p:spPr bwMode="auto">
            <a:xfrm>
              <a:off x="649" y="1369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Line 52"/>
            <p:cNvSpPr>
              <a:spLocks noChangeShapeType="1"/>
            </p:cNvSpPr>
            <p:nvPr/>
          </p:nvSpPr>
          <p:spPr bwMode="auto">
            <a:xfrm flipV="1">
              <a:off x="649" y="1369"/>
              <a:ext cx="1" cy="21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Line 53"/>
            <p:cNvSpPr>
              <a:spLocks noChangeShapeType="1"/>
            </p:cNvSpPr>
            <p:nvPr/>
          </p:nvSpPr>
          <p:spPr bwMode="auto">
            <a:xfrm>
              <a:off x="649" y="1369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Line 54"/>
            <p:cNvSpPr>
              <a:spLocks noChangeShapeType="1"/>
            </p:cNvSpPr>
            <p:nvPr/>
          </p:nvSpPr>
          <p:spPr bwMode="auto">
            <a:xfrm>
              <a:off x="765" y="1369"/>
              <a:ext cx="1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Line 55"/>
            <p:cNvSpPr>
              <a:spLocks noChangeShapeType="1"/>
            </p:cNvSpPr>
            <p:nvPr/>
          </p:nvSpPr>
          <p:spPr bwMode="auto">
            <a:xfrm>
              <a:off x="883" y="1369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Line 56"/>
            <p:cNvSpPr>
              <a:spLocks noChangeShapeType="1"/>
            </p:cNvSpPr>
            <p:nvPr/>
          </p:nvSpPr>
          <p:spPr bwMode="auto">
            <a:xfrm>
              <a:off x="999" y="1369"/>
              <a:ext cx="1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Line 57"/>
            <p:cNvSpPr>
              <a:spLocks noChangeShapeType="1"/>
            </p:cNvSpPr>
            <p:nvPr/>
          </p:nvSpPr>
          <p:spPr bwMode="auto">
            <a:xfrm>
              <a:off x="1115" y="1369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Line 58"/>
            <p:cNvSpPr>
              <a:spLocks noChangeShapeType="1"/>
            </p:cNvSpPr>
            <p:nvPr/>
          </p:nvSpPr>
          <p:spPr bwMode="auto">
            <a:xfrm>
              <a:off x="1234" y="1369"/>
              <a:ext cx="1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Line 59"/>
            <p:cNvSpPr>
              <a:spLocks noChangeShapeType="1"/>
            </p:cNvSpPr>
            <p:nvPr/>
          </p:nvSpPr>
          <p:spPr bwMode="auto">
            <a:xfrm>
              <a:off x="1350" y="1369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Line 60"/>
            <p:cNvSpPr>
              <a:spLocks noChangeShapeType="1"/>
            </p:cNvSpPr>
            <p:nvPr/>
          </p:nvSpPr>
          <p:spPr bwMode="auto">
            <a:xfrm>
              <a:off x="1466" y="1369"/>
              <a:ext cx="1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Line 61"/>
            <p:cNvSpPr>
              <a:spLocks noChangeShapeType="1"/>
            </p:cNvSpPr>
            <p:nvPr/>
          </p:nvSpPr>
          <p:spPr bwMode="auto">
            <a:xfrm>
              <a:off x="1584" y="1369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Line 62"/>
            <p:cNvSpPr>
              <a:spLocks noChangeShapeType="1"/>
            </p:cNvSpPr>
            <p:nvPr/>
          </p:nvSpPr>
          <p:spPr bwMode="auto">
            <a:xfrm>
              <a:off x="1700" y="1369"/>
              <a:ext cx="1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Line 63"/>
            <p:cNvSpPr>
              <a:spLocks noChangeShapeType="1"/>
            </p:cNvSpPr>
            <p:nvPr/>
          </p:nvSpPr>
          <p:spPr bwMode="auto">
            <a:xfrm>
              <a:off x="1817" y="1369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Line 64"/>
            <p:cNvSpPr>
              <a:spLocks noChangeShapeType="1"/>
            </p:cNvSpPr>
            <p:nvPr/>
          </p:nvSpPr>
          <p:spPr bwMode="auto">
            <a:xfrm>
              <a:off x="1935" y="1369"/>
              <a:ext cx="1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Line 65"/>
            <p:cNvSpPr>
              <a:spLocks noChangeShapeType="1"/>
            </p:cNvSpPr>
            <p:nvPr/>
          </p:nvSpPr>
          <p:spPr bwMode="auto">
            <a:xfrm>
              <a:off x="2051" y="1369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Line 66"/>
            <p:cNvSpPr>
              <a:spLocks noChangeShapeType="1"/>
            </p:cNvSpPr>
            <p:nvPr/>
          </p:nvSpPr>
          <p:spPr bwMode="auto">
            <a:xfrm>
              <a:off x="2167" y="1369"/>
              <a:ext cx="1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Line 67"/>
            <p:cNvSpPr>
              <a:spLocks noChangeShapeType="1"/>
            </p:cNvSpPr>
            <p:nvPr/>
          </p:nvSpPr>
          <p:spPr bwMode="auto">
            <a:xfrm>
              <a:off x="2286" y="1369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68"/>
            <p:cNvSpPr>
              <a:spLocks noChangeShapeType="1"/>
            </p:cNvSpPr>
            <p:nvPr/>
          </p:nvSpPr>
          <p:spPr bwMode="auto">
            <a:xfrm>
              <a:off x="2402" y="1369"/>
              <a:ext cx="1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69"/>
            <p:cNvSpPr>
              <a:spLocks noChangeShapeType="1"/>
            </p:cNvSpPr>
            <p:nvPr/>
          </p:nvSpPr>
          <p:spPr bwMode="auto">
            <a:xfrm>
              <a:off x="2518" y="1369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70"/>
            <p:cNvSpPr>
              <a:spLocks noChangeShapeType="1"/>
            </p:cNvSpPr>
            <p:nvPr/>
          </p:nvSpPr>
          <p:spPr bwMode="auto">
            <a:xfrm>
              <a:off x="2636" y="1369"/>
              <a:ext cx="1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71"/>
            <p:cNvSpPr>
              <a:spLocks noChangeShapeType="1"/>
            </p:cNvSpPr>
            <p:nvPr/>
          </p:nvSpPr>
          <p:spPr bwMode="auto">
            <a:xfrm>
              <a:off x="2752" y="1369"/>
              <a:ext cx="1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72"/>
            <p:cNvSpPr>
              <a:spLocks noChangeShapeType="1"/>
            </p:cNvSpPr>
            <p:nvPr/>
          </p:nvSpPr>
          <p:spPr bwMode="auto">
            <a:xfrm>
              <a:off x="649" y="1369"/>
              <a:ext cx="210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73"/>
            <p:cNvSpPr>
              <a:spLocks noChangeShapeType="1"/>
            </p:cNvSpPr>
            <p:nvPr/>
          </p:nvSpPr>
          <p:spPr bwMode="auto">
            <a:xfrm flipH="1">
              <a:off x="2719" y="3514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74"/>
            <p:cNvSpPr>
              <a:spLocks noChangeShapeType="1"/>
            </p:cNvSpPr>
            <p:nvPr/>
          </p:nvSpPr>
          <p:spPr bwMode="auto">
            <a:xfrm flipH="1">
              <a:off x="2735" y="3348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75"/>
            <p:cNvSpPr>
              <a:spLocks noChangeShapeType="1"/>
            </p:cNvSpPr>
            <p:nvPr/>
          </p:nvSpPr>
          <p:spPr bwMode="auto">
            <a:xfrm flipH="1">
              <a:off x="2735" y="3185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Line 76"/>
            <p:cNvSpPr>
              <a:spLocks noChangeShapeType="1"/>
            </p:cNvSpPr>
            <p:nvPr/>
          </p:nvSpPr>
          <p:spPr bwMode="auto">
            <a:xfrm flipH="1">
              <a:off x="2735" y="3019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77"/>
            <p:cNvSpPr>
              <a:spLocks noChangeShapeType="1"/>
            </p:cNvSpPr>
            <p:nvPr/>
          </p:nvSpPr>
          <p:spPr bwMode="auto">
            <a:xfrm flipH="1">
              <a:off x="2719" y="2853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78"/>
            <p:cNvSpPr>
              <a:spLocks noChangeShapeType="1"/>
            </p:cNvSpPr>
            <p:nvPr/>
          </p:nvSpPr>
          <p:spPr bwMode="auto">
            <a:xfrm flipH="1">
              <a:off x="2735" y="2690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79"/>
            <p:cNvSpPr>
              <a:spLocks noChangeShapeType="1"/>
            </p:cNvSpPr>
            <p:nvPr/>
          </p:nvSpPr>
          <p:spPr bwMode="auto">
            <a:xfrm flipH="1">
              <a:off x="2735" y="2524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80"/>
            <p:cNvSpPr>
              <a:spLocks noChangeShapeType="1"/>
            </p:cNvSpPr>
            <p:nvPr/>
          </p:nvSpPr>
          <p:spPr bwMode="auto">
            <a:xfrm flipH="1">
              <a:off x="2735" y="2359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81"/>
            <p:cNvSpPr>
              <a:spLocks noChangeShapeType="1"/>
            </p:cNvSpPr>
            <p:nvPr/>
          </p:nvSpPr>
          <p:spPr bwMode="auto">
            <a:xfrm flipH="1">
              <a:off x="2719" y="2193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Line 82"/>
            <p:cNvSpPr>
              <a:spLocks noChangeShapeType="1"/>
            </p:cNvSpPr>
            <p:nvPr/>
          </p:nvSpPr>
          <p:spPr bwMode="auto">
            <a:xfrm flipH="1">
              <a:off x="2735" y="2030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Line 83"/>
            <p:cNvSpPr>
              <a:spLocks noChangeShapeType="1"/>
            </p:cNvSpPr>
            <p:nvPr/>
          </p:nvSpPr>
          <p:spPr bwMode="auto">
            <a:xfrm flipH="1">
              <a:off x="2735" y="1864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Line 84"/>
            <p:cNvSpPr>
              <a:spLocks noChangeShapeType="1"/>
            </p:cNvSpPr>
            <p:nvPr/>
          </p:nvSpPr>
          <p:spPr bwMode="auto">
            <a:xfrm flipH="1">
              <a:off x="2735" y="1698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Line 85"/>
            <p:cNvSpPr>
              <a:spLocks noChangeShapeType="1"/>
            </p:cNvSpPr>
            <p:nvPr/>
          </p:nvSpPr>
          <p:spPr bwMode="auto">
            <a:xfrm flipH="1">
              <a:off x="2719" y="1535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Line 86"/>
            <p:cNvSpPr>
              <a:spLocks noChangeShapeType="1"/>
            </p:cNvSpPr>
            <p:nvPr/>
          </p:nvSpPr>
          <p:spPr bwMode="auto">
            <a:xfrm flipH="1">
              <a:off x="2735" y="1369"/>
              <a:ext cx="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Line 87"/>
            <p:cNvSpPr>
              <a:spLocks noChangeShapeType="1"/>
            </p:cNvSpPr>
            <p:nvPr/>
          </p:nvSpPr>
          <p:spPr bwMode="auto">
            <a:xfrm flipV="1">
              <a:off x="2752" y="1369"/>
              <a:ext cx="1" cy="21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Oval 88"/>
            <p:cNvSpPr>
              <a:spLocks noChangeArrowheads="1"/>
            </p:cNvSpPr>
            <p:nvPr/>
          </p:nvSpPr>
          <p:spPr bwMode="auto">
            <a:xfrm>
              <a:off x="2097" y="2130"/>
              <a:ext cx="24" cy="28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Line 89"/>
            <p:cNvSpPr>
              <a:spLocks noChangeShapeType="1"/>
            </p:cNvSpPr>
            <p:nvPr/>
          </p:nvSpPr>
          <p:spPr bwMode="auto">
            <a:xfrm>
              <a:off x="2109" y="2012"/>
              <a:ext cx="1" cy="1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Line 90"/>
            <p:cNvSpPr>
              <a:spLocks noChangeShapeType="1"/>
            </p:cNvSpPr>
            <p:nvPr/>
          </p:nvSpPr>
          <p:spPr bwMode="auto">
            <a:xfrm flipV="1">
              <a:off x="2109" y="2158"/>
              <a:ext cx="1" cy="1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Freeform 91"/>
            <p:cNvSpPr>
              <a:spLocks/>
            </p:cNvSpPr>
            <p:nvPr/>
          </p:nvSpPr>
          <p:spPr bwMode="auto">
            <a:xfrm>
              <a:off x="2131" y="3131"/>
              <a:ext cx="29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4" y="0"/>
                </a:cxn>
                <a:cxn ang="0">
                  <a:pos x="29" y="29"/>
                </a:cxn>
                <a:cxn ang="0">
                  <a:pos x="0" y="29"/>
                </a:cxn>
              </a:cxnLst>
              <a:rect l="0" t="0" r="r" b="b"/>
              <a:pathLst>
                <a:path w="29" h="29">
                  <a:moveTo>
                    <a:pt x="0" y="29"/>
                  </a:moveTo>
                  <a:lnTo>
                    <a:pt x="14" y="0"/>
                  </a:lnTo>
                  <a:lnTo>
                    <a:pt x="29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Line 92"/>
            <p:cNvSpPr>
              <a:spLocks noChangeShapeType="1"/>
            </p:cNvSpPr>
            <p:nvPr/>
          </p:nvSpPr>
          <p:spPr bwMode="auto">
            <a:xfrm flipH="1">
              <a:off x="2158" y="3151"/>
              <a:ext cx="9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Line 93"/>
            <p:cNvSpPr>
              <a:spLocks noChangeShapeType="1"/>
            </p:cNvSpPr>
            <p:nvPr/>
          </p:nvSpPr>
          <p:spPr bwMode="auto">
            <a:xfrm>
              <a:off x="2039" y="3151"/>
              <a:ext cx="9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Line 94"/>
            <p:cNvSpPr>
              <a:spLocks noChangeShapeType="1"/>
            </p:cNvSpPr>
            <p:nvPr/>
          </p:nvSpPr>
          <p:spPr bwMode="auto">
            <a:xfrm>
              <a:off x="2145" y="3119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Line 95"/>
            <p:cNvSpPr>
              <a:spLocks noChangeShapeType="1"/>
            </p:cNvSpPr>
            <p:nvPr/>
          </p:nvSpPr>
          <p:spPr bwMode="auto">
            <a:xfrm flipV="1">
              <a:off x="2145" y="3165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Freeform 96"/>
            <p:cNvSpPr>
              <a:spLocks/>
            </p:cNvSpPr>
            <p:nvPr/>
          </p:nvSpPr>
          <p:spPr bwMode="auto">
            <a:xfrm>
              <a:off x="2119" y="1984"/>
              <a:ext cx="2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8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29" h="28">
                  <a:moveTo>
                    <a:pt x="0" y="0"/>
                  </a:moveTo>
                  <a:lnTo>
                    <a:pt x="14" y="28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Line 97"/>
            <p:cNvSpPr>
              <a:spLocks noChangeShapeType="1"/>
            </p:cNvSpPr>
            <p:nvPr/>
          </p:nvSpPr>
          <p:spPr bwMode="auto">
            <a:xfrm flipH="1">
              <a:off x="2145" y="1995"/>
              <a:ext cx="2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Line 98"/>
            <p:cNvSpPr>
              <a:spLocks noChangeShapeType="1"/>
            </p:cNvSpPr>
            <p:nvPr/>
          </p:nvSpPr>
          <p:spPr bwMode="auto">
            <a:xfrm>
              <a:off x="2097" y="1995"/>
              <a:ext cx="2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Line 99"/>
            <p:cNvSpPr>
              <a:spLocks noChangeShapeType="1"/>
            </p:cNvSpPr>
            <p:nvPr/>
          </p:nvSpPr>
          <p:spPr bwMode="auto">
            <a:xfrm>
              <a:off x="2133" y="1881"/>
              <a:ext cx="1" cy="1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Line 100"/>
            <p:cNvSpPr>
              <a:spLocks noChangeShapeType="1"/>
            </p:cNvSpPr>
            <p:nvPr/>
          </p:nvSpPr>
          <p:spPr bwMode="auto">
            <a:xfrm flipV="1">
              <a:off x="2133" y="2009"/>
              <a:ext cx="1" cy="1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Freeform 101"/>
            <p:cNvSpPr>
              <a:spLocks/>
            </p:cNvSpPr>
            <p:nvPr/>
          </p:nvSpPr>
          <p:spPr bwMode="auto">
            <a:xfrm>
              <a:off x="2114" y="2104"/>
              <a:ext cx="39" cy="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" y="46"/>
                </a:cxn>
                <a:cxn ang="0">
                  <a:pos x="39" y="23"/>
                </a:cxn>
                <a:cxn ang="0">
                  <a:pos x="19" y="0"/>
                </a:cxn>
                <a:cxn ang="0">
                  <a:pos x="0" y="23"/>
                </a:cxn>
              </a:cxnLst>
              <a:rect l="0" t="0" r="r" b="b"/>
              <a:pathLst>
                <a:path w="39" h="46">
                  <a:moveTo>
                    <a:pt x="0" y="23"/>
                  </a:moveTo>
                  <a:lnTo>
                    <a:pt x="19" y="46"/>
                  </a:lnTo>
                  <a:lnTo>
                    <a:pt x="39" y="23"/>
                  </a:lnTo>
                  <a:lnTo>
                    <a:pt x="19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Line 102"/>
            <p:cNvSpPr>
              <a:spLocks noChangeShapeType="1"/>
            </p:cNvSpPr>
            <p:nvPr/>
          </p:nvSpPr>
          <p:spPr bwMode="auto">
            <a:xfrm>
              <a:off x="2133" y="2061"/>
              <a:ext cx="1" cy="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Line 103"/>
            <p:cNvSpPr>
              <a:spLocks noChangeShapeType="1"/>
            </p:cNvSpPr>
            <p:nvPr/>
          </p:nvSpPr>
          <p:spPr bwMode="auto">
            <a:xfrm flipV="1">
              <a:off x="2133" y="2147"/>
              <a:ext cx="1" cy="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Rectangle 104"/>
            <p:cNvSpPr>
              <a:spLocks noChangeArrowheads="1"/>
            </p:cNvSpPr>
            <p:nvPr/>
          </p:nvSpPr>
          <p:spPr bwMode="auto">
            <a:xfrm>
              <a:off x="1023" y="3174"/>
              <a:ext cx="25" cy="2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Line 105"/>
            <p:cNvSpPr>
              <a:spLocks noChangeShapeType="1"/>
            </p:cNvSpPr>
            <p:nvPr/>
          </p:nvSpPr>
          <p:spPr bwMode="auto">
            <a:xfrm>
              <a:off x="1035" y="3174"/>
              <a:ext cx="1" cy="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Line 106"/>
            <p:cNvSpPr>
              <a:spLocks noChangeShapeType="1"/>
            </p:cNvSpPr>
            <p:nvPr/>
          </p:nvSpPr>
          <p:spPr bwMode="auto">
            <a:xfrm>
              <a:off x="1023" y="3188"/>
              <a:ext cx="2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Rectangle 107"/>
            <p:cNvSpPr>
              <a:spLocks noChangeArrowheads="1"/>
            </p:cNvSpPr>
            <p:nvPr/>
          </p:nvSpPr>
          <p:spPr bwMode="auto">
            <a:xfrm>
              <a:off x="1101" y="2931"/>
              <a:ext cx="24" cy="2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Line 108"/>
            <p:cNvSpPr>
              <a:spLocks noChangeShapeType="1"/>
            </p:cNvSpPr>
            <p:nvPr/>
          </p:nvSpPr>
          <p:spPr bwMode="auto">
            <a:xfrm>
              <a:off x="1113" y="2931"/>
              <a:ext cx="1" cy="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Line 109"/>
            <p:cNvSpPr>
              <a:spLocks noChangeShapeType="1"/>
            </p:cNvSpPr>
            <p:nvPr/>
          </p:nvSpPr>
          <p:spPr bwMode="auto">
            <a:xfrm>
              <a:off x="1101" y="2945"/>
              <a:ext cx="2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Rectangle 110"/>
            <p:cNvSpPr>
              <a:spLocks noChangeArrowheads="1"/>
            </p:cNvSpPr>
            <p:nvPr/>
          </p:nvSpPr>
          <p:spPr bwMode="auto">
            <a:xfrm>
              <a:off x="1166" y="2776"/>
              <a:ext cx="24" cy="2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Line 111"/>
            <p:cNvSpPr>
              <a:spLocks noChangeShapeType="1"/>
            </p:cNvSpPr>
            <p:nvPr/>
          </p:nvSpPr>
          <p:spPr bwMode="auto">
            <a:xfrm>
              <a:off x="1178" y="2776"/>
              <a:ext cx="1" cy="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Line 112"/>
            <p:cNvSpPr>
              <a:spLocks noChangeShapeType="1"/>
            </p:cNvSpPr>
            <p:nvPr/>
          </p:nvSpPr>
          <p:spPr bwMode="auto">
            <a:xfrm>
              <a:off x="1166" y="2790"/>
              <a:ext cx="2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Rectangle 113"/>
            <p:cNvSpPr>
              <a:spLocks noChangeArrowheads="1"/>
            </p:cNvSpPr>
            <p:nvPr/>
          </p:nvSpPr>
          <p:spPr bwMode="auto">
            <a:xfrm>
              <a:off x="1231" y="2728"/>
              <a:ext cx="25" cy="2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Line 114"/>
            <p:cNvSpPr>
              <a:spLocks noChangeShapeType="1"/>
            </p:cNvSpPr>
            <p:nvPr/>
          </p:nvSpPr>
          <p:spPr bwMode="auto">
            <a:xfrm>
              <a:off x="1243" y="2728"/>
              <a:ext cx="1" cy="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115"/>
            <p:cNvSpPr>
              <a:spLocks noChangeShapeType="1"/>
            </p:cNvSpPr>
            <p:nvPr/>
          </p:nvSpPr>
          <p:spPr bwMode="auto">
            <a:xfrm>
              <a:off x="1231" y="2742"/>
              <a:ext cx="2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Rectangle 116"/>
            <p:cNvSpPr>
              <a:spLocks noChangeArrowheads="1"/>
            </p:cNvSpPr>
            <p:nvPr/>
          </p:nvSpPr>
          <p:spPr bwMode="auto">
            <a:xfrm>
              <a:off x="1294" y="2639"/>
              <a:ext cx="24" cy="2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117"/>
            <p:cNvSpPr>
              <a:spLocks noChangeShapeType="1"/>
            </p:cNvSpPr>
            <p:nvPr/>
          </p:nvSpPr>
          <p:spPr bwMode="auto">
            <a:xfrm>
              <a:off x="1306" y="2639"/>
              <a:ext cx="1" cy="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118"/>
            <p:cNvSpPr>
              <a:spLocks noChangeShapeType="1"/>
            </p:cNvSpPr>
            <p:nvPr/>
          </p:nvSpPr>
          <p:spPr bwMode="auto">
            <a:xfrm>
              <a:off x="1294" y="2653"/>
              <a:ext cx="2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Rectangle 119"/>
            <p:cNvSpPr>
              <a:spLocks noChangeArrowheads="1"/>
            </p:cNvSpPr>
            <p:nvPr/>
          </p:nvSpPr>
          <p:spPr bwMode="auto">
            <a:xfrm>
              <a:off x="1352" y="2542"/>
              <a:ext cx="24" cy="2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120"/>
            <p:cNvSpPr>
              <a:spLocks noChangeShapeType="1"/>
            </p:cNvSpPr>
            <p:nvPr/>
          </p:nvSpPr>
          <p:spPr bwMode="auto">
            <a:xfrm>
              <a:off x="1364" y="2542"/>
              <a:ext cx="1" cy="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121"/>
            <p:cNvSpPr>
              <a:spLocks noChangeShapeType="1"/>
            </p:cNvSpPr>
            <p:nvPr/>
          </p:nvSpPr>
          <p:spPr bwMode="auto">
            <a:xfrm>
              <a:off x="1352" y="2556"/>
              <a:ext cx="2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Rectangle 122"/>
            <p:cNvSpPr>
              <a:spLocks noChangeArrowheads="1"/>
            </p:cNvSpPr>
            <p:nvPr/>
          </p:nvSpPr>
          <p:spPr bwMode="auto">
            <a:xfrm>
              <a:off x="1410" y="2453"/>
              <a:ext cx="24" cy="2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Line 123"/>
            <p:cNvSpPr>
              <a:spLocks noChangeShapeType="1"/>
            </p:cNvSpPr>
            <p:nvPr/>
          </p:nvSpPr>
          <p:spPr bwMode="auto">
            <a:xfrm>
              <a:off x="1422" y="2453"/>
              <a:ext cx="1" cy="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Line 124"/>
            <p:cNvSpPr>
              <a:spLocks noChangeShapeType="1"/>
            </p:cNvSpPr>
            <p:nvPr/>
          </p:nvSpPr>
          <p:spPr bwMode="auto">
            <a:xfrm>
              <a:off x="1410" y="2467"/>
              <a:ext cx="2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Rectangle 125"/>
            <p:cNvSpPr>
              <a:spLocks noChangeArrowheads="1"/>
            </p:cNvSpPr>
            <p:nvPr/>
          </p:nvSpPr>
          <p:spPr bwMode="auto">
            <a:xfrm>
              <a:off x="1471" y="2336"/>
              <a:ext cx="24" cy="2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Line 126"/>
            <p:cNvSpPr>
              <a:spLocks noChangeShapeType="1"/>
            </p:cNvSpPr>
            <p:nvPr/>
          </p:nvSpPr>
          <p:spPr bwMode="auto">
            <a:xfrm>
              <a:off x="1483" y="2336"/>
              <a:ext cx="1" cy="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Line 127"/>
            <p:cNvSpPr>
              <a:spLocks noChangeShapeType="1"/>
            </p:cNvSpPr>
            <p:nvPr/>
          </p:nvSpPr>
          <p:spPr bwMode="auto">
            <a:xfrm>
              <a:off x="1471" y="2350"/>
              <a:ext cx="2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Rectangle 128"/>
            <p:cNvSpPr>
              <a:spLocks noChangeArrowheads="1"/>
            </p:cNvSpPr>
            <p:nvPr/>
          </p:nvSpPr>
          <p:spPr bwMode="auto">
            <a:xfrm>
              <a:off x="1514" y="2221"/>
              <a:ext cx="24" cy="2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Line 129"/>
            <p:cNvSpPr>
              <a:spLocks noChangeShapeType="1"/>
            </p:cNvSpPr>
            <p:nvPr/>
          </p:nvSpPr>
          <p:spPr bwMode="auto">
            <a:xfrm>
              <a:off x="1526" y="2221"/>
              <a:ext cx="1" cy="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Line 130"/>
            <p:cNvSpPr>
              <a:spLocks noChangeShapeType="1"/>
            </p:cNvSpPr>
            <p:nvPr/>
          </p:nvSpPr>
          <p:spPr bwMode="auto">
            <a:xfrm>
              <a:off x="1514" y="2235"/>
              <a:ext cx="2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Line 131"/>
            <p:cNvSpPr>
              <a:spLocks noChangeShapeType="1"/>
            </p:cNvSpPr>
            <p:nvPr/>
          </p:nvSpPr>
          <p:spPr bwMode="auto">
            <a:xfrm flipH="1">
              <a:off x="1048" y="3188"/>
              <a:ext cx="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Line 132"/>
            <p:cNvSpPr>
              <a:spLocks noChangeShapeType="1"/>
            </p:cNvSpPr>
            <p:nvPr/>
          </p:nvSpPr>
          <p:spPr bwMode="auto">
            <a:xfrm>
              <a:off x="1014" y="3188"/>
              <a:ext cx="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Line 133"/>
            <p:cNvSpPr>
              <a:spLocks noChangeShapeType="1"/>
            </p:cNvSpPr>
            <p:nvPr/>
          </p:nvSpPr>
          <p:spPr bwMode="auto">
            <a:xfrm>
              <a:off x="1125" y="2945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Line 134"/>
            <p:cNvSpPr>
              <a:spLocks noChangeShapeType="1"/>
            </p:cNvSpPr>
            <p:nvPr/>
          </p:nvSpPr>
          <p:spPr bwMode="auto">
            <a:xfrm>
              <a:off x="1101" y="2945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Line 135"/>
            <p:cNvSpPr>
              <a:spLocks noChangeShapeType="1"/>
            </p:cNvSpPr>
            <p:nvPr/>
          </p:nvSpPr>
          <p:spPr bwMode="auto">
            <a:xfrm>
              <a:off x="1190" y="2790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Line 136"/>
            <p:cNvSpPr>
              <a:spLocks noChangeShapeType="1"/>
            </p:cNvSpPr>
            <p:nvPr/>
          </p:nvSpPr>
          <p:spPr bwMode="auto">
            <a:xfrm>
              <a:off x="1166" y="2790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Line 137"/>
            <p:cNvSpPr>
              <a:spLocks noChangeShapeType="1"/>
            </p:cNvSpPr>
            <p:nvPr/>
          </p:nvSpPr>
          <p:spPr bwMode="auto">
            <a:xfrm>
              <a:off x="1256" y="2742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Line 138"/>
            <p:cNvSpPr>
              <a:spLocks noChangeShapeType="1"/>
            </p:cNvSpPr>
            <p:nvPr/>
          </p:nvSpPr>
          <p:spPr bwMode="auto">
            <a:xfrm flipH="1">
              <a:off x="1231" y="2742"/>
              <a:ext cx="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Line 139"/>
            <p:cNvSpPr>
              <a:spLocks noChangeShapeType="1"/>
            </p:cNvSpPr>
            <p:nvPr/>
          </p:nvSpPr>
          <p:spPr bwMode="auto">
            <a:xfrm>
              <a:off x="1318" y="2653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Line 140"/>
            <p:cNvSpPr>
              <a:spLocks noChangeShapeType="1"/>
            </p:cNvSpPr>
            <p:nvPr/>
          </p:nvSpPr>
          <p:spPr bwMode="auto">
            <a:xfrm>
              <a:off x="1294" y="2653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Line 141"/>
            <p:cNvSpPr>
              <a:spLocks noChangeShapeType="1"/>
            </p:cNvSpPr>
            <p:nvPr/>
          </p:nvSpPr>
          <p:spPr bwMode="auto">
            <a:xfrm>
              <a:off x="1376" y="2556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Line 142"/>
            <p:cNvSpPr>
              <a:spLocks noChangeShapeType="1"/>
            </p:cNvSpPr>
            <p:nvPr/>
          </p:nvSpPr>
          <p:spPr bwMode="auto">
            <a:xfrm>
              <a:off x="1350" y="2556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Line 143"/>
            <p:cNvSpPr>
              <a:spLocks noChangeShapeType="1"/>
            </p:cNvSpPr>
            <p:nvPr/>
          </p:nvSpPr>
          <p:spPr bwMode="auto">
            <a:xfrm flipH="1">
              <a:off x="1434" y="2467"/>
              <a:ext cx="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Line 144"/>
            <p:cNvSpPr>
              <a:spLocks noChangeShapeType="1"/>
            </p:cNvSpPr>
            <p:nvPr/>
          </p:nvSpPr>
          <p:spPr bwMode="auto">
            <a:xfrm>
              <a:off x="1410" y="2467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Line 145"/>
            <p:cNvSpPr>
              <a:spLocks noChangeShapeType="1"/>
            </p:cNvSpPr>
            <p:nvPr/>
          </p:nvSpPr>
          <p:spPr bwMode="auto">
            <a:xfrm>
              <a:off x="1495" y="2350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Line 146"/>
            <p:cNvSpPr>
              <a:spLocks noChangeShapeType="1"/>
            </p:cNvSpPr>
            <p:nvPr/>
          </p:nvSpPr>
          <p:spPr bwMode="auto">
            <a:xfrm>
              <a:off x="1468" y="2350"/>
              <a:ext cx="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Line 147"/>
            <p:cNvSpPr>
              <a:spLocks noChangeShapeType="1"/>
            </p:cNvSpPr>
            <p:nvPr/>
          </p:nvSpPr>
          <p:spPr bwMode="auto">
            <a:xfrm flipH="1">
              <a:off x="1538" y="2235"/>
              <a:ext cx="2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Line 148"/>
            <p:cNvSpPr>
              <a:spLocks noChangeShapeType="1"/>
            </p:cNvSpPr>
            <p:nvPr/>
          </p:nvSpPr>
          <p:spPr bwMode="auto">
            <a:xfrm>
              <a:off x="1497" y="2235"/>
              <a:ext cx="1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Line 149"/>
            <p:cNvSpPr>
              <a:spLocks noChangeShapeType="1"/>
            </p:cNvSpPr>
            <p:nvPr/>
          </p:nvSpPr>
          <p:spPr bwMode="auto">
            <a:xfrm>
              <a:off x="1035" y="3119"/>
              <a:ext cx="1" cy="5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150"/>
            <p:cNvSpPr>
              <a:spLocks noChangeShapeType="1"/>
            </p:cNvSpPr>
            <p:nvPr/>
          </p:nvSpPr>
          <p:spPr bwMode="auto">
            <a:xfrm flipV="1">
              <a:off x="1035" y="3202"/>
              <a:ext cx="1" cy="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Line 151"/>
            <p:cNvSpPr>
              <a:spLocks noChangeShapeType="1"/>
            </p:cNvSpPr>
            <p:nvPr/>
          </p:nvSpPr>
          <p:spPr bwMode="auto">
            <a:xfrm>
              <a:off x="1113" y="2842"/>
              <a:ext cx="1" cy="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Line 152"/>
            <p:cNvSpPr>
              <a:spLocks noChangeShapeType="1"/>
            </p:cNvSpPr>
            <p:nvPr/>
          </p:nvSpPr>
          <p:spPr bwMode="auto">
            <a:xfrm flipV="1">
              <a:off x="1113" y="2959"/>
              <a:ext cx="1" cy="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Line 153"/>
            <p:cNvSpPr>
              <a:spLocks noChangeShapeType="1"/>
            </p:cNvSpPr>
            <p:nvPr/>
          </p:nvSpPr>
          <p:spPr bwMode="auto">
            <a:xfrm>
              <a:off x="1178" y="2682"/>
              <a:ext cx="1" cy="9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Line 154"/>
            <p:cNvSpPr>
              <a:spLocks noChangeShapeType="1"/>
            </p:cNvSpPr>
            <p:nvPr/>
          </p:nvSpPr>
          <p:spPr bwMode="auto">
            <a:xfrm flipV="1">
              <a:off x="1178" y="2805"/>
              <a:ext cx="1" cy="9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Line 155"/>
            <p:cNvSpPr>
              <a:spLocks noChangeShapeType="1"/>
            </p:cNvSpPr>
            <p:nvPr/>
          </p:nvSpPr>
          <p:spPr bwMode="auto">
            <a:xfrm>
              <a:off x="1243" y="2650"/>
              <a:ext cx="1" cy="7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Line 156"/>
            <p:cNvSpPr>
              <a:spLocks noChangeShapeType="1"/>
            </p:cNvSpPr>
            <p:nvPr/>
          </p:nvSpPr>
          <p:spPr bwMode="auto">
            <a:xfrm flipV="1">
              <a:off x="1243" y="2756"/>
              <a:ext cx="1" cy="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Line 157"/>
            <p:cNvSpPr>
              <a:spLocks noChangeShapeType="1"/>
            </p:cNvSpPr>
            <p:nvPr/>
          </p:nvSpPr>
          <p:spPr bwMode="auto">
            <a:xfrm>
              <a:off x="1306" y="2556"/>
              <a:ext cx="1" cy="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Line 158"/>
            <p:cNvSpPr>
              <a:spLocks noChangeShapeType="1"/>
            </p:cNvSpPr>
            <p:nvPr/>
          </p:nvSpPr>
          <p:spPr bwMode="auto">
            <a:xfrm flipV="1">
              <a:off x="1306" y="2667"/>
              <a:ext cx="1" cy="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Line 159"/>
            <p:cNvSpPr>
              <a:spLocks noChangeShapeType="1"/>
            </p:cNvSpPr>
            <p:nvPr/>
          </p:nvSpPr>
          <p:spPr bwMode="auto">
            <a:xfrm>
              <a:off x="1364" y="2444"/>
              <a:ext cx="1" cy="9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Line 160"/>
            <p:cNvSpPr>
              <a:spLocks noChangeShapeType="1"/>
            </p:cNvSpPr>
            <p:nvPr/>
          </p:nvSpPr>
          <p:spPr bwMode="auto">
            <a:xfrm flipV="1">
              <a:off x="1364" y="2570"/>
              <a:ext cx="1" cy="1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Line 161"/>
            <p:cNvSpPr>
              <a:spLocks noChangeShapeType="1"/>
            </p:cNvSpPr>
            <p:nvPr/>
          </p:nvSpPr>
          <p:spPr bwMode="auto">
            <a:xfrm>
              <a:off x="1422" y="2350"/>
              <a:ext cx="1" cy="1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Line 162"/>
            <p:cNvSpPr>
              <a:spLocks noChangeShapeType="1"/>
            </p:cNvSpPr>
            <p:nvPr/>
          </p:nvSpPr>
          <p:spPr bwMode="auto">
            <a:xfrm flipV="1">
              <a:off x="1422" y="2482"/>
              <a:ext cx="1" cy="1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Line 163"/>
            <p:cNvSpPr>
              <a:spLocks noChangeShapeType="1"/>
            </p:cNvSpPr>
            <p:nvPr/>
          </p:nvSpPr>
          <p:spPr bwMode="auto">
            <a:xfrm>
              <a:off x="1483" y="2161"/>
              <a:ext cx="1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164"/>
            <p:cNvSpPr>
              <a:spLocks noChangeShapeType="1"/>
            </p:cNvSpPr>
            <p:nvPr/>
          </p:nvSpPr>
          <p:spPr bwMode="auto">
            <a:xfrm flipV="1">
              <a:off x="1483" y="2364"/>
              <a:ext cx="1" cy="1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Line 165"/>
            <p:cNvSpPr>
              <a:spLocks noChangeShapeType="1"/>
            </p:cNvSpPr>
            <p:nvPr/>
          </p:nvSpPr>
          <p:spPr bwMode="auto">
            <a:xfrm>
              <a:off x="1526" y="2015"/>
              <a:ext cx="1" cy="20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Line 166"/>
            <p:cNvSpPr>
              <a:spLocks noChangeShapeType="1"/>
            </p:cNvSpPr>
            <p:nvPr/>
          </p:nvSpPr>
          <p:spPr bwMode="auto">
            <a:xfrm flipV="1">
              <a:off x="1526" y="2250"/>
              <a:ext cx="1" cy="20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Oval 167"/>
            <p:cNvSpPr>
              <a:spLocks noChangeArrowheads="1"/>
            </p:cNvSpPr>
            <p:nvPr/>
          </p:nvSpPr>
          <p:spPr bwMode="auto">
            <a:xfrm>
              <a:off x="2012" y="3054"/>
              <a:ext cx="25" cy="28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Oval 168"/>
            <p:cNvSpPr>
              <a:spLocks noChangeArrowheads="1"/>
            </p:cNvSpPr>
            <p:nvPr/>
          </p:nvSpPr>
          <p:spPr bwMode="auto">
            <a:xfrm>
              <a:off x="2032" y="2971"/>
              <a:ext cx="24" cy="28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Oval 169"/>
            <p:cNvSpPr>
              <a:spLocks noChangeArrowheads="1"/>
            </p:cNvSpPr>
            <p:nvPr/>
          </p:nvSpPr>
          <p:spPr bwMode="auto">
            <a:xfrm>
              <a:off x="2051" y="2773"/>
              <a:ext cx="24" cy="29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Oval 170"/>
            <p:cNvSpPr>
              <a:spLocks noChangeArrowheads="1"/>
            </p:cNvSpPr>
            <p:nvPr/>
          </p:nvSpPr>
          <p:spPr bwMode="auto">
            <a:xfrm>
              <a:off x="2075" y="2607"/>
              <a:ext cx="24" cy="29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Oval 171"/>
            <p:cNvSpPr>
              <a:spLocks noChangeArrowheads="1"/>
            </p:cNvSpPr>
            <p:nvPr/>
          </p:nvSpPr>
          <p:spPr bwMode="auto">
            <a:xfrm>
              <a:off x="2095" y="2542"/>
              <a:ext cx="24" cy="28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Oval 172"/>
            <p:cNvSpPr>
              <a:spLocks noChangeArrowheads="1"/>
            </p:cNvSpPr>
            <p:nvPr/>
          </p:nvSpPr>
          <p:spPr bwMode="auto">
            <a:xfrm>
              <a:off x="2124" y="2112"/>
              <a:ext cx="24" cy="29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Oval 173"/>
            <p:cNvSpPr>
              <a:spLocks noChangeArrowheads="1"/>
            </p:cNvSpPr>
            <p:nvPr/>
          </p:nvSpPr>
          <p:spPr bwMode="auto">
            <a:xfrm>
              <a:off x="2136" y="1964"/>
              <a:ext cx="24" cy="28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Line 174"/>
            <p:cNvSpPr>
              <a:spLocks noChangeShapeType="1"/>
            </p:cNvSpPr>
            <p:nvPr/>
          </p:nvSpPr>
          <p:spPr bwMode="auto">
            <a:xfrm>
              <a:off x="2025" y="2985"/>
              <a:ext cx="1" cy="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Line 175"/>
            <p:cNvSpPr>
              <a:spLocks noChangeShapeType="1"/>
            </p:cNvSpPr>
            <p:nvPr/>
          </p:nvSpPr>
          <p:spPr bwMode="auto">
            <a:xfrm flipV="1">
              <a:off x="2025" y="3082"/>
              <a:ext cx="1" cy="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Line 176"/>
            <p:cNvSpPr>
              <a:spLocks noChangeShapeType="1"/>
            </p:cNvSpPr>
            <p:nvPr/>
          </p:nvSpPr>
          <p:spPr bwMode="auto">
            <a:xfrm>
              <a:off x="2044" y="2888"/>
              <a:ext cx="1" cy="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Line 177"/>
            <p:cNvSpPr>
              <a:spLocks noChangeShapeType="1"/>
            </p:cNvSpPr>
            <p:nvPr/>
          </p:nvSpPr>
          <p:spPr bwMode="auto">
            <a:xfrm flipV="1">
              <a:off x="2044" y="2999"/>
              <a:ext cx="1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Line 178"/>
            <p:cNvSpPr>
              <a:spLocks noChangeShapeType="1"/>
            </p:cNvSpPr>
            <p:nvPr/>
          </p:nvSpPr>
          <p:spPr bwMode="auto">
            <a:xfrm>
              <a:off x="2063" y="2656"/>
              <a:ext cx="1" cy="1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Line 179"/>
            <p:cNvSpPr>
              <a:spLocks noChangeShapeType="1"/>
            </p:cNvSpPr>
            <p:nvPr/>
          </p:nvSpPr>
          <p:spPr bwMode="auto">
            <a:xfrm flipV="1">
              <a:off x="2063" y="2802"/>
              <a:ext cx="1" cy="1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Line 180"/>
            <p:cNvSpPr>
              <a:spLocks noChangeShapeType="1"/>
            </p:cNvSpPr>
            <p:nvPr/>
          </p:nvSpPr>
          <p:spPr bwMode="auto">
            <a:xfrm>
              <a:off x="2087" y="2459"/>
              <a:ext cx="1" cy="1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Line 181"/>
            <p:cNvSpPr>
              <a:spLocks noChangeShapeType="1"/>
            </p:cNvSpPr>
            <p:nvPr/>
          </p:nvSpPr>
          <p:spPr bwMode="auto">
            <a:xfrm flipV="1">
              <a:off x="2087" y="2636"/>
              <a:ext cx="1" cy="15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Line 182"/>
            <p:cNvSpPr>
              <a:spLocks noChangeShapeType="1"/>
            </p:cNvSpPr>
            <p:nvPr/>
          </p:nvSpPr>
          <p:spPr bwMode="auto">
            <a:xfrm>
              <a:off x="2107" y="2393"/>
              <a:ext cx="1" cy="14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Line 183"/>
            <p:cNvSpPr>
              <a:spLocks noChangeShapeType="1"/>
            </p:cNvSpPr>
            <p:nvPr/>
          </p:nvSpPr>
          <p:spPr bwMode="auto">
            <a:xfrm flipV="1">
              <a:off x="2107" y="2570"/>
              <a:ext cx="1" cy="15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Line 184"/>
            <p:cNvSpPr>
              <a:spLocks noChangeShapeType="1"/>
            </p:cNvSpPr>
            <p:nvPr/>
          </p:nvSpPr>
          <p:spPr bwMode="auto">
            <a:xfrm>
              <a:off x="2136" y="1881"/>
              <a:ext cx="1" cy="2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Line 185"/>
            <p:cNvSpPr>
              <a:spLocks noChangeShapeType="1"/>
            </p:cNvSpPr>
            <p:nvPr/>
          </p:nvSpPr>
          <p:spPr bwMode="auto">
            <a:xfrm flipV="1">
              <a:off x="2136" y="2141"/>
              <a:ext cx="1" cy="2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Line 186"/>
            <p:cNvSpPr>
              <a:spLocks noChangeShapeType="1"/>
            </p:cNvSpPr>
            <p:nvPr/>
          </p:nvSpPr>
          <p:spPr bwMode="auto">
            <a:xfrm>
              <a:off x="2148" y="1732"/>
              <a:ext cx="1" cy="2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Line 187"/>
            <p:cNvSpPr>
              <a:spLocks noChangeShapeType="1"/>
            </p:cNvSpPr>
            <p:nvPr/>
          </p:nvSpPr>
          <p:spPr bwMode="auto">
            <a:xfrm flipV="1">
              <a:off x="2148" y="1992"/>
              <a:ext cx="1" cy="2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188"/>
            <p:cNvSpPr>
              <a:spLocks/>
            </p:cNvSpPr>
            <p:nvPr/>
          </p:nvSpPr>
          <p:spPr bwMode="auto">
            <a:xfrm>
              <a:off x="2131" y="2404"/>
              <a:ext cx="2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9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29" h="29">
                  <a:moveTo>
                    <a:pt x="0" y="0"/>
                  </a:moveTo>
                  <a:lnTo>
                    <a:pt x="14" y="29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Line 189"/>
            <p:cNvSpPr>
              <a:spLocks noChangeShapeType="1"/>
            </p:cNvSpPr>
            <p:nvPr/>
          </p:nvSpPr>
          <p:spPr bwMode="auto">
            <a:xfrm>
              <a:off x="2145" y="2399"/>
              <a:ext cx="1" cy="3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Line 190"/>
            <p:cNvSpPr>
              <a:spLocks noChangeShapeType="1"/>
            </p:cNvSpPr>
            <p:nvPr/>
          </p:nvSpPr>
          <p:spPr bwMode="auto">
            <a:xfrm>
              <a:off x="2131" y="2416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Line 191"/>
            <p:cNvSpPr>
              <a:spLocks noChangeShapeType="1"/>
            </p:cNvSpPr>
            <p:nvPr/>
          </p:nvSpPr>
          <p:spPr bwMode="auto">
            <a:xfrm flipH="1">
              <a:off x="2158" y="2416"/>
              <a:ext cx="1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Line 192"/>
            <p:cNvSpPr>
              <a:spLocks noChangeShapeType="1"/>
            </p:cNvSpPr>
            <p:nvPr/>
          </p:nvSpPr>
          <p:spPr bwMode="auto">
            <a:xfrm>
              <a:off x="2116" y="2416"/>
              <a:ext cx="1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Line 193"/>
            <p:cNvSpPr>
              <a:spLocks noChangeShapeType="1"/>
            </p:cNvSpPr>
            <p:nvPr/>
          </p:nvSpPr>
          <p:spPr bwMode="auto">
            <a:xfrm>
              <a:off x="2145" y="2364"/>
              <a:ext cx="1" cy="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Line 194"/>
            <p:cNvSpPr>
              <a:spLocks noChangeShapeType="1"/>
            </p:cNvSpPr>
            <p:nvPr/>
          </p:nvSpPr>
          <p:spPr bwMode="auto">
            <a:xfrm flipV="1">
              <a:off x="2145" y="2430"/>
              <a:ext cx="1" cy="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Rectangle 195"/>
            <p:cNvSpPr>
              <a:spLocks noChangeArrowheads="1"/>
            </p:cNvSpPr>
            <p:nvPr/>
          </p:nvSpPr>
          <p:spPr bwMode="auto">
            <a:xfrm>
              <a:off x="2124" y="2098"/>
              <a:ext cx="24" cy="2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Line 196"/>
            <p:cNvSpPr>
              <a:spLocks noChangeShapeType="1"/>
            </p:cNvSpPr>
            <p:nvPr/>
          </p:nvSpPr>
          <p:spPr bwMode="auto">
            <a:xfrm>
              <a:off x="2124" y="2098"/>
              <a:ext cx="24" cy="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Line 197"/>
            <p:cNvSpPr>
              <a:spLocks noChangeShapeType="1"/>
            </p:cNvSpPr>
            <p:nvPr/>
          </p:nvSpPr>
          <p:spPr bwMode="auto">
            <a:xfrm flipH="1">
              <a:off x="2124" y="2098"/>
              <a:ext cx="24" cy="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Line 198"/>
            <p:cNvSpPr>
              <a:spLocks noChangeShapeType="1"/>
            </p:cNvSpPr>
            <p:nvPr/>
          </p:nvSpPr>
          <p:spPr bwMode="auto">
            <a:xfrm flipH="1">
              <a:off x="2148" y="2112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Line 199"/>
            <p:cNvSpPr>
              <a:spLocks noChangeShapeType="1"/>
            </p:cNvSpPr>
            <p:nvPr/>
          </p:nvSpPr>
          <p:spPr bwMode="auto">
            <a:xfrm>
              <a:off x="2109" y="2112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Line 200"/>
            <p:cNvSpPr>
              <a:spLocks noChangeShapeType="1"/>
            </p:cNvSpPr>
            <p:nvPr/>
          </p:nvSpPr>
          <p:spPr bwMode="auto">
            <a:xfrm>
              <a:off x="2136" y="1964"/>
              <a:ext cx="1" cy="13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Line 201"/>
            <p:cNvSpPr>
              <a:spLocks noChangeShapeType="1"/>
            </p:cNvSpPr>
            <p:nvPr/>
          </p:nvSpPr>
          <p:spPr bwMode="auto">
            <a:xfrm flipV="1">
              <a:off x="2136" y="2127"/>
              <a:ext cx="1" cy="13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Oval 202"/>
            <p:cNvSpPr>
              <a:spLocks noChangeArrowheads="1"/>
            </p:cNvSpPr>
            <p:nvPr/>
          </p:nvSpPr>
          <p:spPr bwMode="auto">
            <a:xfrm>
              <a:off x="1998" y="2261"/>
              <a:ext cx="24" cy="29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Line 203"/>
            <p:cNvSpPr>
              <a:spLocks noChangeShapeType="1"/>
            </p:cNvSpPr>
            <p:nvPr/>
          </p:nvSpPr>
          <p:spPr bwMode="auto">
            <a:xfrm>
              <a:off x="1998" y="2261"/>
              <a:ext cx="24" cy="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204"/>
            <p:cNvGrpSpPr>
              <a:grpSpLocks/>
            </p:cNvGrpSpPr>
            <p:nvPr/>
          </p:nvGrpSpPr>
          <p:grpSpPr bwMode="auto">
            <a:xfrm>
              <a:off x="649" y="1369"/>
              <a:ext cx="2103" cy="2145"/>
              <a:chOff x="649" y="1369"/>
              <a:chExt cx="2103" cy="2145"/>
            </a:xfrm>
          </p:grpSpPr>
          <p:sp>
            <p:nvSpPr>
              <p:cNvPr id="720" name="Line 205"/>
              <p:cNvSpPr>
                <a:spLocks noChangeShapeType="1"/>
              </p:cNvSpPr>
              <p:nvPr/>
            </p:nvSpPr>
            <p:spPr bwMode="auto">
              <a:xfrm flipH="1">
                <a:off x="1998" y="2261"/>
                <a:ext cx="24" cy="2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Oval 206"/>
              <p:cNvSpPr>
                <a:spLocks noChangeArrowheads="1"/>
              </p:cNvSpPr>
              <p:nvPr/>
            </p:nvSpPr>
            <p:spPr bwMode="auto">
              <a:xfrm>
                <a:off x="2025" y="2490"/>
                <a:ext cx="24" cy="2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Line 207"/>
              <p:cNvSpPr>
                <a:spLocks noChangeShapeType="1"/>
              </p:cNvSpPr>
              <p:nvPr/>
            </p:nvSpPr>
            <p:spPr bwMode="auto">
              <a:xfrm>
                <a:off x="2025" y="2490"/>
                <a:ext cx="24" cy="2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Line 208"/>
              <p:cNvSpPr>
                <a:spLocks noChangeShapeType="1"/>
              </p:cNvSpPr>
              <p:nvPr/>
            </p:nvSpPr>
            <p:spPr bwMode="auto">
              <a:xfrm flipH="1">
                <a:off x="2025" y="2490"/>
                <a:ext cx="24" cy="2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Oval 209"/>
              <p:cNvSpPr>
                <a:spLocks noChangeArrowheads="1"/>
              </p:cNvSpPr>
              <p:nvPr/>
            </p:nvSpPr>
            <p:spPr bwMode="auto">
              <a:xfrm>
                <a:off x="2051" y="2336"/>
                <a:ext cx="24" cy="28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Line 210"/>
              <p:cNvSpPr>
                <a:spLocks noChangeShapeType="1"/>
              </p:cNvSpPr>
              <p:nvPr/>
            </p:nvSpPr>
            <p:spPr bwMode="auto">
              <a:xfrm>
                <a:off x="2051" y="2336"/>
                <a:ext cx="24" cy="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" name="Line 211"/>
              <p:cNvSpPr>
                <a:spLocks noChangeShapeType="1"/>
              </p:cNvSpPr>
              <p:nvPr/>
            </p:nvSpPr>
            <p:spPr bwMode="auto">
              <a:xfrm flipH="1">
                <a:off x="2051" y="2336"/>
                <a:ext cx="24" cy="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Oval 212"/>
              <p:cNvSpPr>
                <a:spLocks noChangeArrowheads="1"/>
              </p:cNvSpPr>
              <p:nvPr/>
            </p:nvSpPr>
            <p:spPr bwMode="auto">
              <a:xfrm>
                <a:off x="2075" y="1626"/>
                <a:ext cx="24" cy="29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Line 213"/>
              <p:cNvSpPr>
                <a:spLocks noChangeShapeType="1"/>
              </p:cNvSpPr>
              <p:nvPr/>
            </p:nvSpPr>
            <p:spPr bwMode="auto">
              <a:xfrm>
                <a:off x="2075" y="1626"/>
                <a:ext cx="24" cy="2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" name="Line 214"/>
              <p:cNvSpPr>
                <a:spLocks noChangeShapeType="1"/>
              </p:cNvSpPr>
              <p:nvPr/>
            </p:nvSpPr>
            <p:spPr bwMode="auto">
              <a:xfrm flipH="1">
                <a:off x="2075" y="1626"/>
                <a:ext cx="24" cy="2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Oval 215"/>
              <p:cNvSpPr>
                <a:spLocks noChangeArrowheads="1"/>
              </p:cNvSpPr>
              <p:nvPr/>
            </p:nvSpPr>
            <p:spPr bwMode="auto">
              <a:xfrm>
                <a:off x="2136" y="1529"/>
                <a:ext cx="24" cy="28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Line 216"/>
              <p:cNvSpPr>
                <a:spLocks noChangeShapeType="1"/>
              </p:cNvSpPr>
              <p:nvPr/>
            </p:nvSpPr>
            <p:spPr bwMode="auto">
              <a:xfrm>
                <a:off x="2136" y="1529"/>
                <a:ext cx="24" cy="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Line 217"/>
              <p:cNvSpPr>
                <a:spLocks noChangeShapeType="1"/>
              </p:cNvSpPr>
              <p:nvPr/>
            </p:nvSpPr>
            <p:spPr bwMode="auto">
              <a:xfrm flipH="1">
                <a:off x="2136" y="1529"/>
                <a:ext cx="24" cy="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Line 218"/>
              <p:cNvSpPr>
                <a:spLocks noChangeShapeType="1"/>
              </p:cNvSpPr>
              <p:nvPr/>
            </p:nvSpPr>
            <p:spPr bwMode="auto">
              <a:xfrm>
                <a:off x="2010" y="2101"/>
                <a:ext cx="1" cy="16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Line 219"/>
              <p:cNvSpPr>
                <a:spLocks noChangeShapeType="1"/>
              </p:cNvSpPr>
              <p:nvPr/>
            </p:nvSpPr>
            <p:spPr bwMode="auto">
              <a:xfrm flipV="1">
                <a:off x="2010" y="2290"/>
                <a:ext cx="1" cy="16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" name="Line 220"/>
              <p:cNvSpPr>
                <a:spLocks noChangeShapeType="1"/>
              </p:cNvSpPr>
              <p:nvPr/>
            </p:nvSpPr>
            <p:spPr bwMode="auto">
              <a:xfrm>
                <a:off x="2037" y="2379"/>
                <a:ext cx="1" cy="1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" name="Line 221"/>
              <p:cNvSpPr>
                <a:spLocks noChangeShapeType="1"/>
              </p:cNvSpPr>
              <p:nvPr/>
            </p:nvSpPr>
            <p:spPr bwMode="auto">
              <a:xfrm flipV="1">
                <a:off x="2037" y="2519"/>
                <a:ext cx="1" cy="1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Line 222"/>
              <p:cNvSpPr>
                <a:spLocks noChangeShapeType="1"/>
              </p:cNvSpPr>
              <p:nvPr/>
            </p:nvSpPr>
            <p:spPr bwMode="auto">
              <a:xfrm>
                <a:off x="2063" y="2187"/>
                <a:ext cx="1" cy="14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Line 223"/>
              <p:cNvSpPr>
                <a:spLocks noChangeShapeType="1"/>
              </p:cNvSpPr>
              <p:nvPr/>
            </p:nvSpPr>
            <p:spPr bwMode="auto">
              <a:xfrm flipV="1">
                <a:off x="2063" y="2364"/>
                <a:ext cx="1" cy="14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Line 224"/>
              <p:cNvSpPr>
                <a:spLocks noChangeShapeType="1"/>
              </p:cNvSpPr>
              <p:nvPr/>
            </p:nvSpPr>
            <p:spPr bwMode="auto">
              <a:xfrm>
                <a:off x="2087" y="1417"/>
                <a:ext cx="1" cy="20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Line 225"/>
              <p:cNvSpPr>
                <a:spLocks noChangeShapeType="1"/>
              </p:cNvSpPr>
              <p:nvPr/>
            </p:nvSpPr>
            <p:spPr bwMode="auto">
              <a:xfrm flipV="1">
                <a:off x="2087" y="1655"/>
                <a:ext cx="1" cy="20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Line 226"/>
              <p:cNvSpPr>
                <a:spLocks noChangeShapeType="1"/>
              </p:cNvSpPr>
              <p:nvPr/>
            </p:nvSpPr>
            <p:spPr bwMode="auto">
              <a:xfrm>
                <a:off x="2148" y="1369"/>
                <a:ext cx="1" cy="16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" name="Line 227"/>
              <p:cNvSpPr>
                <a:spLocks noChangeShapeType="1"/>
              </p:cNvSpPr>
              <p:nvPr/>
            </p:nvSpPr>
            <p:spPr bwMode="auto">
              <a:xfrm flipV="1">
                <a:off x="2148" y="1557"/>
                <a:ext cx="1" cy="22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" name="Line 228"/>
              <p:cNvSpPr>
                <a:spLocks noChangeShapeType="1"/>
              </p:cNvSpPr>
              <p:nvPr/>
            </p:nvSpPr>
            <p:spPr bwMode="auto">
              <a:xfrm>
                <a:off x="2121" y="2493"/>
                <a:ext cx="24" cy="2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" name="Line 229"/>
              <p:cNvSpPr>
                <a:spLocks noChangeShapeType="1"/>
              </p:cNvSpPr>
              <p:nvPr/>
            </p:nvSpPr>
            <p:spPr bwMode="auto">
              <a:xfrm flipH="1">
                <a:off x="2121" y="2493"/>
                <a:ext cx="24" cy="2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" name="Line 230"/>
              <p:cNvSpPr>
                <a:spLocks noChangeShapeType="1"/>
              </p:cNvSpPr>
              <p:nvPr/>
            </p:nvSpPr>
            <p:spPr bwMode="auto">
              <a:xfrm>
                <a:off x="2133" y="2476"/>
                <a:ext cx="1" cy="1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" name="Line 231"/>
              <p:cNvSpPr>
                <a:spLocks noChangeShapeType="1"/>
              </p:cNvSpPr>
              <p:nvPr/>
            </p:nvSpPr>
            <p:spPr bwMode="auto">
              <a:xfrm flipV="1">
                <a:off x="2133" y="2522"/>
                <a:ext cx="1" cy="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Line 232"/>
              <p:cNvSpPr>
                <a:spLocks noChangeShapeType="1"/>
              </p:cNvSpPr>
              <p:nvPr/>
            </p:nvSpPr>
            <p:spPr bwMode="auto">
              <a:xfrm>
                <a:off x="2063" y="2081"/>
                <a:ext cx="1" cy="2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" name="Line 233"/>
              <p:cNvSpPr>
                <a:spLocks noChangeShapeType="1"/>
              </p:cNvSpPr>
              <p:nvPr/>
            </p:nvSpPr>
            <p:spPr bwMode="auto">
              <a:xfrm>
                <a:off x="2051" y="2095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Line 234"/>
              <p:cNvSpPr>
                <a:spLocks noChangeShapeType="1"/>
              </p:cNvSpPr>
              <p:nvPr/>
            </p:nvSpPr>
            <p:spPr bwMode="auto">
              <a:xfrm>
                <a:off x="2063" y="2047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Line 235"/>
              <p:cNvSpPr>
                <a:spLocks noChangeShapeType="1"/>
              </p:cNvSpPr>
              <p:nvPr/>
            </p:nvSpPr>
            <p:spPr bwMode="auto">
              <a:xfrm flipV="1">
                <a:off x="2063" y="2110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" name="Line 236"/>
              <p:cNvSpPr>
                <a:spLocks noChangeShapeType="1"/>
              </p:cNvSpPr>
              <p:nvPr/>
            </p:nvSpPr>
            <p:spPr bwMode="auto">
              <a:xfrm>
                <a:off x="2133" y="1884"/>
                <a:ext cx="25" cy="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Line 237"/>
              <p:cNvSpPr>
                <a:spLocks noChangeShapeType="1"/>
              </p:cNvSpPr>
              <p:nvPr/>
            </p:nvSpPr>
            <p:spPr bwMode="auto">
              <a:xfrm flipH="1">
                <a:off x="2133" y="1884"/>
                <a:ext cx="25" cy="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Line 238"/>
              <p:cNvSpPr>
                <a:spLocks noChangeShapeType="1"/>
              </p:cNvSpPr>
              <p:nvPr/>
            </p:nvSpPr>
            <p:spPr bwMode="auto">
              <a:xfrm>
                <a:off x="2145" y="1884"/>
                <a:ext cx="1" cy="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Line 239"/>
              <p:cNvSpPr>
                <a:spLocks noChangeShapeType="1"/>
              </p:cNvSpPr>
              <p:nvPr/>
            </p:nvSpPr>
            <p:spPr bwMode="auto">
              <a:xfrm>
                <a:off x="2133" y="1898"/>
                <a:ext cx="2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Line 240"/>
              <p:cNvSpPr>
                <a:spLocks noChangeShapeType="1"/>
              </p:cNvSpPr>
              <p:nvPr/>
            </p:nvSpPr>
            <p:spPr bwMode="auto">
              <a:xfrm>
                <a:off x="2145" y="1732"/>
                <a:ext cx="1" cy="15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Line 241"/>
              <p:cNvSpPr>
                <a:spLocks noChangeShapeType="1"/>
              </p:cNvSpPr>
              <p:nvPr/>
            </p:nvSpPr>
            <p:spPr bwMode="auto">
              <a:xfrm>
                <a:off x="2112" y="1732"/>
                <a:ext cx="6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Line 242"/>
              <p:cNvSpPr>
                <a:spLocks noChangeShapeType="1"/>
              </p:cNvSpPr>
              <p:nvPr/>
            </p:nvSpPr>
            <p:spPr bwMode="auto">
              <a:xfrm flipV="1">
                <a:off x="2145" y="1912"/>
                <a:ext cx="1" cy="14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Line 243"/>
              <p:cNvSpPr>
                <a:spLocks noChangeShapeType="1"/>
              </p:cNvSpPr>
              <p:nvPr/>
            </p:nvSpPr>
            <p:spPr bwMode="auto">
              <a:xfrm>
                <a:off x="2112" y="2061"/>
                <a:ext cx="6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Line 244"/>
              <p:cNvSpPr>
                <a:spLocks noChangeShapeType="1"/>
              </p:cNvSpPr>
              <p:nvPr/>
            </p:nvSpPr>
            <p:spPr bwMode="auto">
              <a:xfrm flipH="1">
                <a:off x="2216" y="2341"/>
                <a:ext cx="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Line 245"/>
              <p:cNvSpPr>
                <a:spLocks noChangeShapeType="1"/>
              </p:cNvSpPr>
              <p:nvPr/>
            </p:nvSpPr>
            <p:spPr bwMode="auto">
              <a:xfrm>
                <a:off x="2179" y="2341"/>
                <a:ext cx="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Line 246"/>
              <p:cNvSpPr>
                <a:spLocks noChangeShapeType="1"/>
              </p:cNvSpPr>
              <p:nvPr/>
            </p:nvSpPr>
            <p:spPr bwMode="auto">
              <a:xfrm flipH="1">
                <a:off x="2547" y="2739"/>
                <a:ext cx="2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Line 247"/>
              <p:cNvSpPr>
                <a:spLocks noChangeShapeType="1"/>
              </p:cNvSpPr>
              <p:nvPr/>
            </p:nvSpPr>
            <p:spPr bwMode="auto">
              <a:xfrm>
                <a:off x="2484" y="2739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Line 248"/>
              <p:cNvSpPr>
                <a:spLocks noChangeShapeType="1"/>
              </p:cNvSpPr>
              <p:nvPr/>
            </p:nvSpPr>
            <p:spPr bwMode="auto">
              <a:xfrm>
                <a:off x="2646" y="2788"/>
                <a:ext cx="1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Line 249"/>
              <p:cNvSpPr>
                <a:spLocks noChangeShapeType="1"/>
              </p:cNvSpPr>
              <p:nvPr/>
            </p:nvSpPr>
            <p:spPr bwMode="auto">
              <a:xfrm flipH="1">
                <a:off x="2624" y="2788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Line 250"/>
              <p:cNvSpPr>
                <a:spLocks noChangeShapeType="1"/>
              </p:cNvSpPr>
              <p:nvPr/>
            </p:nvSpPr>
            <p:spPr bwMode="auto">
              <a:xfrm>
                <a:off x="2199" y="2244"/>
                <a:ext cx="1" cy="77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Line 251"/>
              <p:cNvSpPr>
                <a:spLocks noChangeShapeType="1"/>
              </p:cNvSpPr>
              <p:nvPr/>
            </p:nvSpPr>
            <p:spPr bwMode="auto">
              <a:xfrm flipV="1">
                <a:off x="2199" y="2361"/>
                <a:ext cx="1" cy="80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Line 252"/>
              <p:cNvSpPr>
                <a:spLocks noChangeShapeType="1"/>
              </p:cNvSpPr>
              <p:nvPr/>
            </p:nvSpPr>
            <p:spPr bwMode="auto">
              <a:xfrm>
                <a:off x="2530" y="2690"/>
                <a:ext cx="1" cy="29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Line 253"/>
              <p:cNvSpPr>
                <a:spLocks noChangeShapeType="1"/>
              </p:cNvSpPr>
              <p:nvPr/>
            </p:nvSpPr>
            <p:spPr bwMode="auto">
              <a:xfrm flipV="1">
                <a:off x="2530" y="2759"/>
                <a:ext cx="1" cy="29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Line 254"/>
              <p:cNvSpPr>
                <a:spLocks noChangeShapeType="1"/>
              </p:cNvSpPr>
              <p:nvPr/>
            </p:nvSpPr>
            <p:spPr bwMode="auto">
              <a:xfrm>
                <a:off x="2641" y="2722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Line 255"/>
              <p:cNvSpPr>
                <a:spLocks noChangeShapeType="1"/>
              </p:cNvSpPr>
              <p:nvPr/>
            </p:nvSpPr>
            <p:spPr bwMode="auto">
              <a:xfrm flipV="1">
                <a:off x="2641" y="2808"/>
                <a:ext cx="1" cy="45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Oval 256"/>
              <p:cNvSpPr>
                <a:spLocks noChangeArrowheads="1"/>
              </p:cNvSpPr>
              <p:nvPr/>
            </p:nvSpPr>
            <p:spPr bwMode="auto">
              <a:xfrm>
                <a:off x="2182" y="2321"/>
                <a:ext cx="34" cy="40"/>
              </a:xfrm>
              <a:prstGeom prst="ellipse">
                <a:avLst/>
              </a:prstGeom>
              <a:solidFill>
                <a:srgbClr val="FF0000"/>
              </a:solidFill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Oval 257"/>
              <p:cNvSpPr>
                <a:spLocks noChangeArrowheads="1"/>
              </p:cNvSpPr>
              <p:nvPr/>
            </p:nvSpPr>
            <p:spPr bwMode="auto">
              <a:xfrm>
                <a:off x="2513" y="2719"/>
                <a:ext cx="34" cy="40"/>
              </a:xfrm>
              <a:prstGeom prst="ellipse">
                <a:avLst/>
              </a:prstGeom>
              <a:solidFill>
                <a:srgbClr val="FF0000"/>
              </a:solidFill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Oval 258"/>
              <p:cNvSpPr>
                <a:spLocks noChangeArrowheads="1"/>
              </p:cNvSpPr>
              <p:nvPr/>
            </p:nvSpPr>
            <p:spPr bwMode="auto">
              <a:xfrm>
                <a:off x="2624" y="2768"/>
                <a:ext cx="34" cy="40"/>
              </a:xfrm>
              <a:prstGeom prst="ellipse">
                <a:avLst/>
              </a:prstGeom>
              <a:solidFill>
                <a:srgbClr val="FF0000"/>
              </a:solidFill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Freeform 259"/>
              <p:cNvSpPr>
                <a:spLocks/>
              </p:cNvSpPr>
              <p:nvPr/>
            </p:nvSpPr>
            <p:spPr bwMode="auto">
              <a:xfrm>
                <a:off x="2733" y="2971"/>
                <a:ext cx="19" cy="14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8" y="5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lnTo>
                      <a:pt x="8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Freeform 260"/>
              <p:cNvSpPr>
                <a:spLocks/>
              </p:cNvSpPr>
              <p:nvPr/>
            </p:nvSpPr>
            <p:spPr bwMode="auto">
              <a:xfrm>
                <a:off x="2692" y="2942"/>
                <a:ext cx="19" cy="14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8" y="5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lnTo>
                      <a:pt x="8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Freeform 261"/>
              <p:cNvSpPr>
                <a:spLocks/>
              </p:cNvSpPr>
              <p:nvPr/>
            </p:nvSpPr>
            <p:spPr bwMode="auto">
              <a:xfrm>
                <a:off x="2651" y="2914"/>
                <a:ext cx="19" cy="14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lnTo>
                      <a:pt x="7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Freeform 262"/>
              <p:cNvSpPr>
                <a:spLocks/>
              </p:cNvSpPr>
              <p:nvPr/>
            </p:nvSpPr>
            <p:spPr bwMode="auto">
              <a:xfrm>
                <a:off x="2610" y="2885"/>
                <a:ext cx="19" cy="14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lnTo>
                      <a:pt x="7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Freeform 263"/>
              <p:cNvSpPr>
                <a:spLocks/>
              </p:cNvSpPr>
              <p:nvPr/>
            </p:nvSpPr>
            <p:spPr bwMode="auto">
              <a:xfrm>
                <a:off x="2569" y="2853"/>
                <a:ext cx="19" cy="15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lnTo>
                      <a:pt x="7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Freeform 264"/>
              <p:cNvSpPr>
                <a:spLocks/>
              </p:cNvSpPr>
              <p:nvPr/>
            </p:nvSpPr>
            <p:spPr bwMode="auto">
              <a:xfrm>
                <a:off x="2527" y="2822"/>
                <a:ext cx="20" cy="14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lnTo>
                      <a:pt x="7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Freeform 265"/>
              <p:cNvSpPr>
                <a:spLocks/>
              </p:cNvSpPr>
              <p:nvPr/>
            </p:nvSpPr>
            <p:spPr bwMode="auto">
              <a:xfrm>
                <a:off x="2486" y="2788"/>
                <a:ext cx="20" cy="17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8" y="6"/>
                  </a:cxn>
                  <a:cxn ang="0">
                    <a:pos x="7" y="6"/>
                  </a:cxn>
                  <a:cxn ang="0">
                    <a:pos x="6" y="5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8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Freeform 266"/>
              <p:cNvSpPr>
                <a:spLocks/>
              </p:cNvSpPr>
              <p:nvPr/>
            </p:nvSpPr>
            <p:spPr bwMode="auto">
              <a:xfrm>
                <a:off x="2445" y="2753"/>
                <a:ext cx="20" cy="17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8" y="6"/>
                  </a:cxn>
                  <a:cxn ang="0">
                    <a:pos x="7" y="6"/>
                  </a:cxn>
                  <a:cxn ang="0">
                    <a:pos x="6" y="5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8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Freeform 267"/>
              <p:cNvSpPr>
                <a:spLocks/>
              </p:cNvSpPr>
              <p:nvPr/>
            </p:nvSpPr>
            <p:spPr bwMode="auto">
              <a:xfrm>
                <a:off x="2404" y="2719"/>
                <a:ext cx="20" cy="17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8" y="6"/>
                  </a:cxn>
                  <a:cxn ang="0">
                    <a:pos x="7" y="6"/>
                  </a:cxn>
                  <a:cxn ang="0">
                    <a:pos x="6" y="5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8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Freeform 268"/>
              <p:cNvSpPr>
                <a:spLocks/>
              </p:cNvSpPr>
              <p:nvPr/>
            </p:nvSpPr>
            <p:spPr bwMode="auto">
              <a:xfrm>
                <a:off x="2363" y="2682"/>
                <a:ext cx="19" cy="17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8" y="6"/>
                  </a:cxn>
                  <a:cxn ang="0">
                    <a:pos x="7" y="6"/>
                  </a:cxn>
                  <a:cxn ang="0">
                    <a:pos x="6" y="5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8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Freeform 269"/>
              <p:cNvSpPr>
                <a:spLocks/>
              </p:cNvSpPr>
              <p:nvPr/>
            </p:nvSpPr>
            <p:spPr bwMode="auto">
              <a:xfrm>
                <a:off x="2322" y="2642"/>
                <a:ext cx="19" cy="20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8" y="7"/>
                  </a:cxn>
                  <a:cxn ang="0">
                    <a:pos x="7" y="6"/>
                  </a:cxn>
                  <a:cxn ang="0">
                    <a:pos x="6" y="5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lnTo>
                      <a:pt x="8" y="7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Freeform 270"/>
              <p:cNvSpPr>
                <a:spLocks/>
              </p:cNvSpPr>
              <p:nvPr/>
            </p:nvSpPr>
            <p:spPr bwMode="auto">
              <a:xfrm>
                <a:off x="2281" y="2605"/>
                <a:ext cx="19" cy="17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8" y="6"/>
                  </a:cxn>
                  <a:cxn ang="0">
                    <a:pos x="7" y="6"/>
                  </a:cxn>
                  <a:cxn ang="0">
                    <a:pos x="6" y="5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8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Freeform 271"/>
              <p:cNvSpPr>
                <a:spLocks/>
              </p:cNvSpPr>
              <p:nvPr/>
            </p:nvSpPr>
            <p:spPr bwMode="auto">
              <a:xfrm>
                <a:off x="2240" y="2570"/>
                <a:ext cx="19" cy="17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8" y="6"/>
                  </a:cxn>
                  <a:cxn ang="0">
                    <a:pos x="7" y="6"/>
                  </a:cxn>
                  <a:cxn ang="0">
                    <a:pos x="6" y="5"/>
                  </a:cxn>
                  <a:cxn ang="0">
                    <a:pos x="4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8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Freeform 272"/>
              <p:cNvSpPr>
                <a:spLocks/>
              </p:cNvSpPr>
              <p:nvPr/>
            </p:nvSpPr>
            <p:spPr bwMode="auto">
              <a:xfrm>
                <a:off x="2199" y="2539"/>
                <a:ext cx="19" cy="14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8" y="5"/>
                  </a:cxn>
                  <a:cxn ang="0">
                    <a:pos x="7" y="4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lnTo>
                      <a:pt x="8" y="5"/>
                    </a:lnTo>
                    <a:lnTo>
                      <a:pt x="7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Freeform 273"/>
              <p:cNvSpPr>
                <a:spLocks/>
              </p:cNvSpPr>
              <p:nvPr/>
            </p:nvSpPr>
            <p:spPr bwMode="auto">
              <a:xfrm>
                <a:off x="2158" y="2510"/>
                <a:ext cx="19" cy="12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4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8" y="4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Freeform 274"/>
              <p:cNvSpPr>
                <a:spLocks/>
              </p:cNvSpPr>
              <p:nvPr/>
            </p:nvSpPr>
            <p:spPr bwMode="auto">
              <a:xfrm>
                <a:off x="2116" y="2482"/>
                <a:ext cx="20" cy="14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8" y="5"/>
                  </a:cxn>
                  <a:cxn ang="0">
                    <a:pos x="7" y="4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lnTo>
                      <a:pt x="8" y="5"/>
                    </a:lnTo>
                    <a:lnTo>
                      <a:pt x="7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Freeform 275"/>
              <p:cNvSpPr>
                <a:spLocks/>
              </p:cNvSpPr>
              <p:nvPr/>
            </p:nvSpPr>
            <p:spPr bwMode="auto">
              <a:xfrm>
                <a:off x="2075" y="2464"/>
                <a:ext cx="20" cy="9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3">
                    <a:moveTo>
                      <a:pt x="8" y="3"/>
                    </a:moveTo>
                    <a:lnTo>
                      <a:pt x="8" y="3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Freeform 276"/>
              <p:cNvSpPr>
                <a:spLocks/>
              </p:cNvSpPr>
              <p:nvPr/>
            </p:nvSpPr>
            <p:spPr bwMode="auto">
              <a:xfrm>
                <a:off x="2034" y="2456"/>
                <a:ext cx="20" cy="3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Freeform 277"/>
              <p:cNvSpPr>
                <a:spLocks/>
              </p:cNvSpPr>
              <p:nvPr/>
            </p:nvSpPr>
            <p:spPr bwMode="auto">
              <a:xfrm>
                <a:off x="1993" y="2453"/>
                <a:ext cx="19" cy="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Freeform 278"/>
              <p:cNvSpPr>
                <a:spLocks/>
              </p:cNvSpPr>
              <p:nvPr/>
            </p:nvSpPr>
            <p:spPr bwMode="auto">
              <a:xfrm>
                <a:off x="1952" y="2453"/>
                <a:ext cx="19" cy="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Freeform 279"/>
              <p:cNvSpPr>
                <a:spLocks/>
              </p:cNvSpPr>
              <p:nvPr/>
            </p:nvSpPr>
            <p:spPr bwMode="auto">
              <a:xfrm>
                <a:off x="1911" y="2467"/>
                <a:ext cx="19" cy="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Freeform 280"/>
              <p:cNvSpPr>
                <a:spLocks/>
              </p:cNvSpPr>
              <p:nvPr/>
            </p:nvSpPr>
            <p:spPr bwMode="auto">
              <a:xfrm>
                <a:off x="1870" y="2487"/>
                <a:ext cx="19" cy="1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0" y="4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Freeform 281"/>
              <p:cNvSpPr>
                <a:spLocks/>
              </p:cNvSpPr>
              <p:nvPr/>
            </p:nvSpPr>
            <p:spPr bwMode="auto">
              <a:xfrm>
                <a:off x="1829" y="2513"/>
                <a:ext cx="19" cy="1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0" y="5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Freeform 282"/>
              <p:cNvSpPr>
                <a:spLocks/>
              </p:cNvSpPr>
              <p:nvPr/>
            </p:nvSpPr>
            <p:spPr bwMode="auto">
              <a:xfrm>
                <a:off x="1788" y="2544"/>
                <a:ext cx="19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3" y="3"/>
                  </a:cxn>
                  <a:cxn ang="0">
                    <a:pos x="2" y="4"/>
                  </a:cxn>
                  <a:cxn ang="0">
                    <a:pos x="0" y="5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Freeform 283"/>
              <p:cNvSpPr>
                <a:spLocks/>
              </p:cNvSpPr>
              <p:nvPr/>
            </p:nvSpPr>
            <p:spPr bwMode="auto">
              <a:xfrm>
                <a:off x="1749" y="2579"/>
                <a:ext cx="17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6" y="0"/>
                  </a:cxn>
                  <a:cxn ang="0">
                    <a:pos x="5" y="2"/>
                  </a:cxn>
                  <a:cxn ang="0">
                    <a:pos x="3" y="3"/>
                  </a:cxn>
                  <a:cxn ang="0">
                    <a:pos x="2" y="4"/>
                  </a:cxn>
                  <a:cxn ang="0">
                    <a:pos x="0" y="5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6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Freeform 284"/>
              <p:cNvSpPr>
                <a:spLocks/>
              </p:cNvSpPr>
              <p:nvPr/>
            </p:nvSpPr>
            <p:spPr bwMode="auto">
              <a:xfrm>
                <a:off x="1710" y="2610"/>
                <a:ext cx="17" cy="1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6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7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Freeform 285"/>
              <p:cNvSpPr>
                <a:spLocks/>
              </p:cNvSpPr>
              <p:nvPr/>
            </p:nvSpPr>
            <p:spPr bwMode="auto">
              <a:xfrm>
                <a:off x="1671" y="2647"/>
                <a:ext cx="17" cy="1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1" y="4"/>
                  </a:cxn>
                  <a:cxn ang="0">
                    <a:pos x="0" y="6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Freeform 286"/>
              <p:cNvSpPr>
                <a:spLocks/>
              </p:cNvSpPr>
              <p:nvPr/>
            </p:nvSpPr>
            <p:spPr bwMode="auto">
              <a:xfrm>
                <a:off x="1633" y="2685"/>
                <a:ext cx="17" cy="1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1" y="4"/>
                  </a:cxn>
                  <a:cxn ang="0">
                    <a:pos x="0" y="6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Freeform 287"/>
              <p:cNvSpPr>
                <a:spLocks/>
              </p:cNvSpPr>
              <p:nvPr/>
            </p:nvSpPr>
            <p:spPr bwMode="auto">
              <a:xfrm>
                <a:off x="1594" y="2722"/>
                <a:ext cx="19" cy="1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6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Freeform 288"/>
              <p:cNvSpPr>
                <a:spLocks/>
              </p:cNvSpPr>
              <p:nvPr/>
            </p:nvSpPr>
            <p:spPr bwMode="auto">
              <a:xfrm>
                <a:off x="1553" y="2759"/>
                <a:ext cx="19" cy="2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0" y="8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Freeform 289"/>
              <p:cNvSpPr>
                <a:spLocks/>
              </p:cNvSpPr>
              <p:nvPr/>
            </p:nvSpPr>
            <p:spPr bwMode="auto">
              <a:xfrm>
                <a:off x="1517" y="2802"/>
                <a:ext cx="17" cy="2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1" y="6"/>
                  </a:cxn>
                  <a:cxn ang="0">
                    <a:pos x="0" y="7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Freeform 290"/>
              <p:cNvSpPr>
                <a:spLocks/>
              </p:cNvSpPr>
              <p:nvPr/>
            </p:nvSpPr>
            <p:spPr bwMode="auto">
              <a:xfrm>
                <a:off x="1483" y="2845"/>
                <a:ext cx="14" cy="2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1" y="5"/>
                  </a:cxn>
                  <a:cxn ang="0">
                    <a:pos x="0" y="7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Freeform 291"/>
              <p:cNvSpPr>
                <a:spLocks/>
              </p:cNvSpPr>
              <p:nvPr/>
            </p:nvSpPr>
            <p:spPr bwMode="auto">
              <a:xfrm>
                <a:off x="1451" y="2888"/>
                <a:ext cx="15" cy="2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1" y="5"/>
                  </a:cxn>
                  <a:cxn ang="0">
                    <a:pos x="0" y="7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Freeform 292"/>
              <p:cNvSpPr>
                <a:spLocks/>
              </p:cNvSpPr>
              <p:nvPr/>
            </p:nvSpPr>
            <p:spPr bwMode="auto">
              <a:xfrm>
                <a:off x="1415" y="2934"/>
                <a:ext cx="17" cy="2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3"/>
                  </a:cxn>
                  <a:cxn ang="0">
                    <a:pos x="3" y="5"/>
                  </a:cxn>
                  <a:cxn ang="0">
                    <a:pos x="1" y="6"/>
                  </a:cxn>
                  <a:cxn ang="0">
                    <a:pos x="0" y="7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0" y="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Freeform 293"/>
              <p:cNvSpPr>
                <a:spLocks/>
              </p:cNvSpPr>
              <p:nvPr/>
            </p:nvSpPr>
            <p:spPr bwMode="auto">
              <a:xfrm>
                <a:off x="1381" y="2979"/>
                <a:ext cx="15" cy="1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5" y="2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Freeform 294"/>
              <p:cNvSpPr>
                <a:spLocks/>
              </p:cNvSpPr>
              <p:nvPr/>
            </p:nvSpPr>
            <p:spPr bwMode="auto">
              <a:xfrm>
                <a:off x="1350" y="3016"/>
                <a:ext cx="14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1" y="5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Freeform 295"/>
              <p:cNvSpPr>
                <a:spLocks/>
              </p:cNvSpPr>
              <p:nvPr/>
            </p:nvSpPr>
            <p:spPr bwMode="auto">
              <a:xfrm>
                <a:off x="1316" y="3057"/>
                <a:ext cx="17" cy="1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1" y="5"/>
                  </a:cxn>
                  <a:cxn ang="0">
                    <a:pos x="0" y="6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7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Freeform 296"/>
              <p:cNvSpPr>
                <a:spLocks/>
              </p:cNvSpPr>
              <p:nvPr/>
            </p:nvSpPr>
            <p:spPr bwMode="auto">
              <a:xfrm>
                <a:off x="1282" y="3094"/>
                <a:ext cx="15" cy="1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5" y="2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Freeform 297"/>
              <p:cNvSpPr>
                <a:spLocks/>
              </p:cNvSpPr>
              <p:nvPr/>
            </p:nvSpPr>
            <p:spPr bwMode="auto">
              <a:xfrm>
                <a:off x="1246" y="3134"/>
                <a:ext cx="17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0" y="5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Freeform 298"/>
              <p:cNvSpPr>
                <a:spLocks/>
              </p:cNvSpPr>
              <p:nvPr/>
            </p:nvSpPr>
            <p:spPr bwMode="auto">
              <a:xfrm>
                <a:off x="1210" y="3168"/>
                <a:ext cx="17" cy="2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7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Freeform 299"/>
              <p:cNvSpPr>
                <a:spLocks/>
              </p:cNvSpPr>
              <p:nvPr/>
            </p:nvSpPr>
            <p:spPr bwMode="auto">
              <a:xfrm>
                <a:off x="1171" y="3205"/>
                <a:ext cx="19" cy="2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7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lnTo>
                      <a:pt x="8" y="0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7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Freeform 300"/>
              <p:cNvSpPr>
                <a:spLocks/>
              </p:cNvSpPr>
              <p:nvPr/>
            </p:nvSpPr>
            <p:spPr bwMode="auto">
              <a:xfrm>
                <a:off x="1135" y="3242"/>
                <a:ext cx="17" cy="1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1" y="5"/>
                  </a:cxn>
                  <a:cxn ang="0">
                    <a:pos x="0" y="6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7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Freeform 301"/>
              <p:cNvSpPr>
                <a:spLocks/>
              </p:cNvSpPr>
              <p:nvPr/>
            </p:nvSpPr>
            <p:spPr bwMode="auto">
              <a:xfrm>
                <a:off x="1103" y="3271"/>
                <a:ext cx="17" cy="1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1" y="5"/>
                  </a:cxn>
                  <a:cxn ang="0">
                    <a:pos x="0" y="6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7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Freeform 302"/>
              <p:cNvSpPr>
                <a:spLocks/>
              </p:cNvSpPr>
              <p:nvPr/>
            </p:nvSpPr>
            <p:spPr bwMode="auto">
              <a:xfrm>
                <a:off x="1062" y="3308"/>
                <a:ext cx="19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1" y="4"/>
                  </a:cxn>
                  <a:cxn ang="0">
                    <a:pos x="0" y="5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Freeform 303"/>
              <p:cNvSpPr>
                <a:spLocks/>
              </p:cNvSpPr>
              <p:nvPr/>
            </p:nvSpPr>
            <p:spPr bwMode="auto">
              <a:xfrm>
                <a:off x="1023" y="3340"/>
                <a:ext cx="20" cy="1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3" y="4"/>
                  </a:cxn>
                  <a:cxn ang="0">
                    <a:pos x="1" y="5"/>
                  </a:cxn>
                  <a:cxn ang="0">
                    <a:pos x="0" y="6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Freeform 304"/>
              <p:cNvSpPr>
                <a:spLocks/>
              </p:cNvSpPr>
              <p:nvPr/>
            </p:nvSpPr>
            <p:spPr bwMode="auto">
              <a:xfrm>
                <a:off x="982" y="3374"/>
                <a:ext cx="20" cy="1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3" y="3"/>
                  </a:cxn>
                  <a:cxn ang="0">
                    <a:pos x="2" y="4"/>
                  </a:cxn>
                  <a:cxn ang="0">
                    <a:pos x="0" y="5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Freeform 305"/>
              <p:cNvSpPr>
                <a:spLocks/>
              </p:cNvSpPr>
              <p:nvPr/>
            </p:nvSpPr>
            <p:spPr bwMode="auto">
              <a:xfrm>
                <a:off x="941" y="3403"/>
                <a:ext cx="20" cy="1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1" y="5"/>
                  </a:cxn>
                  <a:cxn ang="0">
                    <a:pos x="0" y="6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Freeform 306"/>
              <p:cNvSpPr>
                <a:spLocks/>
              </p:cNvSpPr>
              <p:nvPr/>
            </p:nvSpPr>
            <p:spPr bwMode="auto">
              <a:xfrm>
                <a:off x="900" y="3434"/>
                <a:ext cx="19" cy="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2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Freeform 307"/>
              <p:cNvSpPr>
                <a:spLocks/>
              </p:cNvSpPr>
              <p:nvPr/>
            </p:nvSpPr>
            <p:spPr bwMode="auto">
              <a:xfrm>
                <a:off x="859" y="3457"/>
                <a:ext cx="19" cy="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Freeform 308"/>
              <p:cNvSpPr>
                <a:spLocks/>
              </p:cNvSpPr>
              <p:nvPr/>
            </p:nvSpPr>
            <p:spPr bwMode="auto">
              <a:xfrm>
                <a:off x="818" y="3477"/>
                <a:ext cx="19" cy="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3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Freeform 309"/>
              <p:cNvSpPr>
                <a:spLocks/>
              </p:cNvSpPr>
              <p:nvPr/>
            </p:nvSpPr>
            <p:spPr bwMode="auto">
              <a:xfrm>
                <a:off x="777" y="3494"/>
                <a:ext cx="19" cy="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Freeform 310"/>
              <p:cNvSpPr>
                <a:spLocks/>
              </p:cNvSpPr>
              <p:nvPr/>
            </p:nvSpPr>
            <p:spPr bwMode="auto">
              <a:xfrm>
                <a:off x="2748" y="2911"/>
                <a:ext cx="4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Freeform 311"/>
              <p:cNvSpPr>
                <a:spLocks/>
              </p:cNvSpPr>
              <p:nvPr/>
            </p:nvSpPr>
            <p:spPr bwMode="auto">
              <a:xfrm>
                <a:off x="2723" y="2891"/>
                <a:ext cx="5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Freeform 312"/>
              <p:cNvSpPr>
                <a:spLocks/>
              </p:cNvSpPr>
              <p:nvPr/>
            </p:nvSpPr>
            <p:spPr bwMode="auto">
              <a:xfrm>
                <a:off x="2697" y="2868"/>
                <a:ext cx="5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Freeform 313"/>
              <p:cNvSpPr>
                <a:spLocks/>
              </p:cNvSpPr>
              <p:nvPr/>
            </p:nvSpPr>
            <p:spPr bwMode="auto">
              <a:xfrm>
                <a:off x="2670" y="2842"/>
                <a:ext cx="5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Freeform 314"/>
              <p:cNvSpPr>
                <a:spLocks/>
              </p:cNvSpPr>
              <p:nvPr/>
            </p:nvSpPr>
            <p:spPr bwMode="auto">
              <a:xfrm>
                <a:off x="2644" y="2819"/>
                <a:ext cx="4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Freeform 315"/>
              <p:cNvSpPr>
                <a:spLocks/>
              </p:cNvSpPr>
              <p:nvPr/>
            </p:nvSpPr>
            <p:spPr bwMode="auto">
              <a:xfrm>
                <a:off x="2617" y="2793"/>
                <a:ext cx="5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Freeform 316"/>
              <p:cNvSpPr>
                <a:spLocks/>
              </p:cNvSpPr>
              <p:nvPr/>
            </p:nvSpPr>
            <p:spPr bwMode="auto">
              <a:xfrm>
                <a:off x="2593" y="2770"/>
                <a:ext cx="5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Freeform 317"/>
              <p:cNvSpPr>
                <a:spLocks/>
              </p:cNvSpPr>
              <p:nvPr/>
            </p:nvSpPr>
            <p:spPr bwMode="auto">
              <a:xfrm>
                <a:off x="2569" y="2745"/>
                <a:ext cx="4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Freeform 318"/>
              <p:cNvSpPr>
                <a:spLocks/>
              </p:cNvSpPr>
              <p:nvPr/>
            </p:nvSpPr>
            <p:spPr bwMode="auto">
              <a:xfrm>
                <a:off x="2542" y="2719"/>
                <a:ext cx="5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Freeform 319"/>
              <p:cNvSpPr>
                <a:spLocks/>
              </p:cNvSpPr>
              <p:nvPr/>
            </p:nvSpPr>
            <p:spPr bwMode="auto">
              <a:xfrm>
                <a:off x="2518" y="2693"/>
                <a:ext cx="5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Freeform 320"/>
              <p:cNvSpPr>
                <a:spLocks/>
              </p:cNvSpPr>
              <p:nvPr/>
            </p:nvSpPr>
            <p:spPr bwMode="auto">
              <a:xfrm>
                <a:off x="2494" y="2667"/>
                <a:ext cx="4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Freeform 321"/>
              <p:cNvSpPr>
                <a:spLocks/>
              </p:cNvSpPr>
              <p:nvPr/>
            </p:nvSpPr>
            <p:spPr bwMode="auto">
              <a:xfrm>
                <a:off x="2467" y="2636"/>
                <a:ext cx="5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Freeform 322"/>
              <p:cNvSpPr>
                <a:spLocks/>
              </p:cNvSpPr>
              <p:nvPr/>
            </p:nvSpPr>
            <p:spPr bwMode="auto">
              <a:xfrm>
                <a:off x="2445" y="2610"/>
                <a:ext cx="5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Freeform 323"/>
              <p:cNvSpPr>
                <a:spLocks/>
              </p:cNvSpPr>
              <p:nvPr/>
            </p:nvSpPr>
            <p:spPr bwMode="auto">
              <a:xfrm>
                <a:off x="2421" y="2582"/>
                <a:ext cx="5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Freeform 324"/>
              <p:cNvSpPr>
                <a:spLocks/>
              </p:cNvSpPr>
              <p:nvPr/>
            </p:nvSpPr>
            <p:spPr bwMode="auto">
              <a:xfrm>
                <a:off x="2397" y="2553"/>
                <a:ext cx="5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Freeform 325"/>
              <p:cNvSpPr>
                <a:spLocks/>
              </p:cNvSpPr>
              <p:nvPr/>
            </p:nvSpPr>
            <p:spPr bwMode="auto">
              <a:xfrm>
                <a:off x="2375" y="2524"/>
                <a:ext cx="5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Freeform 326"/>
              <p:cNvSpPr>
                <a:spLocks/>
              </p:cNvSpPr>
              <p:nvPr/>
            </p:nvSpPr>
            <p:spPr bwMode="auto">
              <a:xfrm>
                <a:off x="2353" y="2496"/>
                <a:ext cx="5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Freeform 327"/>
              <p:cNvSpPr>
                <a:spLocks/>
              </p:cNvSpPr>
              <p:nvPr/>
            </p:nvSpPr>
            <p:spPr bwMode="auto">
              <a:xfrm>
                <a:off x="2334" y="2467"/>
                <a:ext cx="2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Freeform 328"/>
              <p:cNvSpPr>
                <a:spLocks/>
              </p:cNvSpPr>
              <p:nvPr/>
            </p:nvSpPr>
            <p:spPr bwMode="auto">
              <a:xfrm>
                <a:off x="2312" y="2439"/>
                <a:ext cx="3" cy="5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Freeform 329"/>
              <p:cNvSpPr>
                <a:spLocks/>
              </p:cNvSpPr>
              <p:nvPr/>
            </p:nvSpPr>
            <p:spPr bwMode="auto">
              <a:xfrm>
                <a:off x="2291" y="2410"/>
                <a:ext cx="2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Freeform 330"/>
              <p:cNvSpPr>
                <a:spLocks/>
              </p:cNvSpPr>
              <p:nvPr/>
            </p:nvSpPr>
            <p:spPr bwMode="auto">
              <a:xfrm>
                <a:off x="2269" y="2381"/>
                <a:ext cx="5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Freeform 331"/>
              <p:cNvSpPr>
                <a:spLocks/>
              </p:cNvSpPr>
              <p:nvPr/>
            </p:nvSpPr>
            <p:spPr bwMode="auto">
              <a:xfrm>
                <a:off x="2247" y="2356"/>
                <a:ext cx="5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Freeform 332"/>
              <p:cNvSpPr>
                <a:spLocks/>
              </p:cNvSpPr>
              <p:nvPr/>
            </p:nvSpPr>
            <p:spPr bwMode="auto">
              <a:xfrm>
                <a:off x="2223" y="2324"/>
                <a:ext cx="5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Freeform 333"/>
              <p:cNvSpPr>
                <a:spLocks/>
              </p:cNvSpPr>
              <p:nvPr/>
            </p:nvSpPr>
            <p:spPr bwMode="auto">
              <a:xfrm>
                <a:off x="2203" y="2298"/>
                <a:ext cx="3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Freeform 334"/>
              <p:cNvSpPr>
                <a:spLocks/>
              </p:cNvSpPr>
              <p:nvPr/>
            </p:nvSpPr>
            <p:spPr bwMode="auto">
              <a:xfrm>
                <a:off x="2182" y="2273"/>
                <a:ext cx="2" cy="5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Freeform 335"/>
              <p:cNvSpPr>
                <a:spLocks/>
              </p:cNvSpPr>
              <p:nvPr/>
            </p:nvSpPr>
            <p:spPr bwMode="auto">
              <a:xfrm>
                <a:off x="2155" y="2247"/>
                <a:ext cx="5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Freeform 336"/>
              <p:cNvSpPr>
                <a:spLocks/>
              </p:cNvSpPr>
              <p:nvPr/>
            </p:nvSpPr>
            <p:spPr bwMode="auto">
              <a:xfrm>
                <a:off x="2131" y="2221"/>
                <a:ext cx="5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Freeform 337"/>
              <p:cNvSpPr>
                <a:spLocks/>
              </p:cNvSpPr>
              <p:nvPr/>
            </p:nvSpPr>
            <p:spPr bwMode="auto">
              <a:xfrm>
                <a:off x="2104" y="2201"/>
                <a:ext cx="5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Freeform 338"/>
              <p:cNvSpPr>
                <a:spLocks/>
              </p:cNvSpPr>
              <p:nvPr/>
            </p:nvSpPr>
            <p:spPr bwMode="auto">
              <a:xfrm>
                <a:off x="2078" y="2181"/>
                <a:ext cx="5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Freeform 339"/>
              <p:cNvSpPr>
                <a:spLocks/>
              </p:cNvSpPr>
              <p:nvPr/>
            </p:nvSpPr>
            <p:spPr bwMode="auto">
              <a:xfrm>
                <a:off x="2051" y="2170"/>
                <a:ext cx="5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Freeform 340"/>
              <p:cNvSpPr>
                <a:spLocks/>
              </p:cNvSpPr>
              <p:nvPr/>
            </p:nvSpPr>
            <p:spPr bwMode="auto">
              <a:xfrm>
                <a:off x="2025" y="2158"/>
                <a:ext cx="4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Freeform 341"/>
              <p:cNvSpPr>
                <a:spLocks/>
              </p:cNvSpPr>
              <p:nvPr/>
            </p:nvSpPr>
            <p:spPr bwMode="auto">
              <a:xfrm>
                <a:off x="1998" y="2153"/>
                <a:ext cx="5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Freeform 342"/>
              <p:cNvSpPr>
                <a:spLocks/>
              </p:cNvSpPr>
              <p:nvPr/>
            </p:nvSpPr>
            <p:spPr bwMode="auto">
              <a:xfrm>
                <a:off x="1971" y="2153"/>
                <a:ext cx="5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Freeform 343"/>
              <p:cNvSpPr>
                <a:spLocks/>
              </p:cNvSpPr>
              <p:nvPr/>
            </p:nvSpPr>
            <p:spPr bwMode="auto">
              <a:xfrm>
                <a:off x="1945" y="2158"/>
                <a:ext cx="5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Freeform 344"/>
              <p:cNvSpPr>
                <a:spLocks/>
              </p:cNvSpPr>
              <p:nvPr/>
            </p:nvSpPr>
            <p:spPr bwMode="auto">
              <a:xfrm>
                <a:off x="1918" y="2173"/>
                <a:ext cx="5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Freeform 345"/>
              <p:cNvSpPr>
                <a:spLocks/>
              </p:cNvSpPr>
              <p:nvPr/>
            </p:nvSpPr>
            <p:spPr bwMode="auto">
              <a:xfrm>
                <a:off x="1892" y="2190"/>
                <a:ext cx="4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Freeform 346"/>
              <p:cNvSpPr>
                <a:spLocks/>
              </p:cNvSpPr>
              <p:nvPr/>
            </p:nvSpPr>
            <p:spPr bwMode="auto">
              <a:xfrm>
                <a:off x="1865" y="2210"/>
                <a:ext cx="5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Freeform 347"/>
              <p:cNvSpPr>
                <a:spLocks/>
              </p:cNvSpPr>
              <p:nvPr/>
            </p:nvSpPr>
            <p:spPr bwMode="auto">
              <a:xfrm>
                <a:off x="1838" y="2235"/>
                <a:ext cx="5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Freeform 348"/>
              <p:cNvSpPr>
                <a:spLocks/>
              </p:cNvSpPr>
              <p:nvPr/>
            </p:nvSpPr>
            <p:spPr bwMode="auto">
              <a:xfrm>
                <a:off x="1817" y="2258"/>
                <a:ext cx="4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Freeform 349"/>
              <p:cNvSpPr>
                <a:spLocks/>
              </p:cNvSpPr>
              <p:nvPr/>
            </p:nvSpPr>
            <p:spPr bwMode="auto">
              <a:xfrm>
                <a:off x="1792" y="2284"/>
                <a:ext cx="5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Freeform 350"/>
              <p:cNvSpPr>
                <a:spLocks/>
              </p:cNvSpPr>
              <p:nvPr/>
            </p:nvSpPr>
            <p:spPr bwMode="auto">
              <a:xfrm>
                <a:off x="1768" y="2310"/>
                <a:ext cx="5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Freeform 351"/>
              <p:cNvSpPr>
                <a:spLocks/>
              </p:cNvSpPr>
              <p:nvPr/>
            </p:nvSpPr>
            <p:spPr bwMode="auto">
              <a:xfrm>
                <a:off x="1746" y="2336"/>
                <a:ext cx="5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Freeform 352"/>
              <p:cNvSpPr>
                <a:spLocks/>
              </p:cNvSpPr>
              <p:nvPr/>
            </p:nvSpPr>
            <p:spPr bwMode="auto">
              <a:xfrm>
                <a:off x="1722" y="2361"/>
                <a:ext cx="5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353"/>
              <p:cNvSpPr>
                <a:spLocks/>
              </p:cNvSpPr>
              <p:nvPr/>
            </p:nvSpPr>
            <p:spPr bwMode="auto">
              <a:xfrm>
                <a:off x="1703" y="2387"/>
                <a:ext cx="5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Freeform 354"/>
              <p:cNvSpPr>
                <a:spLocks/>
              </p:cNvSpPr>
              <p:nvPr/>
            </p:nvSpPr>
            <p:spPr bwMode="auto">
              <a:xfrm>
                <a:off x="1684" y="2410"/>
                <a:ext cx="2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Freeform 355"/>
              <p:cNvSpPr>
                <a:spLocks/>
              </p:cNvSpPr>
              <p:nvPr/>
            </p:nvSpPr>
            <p:spPr bwMode="auto">
              <a:xfrm>
                <a:off x="1662" y="2436"/>
                <a:ext cx="5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Freeform 356"/>
              <p:cNvSpPr>
                <a:spLocks/>
              </p:cNvSpPr>
              <p:nvPr/>
            </p:nvSpPr>
            <p:spPr bwMode="auto">
              <a:xfrm>
                <a:off x="1635" y="2467"/>
                <a:ext cx="5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Freeform 357"/>
              <p:cNvSpPr>
                <a:spLocks/>
              </p:cNvSpPr>
              <p:nvPr/>
            </p:nvSpPr>
            <p:spPr bwMode="auto">
              <a:xfrm>
                <a:off x="1611" y="2499"/>
                <a:ext cx="5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Freeform 358"/>
              <p:cNvSpPr>
                <a:spLocks/>
              </p:cNvSpPr>
              <p:nvPr/>
            </p:nvSpPr>
            <p:spPr bwMode="auto">
              <a:xfrm>
                <a:off x="1587" y="2530"/>
                <a:ext cx="2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Freeform 359"/>
              <p:cNvSpPr>
                <a:spLocks/>
              </p:cNvSpPr>
              <p:nvPr/>
            </p:nvSpPr>
            <p:spPr bwMode="auto">
              <a:xfrm>
                <a:off x="1565" y="2556"/>
                <a:ext cx="5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Freeform 360"/>
              <p:cNvSpPr>
                <a:spLocks/>
              </p:cNvSpPr>
              <p:nvPr/>
            </p:nvSpPr>
            <p:spPr bwMode="auto">
              <a:xfrm>
                <a:off x="1543" y="2587"/>
                <a:ext cx="5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Freeform 361"/>
              <p:cNvSpPr>
                <a:spLocks/>
              </p:cNvSpPr>
              <p:nvPr/>
            </p:nvSpPr>
            <p:spPr bwMode="auto">
              <a:xfrm>
                <a:off x="1519" y="2619"/>
                <a:ext cx="5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Freeform 362"/>
              <p:cNvSpPr>
                <a:spLocks/>
              </p:cNvSpPr>
              <p:nvPr/>
            </p:nvSpPr>
            <p:spPr bwMode="auto">
              <a:xfrm>
                <a:off x="1497" y="2650"/>
                <a:ext cx="5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Freeform 363"/>
              <p:cNvSpPr>
                <a:spLocks/>
              </p:cNvSpPr>
              <p:nvPr/>
            </p:nvSpPr>
            <p:spPr bwMode="auto">
              <a:xfrm>
                <a:off x="1478" y="2682"/>
                <a:ext cx="5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364"/>
              <p:cNvSpPr>
                <a:spLocks/>
              </p:cNvSpPr>
              <p:nvPr/>
            </p:nvSpPr>
            <p:spPr bwMode="auto">
              <a:xfrm>
                <a:off x="1459" y="2713"/>
                <a:ext cx="2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365"/>
              <p:cNvSpPr>
                <a:spLocks/>
              </p:cNvSpPr>
              <p:nvPr/>
            </p:nvSpPr>
            <p:spPr bwMode="auto">
              <a:xfrm>
                <a:off x="1439" y="2745"/>
                <a:ext cx="5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Freeform 366"/>
              <p:cNvSpPr>
                <a:spLocks/>
              </p:cNvSpPr>
              <p:nvPr/>
            </p:nvSpPr>
            <p:spPr bwMode="auto">
              <a:xfrm>
                <a:off x="1420" y="2776"/>
                <a:ext cx="2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Freeform 367"/>
              <p:cNvSpPr>
                <a:spLocks/>
              </p:cNvSpPr>
              <p:nvPr/>
            </p:nvSpPr>
            <p:spPr bwMode="auto">
              <a:xfrm>
                <a:off x="1401" y="2808"/>
                <a:ext cx="2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368"/>
              <p:cNvSpPr>
                <a:spLocks/>
              </p:cNvSpPr>
              <p:nvPr/>
            </p:nvSpPr>
            <p:spPr bwMode="auto">
              <a:xfrm>
                <a:off x="1379" y="2839"/>
                <a:ext cx="5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369"/>
              <p:cNvSpPr>
                <a:spLocks/>
              </p:cNvSpPr>
              <p:nvPr/>
            </p:nvSpPr>
            <p:spPr bwMode="auto">
              <a:xfrm>
                <a:off x="1357" y="2871"/>
                <a:ext cx="5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Freeform 370"/>
              <p:cNvSpPr>
                <a:spLocks/>
              </p:cNvSpPr>
              <p:nvPr/>
            </p:nvSpPr>
            <p:spPr bwMode="auto">
              <a:xfrm>
                <a:off x="1340" y="2899"/>
                <a:ext cx="3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Freeform 371"/>
              <p:cNvSpPr>
                <a:spLocks/>
              </p:cNvSpPr>
              <p:nvPr/>
            </p:nvSpPr>
            <p:spPr bwMode="auto">
              <a:xfrm>
                <a:off x="1318" y="2931"/>
                <a:ext cx="5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372"/>
              <p:cNvSpPr>
                <a:spLocks/>
              </p:cNvSpPr>
              <p:nvPr/>
            </p:nvSpPr>
            <p:spPr bwMode="auto">
              <a:xfrm>
                <a:off x="1297" y="2959"/>
                <a:ext cx="4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373"/>
              <p:cNvSpPr>
                <a:spLocks/>
              </p:cNvSpPr>
              <p:nvPr/>
            </p:nvSpPr>
            <p:spPr bwMode="auto">
              <a:xfrm>
                <a:off x="1277" y="2991"/>
                <a:ext cx="3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374"/>
              <p:cNvSpPr>
                <a:spLocks/>
              </p:cNvSpPr>
              <p:nvPr/>
            </p:nvSpPr>
            <p:spPr bwMode="auto">
              <a:xfrm>
                <a:off x="1258" y="3019"/>
                <a:ext cx="2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Freeform 375"/>
              <p:cNvSpPr>
                <a:spLocks/>
              </p:cNvSpPr>
              <p:nvPr/>
            </p:nvSpPr>
            <p:spPr bwMode="auto">
              <a:xfrm>
                <a:off x="1236" y="3051"/>
                <a:ext cx="5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376"/>
              <p:cNvSpPr>
                <a:spLocks/>
              </p:cNvSpPr>
              <p:nvPr/>
            </p:nvSpPr>
            <p:spPr bwMode="auto">
              <a:xfrm>
                <a:off x="1214" y="3079"/>
                <a:ext cx="5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377"/>
              <p:cNvSpPr>
                <a:spLocks/>
              </p:cNvSpPr>
              <p:nvPr/>
            </p:nvSpPr>
            <p:spPr bwMode="auto">
              <a:xfrm>
                <a:off x="1193" y="3111"/>
                <a:ext cx="5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378"/>
              <p:cNvSpPr>
                <a:spLocks/>
              </p:cNvSpPr>
              <p:nvPr/>
            </p:nvSpPr>
            <p:spPr bwMode="auto">
              <a:xfrm>
                <a:off x="1173" y="3140"/>
                <a:ext cx="3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379"/>
              <p:cNvSpPr>
                <a:spLocks/>
              </p:cNvSpPr>
              <p:nvPr/>
            </p:nvSpPr>
            <p:spPr bwMode="auto">
              <a:xfrm>
                <a:off x="1152" y="3168"/>
                <a:ext cx="2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380"/>
              <p:cNvSpPr>
                <a:spLocks/>
              </p:cNvSpPr>
              <p:nvPr/>
            </p:nvSpPr>
            <p:spPr bwMode="auto">
              <a:xfrm>
                <a:off x="1130" y="3197"/>
                <a:ext cx="5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Freeform 381"/>
              <p:cNvSpPr>
                <a:spLocks/>
              </p:cNvSpPr>
              <p:nvPr/>
            </p:nvSpPr>
            <p:spPr bwMode="auto">
              <a:xfrm>
                <a:off x="1115" y="3214"/>
                <a:ext cx="5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Freeform 382"/>
              <p:cNvSpPr>
                <a:spLocks/>
              </p:cNvSpPr>
              <p:nvPr/>
            </p:nvSpPr>
            <p:spPr bwMode="auto">
              <a:xfrm>
                <a:off x="1096" y="3240"/>
                <a:ext cx="2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Freeform 383"/>
              <p:cNvSpPr>
                <a:spLocks/>
              </p:cNvSpPr>
              <p:nvPr/>
            </p:nvSpPr>
            <p:spPr bwMode="auto">
              <a:xfrm>
                <a:off x="1072" y="3268"/>
                <a:ext cx="5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Freeform 384"/>
              <p:cNvSpPr>
                <a:spLocks/>
              </p:cNvSpPr>
              <p:nvPr/>
            </p:nvSpPr>
            <p:spPr bwMode="auto">
              <a:xfrm>
                <a:off x="1045" y="3300"/>
                <a:ext cx="5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Freeform 385"/>
              <p:cNvSpPr>
                <a:spLocks/>
              </p:cNvSpPr>
              <p:nvPr/>
            </p:nvSpPr>
            <p:spPr bwMode="auto">
              <a:xfrm>
                <a:off x="1021" y="3328"/>
                <a:ext cx="5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Freeform 386"/>
              <p:cNvSpPr>
                <a:spLocks/>
              </p:cNvSpPr>
              <p:nvPr/>
            </p:nvSpPr>
            <p:spPr bwMode="auto">
              <a:xfrm>
                <a:off x="997" y="3354"/>
                <a:ext cx="5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Freeform 387"/>
              <p:cNvSpPr>
                <a:spLocks/>
              </p:cNvSpPr>
              <p:nvPr/>
            </p:nvSpPr>
            <p:spPr bwMode="auto">
              <a:xfrm>
                <a:off x="973" y="3380"/>
                <a:ext cx="4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Freeform 388"/>
              <p:cNvSpPr>
                <a:spLocks/>
              </p:cNvSpPr>
              <p:nvPr/>
            </p:nvSpPr>
            <p:spPr bwMode="auto">
              <a:xfrm>
                <a:off x="948" y="3400"/>
                <a:ext cx="5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Freeform 389"/>
              <p:cNvSpPr>
                <a:spLocks/>
              </p:cNvSpPr>
              <p:nvPr/>
            </p:nvSpPr>
            <p:spPr bwMode="auto">
              <a:xfrm>
                <a:off x="922" y="3423"/>
                <a:ext cx="5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Freeform 390"/>
              <p:cNvSpPr>
                <a:spLocks/>
              </p:cNvSpPr>
              <p:nvPr/>
            </p:nvSpPr>
            <p:spPr bwMode="auto">
              <a:xfrm>
                <a:off x="895" y="3440"/>
                <a:ext cx="5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Freeform 391"/>
              <p:cNvSpPr>
                <a:spLocks/>
              </p:cNvSpPr>
              <p:nvPr/>
            </p:nvSpPr>
            <p:spPr bwMode="auto">
              <a:xfrm>
                <a:off x="869" y="3457"/>
                <a:ext cx="4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Freeform 392"/>
              <p:cNvSpPr>
                <a:spLocks/>
              </p:cNvSpPr>
              <p:nvPr/>
            </p:nvSpPr>
            <p:spPr bwMode="auto">
              <a:xfrm>
                <a:off x="842" y="3471"/>
                <a:ext cx="5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Freeform 393"/>
              <p:cNvSpPr>
                <a:spLocks/>
              </p:cNvSpPr>
              <p:nvPr/>
            </p:nvSpPr>
            <p:spPr bwMode="auto">
              <a:xfrm>
                <a:off x="815" y="3483"/>
                <a:ext cx="5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Freeform 394"/>
              <p:cNvSpPr>
                <a:spLocks/>
              </p:cNvSpPr>
              <p:nvPr/>
            </p:nvSpPr>
            <p:spPr bwMode="auto">
              <a:xfrm>
                <a:off x="789" y="3494"/>
                <a:ext cx="5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Line 395"/>
              <p:cNvSpPr>
                <a:spLocks noChangeShapeType="1"/>
              </p:cNvSpPr>
              <p:nvPr/>
            </p:nvSpPr>
            <p:spPr bwMode="auto">
              <a:xfrm flipH="1">
                <a:off x="762" y="3503"/>
                <a:ext cx="5" cy="3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Freeform 396"/>
              <p:cNvSpPr>
                <a:spLocks/>
              </p:cNvSpPr>
              <p:nvPr/>
            </p:nvSpPr>
            <p:spPr bwMode="auto">
              <a:xfrm>
                <a:off x="1120" y="2247"/>
                <a:ext cx="1632" cy="1021"/>
              </a:xfrm>
              <a:custGeom>
                <a:avLst/>
                <a:gdLst/>
                <a:ahLst/>
                <a:cxnLst>
                  <a:cxn ang="0">
                    <a:pos x="1618" y="681"/>
                  </a:cxn>
                  <a:cxn ang="0">
                    <a:pos x="1599" y="664"/>
                  </a:cxn>
                  <a:cxn ang="0">
                    <a:pos x="1574" y="646"/>
                  </a:cxn>
                  <a:cxn ang="0">
                    <a:pos x="1550" y="624"/>
                  </a:cxn>
                  <a:cxn ang="0">
                    <a:pos x="1524" y="604"/>
                  </a:cxn>
                  <a:cxn ang="0">
                    <a:pos x="1499" y="581"/>
                  </a:cxn>
                  <a:cxn ang="0">
                    <a:pos x="1473" y="558"/>
                  </a:cxn>
                  <a:cxn ang="0">
                    <a:pos x="1449" y="535"/>
                  </a:cxn>
                  <a:cxn ang="0">
                    <a:pos x="1422" y="509"/>
                  </a:cxn>
                  <a:cxn ang="0">
                    <a:pos x="1398" y="486"/>
                  </a:cxn>
                  <a:cxn ang="0">
                    <a:pos x="1371" y="461"/>
                  </a:cxn>
                  <a:cxn ang="0">
                    <a:pos x="1347" y="432"/>
                  </a:cxn>
                  <a:cxn ang="0">
                    <a:pos x="1320" y="406"/>
                  </a:cxn>
                  <a:cxn ang="0">
                    <a:pos x="1296" y="378"/>
                  </a:cxn>
                  <a:cxn ang="0">
                    <a:pos x="1270" y="349"/>
                  </a:cxn>
                  <a:cxn ang="0">
                    <a:pos x="1245" y="317"/>
                  </a:cxn>
                  <a:cxn ang="0">
                    <a:pos x="1219" y="286"/>
                  </a:cxn>
                  <a:cxn ang="0">
                    <a:pos x="1195" y="257"/>
                  </a:cxn>
                  <a:cxn ang="0">
                    <a:pos x="1171" y="226"/>
                  </a:cxn>
                  <a:cxn ang="0">
                    <a:pos x="1144" y="194"/>
                  </a:cxn>
                  <a:cxn ang="0">
                    <a:pos x="1117" y="166"/>
                  </a:cxn>
                  <a:cxn ang="0">
                    <a:pos x="1093" y="137"/>
                  </a:cxn>
                  <a:cxn ang="0">
                    <a:pos x="1067" y="109"/>
                  </a:cxn>
                  <a:cxn ang="0">
                    <a:pos x="1042" y="86"/>
                  </a:cxn>
                  <a:cxn ang="0">
                    <a:pos x="1016" y="63"/>
                  </a:cxn>
                  <a:cxn ang="0">
                    <a:pos x="992" y="43"/>
                  </a:cxn>
                  <a:cxn ang="0">
                    <a:pos x="967" y="29"/>
                  </a:cxn>
                  <a:cxn ang="0">
                    <a:pos x="941" y="17"/>
                  </a:cxn>
                  <a:cxn ang="0">
                    <a:pos x="917" y="9"/>
                  </a:cxn>
                  <a:cxn ang="0">
                    <a:pos x="895" y="3"/>
                  </a:cxn>
                  <a:cxn ang="0">
                    <a:pos x="873" y="0"/>
                  </a:cxn>
                  <a:cxn ang="0">
                    <a:pos x="851" y="3"/>
                  </a:cxn>
                  <a:cxn ang="0">
                    <a:pos x="830" y="9"/>
                  </a:cxn>
                  <a:cxn ang="0">
                    <a:pos x="805" y="20"/>
                  </a:cxn>
                  <a:cxn ang="0">
                    <a:pos x="781" y="37"/>
                  </a:cxn>
                  <a:cxn ang="0">
                    <a:pos x="755" y="60"/>
                  </a:cxn>
                  <a:cxn ang="0">
                    <a:pos x="726" y="86"/>
                  </a:cxn>
                  <a:cxn ang="0">
                    <a:pos x="699" y="114"/>
                  </a:cxn>
                  <a:cxn ang="0">
                    <a:pos x="670" y="143"/>
                  </a:cxn>
                  <a:cxn ang="0">
                    <a:pos x="641" y="174"/>
                  </a:cxn>
                  <a:cxn ang="0">
                    <a:pos x="612" y="209"/>
                  </a:cxn>
                  <a:cxn ang="0">
                    <a:pos x="585" y="243"/>
                  </a:cxn>
                  <a:cxn ang="0">
                    <a:pos x="556" y="277"/>
                  </a:cxn>
                  <a:cxn ang="0">
                    <a:pos x="527" y="312"/>
                  </a:cxn>
                  <a:cxn ang="0">
                    <a:pos x="498" y="349"/>
                  </a:cxn>
                  <a:cxn ang="0">
                    <a:pos x="472" y="383"/>
                  </a:cxn>
                  <a:cxn ang="0">
                    <a:pos x="443" y="420"/>
                  </a:cxn>
                  <a:cxn ang="0">
                    <a:pos x="414" y="461"/>
                  </a:cxn>
                  <a:cxn ang="0">
                    <a:pos x="385" y="503"/>
                  </a:cxn>
                  <a:cxn ang="0">
                    <a:pos x="356" y="546"/>
                  </a:cxn>
                  <a:cxn ang="0">
                    <a:pos x="329" y="595"/>
                  </a:cxn>
                  <a:cxn ang="0">
                    <a:pos x="300" y="641"/>
                  </a:cxn>
                  <a:cxn ang="0">
                    <a:pos x="271" y="684"/>
                  </a:cxn>
                  <a:cxn ang="0">
                    <a:pos x="242" y="727"/>
                  </a:cxn>
                  <a:cxn ang="0">
                    <a:pos x="213" y="767"/>
                  </a:cxn>
                  <a:cxn ang="0">
                    <a:pos x="184" y="804"/>
                  </a:cxn>
                  <a:cxn ang="0">
                    <a:pos x="157" y="841"/>
                  </a:cxn>
                  <a:cxn ang="0">
                    <a:pos x="128" y="878"/>
                  </a:cxn>
                  <a:cxn ang="0">
                    <a:pos x="99" y="913"/>
                  </a:cxn>
                  <a:cxn ang="0">
                    <a:pos x="70" y="947"/>
                  </a:cxn>
                  <a:cxn ang="0">
                    <a:pos x="44" y="978"/>
                  </a:cxn>
                  <a:cxn ang="0">
                    <a:pos x="15" y="1007"/>
                  </a:cxn>
                </a:cxnLst>
                <a:rect l="0" t="0" r="r" b="b"/>
                <a:pathLst>
                  <a:path w="1632" h="1021">
                    <a:moveTo>
                      <a:pt x="1632" y="692"/>
                    </a:moveTo>
                    <a:lnTo>
                      <a:pt x="1630" y="689"/>
                    </a:lnTo>
                    <a:lnTo>
                      <a:pt x="1628" y="689"/>
                    </a:lnTo>
                    <a:lnTo>
                      <a:pt x="1625" y="687"/>
                    </a:lnTo>
                    <a:lnTo>
                      <a:pt x="1625" y="687"/>
                    </a:lnTo>
                    <a:lnTo>
                      <a:pt x="1623" y="684"/>
                    </a:lnTo>
                    <a:lnTo>
                      <a:pt x="1620" y="684"/>
                    </a:lnTo>
                    <a:lnTo>
                      <a:pt x="1618" y="681"/>
                    </a:lnTo>
                    <a:lnTo>
                      <a:pt x="1615" y="678"/>
                    </a:lnTo>
                    <a:lnTo>
                      <a:pt x="1613" y="678"/>
                    </a:lnTo>
                    <a:lnTo>
                      <a:pt x="1611" y="675"/>
                    </a:lnTo>
                    <a:lnTo>
                      <a:pt x="1608" y="672"/>
                    </a:lnTo>
                    <a:lnTo>
                      <a:pt x="1606" y="672"/>
                    </a:lnTo>
                    <a:lnTo>
                      <a:pt x="1603" y="669"/>
                    </a:lnTo>
                    <a:lnTo>
                      <a:pt x="1601" y="667"/>
                    </a:lnTo>
                    <a:lnTo>
                      <a:pt x="1599" y="664"/>
                    </a:lnTo>
                    <a:lnTo>
                      <a:pt x="1596" y="664"/>
                    </a:lnTo>
                    <a:lnTo>
                      <a:pt x="1591" y="661"/>
                    </a:lnTo>
                    <a:lnTo>
                      <a:pt x="1589" y="658"/>
                    </a:lnTo>
                    <a:lnTo>
                      <a:pt x="1586" y="655"/>
                    </a:lnTo>
                    <a:lnTo>
                      <a:pt x="1584" y="652"/>
                    </a:lnTo>
                    <a:lnTo>
                      <a:pt x="1582" y="649"/>
                    </a:lnTo>
                    <a:lnTo>
                      <a:pt x="1577" y="649"/>
                    </a:lnTo>
                    <a:lnTo>
                      <a:pt x="1574" y="646"/>
                    </a:lnTo>
                    <a:lnTo>
                      <a:pt x="1572" y="644"/>
                    </a:lnTo>
                    <a:lnTo>
                      <a:pt x="1567" y="641"/>
                    </a:lnTo>
                    <a:lnTo>
                      <a:pt x="1565" y="638"/>
                    </a:lnTo>
                    <a:lnTo>
                      <a:pt x="1562" y="635"/>
                    </a:lnTo>
                    <a:lnTo>
                      <a:pt x="1560" y="632"/>
                    </a:lnTo>
                    <a:lnTo>
                      <a:pt x="1555" y="629"/>
                    </a:lnTo>
                    <a:lnTo>
                      <a:pt x="1553" y="626"/>
                    </a:lnTo>
                    <a:lnTo>
                      <a:pt x="1550" y="624"/>
                    </a:lnTo>
                    <a:lnTo>
                      <a:pt x="1545" y="621"/>
                    </a:lnTo>
                    <a:lnTo>
                      <a:pt x="1543" y="621"/>
                    </a:lnTo>
                    <a:lnTo>
                      <a:pt x="1540" y="618"/>
                    </a:lnTo>
                    <a:lnTo>
                      <a:pt x="1536" y="615"/>
                    </a:lnTo>
                    <a:lnTo>
                      <a:pt x="1533" y="612"/>
                    </a:lnTo>
                    <a:lnTo>
                      <a:pt x="1531" y="609"/>
                    </a:lnTo>
                    <a:lnTo>
                      <a:pt x="1528" y="606"/>
                    </a:lnTo>
                    <a:lnTo>
                      <a:pt x="1524" y="604"/>
                    </a:lnTo>
                    <a:lnTo>
                      <a:pt x="1521" y="601"/>
                    </a:lnTo>
                    <a:lnTo>
                      <a:pt x="1519" y="598"/>
                    </a:lnTo>
                    <a:lnTo>
                      <a:pt x="1514" y="595"/>
                    </a:lnTo>
                    <a:lnTo>
                      <a:pt x="1511" y="592"/>
                    </a:lnTo>
                    <a:lnTo>
                      <a:pt x="1509" y="589"/>
                    </a:lnTo>
                    <a:lnTo>
                      <a:pt x="1504" y="586"/>
                    </a:lnTo>
                    <a:lnTo>
                      <a:pt x="1502" y="584"/>
                    </a:lnTo>
                    <a:lnTo>
                      <a:pt x="1499" y="581"/>
                    </a:lnTo>
                    <a:lnTo>
                      <a:pt x="1497" y="578"/>
                    </a:lnTo>
                    <a:lnTo>
                      <a:pt x="1492" y="575"/>
                    </a:lnTo>
                    <a:lnTo>
                      <a:pt x="1490" y="572"/>
                    </a:lnTo>
                    <a:lnTo>
                      <a:pt x="1487" y="569"/>
                    </a:lnTo>
                    <a:lnTo>
                      <a:pt x="1482" y="566"/>
                    </a:lnTo>
                    <a:lnTo>
                      <a:pt x="1480" y="564"/>
                    </a:lnTo>
                    <a:lnTo>
                      <a:pt x="1478" y="561"/>
                    </a:lnTo>
                    <a:lnTo>
                      <a:pt x="1473" y="558"/>
                    </a:lnTo>
                    <a:lnTo>
                      <a:pt x="1470" y="555"/>
                    </a:lnTo>
                    <a:lnTo>
                      <a:pt x="1468" y="552"/>
                    </a:lnTo>
                    <a:lnTo>
                      <a:pt x="1463" y="549"/>
                    </a:lnTo>
                    <a:lnTo>
                      <a:pt x="1461" y="546"/>
                    </a:lnTo>
                    <a:lnTo>
                      <a:pt x="1458" y="543"/>
                    </a:lnTo>
                    <a:lnTo>
                      <a:pt x="1456" y="541"/>
                    </a:lnTo>
                    <a:lnTo>
                      <a:pt x="1451" y="538"/>
                    </a:lnTo>
                    <a:lnTo>
                      <a:pt x="1449" y="535"/>
                    </a:lnTo>
                    <a:lnTo>
                      <a:pt x="1446" y="532"/>
                    </a:lnTo>
                    <a:lnTo>
                      <a:pt x="1441" y="526"/>
                    </a:lnTo>
                    <a:lnTo>
                      <a:pt x="1439" y="523"/>
                    </a:lnTo>
                    <a:lnTo>
                      <a:pt x="1436" y="521"/>
                    </a:lnTo>
                    <a:lnTo>
                      <a:pt x="1432" y="518"/>
                    </a:lnTo>
                    <a:lnTo>
                      <a:pt x="1429" y="515"/>
                    </a:lnTo>
                    <a:lnTo>
                      <a:pt x="1427" y="512"/>
                    </a:lnTo>
                    <a:lnTo>
                      <a:pt x="1422" y="509"/>
                    </a:lnTo>
                    <a:lnTo>
                      <a:pt x="1420" y="506"/>
                    </a:lnTo>
                    <a:lnTo>
                      <a:pt x="1417" y="503"/>
                    </a:lnTo>
                    <a:lnTo>
                      <a:pt x="1412" y="501"/>
                    </a:lnTo>
                    <a:lnTo>
                      <a:pt x="1410" y="498"/>
                    </a:lnTo>
                    <a:lnTo>
                      <a:pt x="1407" y="495"/>
                    </a:lnTo>
                    <a:lnTo>
                      <a:pt x="1403" y="492"/>
                    </a:lnTo>
                    <a:lnTo>
                      <a:pt x="1400" y="489"/>
                    </a:lnTo>
                    <a:lnTo>
                      <a:pt x="1398" y="486"/>
                    </a:lnTo>
                    <a:lnTo>
                      <a:pt x="1393" y="481"/>
                    </a:lnTo>
                    <a:lnTo>
                      <a:pt x="1391" y="478"/>
                    </a:lnTo>
                    <a:lnTo>
                      <a:pt x="1388" y="475"/>
                    </a:lnTo>
                    <a:lnTo>
                      <a:pt x="1383" y="472"/>
                    </a:lnTo>
                    <a:lnTo>
                      <a:pt x="1381" y="469"/>
                    </a:lnTo>
                    <a:lnTo>
                      <a:pt x="1378" y="466"/>
                    </a:lnTo>
                    <a:lnTo>
                      <a:pt x="1374" y="463"/>
                    </a:lnTo>
                    <a:lnTo>
                      <a:pt x="1371" y="461"/>
                    </a:lnTo>
                    <a:lnTo>
                      <a:pt x="1369" y="455"/>
                    </a:lnTo>
                    <a:lnTo>
                      <a:pt x="1364" y="452"/>
                    </a:lnTo>
                    <a:lnTo>
                      <a:pt x="1362" y="449"/>
                    </a:lnTo>
                    <a:lnTo>
                      <a:pt x="1359" y="446"/>
                    </a:lnTo>
                    <a:lnTo>
                      <a:pt x="1357" y="443"/>
                    </a:lnTo>
                    <a:lnTo>
                      <a:pt x="1352" y="440"/>
                    </a:lnTo>
                    <a:lnTo>
                      <a:pt x="1349" y="438"/>
                    </a:lnTo>
                    <a:lnTo>
                      <a:pt x="1347" y="432"/>
                    </a:lnTo>
                    <a:lnTo>
                      <a:pt x="1342" y="429"/>
                    </a:lnTo>
                    <a:lnTo>
                      <a:pt x="1340" y="426"/>
                    </a:lnTo>
                    <a:lnTo>
                      <a:pt x="1337" y="423"/>
                    </a:lnTo>
                    <a:lnTo>
                      <a:pt x="1333" y="420"/>
                    </a:lnTo>
                    <a:lnTo>
                      <a:pt x="1330" y="415"/>
                    </a:lnTo>
                    <a:lnTo>
                      <a:pt x="1328" y="412"/>
                    </a:lnTo>
                    <a:lnTo>
                      <a:pt x="1323" y="409"/>
                    </a:lnTo>
                    <a:lnTo>
                      <a:pt x="1320" y="406"/>
                    </a:lnTo>
                    <a:lnTo>
                      <a:pt x="1318" y="403"/>
                    </a:lnTo>
                    <a:lnTo>
                      <a:pt x="1316" y="398"/>
                    </a:lnTo>
                    <a:lnTo>
                      <a:pt x="1311" y="395"/>
                    </a:lnTo>
                    <a:lnTo>
                      <a:pt x="1308" y="392"/>
                    </a:lnTo>
                    <a:lnTo>
                      <a:pt x="1306" y="389"/>
                    </a:lnTo>
                    <a:lnTo>
                      <a:pt x="1301" y="383"/>
                    </a:lnTo>
                    <a:lnTo>
                      <a:pt x="1299" y="380"/>
                    </a:lnTo>
                    <a:lnTo>
                      <a:pt x="1296" y="378"/>
                    </a:lnTo>
                    <a:lnTo>
                      <a:pt x="1291" y="375"/>
                    </a:lnTo>
                    <a:lnTo>
                      <a:pt x="1289" y="369"/>
                    </a:lnTo>
                    <a:lnTo>
                      <a:pt x="1287" y="366"/>
                    </a:lnTo>
                    <a:lnTo>
                      <a:pt x="1284" y="363"/>
                    </a:lnTo>
                    <a:lnTo>
                      <a:pt x="1279" y="358"/>
                    </a:lnTo>
                    <a:lnTo>
                      <a:pt x="1277" y="355"/>
                    </a:lnTo>
                    <a:lnTo>
                      <a:pt x="1274" y="352"/>
                    </a:lnTo>
                    <a:lnTo>
                      <a:pt x="1270" y="349"/>
                    </a:lnTo>
                    <a:lnTo>
                      <a:pt x="1267" y="343"/>
                    </a:lnTo>
                    <a:lnTo>
                      <a:pt x="1265" y="340"/>
                    </a:lnTo>
                    <a:lnTo>
                      <a:pt x="1260" y="338"/>
                    </a:lnTo>
                    <a:lnTo>
                      <a:pt x="1258" y="332"/>
                    </a:lnTo>
                    <a:lnTo>
                      <a:pt x="1255" y="329"/>
                    </a:lnTo>
                    <a:lnTo>
                      <a:pt x="1250" y="326"/>
                    </a:lnTo>
                    <a:lnTo>
                      <a:pt x="1248" y="320"/>
                    </a:lnTo>
                    <a:lnTo>
                      <a:pt x="1245" y="317"/>
                    </a:lnTo>
                    <a:lnTo>
                      <a:pt x="1243" y="315"/>
                    </a:lnTo>
                    <a:lnTo>
                      <a:pt x="1238" y="309"/>
                    </a:lnTo>
                    <a:lnTo>
                      <a:pt x="1236" y="306"/>
                    </a:lnTo>
                    <a:lnTo>
                      <a:pt x="1233" y="303"/>
                    </a:lnTo>
                    <a:lnTo>
                      <a:pt x="1229" y="297"/>
                    </a:lnTo>
                    <a:lnTo>
                      <a:pt x="1226" y="295"/>
                    </a:lnTo>
                    <a:lnTo>
                      <a:pt x="1224" y="292"/>
                    </a:lnTo>
                    <a:lnTo>
                      <a:pt x="1219" y="286"/>
                    </a:lnTo>
                    <a:lnTo>
                      <a:pt x="1216" y="283"/>
                    </a:lnTo>
                    <a:lnTo>
                      <a:pt x="1214" y="280"/>
                    </a:lnTo>
                    <a:lnTo>
                      <a:pt x="1212" y="275"/>
                    </a:lnTo>
                    <a:lnTo>
                      <a:pt x="1207" y="272"/>
                    </a:lnTo>
                    <a:lnTo>
                      <a:pt x="1204" y="269"/>
                    </a:lnTo>
                    <a:lnTo>
                      <a:pt x="1202" y="263"/>
                    </a:lnTo>
                    <a:lnTo>
                      <a:pt x="1197" y="260"/>
                    </a:lnTo>
                    <a:lnTo>
                      <a:pt x="1195" y="257"/>
                    </a:lnTo>
                    <a:lnTo>
                      <a:pt x="1192" y="252"/>
                    </a:lnTo>
                    <a:lnTo>
                      <a:pt x="1187" y="249"/>
                    </a:lnTo>
                    <a:lnTo>
                      <a:pt x="1185" y="246"/>
                    </a:lnTo>
                    <a:lnTo>
                      <a:pt x="1183" y="240"/>
                    </a:lnTo>
                    <a:lnTo>
                      <a:pt x="1178" y="237"/>
                    </a:lnTo>
                    <a:lnTo>
                      <a:pt x="1175" y="235"/>
                    </a:lnTo>
                    <a:lnTo>
                      <a:pt x="1173" y="229"/>
                    </a:lnTo>
                    <a:lnTo>
                      <a:pt x="1171" y="226"/>
                    </a:lnTo>
                    <a:lnTo>
                      <a:pt x="1166" y="220"/>
                    </a:lnTo>
                    <a:lnTo>
                      <a:pt x="1163" y="217"/>
                    </a:lnTo>
                    <a:lnTo>
                      <a:pt x="1161" y="214"/>
                    </a:lnTo>
                    <a:lnTo>
                      <a:pt x="1156" y="209"/>
                    </a:lnTo>
                    <a:lnTo>
                      <a:pt x="1154" y="206"/>
                    </a:lnTo>
                    <a:lnTo>
                      <a:pt x="1151" y="203"/>
                    </a:lnTo>
                    <a:lnTo>
                      <a:pt x="1146" y="197"/>
                    </a:lnTo>
                    <a:lnTo>
                      <a:pt x="1144" y="194"/>
                    </a:lnTo>
                    <a:lnTo>
                      <a:pt x="1141" y="192"/>
                    </a:lnTo>
                    <a:lnTo>
                      <a:pt x="1137" y="186"/>
                    </a:lnTo>
                    <a:lnTo>
                      <a:pt x="1134" y="183"/>
                    </a:lnTo>
                    <a:lnTo>
                      <a:pt x="1132" y="180"/>
                    </a:lnTo>
                    <a:lnTo>
                      <a:pt x="1127" y="177"/>
                    </a:lnTo>
                    <a:lnTo>
                      <a:pt x="1125" y="172"/>
                    </a:lnTo>
                    <a:lnTo>
                      <a:pt x="1122" y="169"/>
                    </a:lnTo>
                    <a:lnTo>
                      <a:pt x="1117" y="166"/>
                    </a:lnTo>
                    <a:lnTo>
                      <a:pt x="1115" y="160"/>
                    </a:lnTo>
                    <a:lnTo>
                      <a:pt x="1112" y="157"/>
                    </a:lnTo>
                    <a:lnTo>
                      <a:pt x="1108" y="154"/>
                    </a:lnTo>
                    <a:lnTo>
                      <a:pt x="1105" y="152"/>
                    </a:lnTo>
                    <a:lnTo>
                      <a:pt x="1103" y="146"/>
                    </a:lnTo>
                    <a:lnTo>
                      <a:pt x="1098" y="143"/>
                    </a:lnTo>
                    <a:lnTo>
                      <a:pt x="1096" y="140"/>
                    </a:lnTo>
                    <a:lnTo>
                      <a:pt x="1093" y="137"/>
                    </a:lnTo>
                    <a:lnTo>
                      <a:pt x="1088" y="132"/>
                    </a:lnTo>
                    <a:lnTo>
                      <a:pt x="1086" y="129"/>
                    </a:lnTo>
                    <a:lnTo>
                      <a:pt x="1083" y="126"/>
                    </a:lnTo>
                    <a:lnTo>
                      <a:pt x="1079" y="123"/>
                    </a:lnTo>
                    <a:lnTo>
                      <a:pt x="1076" y="120"/>
                    </a:lnTo>
                    <a:lnTo>
                      <a:pt x="1074" y="117"/>
                    </a:lnTo>
                    <a:lnTo>
                      <a:pt x="1071" y="112"/>
                    </a:lnTo>
                    <a:lnTo>
                      <a:pt x="1067" y="109"/>
                    </a:lnTo>
                    <a:lnTo>
                      <a:pt x="1064" y="106"/>
                    </a:lnTo>
                    <a:lnTo>
                      <a:pt x="1062" y="103"/>
                    </a:lnTo>
                    <a:lnTo>
                      <a:pt x="1057" y="100"/>
                    </a:lnTo>
                    <a:lnTo>
                      <a:pt x="1054" y="97"/>
                    </a:lnTo>
                    <a:lnTo>
                      <a:pt x="1052" y="94"/>
                    </a:lnTo>
                    <a:lnTo>
                      <a:pt x="1047" y="91"/>
                    </a:lnTo>
                    <a:lnTo>
                      <a:pt x="1045" y="89"/>
                    </a:lnTo>
                    <a:lnTo>
                      <a:pt x="1042" y="86"/>
                    </a:lnTo>
                    <a:lnTo>
                      <a:pt x="1038" y="83"/>
                    </a:lnTo>
                    <a:lnTo>
                      <a:pt x="1035" y="80"/>
                    </a:lnTo>
                    <a:lnTo>
                      <a:pt x="1033" y="77"/>
                    </a:lnTo>
                    <a:lnTo>
                      <a:pt x="1030" y="74"/>
                    </a:lnTo>
                    <a:lnTo>
                      <a:pt x="1025" y="71"/>
                    </a:lnTo>
                    <a:lnTo>
                      <a:pt x="1023" y="69"/>
                    </a:lnTo>
                    <a:lnTo>
                      <a:pt x="1021" y="66"/>
                    </a:lnTo>
                    <a:lnTo>
                      <a:pt x="1016" y="63"/>
                    </a:lnTo>
                    <a:lnTo>
                      <a:pt x="1013" y="60"/>
                    </a:lnTo>
                    <a:lnTo>
                      <a:pt x="1011" y="57"/>
                    </a:lnTo>
                    <a:lnTo>
                      <a:pt x="1006" y="54"/>
                    </a:lnTo>
                    <a:lnTo>
                      <a:pt x="1004" y="51"/>
                    </a:lnTo>
                    <a:lnTo>
                      <a:pt x="1001" y="51"/>
                    </a:lnTo>
                    <a:lnTo>
                      <a:pt x="999" y="49"/>
                    </a:lnTo>
                    <a:lnTo>
                      <a:pt x="994" y="46"/>
                    </a:lnTo>
                    <a:lnTo>
                      <a:pt x="992" y="43"/>
                    </a:lnTo>
                    <a:lnTo>
                      <a:pt x="989" y="40"/>
                    </a:lnTo>
                    <a:lnTo>
                      <a:pt x="984" y="40"/>
                    </a:lnTo>
                    <a:lnTo>
                      <a:pt x="982" y="37"/>
                    </a:lnTo>
                    <a:lnTo>
                      <a:pt x="979" y="34"/>
                    </a:lnTo>
                    <a:lnTo>
                      <a:pt x="975" y="34"/>
                    </a:lnTo>
                    <a:lnTo>
                      <a:pt x="972" y="31"/>
                    </a:lnTo>
                    <a:lnTo>
                      <a:pt x="970" y="29"/>
                    </a:lnTo>
                    <a:lnTo>
                      <a:pt x="967" y="29"/>
                    </a:lnTo>
                    <a:lnTo>
                      <a:pt x="963" y="26"/>
                    </a:lnTo>
                    <a:lnTo>
                      <a:pt x="960" y="26"/>
                    </a:lnTo>
                    <a:lnTo>
                      <a:pt x="958" y="23"/>
                    </a:lnTo>
                    <a:lnTo>
                      <a:pt x="953" y="23"/>
                    </a:lnTo>
                    <a:lnTo>
                      <a:pt x="950" y="20"/>
                    </a:lnTo>
                    <a:lnTo>
                      <a:pt x="948" y="17"/>
                    </a:lnTo>
                    <a:lnTo>
                      <a:pt x="943" y="17"/>
                    </a:lnTo>
                    <a:lnTo>
                      <a:pt x="941" y="17"/>
                    </a:lnTo>
                    <a:lnTo>
                      <a:pt x="938" y="14"/>
                    </a:lnTo>
                    <a:lnTo>
                      <a:pt x="936" y="14"/>
                    </a:lnTo>
                    <a:lnTo>
                      <a:pt x="931" y="11"/>
                    </a:lnTo>
                    <a:lnTo>
                      <a:pt x="929" y="11"/>
                    </a:lnTo>
                    <a:lnTo>
                      <a:pt x="926" y="11"/>
                    </a:lnTo>
                    <a:lnTo>
                      <a:pt x="924" y="9"/>
                    </a:lnTo>
                    <a:lnTo>
                      <a:pt x="919" y="9"/>
                    </a:lnTo>
                    <a:lnTo>
                      <a:pt x="917" y="9"/>
                    </a:lnTo>
                    <a:lnTo>
                      <a:pt x="914" y="6"/>
                    </a:lnTo>
                    <a:lnTo>
                      <a:pt x="912" y="6"/>
                    </a:lnTo>
                    <a:lnTo>
                      <a:pt x="909" y="6"/>
                    </a:lnTo>
                    <a:lnTo>
                      <a:pt x="905" y="6"/>
                    </a:lnTo>
                    <a:lnTo>
                      <a:pt x="902" y="3"/>
                    </a:lnTo>
                    <a:lnTo>
                      <a:pt x="900" y="3"/>
                    </a:lnTo>
                    <a:lnTo>
                      <a:pt x="897" y="3"/>
                    </a:lnTo>
                    <a:lnTo>
                      <a:pt x="895" y="3"/>
                    </a:lnTo>
                    <a:lnTo>
                      <a:pt x="892" y="3"/>
                    </a:lnTo>
                    <a:lnTo>
                      <a:pt x="888" y="3"/>
                    </a:lnTo>
                    <a:lnTo>
                      <a:pt x="885" y="0"/>
                    </a:lnTo>
                    <a:lnTo>
                      <a:pt x="883" y="0"/>
                    </a:lnTo>
                    <a:lnTo>
                      <a:pt x="880" y="0"/>
                    </a:lnTo>
                    <a:lnTo>
                      <a:pt x="878" y="0"/>
                    </a:lnTo>
                    <a:lnTo>
                      <a:pt x="875" y="0"/>
                    </a:lnTo>
                    <a:lnTo>
                      <a:pt x="873" y="0"/>
                    </a:lnTo>
                    <a:lnTo>
                      <a:pt x="871" y="0"/>
                    </a:lnTo>
                    <a:lnTo>
                      <a:pt x="866" y="0"/>
                    </a:lnTo>
                    <a:lnTo>
                      <a:pt x="863" y="0"/>
                    </a:lnTo>
                    <a:lnTo>
                      <a:pt x="861" y="0"/>
                    </a:lnTo>
                    <a:lnTo>
                      <a:pt x="859" y="0"/>
                    </a:lnTo>
                    <a:lnTo>
                      <a:pt x="856" y="3"/>
                    </a:lnTo>
                    <a:lnTo>
                      <a:pt x="854" y="3"/>
                    </a:lnTo>
                    <a:lnTo>
                      <a:pt x="851" y="3"/>
                    </a:lnTo>
                    <a:lnTo>
                      <a:pt x="849" y="3"/>
                    </a:lnTo>
                    <a:lnTo>
                      <a:pt x="846" y="3"/>
                    </a:lnTo>
                    <a:lnTo>
                      <a:pt x="844" y="6"/>
                    </a:lnTo>
                    <a:lnTo>
                      <a:pt x="839" y="6"/>
                    </a:lnTo>
                    <a:lnTo>
                      <a:pt x="837" y="6"/>
                    </a:lnTo>
                    <a:lnTo>
                      <a:pt x="834" y="6"/>
                    </a:lnTo>
                    <a:lnTo>
                      <a:pt x="832" y="9"/>
                    </a:lnTo>
                    <a:lnTo>
                      <a:pt x="830" y="9"/>
                    </a:lnTo>
                    <a:lnTo>
                      <a:pt x="827" y="11"/>
                    </a:lnTo>
                    <a:lnTo>
                      <a:pt x="825" y="11"/>
                    </a:lnTo>
                    <a:lnTo>
                      <a:pt x="820" y="14"/>
                    </a:lnTo>
                    <a:lnTo>
                      <a:pt x="817" y="14"/>
                    </a:lnTo>
                    <a:lnTo>
                      <a:pt x="815" y="17"/>
                    </a:lnTo>
                    <a:lnTo>
                      <a:pt x="813" y="17"/>
                    </a:lnTo>
                    <a:lnTo>
                      <a:pt x="810" y="20"/>
                    </a:lnTo>
                    <a:lnTo>
                      <a:pt x="805" y="20"/>
                    </a:lnTo>
                    <a:lnTo>
                      <a:pt x="803" y="23"/>
                    </a:lnTo>
                    <a:lnTo>
                      <a:pt x="801" y="26"/>
                    </a:lnTo>
                    <a:lnTo>
                      <a:pt x="798" y="26"/>
                    </a:lnTo>
                    <a:lnTo>
                      <a:pt x="793" y="29"/>
                    </a:lnTo>
                    <a:lnTo>
                      <a:pt x="791" y="31"/>
                    </a:lnTo>
                    <a:lnTo>
                      <a:pt x="788" y="34"/>
                    </a:lnTo>
                    <a:lnTo>
                      <a:pt x="784" y="34"/>
                    </a:lnTo>
                    <a:lnTo>
                      <a:pt x="781" y="37"/>
                    </a:lnTo>
                    <a:lnTo>
                      <a:pt x="779" y="40"/>
                    </a:lnTo>
                    <a:lnTo>
                      <a:pt x="774" y="43"/>
                    </a:lnTo>
                    <a:lnTo>
                      <a:pt x="772" y="46"/>
                    </a:lnTo>
                    <a:lnTo>
                      <a:pt x="769" y="49"/>
                    </a:lnTo>
                    <a:lnTo>
                      <a:pt x="764" y="51"/>
                    </a:lnTo>
                    <a:lnTo>
                      <a:pt x="762" y="54"/>
                    </a:lnTo>
                    <a:lnTo>
                      <a:pt x="757" y="57"/>
                    </a:lnTo>
                    <a:lnTo>
                      <a:pt x="755" y="60"/>
                    </a:lnTo>
                    <a:lnTo>
                      <a:pt x="750" y="63"/>
                    </a:lnTo>
                    <a:lnTo>
                      <a:pt x="747" y="66"/>
                    </a:lnTo>
                    <a:lnTo>
                      <a:pt x="745" y="69"/>
                    </a:lnTo>
                    <a:lnTo>
                      <a:pt x="740" y="71"/>
                    </a:lnTo>
                    <a:lnTo>
                      <a:pt x="738" y="74"/>
                    </a:lnTo>
                    <a:lnTo>
                      <a:pt x="733" y="77"/>
                    </a:lnTo>
                    <a:lnTo>
                      <a:pt x="730" y="83"/>
                    </a:lnTo>
                    <a:lnTo>
                      <a:pt x="726" y="86"/>
                    </a:lnTo>
                    <a:lnTo>
                      <a:pt x="723" y="89"/>
                    </a:lnTo>
                    <a:lnTo>
                      <a:pt x="718" y="91"/>
                    </a:lnTo>
                    <a:lnTo>
                      <a:pt x="716" y="94"/>
                    </a:lnTo>
                    <a:lnTo>
                      <a:pt x="711" y="100"/>
                    </a:lnTo>
                    <a:lnTo>
                      <a:pt x="709" y="103"/>
                    </a:lnTo>
                    <a:lnTo>
                      <a:pt x="706" y="106"/>
                    </a:lnTo>
                    <a:lnTo>
                      <a:pt x="701" y="109"/>
                    </a:lnTo>
                    <a:lnTo>
                      <a:pt x="699" y="114"/>
                    </a:lnTo>
                    <a:lnTo>
                      <a:pt x="694" y="117"/>
                    </a:lnTo>
                    <a:lnTo>
                      <a:pt x="692" y="120"/>
                    </a:lnTo>
                    <a:lnTo>
                      <a:pt x="687" y="126"/>
                    </a:lnTo>
                    <a:lnTo>
                      <a:pt x="684" y="129"/>
                    </a:lnTo>
                    <a:lnTo>
                      <a:pt x="680" y="132"/>
                    </a:lnTo>
                    <a:lnTo>
                      <a:pt x="677" y="137"/>
                    </a:lnTo>
                    <a:lnTo>
                      <a:pt x="672" y="140"/>
                    </a:lnTo>
                    <a:lnTo>
                      <a:pt x="670" y="143"/>
                    </a:lnTo>
                    <a:lnTo>
                      <a:pt x="665" y="149"/>
                    </a:lnTo>
                    <a:lnTo>
                      <a:pt x="663" y="152"/>
                    </a:lnTo>
                    <a:lnTo>
                      <a:pt x="658" y="154"/>
                    </a:lnTo>
                    <a:lnTo>
                      <a:pt x="655" y="160"/>
                    </a:lnTo>
                    <a:lnTo>
                      <a:pt x="653" y="163"/>
                    </a:lnTo>
                    <a:lnTo>
                      <a:pt x="648" y="169"/>
                    </a:lnTo>
                    <a:lnTo>
                      <a:pt x="646" y="172"/>
                    </a:lnTo>
                    <a:lnTo>
                      <a:pt x="641" y="174"/>
                    </a:lnTo>
                    <a:lnTo>
                      <a:pt x="639" y="180"/>
                    </a:lnTo>
                    <a:lnTo>
                      <a:pt x="634" y="183"/>
                    </a:lnTo>
                    <a:lnTo>
                      <a:pt x="631" y="189"/>
                    </a:lnTo>
                    <a:lnTo>
                      <a:pt x="626" y="192"/>
                    </a:lnTo>
                    <a:lnTo>
                      <a:pt x="624" y="197"/>
                    </a:lnTo>
                    <a:lnTo>
                      <a:pt x="619" y="200"/>
                    </a:lnTo>
                    <a:lnTo>
                      <a:pt x="617" y="206"/>
                    </a:lnTo>
                    <a:lnTo>
                      <a:pt x="612" y="209"/>
                    </a:lnTo>
                    <a:lnTo>
                      <a:pt x="610" y="214"/>
                    </a:lnTo>
                    <a:lnTo>
                      <a:pt x="605" y="217"/>
                    </a:lnTo>
                    <a:lnTo>
                      <a:pt x="602" y="223"/>
                    </a:lnTo>
                    <a:lnTo>
                      <a:pt x="600" y="226"/>
                    </a:lnTo>
                    <a:lnTo>
                      <a:pt x="595" y="229"/>
                    </a:lnTo>
                    <a:lnTo>
                      <a:pt x="593" y="235"/>
                    </a:lnTo>
                    <a:lnTo>
                      <a:pt x="588" y="237"/>
                    </a:lnTo>
                    <a:lnTo>
                      <a:pt x="585" y="243"/>
                    </a:lnTo>
                    <a:lnTo>
                      <a:pt x="580" y="246"/>
                    </a:lnTo>
                    <a:lnTo>
                      <a:pt x="578" y="252"/>
                    </a:lnTo>
                    <a:lnTo>
                      <a:pt x="573" y="255"/>
                    </a:lnTo>
                    <a:lnTo>
                      <a:pt x="571" y="260"/>
                    </a:lnTo>
                    <a:lnTo>
                      <a:pt x="566" y="263"/>
                    </a:lnTo>
                    <a:lnTo>
                      <a:pt x="564" y="269"/>
                    </a:lnTo>
                    <a:lnTo>
                      <a:pt x="559" y="275"/>
                    </a:lnTo>
                    <a:lnTo>
                      <a:pt x="556" y="277"/>
                    </a:lnTo>
                    <a:lnTo>
                      <a:pt x="551" y="283"/>
                    </a:lnTo>
                    <a:lnTo>
                      <a:pt x="549" y="286"/>
                    </a:lnTo>
                    <a:lnTo>
                      <a:pt x="547" y="292"/>
                    </a:lnTo>
                    <a:lnTo>
                      <a:pt x="542" y="295"/>
                    </a:lnTo>
                    <a:lnTo>
                      <a:pt x="539" y="300"/>
                    </a:lnTo>
                    <a:lnTo>
                      <a:pt x="535" y="303"/>
                    </a:lnTo>
                    <a:lnTo>
                      <a:pt x="532" y="309"/>
                    </a:lnTo>
                    <a:lnTo>
                      <a:pt x="527" y="312"/>
                    </a:lnTo>
                    <a:lnTo>
                      <a:pt x="525" y="317"/>
                    </a:lnTo>
                    <a:lnTo>
                      <a:pt x="520" y="320"/>
                    </a:lnTo>
                    <a:lnTo>
                      <a:pt x="518" y="326"/>
                    </a:lnTo>
                    <a:lnTo>
                      <a:pt x="513" y="332"/>
                    </a:lnTo>
                    <a:lnTo>
                      <a:pt x="510" y="335"/>
                    </a:lnTo>
                    <a:lnTo>
                      <a:pt x="506" y="340"/>
                    </a:lnTo>
                    <a:lnTo>
                      <a:pt x="503" y="343"/>
                    </a:lnTo>
                    <a:lnTo>
                      <a:pt x="498" y="349"/>
                    </a:lnTo>
                    <a:lnTo>
                      <a:pt x="496" y="352"/>
                    </a:lnTo>
                    <a:lnTo>
                      <a:pt x="493" y="358"/>
                    </a:lnTo>
                    <a:lnTo>
                      <a:pt x="489" y="360"/>
                    </a:lnTo>
                    <a:lnTo>
                      <a:pt x="486" y="366"/>
                    </a:lnTo>
                    <a:lnTo>
                      <a:pt x="481" y="372"/>
                    </a:lnTo>
                    <a:lnTo>
                      <a:pt x="479" y="375"/>
                    </a:lnTo>
                    <a:lnTo>
                      <a:pt x="474" y="380"/>
                    </a:lnTo>
                    <a:lnTo>
                      <a:pt x="472" y="383"/>
                    </a:lnTo>
                    <a:lnTo>
                      <a:pt x="467" y="389"/>
                    </a:lnTo>
                    <a:lnTo>
                      <a:pt x="464" y="395"/>
                    </a:lnTo>
                    <a:lnTo>
                      <a:pt x="460" y="398"/>
                    </a:lnTo>
                    <a:lnTo>
                      <a:pt x="457" y="403"/>
                    </a:lnTo>
                    <a:lnTo>
                      <a:pt x="452" y="406"/>
                    </a:lnTo>
                    <a:lnTo>
                      <a:pt x="450" y="412"/>
                    </a:lnTo>
                    <a:lnTo>
                      <a:pt x="445" y="418"/>
                    </a:lnTo>
                    <a:lnTo>
                      <a:pt x="443" y="420"/>
                    </a:lnTo>
                    <a:lnTo>
                      <a:pt x="440" y="426"/>
                    </a:lnTo>
                    <a:lnTo>
                      <a:pt x="435" y="432"/>
                    </a:lnTo>
                    <a:lnTo>
                      <a:pt x="433" y="435"/>
                    </a:lnTo>
                    <a:lnTo>
                      <a:pt x="428" y="440"/>
                    </a:lnTo>
                    <a:lnTo>
                      <a:pt x="426" y="446"/>
                    </a:lnTo>
                    <a:lnTo>
                      <a:pt x="421" y="452"/>
                    </a:lnTo>
                    <a:lnTo>
                      <a:pt x="418" y="455"/>
                    </a:lnTo>
                    <a:lnTo>
                      <a:pt x="414" y="461"/>
                    </a:lnTo>
                    <a:lnTo>
                      <a:pt x="411" y="466"/>
                    </a:lnTo>
                    <a:lnTo>
                      <a:pt x="406" y="472"/>
                    </a:lnTo>
                    <a:lnTo>
                      <a:pt x="404" y="475"/>
                    </a:lnTo>
                    <a:lnTo>
                      <a:pt x="399" y="481"/>
                    </a:lnTo>
                    <a:lnTo>
                      <a:pt x="397" y="486"/>
                    </a:lnTo>
                    <a:lnTo>
                      <a:pt x="392" y="492"/>
                    </a:lnTo>
                    <a:lnTo>
                      <a:pt x="389" y="498"/>
                    </a:lnTo>
                    <a:lnTo>
                      <a:pt x="385" y="503"/>
                    </a:lnTo>
                    <a:lnTo>
                      <a:pt x="382" y="509"/>
                    </a:lnTo>
                    <a:lnTo>
                      <a:pt x="377" y="515"/>
                    </a:lnTo>
                    <a:lnTo>
                      <a:pt x="375" y="521"/>
                    </a:lnTo>
                    <a:lnTo>
                      <a:pt x="370" y="523"/>
                    </a:lnTo>
                    <a:lnTo>
                      <a:pt x="368" y="529"/>
                    </a:lnTo>
                    <a:lnTo>
                      <a:pt x="363" y="535"/>
                    </a:lnTo>
                    <a:lnTo>
                      <a:pt x="360" y="541"/>
                    </a:lnTo>
                    <a:lnTo>
                      <a:pt x="356" y="546"/>
                    </a:lnTo>
                    <a:lnTo>
                      <a:pt x="353" y="552"/>
                    </a:lnTo>
                    <a:lnTo>
                      <a:pt x="348" y="558"/>
                    </a:lnTo>
                    <a:lnTo>
                      <a:pt x="346" y="564"/>
                    </a:lnTo>
                    <a:lnTo>
                      <a:pt x="341" y="569"/>
                    </a:lnTo>
                    <a:lnTo>
                      <a:pt x="339" y="578"/>
                    </a:lnTo>
                    <a:lnTo>
                      <a:pt x="334" y="584"/>
                    </a:lnTo>
                    <a:lnTo>
                      <a:pt x="331" y="589"/>
                    </a:lnTo>
                    <a:lnTo>
                      <a:pt x="329" y="595"/>
                    </a:lnTo>
                    <a:lnTo>
                      <a:pt x="324" y="601"/>
                    </a:lnTo>
                    <a:lnTo>
                      <a:pt x="322" y="606"/>
                    </a:lnTo>
                    <a:lnTo>
                      <a:pt x="317" y="612"/>
                    </a:lnTo>
                    <a:lnTo>
                      <a:pt x="314" y="618"/>
                    </a:lnTo>
                    <a:lnTo>
                      <a:pt x="310" y="624"/>
                    </a:lnTo>
                    <a:lnTo>
                      <a:pt x="307" y="629"/>
                    </a:lnTo>
                    <a:lnTo>
                      <a:pt x="302" y="635"/>
                    </a:lnTo>
                    <a:lnTo>
                      <a:pt x="300" y="641"/>
                    </a:lnTo>
                    <a:lnTo>
                      <a:pt x="295" y="646"/>
                    </a:lnTo>
                    <a:lnTo>
                      <a:pt x="293" y="652"/>
                    </a:lnTo>
                    <a:lnTo>
                      <a:pt x="288" y="658"/>
                    </a:lnTo>
                    <a:lnTo>
                      <a:pt x="285" y="664"/>
                    </a:lnTo>
                    <a:lnTo>
                      <a:pt x="281" y="669"/>
                    </a:lnTo>
                    <a:lnTo>
                      <a:pt x="278" y="675"/>
                    </a:lnTo>
                    <a:lnTo>
                      <a:pt x="273" y="681"/>
                    </a:lnTo>
                    <a:lnTo>
                      <a:pt x="271" y="684"/>
                    </a:lnTo>
                    <a:lnTo>
                      <a:pt x="266" y="689"/>
                    </a:lnTo>
                    <a:lnTo>
                      <a:pt x="264" y="695"/>
                    </a:lnTo>
                    <a:lnTo>
                      <a:pt x="259" y="701"/>
                    </a:lnTo>
                    <a:lnTo>
                      <a:pt x="256" y="707"/>
                    </a:lnTo>
                    <a:lnTo>
                      <a:pt x="252" y="712"/>
                    </a:lnTo>
                    <a:lnTo>
                      <a:pt x="249" y="715"/>
                    </a:lnTo>
                    <a:lnTo>
                      <a:pt x="244" y="721"/>
                    </a:lnTo>
                    <a:lnTo>
                      <a:pt x="242" y="727"/>
                    </a:lnTo>
                    <a:lnTo>
                      <a:pt x="237" y="732"/>
                    </a:lnTo>
                    <a:lnTo>
                      <a:pt x="235" y="738"/>
                    </a:lnTo>
                    <a:lnTo>
                      <a:pt x="230" y="741"/>
                    </a:lnTo>
                    <a:lnTo>
                      <a:pt x="227" y="747"/>
                    </a:lnTo>
                    <a:lnTo>
                      <a:pt x="225" y="752"/>
                    </a:lnTo>
                    <a:lnTo>
                      <a:pt x="220" y="758"/>
                    </a:lnTo>
                    <a:lnTo>
                      <a:pt x="218" y="761"/>
                    </a:lnTo>
                    <a:lnTo>
                      <a:pt x="213" y="767"/>
                    </a:lnTo>
                    <a:lnTo>
                      <a:pt x="211" y="772"/>
                    </a:lnTo>
                    <a:lnTo>
                      <a:pt x="206" y="775"/>
                    </a:lnTo>
                    <a:lnTo>
                      <a:pt x="203" y="781"/>
                    </a:lnTo>
                    <a:lnTo>
                      <a:pt x="198" y="787"/>
                    </a:lnTo>
                    <a:lnTo>
                      <a:pt x="196" y="790"/>
                    </a:lnTo>
                    <a:lnTo>
                      <a:pt x="191" y="795"/>
                    </a:lnTo>
                    <a:lnTo>
                      <a:pt x="189" y="801"/>
                    </a:lnTo>
                    <a:lnTo>
                      <a:pt x="184" y="804"/>
                    </a:lnTo>
                    <a:lnTo>
                      <a:pt x="181" y="810"/>
                    </a:lnTo>
                    <a:lnTo>
                      <a:pt x="177" y="815"/>
                    </a:lnTo>
                    <a:lnTo>
                      <a:pt x="174" y="818"/>
                    </a:lnTo>
                    <a:lnTo>
                      <a:pt x="172" y="824"/>
                    </a:lnTo>
                    <a:lnTo>
                      <a:pt x="167" y="830"/>
                    </a:lnTo>
                    <a:lnTo>
                      <a:pt x="165" y="832"/>
                    </a:lnTo>
                    <a:lnTo>
                      <a:pt x="160" y="838"/>
                    </a:lnTo>
                    <a:lnTo>
                      <a:pt x="157" y="841"/>
                    </a:lnTo>
                    <a:lnTo>
                      <a:pt x="152" y="847"/>
                    </a:lnTo>
                    <a:lnTo>
                      <a:pt x="150" y="852"/>
                    </a:lnTo>
                    <a:lnTo>
                      <a:pt x="145" y="855"/>
                    </a:lnTo>
                    <a:lnTo>
                      <a:pt x="143" y="861"/>
                    </a:lnTo>
                    <a:lnTo>
                      <a:pt x="138" y="864"/>
                    </a:lnTo>
                    <a:lnTo>
                      <a:pt x="136" y="870"/>
                    </a:lnTo>
                    <a:lnTo>
                      <a:pt x="131" y="875"/>
                    </a:lnTo>
                    <a:lnTo>
                      <a:pt x="128" y="878"/>
                    </a:lnTo>
                    <a:lnTo>
                      <a:pt x="123" y="884"/>
                    </a:lnTo>
                    <a:lnTo>
                      <a:pt x="121" y="887"/>
                    </a:lnTo>
                    <a:lnTo>
                      <a:pt x="119" y="893"/>
                    </a:lnTo>
                    <a:lnTo>
                      <a:pt x="114" y="895"/>
                    </a:lnTo>
                    <a:lnTo>
                      <a:pt x="111" y="901"/>
                    </a:lnTo>
                    <a:lnTo>
                      <a:pt x="107" y="904"/>
                    </a:lnTo>
                    <a:lnTo>
                      <a:pt x="104" y="910"/>
                    </a:lnTo>
                    <a:lnTo>
                      <a:pt x="99" y="913"/>
                    </a:lnTo>
                    <a:lnTo>
                      <a:pt x="97" y="918"/>
                    </a:lnTo>
                    <a:lnTo>
                      <a:pt x="92" y="921"/>
                    </a:lnTo>
                    <a:lnTo>
                      <a:pt x="90" y="927"/>
                    </a:lnTo>
                    <a:lnTo>
                      <a:pt x="85" y="930"/>
                    </a:lnTo>
                    <a:lnTo>
                      <a:pt x="82" y="935"/>
                    </a:lnTo>
                    <a:lnTo>
                      <a:pt x="78" y="938"/>
                    </a:lnTo>
                    <a:lnTo>
                      <a:pt x="75" y="944"/>
                    </a:lnTo>
                    <a:lnTo>
                      <a:pt x="70" y="947"/>
                    </a:lnTo>
                    <a:lnTo>
                      <a:pt x="68" y="950"/>
                    </a:lnTo>
                    <a:lnTo>
                      <a:pt x="65" y="955"/>
                    </a:lnTo>
                    <a:lnTo>
                      <a:pt x="61" y="958"/>
                    </a:lnTo>
                    <a:lnTo>
                      <a:pt x="58" y="961"/>
                    </a:lnTo>
                    <a:lnTo>
                      <a:pt x="53" y="967"/>
                    </a:lnTo>
                    <a:lnTo>
                      <a:pt x="51" y="970"/>
                    </a:lnTo>
                    <a:lnTo>
                      <a:pt x="46" y="975"/>
                    </a:lnTo>
                    <a:lnTo>
                      <a:pt x="44" y="978"/>
                    </a:lnTo>
                    <a:lnTo>
                      <a:pt x="39" y="981"/>
                    </a:lnTo>
                    <a:lnTo>
                      <a:pt x="36" y="987"/>
                    </a:lnTo>
                    <a:lnTo>
                      <a:pt x="32" y="990"/>
                    </a:lnTo>
                    <a:lnTo>
                      <a:pt x="29" y="993"/>
                    </a:lnTo>
                    <a:lnTo>
                      <a:pt x="24" y="995"/>
                    </a:lnTo>
                    <a:lnTo>
                      <a:pt x="22" y="1001"/>
                    </a:lnTo>
                    <a:lnTo>
                      <a:pt x="17" y="1004"/>
                    </a:lnTo>
                    <a:lnTo>
                      <a:pt x="15" y="1007"/>
                    </a:lnTo>
                    <a:lnTo>
                      <a:pt x="12" y="1010"/>
                    </a:lnTo>
                    <a:lnTo>
                      <a:pt x="7" y="1016"/>
                    </a:lnTo>
                    <a:lnTo>
                      <a:pt x="5" y="1018"/>
                    </a:lnTo>
                    <a:lnTo>
                      <a:pt x="0" y="1021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Freeform 397"/>
              <p:cNvSpPr>
                <a:spLocks/>
              </p:cNvSpPr>
              <p:nvPr/>
            </p:nvSpPr>
            <p:spPr bwMode="auto">
              <a:xfrm>
                <a:off x="760" y="3268"/>
                <a:ext cx="360" cy="238"/>
              </a:xfrm>
              <a:custGeom>
                <a:avLst/>
                <a:gdLst/>
                <a:ahLst/>
                <a:cxnLst>
                  <a:cxn ang="0">
                    <a:pos x="358" y="3"/>
                  </a:cxn>
                  <a:cxn ang="0">
                    <a:pos x="350" y="12"/>
                  </a:cxn>
                  <a:cxn ang="0">
                    <a:pos x="343" y="17"/>
                  </a:cxn>
                  <a:cxn ang="0">
                    <a:pos x="336" y="26"/>
                  </a:cxn>
                  <a:cxn ang="0">
                    <a:pos x="329" y="32"/>
                  </a:cxn>
                  <a:cxn ang="0">
                    <a:pos x="321" y="37"/>
                  </a:cxn>
                  <a:cxn ang="0">
                    <a:pos x="314" y="43"/>
                  </a:cxn>
                  <a:cxn ang="0">
                    <a:pos x="307" y="52"/>
                  </a:cxn>
                  <a:cxn ang="0">
                    <a:pos x="300" y="57"/>
                  </a:cxn>
                  <a:cxn ang="0">
                    <a:pos x="292" y="63"/>
                  </a:cxn>
                  <a:cxn ang="0">
                    <a:pos x="285" y="69"/>
                  </a:cxn>
                  <a:cxn ang="0">
                    <a:pos x="278" y="77"/>
                  </a:cxn>
                  <a:cxn ang="0">
                    <a:pos x="271" y="83"/>
                  </a:cxn>
                  <a:cxn ang="0">
                    <a:pos x="263" y="89"/>
                  </a:cxn>
                  <a:cxn ang="0">
                    <a:pos x="256" y="95"/>
                  </a:cxn>
                  <a:cxn ang="0">
                    <a:pos x="249" y="100"/>
                  </a:cxn>
                  <a:cxn ang="0">
                    <a:pos x="242" y="106"/>
                  </a:cxn>
                  <a:cxn ang="0">
                    <a:pos x="234" y="112"/>
                  </a:cxn>
                  <a:cxn ang="0">
                    <a:pos x="227" y="118"/>
                  </a:cxn>
                  <a:cxn ang="0">
                    <a:pos x="220" y="123"/>
                  </a:cxn>
                  <a:cxn ang="0">
                    <a:pos x="213" y="129"/>
                  </a:cxn>
                  <a:cxn ang="0">
                    <a:pos x="205" y="135"/>
                  </a:cxn>
                  <a:cxn ang="0">
                    <a:pos x="198" y="138"/>
                  </a:cxn>
                  <a:cxn ang="0">
                    <a:pos x="191" y="143"/>
                  </a:cxn>
                  <a:cxn ang="0">
                    <a:pos x="184" y="149"/>
                  </a:cxn>
                  <a:cxn ang="0">
                    <a:pos x="176" y="155"/>
                  </a:cxn>
                  <a:cxn ang="0">
                    <a:pos x="169" y="158"/>
                  </a:cxn>
                  <a:cxn ang="0">
                    <a:pos x="162" y="163"/>
                  </a:cxn>
                  <a:cxn ang="0">
                    <a:pos x="157" y="166"/>
                  </a:cxn>
                  <a:cxn ang="0">
                    <a:pos x="150" y="172"/>
                  </a:cxn>
                  <a:cxn ang="0">
                    <a:pos x="143" y="175"/>
                  </a:cxn>
                  <a:cxn ang="0">
                    <a:pos x="135" y="180"/>
                  </a:cxn>
                  <a:cxn ang="0">
                    <a:pos x="128" y="183"/>
                  </a:cxn>
                  <a:cxn ang="0">
                    <a:pos x="121" y="189"/>
                  </a:cxn>
                  <a:cxn ang="0">
                    <a:pos x="113" y="192"/>
                  </a:cxn>
                  <a:cxn ang="0">
                    <a:pos x="106" y="195"/>
                  </a:cxn>
                  <a:cxn ang="0">
                    <a:pos x="99" y="198"/>
                  </a:cxn>
                  <a:cxn ang="0">
                    <a:pos x="92" y="203"/>
                  </a:cxn>
                  <a:cxn ang="0">
                    <a:pos x="84" y="206"/>
                  </a:cxn>
                  <a:cxn ang="0">
                    <a:pos x="77" y="209"/>
                  </a:cxn>
                  <a:cxn ang="0">
                    <a:pos x="72" y="212"/>
                  </a:cxn>
                  <a:cxn ang="0">
                    <a:pos x="65" y="215"/>
                  </a:cxn>
                  <a:cxn ang="0">
                    <a:pos x="58" y="218"/>
                  </a:cxn>
                  <a:cxn ang="0">
                    <a:pos x="53" y="218"/>
                  </a:cxn>
                  <a:cxn ang="0">
                    <a:pos x="46" y="221"/>
                  </a:cxn>
                  <a:cxn ang="0">
                    <a:pos x="41" y="223"/>
                  </a:cxn>
                  <a:cxn ang="0">
                    <a:pos x="36" y="226"/>
                  </a:cxn>
                  <a:cxn ang="0">
                    <a:pos x="31" y="226"/>
                  </a:cxn>
                  <a:cxn ang="0">
                    <a:pos x="26" y="229"/>
                  </a:cxn>
                  <a:cxn ang="0">
                    <a:pos x="22" y="229"/>
                  </a:cxn>
                  <a:cxn ang="0">
                    <a:pos x="17" y="232"/>
                  </a:cxn>
                </a:cxnLst>
                <a:rect l="0" t="0" r="r" b="b"/>
                <a:pathLst>
                  <a:path w="360" h="238">
                    <a:moveTo>
                      <a:pt x="360" y="0"/>
                    </a:moveTo>
                    <a:lnTo>
                      <a:pt x="358" y="3"/>
                    </a:lnTo>
                    <a:lnTo>
                      <a:pt x="353" y="9"/>
                    </a:lnTo>
                    <a:lnTo>
                      <a:pt x="350" y="12"/>
                    </a:lnTo>
                    <a:lnTo>
                      <a:pt x="346" y="15"/>
                    </a:lnTo>
                    <a:lnTo>
                      <a:pt x="343" y="17"/>
                    </a:lnTo>
                    <a:lnTo>
                      <a:pt x="338" y="20"/>
                    </a:lnTo>
                    <a:lnTo>
                      <a:pt x="336" y="26"/>
                    </a:lnTo>
                    <a:lnTo>
                      <a:pt x="331" y="29"/>
                    </a:lnTo>
                    <a:lnTo>
                      <a:pt x="329" y="32"/>
                    </a:lnTo>
                    <a:lnTo>
                      <a:pt x="324" y="35"/>
                    </a:lnTo>
                    <a:lnTo>
                      <a:pt x="321" y="37"/>
                    </a:lnTo>
                    <a:lnTo>
                      <a:pt x="317" y="40"/>
                    </a:lnTo>
                    <a:lnTo>
                      <a:pt x="314" y="43"/>
                    </a:lnTo>
                    <a:lnTo>
                      <a:pt x="309" y="49"/>
                    </a:lnTo>
                    <a:lnTo>
                      <a:pt x="307" y="52"/>
                    </a:lnTo>
                    <a:lnTo>
                      <a:pt x="302" y="55"/>
                    </a:lnTo>
                    <a:lnTo>
                      <a:pt x="300" y="57"/>
                    </a:lnTo>
                    <a:lnTo>
                      <a:pt x="295" y="60"/>
                    </a:lnTo>
                    <a:lnTo>
                      <a:pt x="292" y="63"/>
                    </a:lnTo>
                    <a:lnTo>
                      <a:pt x="288" y="66"/>
                    </a:lnTo>
                    <a:lnTo>
                      <a:pt x="285" y="69"/>
                    </a:lnTo>
                    <a:lnTo>
                      <a:pt x="280" y="72"/>
                    </a:lnTo>
                    <a:lnTo>
                      <a:pt x="278" y="77"/>
                    </a:lnTo>
                    <a:lnTo>
                      <a:pt x="273" y="80"/>
                    </a:lnTo>
                    <a:lnTo>
                      <a:pt x="271" y="83"/>
                    </a:lnTo>
                    <a:lnTo>
                      <a:pt x="268" y="86"/>
                    </a:lnTo>
                    <a:lnTo>
                      <a:pt x="263" y="89"/>
                    </a:lnTo>
                    <a:lnTo>
                      <a:pt x="261" y="92"/>
                    </a:lnTo>
                    <a:lnTo>
                      <a:pt x="256" y="95"/>
                    </a:lnTo>
                    <a:lnTo>
                      <a:pt x="254" y="98"/>
                    </a:lnTo>
                    <a:lnTo>
                      <a:pt x="249" y="100"/>
                    </a:lnTo>
                    <a:lnTo>
                      <a:pt x="246" y="103"/>
                    </a:lnTo>
                    <a:lnTo>
                      <a:pt x="242" y="106"/>
                    </a:lnTo>
                    <a:lnTo>
                      <a:pt x="239" y="109"/>
                    </a:lnTo>
                    <a:lnTo>
                      <a:pt x="234" y="112"/>
                    </a:lnTo>
                    <a:lnTo>
                      <a:pt x="232" y="115"/>
                    </a:lnTo>
                    <a:lnTo>
                      <a:pt x="227" y="118"/>
                    </a:lnTo>
                    <a:lnTo>
                      <a:pt x="225" y="120"/>
                    </a:lnTo>
                    <a:lnTo>
                      <a:pt x="220" y="123"/>
                    </a:lnTo>
                    <a:lnTo>
                      <a:pt x="217" y="126"/>
                    </a:lnTo>
                    <a:lnTo>
                      <a:pt x="213" y="129"/>
                    </a:lnTo>
                    <a:lnTo>
                      <a:pt x="210" y="132"/>
                    </a:lnTo>
                    <a:lnTo>
                      <a:pt x="205" y="135"/>
                    </a:lnTo>
                    <a:lnTo>
                      <a:pt x="203" y="135"/>
                    </a:lnTo>
                    <a:lnTo>
                      <a:pt x="198" y="138"/>
                    </a:lnTo>
                    <a:lnTo>
                      <a:pt x="196" y="140"/>
                    </a:lnTo>
                    <a:lnTo>
                      <a:pt x="191" y="143"/>
                    </a:lnTo>
                    <a:lnTo>
                      <a:pt x="188" y="146"/>
                    </a:lnTo>
                    <a:lnTo>
                      <a:pt x="184" y="149"/>
                    </a:lnTo>
                    <a:lnTo>
                      <a:pt x="181" y="152"/>
                    </a:lnTo>
                    <a:lnTo>
                      <a:pt x="176" y="155"/>
                    </a:lnTo>
                    <a:lnTo>
                      <a:pt x="174" y="155"/>
                    </a:lnTo>
                    <a:lnTo>
                      <a:pt x="169" y="158"/>
                    </a:lnTo>
                    <a:lnTo>
                      <a:pt x="167" y="160"/>
                    </a:lnTo>
                    <a:lnTo>
                      <a:pt x="162" y="163"/>
                    </a:lnTo>
                    <a:lnTo>
                      <a:pt x="159" y="166"/>
                    </a:lnTo>
                    <a:lnTo>
                      <a:pt x="157" y="166"/>
                    </a:lnTo>
                    <a:lnTo>
                      <a:pt x="152" y="169"/>
                    </a:lnTo>
                    <a:lnTo>
                      <a:pt x="150" y="172"/>
                    </a:lnTo>
                    <a:lnTo>
                      <a:pt x="145" y="175"/>
                    </a:lnTo>
                    <a:lnTo>
                      <a:pt x="143" y="175"/>
                    </a:lnTo>
                    <a:lnTo>
                      <a:pt x="138" y="178"/>
                    </a:lnTo>
                    <a:lnTo>
                      <a:pt x="135" y="180"/>
                    </a:lnTo>
                    <a:lnTo>
                      <a:pt x="130" y="183"/>
                    </a:lnTo>
                    <a:lnTo>
                      <a:pt x="128" y="183"/>
                    </a:lnTo>
                    <a:lnTo>
                      <a:pt x="123" y="186"/>
                    </a:lnTo>
                    <a:lnTo>
                      <a:pt x="121" y="189"/>
                    </a:lnTo>
                    <a:lnTo>
                      <a:pt x="116" y="189"/>
                    </a:lnTo>
                    <a:lnTo>
                      <a:pt x="113" y="192"/>
                    </a:lnTo>
                    <a:lnTo>
                      <a:pt x="109" y="195"/>
                    </a:lnTo>
                    <a:lnTo>
                      <a:pt x="106" y="195"/>
                    </a:lnTo>
                    <a:lnTo>
                      <a:pt x="104" y="198"/>
                    </a:lnTo>
                    <a:lnTo>
                      <a:pt x="99" y="198"/>
                    </a:lnTo>
                    <a:lnTo>
                      <a:pt x="97" y="201"/>
                    </a:lnTo>
                    <a:lnTo>
                      <a:pt x="92" y="203"/>
                    </a:lnTo>
                    <a:lnTo>
                      <a:pt x="89" y="203"/>
                    </a:lnTo>
                    <a:lnTo>
                      <a:pt x="84" y="206"/>
                    </a:lnTo>
                    <a:lnTo>
                      <a:pt x="82" y="206"/>
                    </a:lnTo>
                    <a:lnTo>
                      <a:pt x="77" y="209"/>
                    </a:lnTo>
                    <a:lnTo>
                      <a:pt x="75" y="209"/>
                    </a:lnTo>
                    <a:lnTo>
                      <a:pt x="72" y="212"/>
                    </a:lnTo>
                    <a:lnTo>
                      <a:pt x="68" y="212"/>
                    </a:lnTo>
                    <a:lnTo>
                      <a:pt x="65" y="215"/>
                    </a:lnTo>
                    <a:lnTo>
                      <a:pt x="63" y="215"/>
                    </a:lnTo>
                    <a:lnTo>
                      <a:pt x="58" y="218"/>
                    </a:lnTo>
                    <a:lnTo>
                      <a:pt x="55" y="218"/>
                    </a:lnTo>
                    <a:lnTo>
                      <a:pt x="53" y="218"/>
                    </a:lnTo>
                    <a:lnTo>
                      <a:pt x="48" y="221"/>
                    </a:lnTo>
                    <a:lnTo>
                      <a:pt x="46" y="221"/>
                    </a:lnTo>
                    <a:lnTo>
                      <a:pt x="43" y="223"/>
                    </a:lnTo>
                    <a:lnTo>
                      <a:pt x="41" y="223"/>
                    </a:lnTo>
                    <a:lnTo>
                      <a:pt x="39" y="223"/>
                    </a:lnTo>
                    <a:lnTo>
                      <a:pt x="36" y="226"/>
                    </a:lnTo>
                    <a:lnTo>
                      <a:pt x="34" y="226"/>
                    </a:lnTo>
                    <a:lnTo>
                      <a:pt x="31" y="226"/>
                    </a:lnTo>
                    <a:lnTo>
                      <a:pt x="29" y="229"/>
                    </a:lnTo>
                    <a:lnTo>
                      <a:pt x="26" y="229"/>
                    </a:lnTo>
                    <a:lnTo>
                      <a:pt x="24" y="229"/>
                    </a:lnTo>
                    <a:lnTo>
                      <a:pt x="22" y="229"/>
                    </a:lnTo>
                    <a:lnTo>
                      <a:pt x="19" y="232"/>
                    </a:lnTo>
                    <a:lnTo>
                      <a:pt x="17" y="232"/>
                    </a:lnTo>
                    <a:lnTo>
                      <a:pt x="0" y="238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398"/>
              <p:cNvSpPr>
                <a:spLocks/>
              </p:cNvSpPr>
              <p:nvPr/>
            </p:nvSpPr>
            <p:spPr bwMode="auto">
              <a:xfrm>
                <a:off x="649" y="3019"/>
                <a:ext cx="609" cy="495"/>
              </a:xfrm>
              <a:custGeom>
                <a:avLst/>
                <a:gdLst/>
                <a:ahLst/>
                <a:cxnLst>
                  <a:cxn ang="0">
                    <a:pos x="2" y="495"/>
                  </a:cxn>
                  <a:cxn ang="0">
                    <a:pos x="7" y="495"/>
                  </a:cxn>
                  <a:cxn ang="0">
                    <a:pos x="14" y="495"/>
                  </a:cxn>
                  <a:cxn ang="0">
                    <a:pos x="19" y="495"/>
                  </a:cxn>
                  <a:cxn ang="0">
                    <a:pos x="26" y="495"/>
                  </a:cxn>
                  <a:cxn ang="0">
                    <a:pos x="31" y="495"/>
                  </a:cxn>
                  <a:cxn ang="0">
                    <a:pos x="38" y="492"/>
                  </a:cxn>
                  <a:cxn ang="0">
                    <a:pos x="43" y="492"/>
                  </a:cxn>
                  <a:cxn ang="0">
                    <a:pos x="50" y="492"/>
                  </a:cxn>
                  <a:cxn ang="0">
                    <a:pos x="55" y="492"/>
                  </a:cxn>
                  <a:cxn ang="0">
                    <a:pos x="62" y="492"/>
                  </a:cxn>
                  <a:cxn ang="0">
                    <a:pos x="70" y="492"/>
                  </a:cxn>
                  <a:cxn ang="0">
                    <a:pos x="75" y="490"/>
                  </a:cxn>
                  <a:cxn ang="0">
                    <a:pos x="82" y="490"/>
                  </a:cxn>
                  <a:cxn ang="0">
                    <a:pos x="89" y="487"/>
                  </a:cxn>
                  <a:cxn ang="0">
                    <a:pos x="94" y="487"/>
                  </a:cxn>
                  <a:cxn ang="0">
                    <a:pos x="101" y="484"/>
                  </a:cxn>
                  <a:cxn ang="0">
                    <a:pos x="106" y="484"/>
                  </a:cxn>
                  <a:cxn ang="0">
                    <a:pos x="113" y="481"/>
                  </a:cxn>
                  <a:cxn ang="0">
                    <a:pos x="118" y="481"/>
                  </a:cxn>
                  <a:cxn ang="0">
                    <a:pos x="125" y="478"/>
                  </a:cxn>
                  <a:cxn ang="0">
                    <a:pos x="130" y="475"/>
                  </a:cxn>
                  <a:cxn ang="0">
                    <a:pos x="137" y="472"/>
                  </a:cxn>
                  <a:cxn ang="0">
                    <a:pos x="145" y="470"/>
                  </a:cxn>
                  <a:cxn ang="0">
                    <a:pos x="150" y="470"/>
                  </a:cxn>
                  <a:cxn ang="0">
                    <a:pos x="157" y="467"/>
                  </a:cxn>
                  <a:cxn ang="0">
                    <a:pos x="164" y="464"/>
                  </a:cxn>
                  <a:cxn ang="0">
                    <a:pos x="169" y="461"/>
                  </a:cxn>
                  <a:cxn ang="0">
                    <a:pos x="176" y="455"/>
                  </a:cxn>
                  <a:cxn ang="0">
                    <a:pos x="181" y="452"/>
                  </a:cxn>
                  <a:cxn ang="0">
                    <a:pos x="186" y="450"/>
                  </a:cxn>
                  <a:cxn ang="0">
                    <a:pos x="193" y="444"/>
                  </a:cxn>
                  <a:cxn ang="0">
                    <a:pos x="200" y="441"/>
                  </a:cxn>
                  <a:cxn ang="0">
                    <a:pos x="205" y="438"/>
                  </a:cxn>
                  <a:cxn ang="0">
                    <a:pos x="212" y="432"/>
                  </a:cxn>
                  <a:cxn ang="0">
                    <a:pos x="220" y="429"/>
                  </a:cxn>
                  <a:cxn ang="0">
                    <a:pos x="227" y="424"/>
                  </a:cxn>
                  <a:cxn ang="0">
                    <a:pos x="237" y="415"/>
                  </a:cxn>
                  <a:cxn ang="0">
                    <a:pos x="246" y="407"/>
                  </a:cxn>
                  <a:cxn ang="0">
                    <a:pos x="261" y="395"/>
                  </a:cxn>
                  <a:cxn ang="0">
                    <a:pos x="275" y="381"/>
                  </a:cxn>
                  <a:cxn ang="0">
                    <a:pos x="290" y="367"/>
                  </a:cxn>
                  <a:cxn ang="0">
                    <a:pos x="307" y="349"/>
                  </a:cxn>
                  <a:cxn ang="0">
                    <a:pos x="321" y="332"/>
                  </a:cxn>
                  <a:cxn ang="0">
                    <a:pos x="336" y="315"/>
                  </a:cxn>
                  <a:cxn ang="0">
                    <a:pos x="353" y="295"/>
                  </a:cxn>
                  <a:cxn ang="0">
                    <a:pos x="367" y="275"/>
                  </a:cxn>
                  <a:cxn ang="0">
                    <a:pos x="384" y="258"/>
                  </a:cxn>
                  <a:cxn ang="0">
                    <a:pos x="399" y="238"/>
                  </a:cxn>
                  <a:cxn ang="0">
                    <a:pos x="413" y="218"/>
                  </a:cxn>
                  <a:cxn ang="0">
                    <a:pos x="430" y="198"/>
                  </a:cxn>
                  <a:cxn ang="0">
                    <a:pos x="445" y="181"/>
                  </a:cxn>
                  <a:cxn ang="0">
                    <a:pos x="461" y="161"/>
                  </a:cxn>
                  <a:cxn ang="0">
                    <a:pos x="476" y="141"/>
                  </a:cxn>
                  <a:cxn ang="0">
                    <a:pos x="493" y="123"/>
                  </a:cxn>
                  <a:cxn ang="0">
                    <a:pos x="507" y="103"/>
                  </a:cxn>
                  <a:cxn ang="0">
                    <a:pos x="524" y="86"/>
                  </a:cxn>
                  <a:cxn ang="0">
                    <a:pos x="541" y="69"/>
                  </a:cxn>
                  <a:cxn ang="0">
                    <a:pos x="556" y="55"/>
                  </a:cxn>
                  <a:cxn ang="0">
                    <a:pos x="570" y="38"/>
                  </a:cxn>
                  <a:cxn ang="0">
                    <a:pos x="587" y="23"/>
                  </a:cxn>
                  <a:cxn ang="0">
                    <a:pos x="602" y="6"/>
                  </a:cxn>
                </a:cxnLst>
                <a:rect l="0" t="0" r="r" b="b"/>
                <a:pathLst>
                  <a:path w="609" h="495">
                    <a:moveTo>
                      <a:pt x="0" y="495"/>
                    </a:moveTo>
                    <a:lnTo>
                      <a:pt x="0" y="495"/>
                    </a:lnTo>
                    <a:lnTo>
                      <a:pt x="0" y="495"/>
                    </a:lnTo>
                    <a:lnTo>
                      <a:pt x="0" y="495"/>
                    </a:lnTo>
                    <a:lnTo>
                      <a:pt x="0" y="495"/>
                    </a:lnTo>
                    <a:lnTo>
                      <a:pt x="2" y="495"/>
                    </a:lnTo>
                    <a:lnTo>
                      <a:pt x="2" y="495"/>
                    </a:lnTo>
                    <a:lnTo>
                      <a:pt x="2" y="495"/>
                    </a:lnTo>
                    <a:lnTo>
                      <a:pt x="2" y="495"/>
                    </a:lnTo>
                    <a:lnTo>
                      <a:pt x="4" y="495"/>
                    </a:lnTo>
                    <a:lnTo>
                      <a:pt x="4" y="495"/>
                    </a:lnTo>
                    <a:lnTo>
                      <a:pt x="4" y="495"/>
                    </a:lnTo>
                    <a:lnTo>
                      <a:pt x="4" y="495"/>
                    </a:lnTo>
                    <a:lnTo>
                      <a:pt x="7" y="495"/>
                    </a:lnTo>
                    <a:lnTo>
                      <a:pt x="7" y="495"/>
                    </a:lnTo>
                    <a:lnTo>
                      <a:pt x="7" y="495"/>
                    </a:lnTo>
                    <a:lnTo>
                      <a:pt x="9" y="495"/>
                    </a:lnTo>
                    <a:lnTo>
                      <a:pt x="9" y="495"/>
                    </a:lnTo>
                    <a:lnTo>
                      <a:pt x="9" y="495"/>
                    </a:lnTo>
                    <a:lnTo>
                      <a:pt x="9" y="495"/>
                    </a:lnTo>
                    <a:lnTo>
                      <a:pt x="12" y="495"/>
                    </a:lnTo>
                    <a:lnTo>
                      <a:pt x="12" y="495"/>
                    </a:lnTo>
                    <a:lnTo>
                      <a:pt x="12" y="495"/>
                    </a:lnTo>
                    <a:lnTo>
                      <a:pt x="14" y="495"/>
                    </a:lnTo>
                    <a:lnTo>
                      <a:pt x="14" y="495"/>
                    </a:lnTo>
                    <a:lnTo>
                      <a:pt x="14" y="495"/>
                    </a:lnTo>
                    <a:lnTo>
                      <a:pt x="17" y="495"/>
                    </a:lnTo>
                    <a:lnTo>
                      <a:pt x="17" y="495"/>
                    </a:lnTo>
                    <a:lnTo>
                      <a:pt x="17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24" y="495"/>
                    </a:lnTo>
                    <a:lnTo>
                      <a:pt x="24" y="495"/>
                    </a:lnTo>
                    <a:lnTo>
                      <a:pt x="24" y="495"/>
                    </a:lnTo>
                    <a:lnTo>
                      <a:pt x="24" y="495"/>
                    </a:lnTo>
                    <a:lnTo>
                      <a:pt x="26" y="495"/>
                    </a:lnTo>
                    <a:lnTo>
                      <a:pt x="26" y="495"/>
                    </a:lnTo>
                    <a:lnTo>
                      <a:pt x="26" y="495"/>
                    </a:lnTo>
                    <a:lnTo>
                      <a:pt x="29" y="495"/>
                    </a:lnTo>
                    <a:lnTo>
                      <a:pt x="29" y="495"/>
                    </a:lnTo>
                    <a:lnTo>
                      <a:pt x="29" y="495"/>
                    </a:lnTo>
                    <a:lnTo>
                      <a:pt x="31" y="495"/>
                    </a:lnTo>
                    <a:lnTo>
                      <a:pt x="31" y="495"/>
                    </a:lnTo>
                    <a:lnTo>
                      <a:pt x="31" y="495"/>
                    </a:lnTo>
                    <a:lnTo>
                      <a:pt x="33" y="495"/>
                    </a:lnTo>
                    <a:lnTo>
                      <a:pt x="33" y="495"/>
                    </a:lnTo>
                    <a:lnTo>
                      <a:pt x="33" y="495"/>
                    </a:lnTo>
                    <a:lnTo>
                      <a:pt x="36" y="492"/>
                    </a:lnTo>
                    <a:lnTo>
                      <a:pt x="36" y="492"/>
                    </a:lnTo>
                    <a:lnTo>
                      <a:pt x="36" y="492"/>
                    </a:lnTo>
                    <a:lnTo>
                      <a:pt x="36" y="492"/>
                    </a:lnTo>
                    <a:lnTo>
                      <a:pt x="38" y="492"/>
                    </a:lnTo>
                    <a:lnTo>
                      <a:pt x="38" y="492"/>
                    </a:lnTo>
                    <a:lnTo>
                      <a:pt x="38" y="492"/>
                    </a:lnTo>
                    <a:lnTo>
                      <a:pt x="41" y="492"/>
                    </a:lnTo>
                    <a:lnTo>
                      <a:pt x="41" y="492"/>
                    </a:lnTo>
                    <a:lnTo>
                      <a:pt x="41" y="492"/>
                    </a:lnTo>
                    <a:lnTo>
                      <a:pt x="43" y="492"/>
                    </a:lnTo>
                    <a:lnTo>
                      <a:pt x="43" y="492"/>
                    </a:lnTo>
                    <a:lnTo>
                      <a:pt x="43" y="492"/>
                    </a:lnTo>
                    <a:lnTo>
                      <a:pt x="46" y="492"/>
                    </a:lnTo>
                    <a:lnTo>
                      <a:pt x="46" y="492"/>
                    </a:lnTo>
                    <a:lnTo>
                      <a:pt x="46" y="492"/>
                    </a:lnTo>
                    <a:lnTo>
                      <a:pt x="46" y="492"/>
                    </a:lnTo>
                    <a:lnTo>
                      <a:pt x="48" y="492"/>
                    </a:lnTo>
                    <a:lnTo>
                      <a:pt x="48" y="492"/>
                    </a:lnTo>
                    <a:lnTo>
                      <a:pt x="48" y="492"/>
                    </a:lnTo>
                    <a:lnTo>
                      <a:pt x="50" y="492"/>
                    </a:lnTo>
                    <a:lnTo>
                      <a:pt x="50" y="492"/>
                    </a:lnTo>
                    <a:lnTo>
                      <a:pt x="50" y="492"/>
                    </a:lnTo>
                    <a:lnTo>
                      <a:pt x="53" y="492"/>
                    </a:lnTo>
                    <a:lnTo>
                      <a:pt x="53" y="492"/>
                    </a:lnTo>
                    <a:lnTo>
                      <a:pt x="53" y="492"/>
                    </a:lnTo>
                    <a:lnTo>
                      <a:pt x="55" y="492"/>
                    </a:lnTo>
                    <a:lnTo>
                      <a:pt x="55" y="492"/>
                    </a:lnTo>
                    <a:lnTo>
                      <a:pt x="55" y="492"/>
                    </a:lnTo>
                    <a:lnTo>
                      <a:pt x="58" y="492"/>
                    </a:lnTo>
                    <a:lnTo>
                      <a:pt x="58" y="492"/>
                    </a:lnTo>
                    <a:lnTo>
                      <a:pt x="58" y="492"/>
                    </a:lnTo>
                    <a:lnTo>
                      <a:pt x="60" y="492"/>
                    </a:lnTo>
                    <a:lnTo>
                      <a:pt x="60" y="492"/>
                    </a:lnTo>
                    <a:lnTo>
                      <a:pt x="60" y="492"/>
                    </a:lnTo>
                    <a:lnTo>
                      <a:pt x="62" y="492"/>
                    </a:lnTo>
                    <a:lnTo>
                      <a:pt x="62" y="492"/>
                    </a:lnTo>
                    <a:lnTo>
                      <a:pt x="62" y="492"/>
                    </a:lnTo>
                    <a:lnTo>
                      <a:pt x="65" y="492"/>
                    </a:lnTo>
                    <a:lnTo>
                      <a:pt x="65" y="492"/>
                    </a:lnTo>
                    <a:lnTo>
                      <a:pt x="65" y="492"/>
                    </a:lnTo>
                    <a:lnTo>
                      <a:pt x="67" y="492"/>
                    </a:lnTo>
                    <a:lnTo>
                      <a:pt x="67" y="492"/>
                    </a:lnTo>
                    <a:lnTo>
                      <a:pt x="67" y="492"/>
                    </a:lnTo>
                    <a:lnTo>
                      <a:pt x="70" y="492"/>
                    </a:lnTo>
                    <a:lnTo>
                      <a:pt x="70" y="492"/>
                    </a:lnTo>
                    <a:lnTo>
                      <a:pt x="70" y="492"/>
                    </a:lnTo>
                    <a:lnTo>
                      <a:pt x="72" y="492"/>
                    </a:lnTo>
                    <a:lnTo>
                      <a:pt x="72" y="492"/>
                    </a:lnTo>
                    <a:lnTo>
                      <a:pt x="72" y="492"/>
                    </a:lnTo>
                    <a:lnTo>
                      <a:pt x="75" y="490"/>
                    </a:lnTo>
                    <a:lnTo>
                      <a:pt x="75" y="490"/>
                    </a:lnTo>
                    <a:lnTo>
                      <a:pt x="75" y="490"/>
                    </a:lnTo>
                    <a:lnTo>
                      <a:pt x="77" y="490"/>
                    </a:lnTo>
                    <a:lnTo>
                      <a:pt x="77" y="490"/>
                    </a:lnTo>
                    <a:lnTo>
                      <a:pt x="77" y="490"/>
                    </a:lnTo>
                    <a:lnTo>
                      <a:pt x="79" y="490"/>
                    </a:lnTo>
                    <a:lnTo>
                      <a:pt x="79" y="490"/>
                    </a:lnTo>
                    <a:lnTo>
                      <a:pt x="79" y="490"/>
                    </a:lnTo>
                    <a:lnTo>
                      <a:pt x="82" y="490"/>
                    </a:lnTo>
                    <a:lnTo>
                      <a:pt x="82" y="490"/>
                    </a:lnTo>
                    <a:lnTo>
                      <a:pt x="82" y="490"/>
                    </a:lnTo>
                    <a:lnTo>
                      <a:pt x="84" y="490"/>
                    </a:lnTo>
                    <a:lnTo>
                      <a:pt x="84" y="490"/>
                    </a:lnTo>
                    <a:lnTo>
                      <a:pt x="84" y="490"/>
                    </a:lnTo>
                    <a:lnTo>
                      <a:pt x="87" y="490"/>
                    </a:lnTo>
                    <a:lnTo>
                      <a:pt x="87" y="490"/>
                    </a:lnTo>
                    <a:lnTo>
                      <a:pt x="87" y="490"/>
                    </a:lnTo>
                    <a:lnTo>
                      <a:pt x="89" y="487"/>
                    </a:lnTo>
                    <a:lnTo>
                      <a:pt x="89" y="487"/>
                    </a:lnTo>
                    <a:lnTo>
                      <a:pt x="89" y="487"/>
                    </a:lnTo>
                    <a:lnTo>
                      <a:pt x="91" y="487"/>
                    </a:lnTo>
                    <a:lnTo>
                      <a:pt x="91" y="487"/>
                    </a:lnTo>
                    <a:lnTo>
                      <a:pt x="91" y="487"/>
                    </a:lnTo>
                    <a:lnTo>
                      <a:pt x="94" y="487"/>
                    </a:lnTo>
                    <a:lnTo>
                      <a:pt x="94" y="487"/>
                    </a:lnTo>
                    <a:lnTo>
                      <a:pt x="94" y="487"/>
                    </a:lnTo>
                    <a:lnTo>
                      <a:pt x="94" y="487"/>
                    </a:lnTo>
                    <a:lnTo>
                      <a:pt x="96" y="487"/>
                    </a:lnTo>
                    <a:lnTo>
                      <a:pt x="96" y="487"/>
                    </a:lnTo>
                    <a:lnTo>
                      <a:pt x="96" y="487"/>
                    </a:lnTo>
                    <a:lnTo>
                      <a:pt x="99" y="487"/>
                    </a:lnTo>
                    <a:lnTo>
                      <a:pt x="99" y="487"/>
                    </a:lnTo>
                    <a:lnTo>
                      <a:pt x="99" y="484"/>
                    </a:lnTo>
                    <a:lnTo>
                      <a:pt x="101" y="484"/>
                    </a:lnTo>
                    <a:lnTo>
                      <a:pt x="101" y="484"/>
                    </a:lnTo>
                    <a:lnTo>
                      <a:pt x="101" y="484"/>
                    </a:lnTo>
                    <a:lnTo>
                      <a:pt x="104" y="484"/>
                    </a:lnTo>
                    <a:lnTo>
                      <a:pt x="104" y="484"/>
                    </a:lnTo>
                    <a:lnTo>
                      <a:pt x="104" y="484"/>
                    </a:lnTo>
                    <a:lnTo>
                      <a:pt x="106" y="484"/>
                    </a:lnTo>
                    <a:lnTo>
                      <a:pt x="106" y="484"/>
                    </a:lnTo>
                    <a:lnTo>
                      <a:pt x="106" y="484"/>
                    </a:lnTo>
                    <a:lnTo>
                      <a:pt x="106" y="484"/>
                    </a:lnTo>
                    <a:lnTo>
                      <a:pt x="108" y="484"/>
                    </a:lnTo>
                    <a:lnTo>
                      <a:pt x="108" y="484"/>
                    </a:lnTo>
                    <a:lnTo>
                      <a:pt x="108" y="484"/>
                    </a:lnTo>
                    <a:lnTo>
                      <a:pt x="111" y="481"/>
                    </a:lnTo>
                    <a:lnTo>
                      <a:pt x="111" y="481"/>
                    </a:lnTo>
                    <a:lnTo>
                      <a:pt x="111" y="481"/>
                    </a:lnTo>
                    <a:lnTo>
                      <a:pt x="113" y="481"/>
                    </a:lnTo>
                    <a:lnTo>
                      <a:pt x="113" y="481"/>
                    </a:lnTo>
                    <a:lnTo>
                      <a:pt x="113" y="481"/>
                    </a:lnTo>
                    <a:lnTo>
                      <a:pt x="116" y="481"/>
                    </a:lnTo>
                    <a:lnTo>
                      <a:pt x="116" y="481"/>
                    </a:lnTo>
                    <a:lnTo>
                      <a:pt x="116" y="481"/>
                    </a:lnTo>
                    <a:lnTo>
                      <a:pt x="116" y="481"/>
                    </a:lnTo>
                    <a:lnTo>
                      <a:pt x="118" y="481"/>
                    </a:lnTo>
                    <a:lnTo>
                      <a:pt x="118" y="481"/>
                    </a:lnTo>
                    <a:lnTo>
                      <a:pt x="118" y="478"/>
                    </a:lnTo>
                    <a:lnTo>
                      <a:pt x="121" y="478"/>
                    </a:lnTo>
                    <a:lnTo>
                      <a:pt x="121" y="478"/>
                    </a:lnTo>
                    <a:lnTo>
                      <a:pt x="121" y="478"/>
                    </a:lnTo>
                    <a:lnTo>
                      <a:pt x="123" y="478"/>
                    </a:lnTo>
                    <a:lnTo>
                      <a:pt x="123" y="478"/>
                    </a:lnTo>
                    <a:lnTo>
                      <a:pt x="123" y="478"/>
                    </a:lnTo>
                    <a:lnTo>
                      <a:pt x="125" y="478"/>
                    </a:lnTo>
                    <a:lnTo>
                      <a:pt x="125" y="478"/>
                    </a:lnTo>
                    <a:lnTo>
                      <a:pt x="125" y="478"/>
                    </a:lnTo>
                    <a:lnTo>
                      <a:pt x="128" y="478"/>
                    </a:lnTo>
                    <a:lnTo>
                      <a:pt x="128" y="475"/>
                    </a:lnTo>
                    <a:lnTo>
                      <a:pt x="128" y="475"/>
                    </a:lnTo>
                    <a:lnTo>
                      <a:pt x="130" y="475"/>
                    </a:lnTo>
                    <a:lnTo>
                      <a:pt x="130" y="475"/>
                    </a:lnTo>
                    <a:lnTo>
                      <a:pt x="130" y="475"/>
                    </a:lnTo>
                    <a:lnTo>
                      <a:pt x="133" y="475"/>
                    </a:lnTo>
                    <a:lnTo>
                      <a:pt x="133" y="475"/>
                    </a:lnTo>
                    <a:lnTo>
                      <a:pt x="133" y="475"/>
                    </a:lnTo>
                    <a:lnTo>
                      <a:pt x="135" y="475"/>
                    </a:lnTo>
                    <a:lnTo>
                      <a:pt x="135" y="475"/>
                    </a:lnTo>
                    <a:lnTo>
                      <a:pt x="135" y="472"/>
                    </a:lnTo>
                    <a:lnTo>
                      <a:pt x="137" y="472"/>
                    </a:lnTo>
                    <a:lnTo>
                      <a:pt x="137" y="472"/>
                    </a:lnTo>
                    <a:lnTo>
                      <a:pt x="137" y="472"/>
                    </a:lnTo>
                    <a:lnTo>
                      <a:pt x="140" y="472"/>
                    </a:lnTo>
                    <a:lnTo>
                      <a:pt x="140" y="472"/>
                    </a:lnTo>
                    <a:lnTo>
                      <a:pt x="140" y="472"/>
                    </a:lnTo>
                    <a:lnTo>
                      <a:pt x="142" y="472"/>
                    </a:lnTo>
                    <a:lnTo>
                      <a:pt x="142" y="472"/>
                    </a:lnTo>
                    <a:lnTo>
                      <a:pt x="142" y="472"/>
                    </a:lnTo>
                    <a:lnTo>
                      <a:pt x="145" y="470"/>
                    </a:lnTo>
                    <a:lnTo>
                      <a:pt x="145" y="470"/>
                    </a:lnTo>
                    <a:lnTo>
                      <a:pt x="145" y="470"/>
                    </a:lnTo>
                    <a:lnTo>
                      <a:pt x="147" y="470"/>
                    </a:lnTo>
                    <a:lnTo>
                      <a:pt x="147" y="470"/>
                    </a:lnTo>
                    <a:lnTo>
                      <a:pt x="147" y="470"/>
                    </a:lnTo>
                    <a:lnTo>
                      <a:pt x="150" y="470"/>
                    </a:lnTo>
                    <a:lnTo>
                      <a:pt x="150" y="470"/>
                    </a:lnTo>
                    <a:lnTo>
                      <a:pt x="150" y="470"/>
                    </a:lnTo>
                    <a:lnTo>
                      <a:pt x="152" y="470"/>
                    </a:lnTo>
                    <a:lnTo>
                      <a:pt x="152" y="467"/>
                    </a:lnTo>
                    <a:lnTo>
                      <a:pt x="152" y="467"/>
                    </a:lnTo>
                    <a:lnTo>
                      <a:pt x="154" y="467"/>
                    </a:lnTo>
                    <a:lnTo>
                      <a:pt x="154" y="467"/>
                    </a:lnTo>
                    <a:lnTo>
                      <a:pt x="154" y="467"/>
                    </a:lnTo>
                    <a:lnTo>
                      <a:pt x="157" y="467"/>
                    </a:lnTo>
                    <a:lnTo>
                      <a:pt x="157" y="467"/>
                    </a:lnTo>
                    <a:lnTo>
                      <a:pt x="157" y="467"/>
                    </a:lnTo>
                    <a:lnTo>
                      <a:pt x="159" y="467"/>
                    </a:lnTo>
                    <a:lnTo>
                      <a:pt x="159" y="464"/>
                    </a:lnTo>
                    <a:lnTo>
                      <a:pt x="159" y="464"/>
                    </a:lnTo>
                    <a:lnTo>
                      <a:pt x="162" y="464"/>
                    </a:lnTo>
                    <a:lnTo>
                      <a:pt x="162" y="464"/>
                    </a:lnTo>
                    <a:lnTo>
                      <a:pt x="162" y="464"/>
                    </a:lnTo>
                    <a:lnTo>
                      <a:pt x="164" y="464"/>
                    </a:lnTo>
                    <a:lnTo>
                      <a:pt x="164" y="464"/>
                    </a:lnTo>
                    <a:lnTo>
                      <a:pt x="164" y="464"/>
                    </a:lnTo>
                    <a:lnTo>
                      <a:pt x="164" y="461"/>
                    </a:lnTo>
                    <a:lnTo>
                      <a:pt x="166" y="461"/>
                    </a:lnTo>
                    <a:lnTo>
                      <a:pt x="166" y="461"/>
                    </a:lnTo>
                    <a:lnTo>
                      <a:pt x="166" y="461"/>
                    </a:lnTo>
                    <a:lnTo>
                      <a:pt x="169" y="461"/>
                    </a:lnTo>
                    <a:lnTo>
                      <a:pt x="169" y="461"/>
                    </a:lnTo>
                    <a:lnTo>
                      <a:pt x="169" y="461"/>
                    </a:lnTo>
                    <a:lnTo>
                      <a:pt x="171" y="458"/>
                    </a:lnTo>
                    <a:lnTo>
                      <a:pt x="171" y="458"/>
                    </a:lnTo>
                    <a:lnTo>
                      <a:pt x="171" y="458"/>
                    </a:lnTo>
                    <a:lnTo>
                      <a:pt x="174" y="458"/>
                    </a:lnTo>
                    <a:lnTo>
                      <a:pt x="174" y="458"/>
                    </a:lnTo>
                    <a:lnTo>
                      <a:pt x="174" y="458"/>
                    </a:lnTo>
                    <a:lnTo>
                      <a:pt x="176" y="455"/>
                    </a:lnTo>
                    <a:lnTo>
                      <a:pt x="176" y="455"/>
                    </a:lnTo>
                    <a:lnTo>
                      <a:pt x="176" y="455"/>
                    </a:lnTo>
                    <a:lnTo>
                      <a:pt x="176" y="455"/>
                    </a:lnTo>
                    <a:lnTo>
                      <a:pt x="179" y="455"/>
                    </a:lnTo>
                    <a:lnTo>
                      <a:pt x="179" y="455"/>
                    </a:lnTo>
                    <a:lnTo>
                      <a:pt x="179" y="452"/>
                    </a:lnTo>
                    <a:lnTo>
                      <a:pt x="181" y="452"/>
                    </a:lnTo>
                    <a:lnTo>
                      <a:pt x="181" y="452"/>
                    </a:lnTo>
                    <a:lnTo>
                      <a:pt x="181" y="452"/>
                    </a:lnTo>
                    <a:lnTo>
                      <a:pt x="183" y="452"/>
                    </a:lnTo>
                    <a:lnTo>
                      <a:pt x="183" y="452"/>
                    </a:lnTo>
                    <a:lnTo>
                      <a:pt x="183" y="450"/>
                    </a:lnTo>
                    <a:lnTo>
                      <a:pt x="186" y="450"/>
                    </a:lnTo>
                    <a:lnTo>
                      <a:pt x="186" y="450"/>
                    </a:lnTo>
                    <a:lnTo>
                      <a:pt x="186" y="450"/>
                    </a:lnTo>
                    <a:lnTo>
                      <a:pt x="186" y="450"/>
                    </a:lnTo>
                    <a:lnTo>
                      <a:pt x="188" y="450"/>
                    </a:lnTo>
                    <a:lnTo>
                      <a:pt x="188" y="447"/>
                    </a:lnTo>
                    <a:lnTo>
                      <a:pt x="188" y="447"/>
                    </a:lnTo>
                    <a:lnTo>
                      <a:pt x="191" y="447"/>
                    </a:lnTo>
                    <a:lnTo>
                      <a:pt x="191" y="447"/>
                    </a:lnTo>
                    <a:lnTo>
                      <a:pt x="191" y="447"/>
                    </a:lnTo>
                    <a:lnTo>
                      <a:pt x="193" y="447"/>
                    </a:lnTo>
                    <a:lnTo>
                      <a:pt x="193" y="444"/>
                    </a:lnTo>
                    <a:lnTo>
                      <a:pt x="193" y="444"/>
                    </a:lnTo>
                    <a:lnTo>
                      <a:pt x="195" y="444"/>
                    </a:lnTo>
                    <a:lnTo>
                      <a:pt x="195" y="444"/>
                    </a:lnTo>
                    <a:lnTo>
                      <a:pt x="195" y="444"/>
                    </a:lnTo>
                    <a:lnTo>
                      <a:pt x="198" y="444"/>
                    </a:lnTo>
                    <a:lnTo>
                      <a:pt x="198" y="441"/>
                    </a:lnTo>
                    <a:lnTo>
                      <a:pt x="198" y="441"/>
                    </a:lnTo>
                    <a:lnTo>
                      <a:pt x="200" y="441"/>
                    </a:lnTo>
                    <a:lnTo>
                      <a:pt x="200" y="441"/>
                    </a:lnTo>
                    <a:lnTo>
                      <a:pt x="200" y="441"/>
                    </a:lnTo>
                    <a:lnTo>
                      <a:pt x="203" y="441"/>
                    </a:lnTo>
                    <a:lnTo>
                      <a:pt x="203" y="438"/>
                    </a:lnTo>
                    <a:lnTo>
                      <a:pt x="203" y="438"/>
                    </a:lnTo>
                    <a:lnTo>
                      <a:pt x="205" y="438"/>
                    </a:lnTo>
                    <a:lnTo>
                      <a:pt x="205" y="438"/>
                    </a:lnTo>
                    <a:lnTo>
                      <a:pt x="205" y="438"/>
                    </a:lnTo>
                    <a:lnTo>
                      <a:pt x="208" y="438"/>
                    </a:lnTo>
                    <a:lnTo>
                      <a:pt x="208" y="435"/>
                    </a:lnTo>
                    <a:lnTo>
                      <a:pt x="208" y="435"/>
                    </a:lnTo>
                    <a:lnTo>
                      <a:pt x="210" y="435"/>
                    </a:lnTo>
                    <a:lnTo>
                      <a:pt x="210" y="435"/>
                    </a:lnTo>
                    <a:lnTo>
                      <a:pt x="210" y="435"/>
                    </a:lnTo>
                    <a:lnTo>
                      <a:pt x="212" y="432"/>
                    </a:lnTo>
                    <a:lnTo>
                      <a:pt x="212" y="432"/>
                    </a:lnTo>
                    <a:lnTo>
                      <a:pt x="212" y="432"/>
                    </a:lnTo>
                    <a:lnTo>
                      <a:pt x="215" y="432"/>
                    </a:lnTo>
                    <a:lnTo>
                      <a:pt x="215" y="432"/>
                    </a:lnTo>
                    <a:lnTo>
                      <a:pt x="215" y="429"/>
                    </a:lnTo>
                    <a:lnTo>
                      <a:pt x="217" y="429"/>
                    </a:lnTo>
                    <a:lnTo>
                      <a:pt x="217" y="429"/>
                    </a:lnTo>
                    <a:lnTo>
                      <a:pt x="217" y="429"/>
                    </a:lnTo>
                    <a:lnTo>
                      <a:pt x="220" y="429"/>
                    </a:lnTo>
                    <a:lnTo>
                      <a:pt x="220" y="427"/>
                    </a:lnTo>
                    <a:lnTo>
                      <a:pt x="222" y="427"/>
                    </a:lnTo>
                    <a:lnTo>
                      <a:pt x="222" y="427"/>
                    </a:lnTo>
                    <a:lnTo>
                      <a:pt x="222" y="427"/>
                    </a:lnTo>
                    <a:lnTo>
                      <a:pt x="224" y="424"/>
                    </a:lnTo>
                    <a:lnTo>
                      <a:pt x="224" y="424"/>
                    </a:lnTo>
                    <a:lnTo>
                      <a:pt x="227" y="424"/>
                    </a:lnTo>
                    <a:lnTo>
                      <a:pt x="227" y="424"/>
                    </a:lnTo>
                    <a:lnTo>
                      <a:pt x="227" y="421"/>
                    </a:lnTo>
                    <a:lnTo>
                      <a:pt x="229" y="421"/>
                    </a:lnTo>
                    <a:lnTo>
                      <a:pt x="229" y="421"/>
                    </a:lnTo>
                    <a:lnTo>
                      <a:pt x="232" y="418"/>
                    </a:lnTo>
                    <a:lnTo>
                      <a:pt x="232" y="418"/>
                    </a:lnTo>
                    <a:lnTo>
                      <a:pt x="234" y="418"/>
                    </a:lnTo>
                    <a:lnTo>
                      <a:pt x="234" y="415"/>
                    </a:lnTo>
                    <a:lnTo>
                      <a:pt x="237" y="415"/>
                    </a:lnTo>
                    <a:lnTo>
                      <a:pt x="237" y="415"/>
                    </a:lnTo>
                    <a:lnTo>
                      <a:pt x="239" y="412"/>
                    </a:lnTo>
                    <a:lnTo>
                      <a:pt x="239" y="412"/>
                    </a:lnTo>
                    <a:lnTo>
                      <a:pt x="241" y="412"/>
                    </a:lnTo>
                    <a:lnTo>
                      <a:pt x="241" y="409"/>
                    </a:lnTo>
                    <a:lnTo>
                      <a:pt x="244" y="409"/>
                    </a:lnTo>
                    <a:lnTo>
                      <a:pt x="246" y="407"/>
                    </a:lnTo>
                    <a:lnTo>
                      <a:pt x="246" y="407"/>
                    </a:lnTo>
                    <a:lnTo>
                      <a:pt x="249" y="404"/>
                    </a:lnTo>
                    <a:lnTo>
                      <a:pt x="251" y="404"/>
                    </a:lnTo>
                    <a:lnTo>
                      <a:pt x="251" y="401"/>
                    </a:lnTo>
                    <a:lnTo>
                      <a:pt x="254" y="401"/>
                    </a:lnTo>
                    <a:lnTo>
                      <a:pt x="256" y="398"/>
                    </a:lnTo>
                    <a:lnTo>
                      <a:pt x="256" y="398"/>
                    </a:lnTo>
                    <a:lnTo>
                      <a:pt x="258" y="395"/>
                    </a:lnTo>
                    <a:lnTo>
                      <a:pt x="261" y="395"/>
                    </a:lnTo>
                    <a:lnTo>
                      <a:pt x="263" y="392"/>
                    </a:lnTo>
                    <a:lnTo>
                      <a:pt x="263" y="392"/>
                    </a:lnTo>
                    <a:lnTo>
                      <a:pt x="266" y="389"/>
                    </a:lnTo>
                    <a:lnTo>
                      <a:pt x="268" y="387"/>
                    </a:lnTo>
                    <a:lnTo>
                      <a:pt x="270" y="387"/>
                    </a:lnTo>
                    <a:lnTo>
                      <a:pt x="270" y="384"/>
                    </a:lnTo>
                    <a:lnTo>
                      <a:pt x="273" y="384"/>
                    </a:lnTo>
                    <a:lnTo>
                      <a:pt x="275" y="381"/>
                    </a:lnTo>
                    <a:lnTo>
                      <a:pt x="278" y="378"/>
                    </a:lnTo>
                    <a:lnTo>
                      <a:pt x="278" y="378"/>
                    </a:lnTo>
                    <a:lnTo>
                      <a:pt x="280" y="375"/>
                    </a:lnTo>
                    <a:lnTo>
                      <a:pt x="283" y="372"/>
                    </a:lnTo>
                    <a:lnTo>
                      <a:pt x="285" y="372"/>
                    </a:lnTo>
                    <a:lnTo>
                      <a:pt x="287" y="369"/>
                    </a:lnTo>
                    <a:lnTo>
                      <a:pt x="287" y="367"/>
                    </a:lnTo>
                    <a:lnTo>
                      <a:pt x="290" y="367"/>
                    </a:lnTo>
                    <a:lnTo>
                      <a:pt x="292" y="364"/>
                    </a:lnTo>
                    <a:lnTo>
                      <a:pt x="295" y="361"/>
                    </a:lnTo>
                    <a:lnTo>
                      <a:pt x="297" y="361"/>
                    </a:lnTo>
                    <a:lnTo>
                      <a:pt x="297" y="358"/>
                    </a:lnTo>
                    <a:lnTo>
                      <a:pt x="299" y="355"/>
                    </a:lnTo>
                    <a:lnTo>
                      <a:pt x="302" y="352"/>
                    </a:lnTo>
                    <a:lnTo>
                      <a:pt x="304" y="352"/>
                    </a:lnTo>
                    <a:lnTo>
                      <a:pt x="307" y="349"/>
                    </a:lnTo>
                    <a:lnTo>
                      <a:pt x="307" y="347"/>
                    </a:lnTo>
                    <a:lnTo>
                      <a:pt x="309" y="344"/>
                    </a:lnTo>
                    <a:lnTo>
                      <a:pt x="312" y="344"/>
                    </a:lnTo>
                    <a:lnTo>
                      <a:pt x="314" y="341"/>
                    </a:lnTo>
                    <a:lnTo>
                      <a:pt x="316" y="338"/>
                    </a:lnTo>
                    <a:lnTo>
                      <a:pt x="316" y="335"/>
                    </a:lnTo>
                    <a:lnTo>
                      <a:pt x="319" y="335"/>
                    </a:lnTo>
                    <a:lnTo>
                      <a:pt x="321" y="332"/>
                    </a:lnTo>
                    <a:lnTo>
                      <a:pt x="324" y="329"/>
                    </a:lnTo>
                    <a:lnTo>
                      <a:pt x="326" y="326"/>
                    </a:lnTo>
                    <a:lnTo>
                      <a:pt x="326" y="326"/>
                    </a:lnTo>
                    <a:lnTo>
                      <a:pt x="328" y="324"/>
                    </a:lnTo>
                    <a:lnTo>
                      <a:pt x="331" y="321"/>
                    </a:lnTo>
                    <a:lnTo>
                      <a:pt x="333" y="318"/>
                    </a:lnTo>
                    <a:lnTo>
                      <a:pt x="336" y="315"/>
                    </a:lnTo>
                    <a:lnTo>
                      <a:pt x="336" y="315"/>
                    </a:lnTo>
                    <a:lnTo>
                      <a:pt x="338" y="312"/>
                    </a:lnTo>
                    <a:lnTo>
                      <a:pt x="341" y="309"/>
                    </a:lnTo>
                    <a:lnTo>
                      <a:pt x="343" y="306"/>
                    </a:lnTo>
                    <a:lnTo>
                      <a:pt x="345" y="304"/>
                    </a:lnTo>
                    <a:lnTo>
                      <a:pt x="345" y="301"/>
                    </a:lnTo>
                    <a:lnTo>
                      <a:pt x="348" y="301"/>
                    </a:lnTo>
                    <a:lnTo>
                      <a:pt x="350" y="298"/>
                    </a:lnTo>
                    <a:lnTo>
                      <a:pt x="353" y="295"/>
                    </a:lnTo>
                    <a:lnTo>
                      <a:pt x="355" y="292"/>
                    </a:lnTo>
                    <a:lnTo>
                      <a:pt x="355" y="289"/>
                    </a:lnTo>
                    <a:lnTo>
                      <a:pt x="357" y="289"/>
                    </a:lnTo>
                    <a:lnTo>
                      <a:pt x="360" y="286"/>
                    </a:lnTo>
                    <a:lnTo>
                      <a:pt x="362" y="284"/>
                    </a:lnTo>
                    <a:lnTo>
                      <a:pt x="365" y="281"/>
                    </a:lnTo>
                    <a:lnTo>
                      <a:pt x="365" y="278"/>
                    </a:lnTo>
                    <a:lnTo>
                      <a:pt x="367" y="275"/>
                    </a:lnTo>
                    <a:lnTo>
                      <a:pt x="370" y="275"/>
                    </a:lnTo>
                    <a:lnTo>
                      <a:pt x="372" y="272"/>
                    </a:lnTo>
                    <a:lnTo>
                      <a:pt x="374" y="269"/>
                    </a:lnTo>
                    <a:lnTo>
                      <a:pt x="374" y="266"/>
                    </a:lnTo>
                    <a:lnTo>
                      <a:pt x="377" y="264"/>
                    </a:lnTo>
                    <a:lnTo>
                      <a:pt x="379" y="261"/>
                    </a:lnTo>
                    <a:lnTo>
                      <a:pt x="382" y="261"/>
                    </a:lnTo>
                    <a:lnTo>
                      <a:pt x="384" y="258"/>
                    </a:lnTo>
                    <a:lnTo>
                      <a:pt x="384" y="255"/>
                    </a:lnTo>
                    <a:lnTo>
                      <a:pt x="386" y="252"/>
                    </a:lnTo>
                    <a:lnTo>
                      <a:pt x="389" y="249"/>
                    </a:lnTo>
                    <a:lnTo>
                      <a:pt x="391" y="246"/>
                    </a:lnTo>
                    <a:lnTo>
                      <a:pt x="394" y="246"/>
                    </a:lnTo>
                    <a:lnTo>
                      <a:pt x="394" y="244"/>
                    </a:lnTo>
                    <a:lnTo>
                      <a:pt x="396" y="241"/>
                    </a:lnTo>
                    <a:lnTo>
                      <a:pt x="399" y="238"/>
                    </a:lnTo>
                    <a:lnTo>
                      <a:pt x="401" y="235"/>
                    </a:lnTo>
                    <a:lnTo>
                      <a:pt x="403" y="232"/>
                    </a:lnTo>
                    <a:lnTo>
                      <a:pt x="403" y="232"/>
                    </a:lnTo>
                    <a:lnTo>
                      <a:pt x="406" y="229"/>
                    </a:lnTo>
                    <a:lnTo>
                      <a:pt x="408" y="226"/>
                    </a:lnTo>
                    <a:lnTo>
                      <a:pt x="411" y="223"/>
                    </a:lnTo>
                    <a:lnTo>
                      <a:pt x="413" y="221"/>
                    </a:lnTo>
                    <a:lnTo>
                      <a:pt x="413" y="218"/>
                    </a:lnTo>
                    <a:lnTo>
                      <a:pt x="416" y="215"/>
                    </a:lnTo>
                    <a:lnTo>
                      <a:pt x="418" y="215"/>
                    </a:lnTo>
                    <a:lnTo>
                      <a:pt x="420" y="212"/>
                    </a:lnTo>
                    <a:lnTo>
                      <a:pt x="423" y="209"/>
                    </a:lnTo>
                    <a:lnTo>
                      <a:pt x="423" y="206"/>
                    </a:lnTo>
                    <a:lnTo>
                      <a:pt x="425" y="203"/>
                    </a:lnTo>
                    <a:lnTo>
                      <a:pt x="428" y="201"/>
                    </a:lnTo>
                    <a:lnTo>
                      <a:pt x="430" y="198"/>
                    </a:lnTo>
                    <a:lnTo>
                      <a:pt x="432" y="198"/>
                    </a:lnTo>
                    <a:lnTo>
                      <a:pt x="432" y="195"/>
                    </a:lnTo>
                    <a:lnTo>
                      <a:pt x="435" y="192"/>
                    </a:lnTo>
                    <a:lnTo>
                      <a:pt x="437" y="189"/>
                    </a:lnTo>
                    <a:lnTo>
                      <a:pt x="440" y="186"/>
                    </a:lnTo>
                    <a:lnTo>
                      <a:pt x="442" y="183"/>
                    </a:lnTo>
                    <a:lnTo>
                      <a:pt x="442" y="181"/>
                    </a:lnTo>
                    <a:lnTo>
                      <a:pt x="445" y="181"/>
                    </a:lnTo>
                    <a:lnTo>
                      <a:pt x="447" y="178"/>
                    </a:lnTo>
                    <a:lnTo>
                      <a:pt x="449" y="175"/>
                    </a:lnTo>
                    <a:lnTo>
                      <a:pt x="452" y="172"/>
                    </a:lnTo>
                    <a:lnTo>
                      <a:pt x="452" y="169"/>
                    </a:lnTo>
                    <a:lnTo>
                      <a:pt x="454" y="166"/>
                    </a:lnTo>
                    <a:lnTo>
                      <a:pt x="457" y="166"/>
                    </a:lnTo>
                    <a:lnTo>
                      <a:pt x="459" y="163"/>
                    </a:lnTo>
                    <a:lnTo>
                      <a:pt x="461" y="161"/>
                    </a:lnTo>
                    <a:lnTo>
                      <a:pt x="464" y="158"/>
                    </a:lnTo>
                    <a:lnTo>
                      <a:pt x="464" y="155"/>
                    </a:lnTo>
                    <a:lnTo>
                      <a:pt x="466" y="152"/>
                    </a:lnTo>
                    <a:lnTo>
                      <a:pt x="469" y="152"/>
                    </a:lnTo>
                    <a:lnTo>
                      <a:pt x="471" y="149"/>
                    </a:lnTo>
                    <a:lnTo>
                      <a:pt x="474" y="146"/>
                    </a:lnTo>
                    <a:lnTo>
                      <a:pt x="474" y="143"/>
                    </a:lnTo>
                    <a:lnTo>
                      <a:pt x="476" y="141"/>
                    </a:lnTo>
                    <a:lnTo>
                      <a:pt x="478" y="138"/>
                    </a:lnTo>
                    <a:lnTo>
                      <a:pt x="481" y="138"/>
                    </a:lnTo>
                    <a:lnTo>
                      <a:pt x="483" y="135"/>
                    </a:lnTo>
                    <a:lnTo>
                      <a:pt x="486" y="132"/>
                    </a:lnTo>
                    <a:lnTo>
                      <a:pt x="486" y="129"/>
                    </a:lnTo>
                    <a:lnTo>
                      <a:pt x="488" y="126"/>
                    </a:lnTo>
                    <a:lnTo>
                      <a:pt x="490" y="126"/>
                    </a:lnTo>
                    <a:lnTo>
                      <a:pt x="493" y="123"/>
                    </a:lnTo>
                    <a:lnTo>
                      <a:pt x="495" y="121"/>
                    </a:lnTo>
                    <a:lnTo>
                      <a:pt x="495" y="118"/>
                    </a:lnTo>
                    <a:lnTo>
                      <a:pt x="498" y="115"/>
                    </a:lnTo>
                    <a:lnTo>
                      <a:pt x="500" y="115"/>
                    </a:lnTo>
                    <a:lnTo>
                      <a:pt x="503" y="112"/>
                    </a:lnTo>
                    <a:lnTo>
                      <a:pt x="505" y="109"/>
                    </a:lnTo>
                    <a:lnTo>
                      <a:pt x="507" y="106"/>
                    </a:lnTo>
                    <a:lnTo>
                      <a:pt x="507" y="103"/>
                    </a:lnTo>
                    <a:lnTo>
                      <a:pt x="510" y="103"/>
                    </a:lnTo>
                    <a:lnTo>
                      <a:pt x="512" y="100"/>
                    </a:lnTo>
                    <a:lnTo>
                      <a:pt x="515" y="98"/>
                    </a:lnTo>
                    <a:lnTo>
                      <a:pt x="517" y="95"/>
                    </a:lnTo>
                    <a:lnTo>
                      <a:pt x="519" y="95"/>
                    </a:lnTo>
                    <a:lnTo>
                      <a:pt x="519" y="92"/>
                    </a:lnTo>
                    <a:lnTo>
                      <a:pt x="522" y="89"/>
                    </a:lnTo>
                    <a:lnTo>
                      <a:pt x="524" y="86"/>
                    </a:lnTo>
                    <a:lnTo>
                      <a:pt x="527" y="83"/>
                    </a:lnTo>
                    <a:lnTo>
                      <a:pt x="529" y="83"/>
                    </a:lnTo>
                    <a:lnTo>
                      <a:pt x="529" y="80"/>
                    </a:lnTo>
                    <a:lnTo>
                      <a:pt x="532" y="78"/>
                    </a:lnTo>
                    <a:lnTo>
                      <a:pt x="534" y="78"/>
                    </a:lnTo>
                    <a:lnTo>
                      <a:pt x="536" y="75"/>
                    </a:lnTo>
                    <a:lnTo>
                      <a:pt x="539" y="72"/>
                    </a:lnTo>
                    <a:lnTo>
                      <a:pt x="541" y="69"/>
                    </a:lnTo>
                    <a:lnTo>
                      <a:pt x="541" y="69"/>
                    </a:lnTo>
                    <a:lnTo>
                      <a:pt x="544" y="66"/>
                    </a:lnTo>
                    <a:lnTo>
                      <a:pt x="546" y="63"/>
                    </a:lnTo>
                    <a:lnTo>
                      <a:pt x="549" y="60"/>
                    </a:lnTo>
                    <a:lnTo>
                      <a:pt x="551" y="60"/>
                    </a:lnTo>
                    <a:lnTo>
                      <a:pt x="551" y="58"/>
                    </a:lnTo>
                    <a:lnTo>
                      <a:pt x="553" y="55"/>
                    </a:lnTo>
                    <a:lnTo>
                      <a:pt x="556" y="55"/>
                    </a:lnTo>
                    <a:lnTo>
                      <a:pt x="558" y="52"/>
                    </a:lnTo>
                    <a:lnTo>
                      <a:pt x="561" y="49"/>
                    </a:lnTo>
                    <a:lnTo>
                      <a:pt x="561" y="49"/>
                    </a:lnTo>
                    <a:lnTo>
                      <a:pt x="563" y="46"/>
                    </a:lnTo>
                    <a:lnTo>
                      <a:pt x="565" y="43"/>
                    </a:lnTo>
                    <a:lnTo>
                      <a:pt x="568" y="40"/>
                    </a:lnTo>
                    <a:lnTo>
                      <a:pt x="570" y="40"/>
                    </a:lnTo>
                    <a:lnTo>
                      <a:pt x="570" y="38"/>
                    </a:lnTo>
                    <a:lnTo>
                      <a:pt x="573" y="35"/>
                    </a:lnTo>
                    <a:lnTo>
                      <a:pt x="575" y="35"/>
                    </a:lnTo>
                    <a:lnTo>
                      <a:pt x="578" y="32"/>
                    </a:lnTo>
                    <a:lnTo>
                      <a:pt x="580" y="29"/>
                    </a:lnTo>
                    <a:lnTo>
                      <a:pt x="580" y="29"/>
                    </a:lnTo>
                    <a:lnTo>
                      <a:pt x="582" y="26"/>
                    </a:lnTo>
                    <a:lnTo>
                      <a:pt x="585" y="23"/>
                    </a:lnTo>
                    <a:lnTo>
                      <a:pt x="587" y="23"/>
                    </a:lnTo>
                    <a:lnTo>
                      <a:pt x="590" y="20"/>
                    </a:lnTo>
                    <a:lnTo>
                      <a:pt x="590" y="18"/>
                    </a:lnTo>
                    <a:lnTo>
                      <a:pt x="592" y="18"/>
                    </a:lnTo>
                    <a:lnTo>
                      <a:pt x="594" y="15"/>
                    </a:lnTo>
                    <a:lnTo>
                      <a:pt x="597" y="12"/>
                    </a:lnTo>
                    <a:lnTo>
                      <a:pt x="599" y="12"/>
                    </a:lnTo>
                    <a:lnTo>
                      <a:pt x="599" y="9"/>
                    </a:lnTo>
                    <a:lnTo>
                      <a:pt x="602" y="6"/>
                    </a:lnTo>
                    <a:lnTo>
                      <a:pt x="604" y="6"/>
                    </a:lnTo>
                    <a:lnTo>
                      <a:pt x="607" y="3"/>
                    </a:lnTo>
                    <a:lnTo>
                      <a:pt x="609" y="3"/>
                    </a:lnTo>
                    <a:lnTo>
                      <a:pt x="609" y="0"/>
                    </a:lnTo>
                  </a:path>
                </a:pathLst>
              </a:custGeom>
              <a:noFill/>
              <a:ln w="7938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Freeform 399"/>
              <p:cNvSpPr>
                <a:spLocks/>
              </p:cNvSpPr>
              <p:nvPr/>
            </p:nvSpPr>
            <p:spPr bwMode="auto">
              <a:xfrm>
                <a:off x="1258" y="2579"/>
                <a:ext cx="1494" cy="440"/>
              </a:xfrm>
              <a:custGeom>
                <a:avLst/>
                <a:gdLst/>
                <a:ahLst/>
                <a:cxnLst>
                  <a:cxn ang="0">
                    <a:pos x="14" y="426"/>
                  </a:cxn>
                  <a:cxn ang="0">
                    <a:pos x="29" y="415"/>
                  </a:cxn>
                  <a:cxn ang="0">
                    <a:pos x="46" y="400"/>
                  </a:cxn>
                  <a:cxn ang="0">
                    <a:pos x="60" y="389"/>
                  </a:cxn>
                  <a:cxn ang="0">
                    <a:pos x="77" y="375"/>
                  </a:cxn>
                  <a:cxn ang="0">
                    <a:pos x="92" y="366"/>
                  </a:cxn>
                  <a:cxn ang="0">
                    <a:pos x="106" y="355"/>
                  </a:cxn>
                  <a:cxn ang="0">
                    <a:pos x="123" y="343"/>
                  </a:cxn>
                  <a:cxn ang="0">
                    <a:pos x="138" y="335"/>
                  </a:cxn>
                  <a:cxn ang="0">
                    <a:pos x="155" y="323"/>
                  </a:cxn>
                  <a:cxn ang="0">
                    <a:pos x="169" y="314"/>
                  </a:cxn>
                  <a:cxn ang="0">
                    <a:pos x="184" y="306"/>
                  </a:cxn>
                  <a:cxn ang="0">
                    <a:pos x="201" y="297"/>
                  </a:cxn>
                  <a:cxn ang="0">
                    <a:pos x="215" y="289"/>
                  </a:cxn>
                  <a:cxn ang="0">
                    <a:pos x="232" y="280"/>
                  </a:cxn>
                  <a:cxn ang="0">
                    <a:pos x="249" y="272"/>
                  </a:cxn>
                  <a:cxn ang="0">
                    <a:pos x="264" y="266"/>
                  </a:cxn>
                  <a:cxn ang="0">
                    <a:pos x="280" y="257"/>
                  </a:cxn>
                  <a:cxn ang="0">
                    <a:pos x="297" y="249"/>
                  </a:cxn>
                  <a:cxn ang="0">
                    <a:pos x="314" y="237"/>
                  </a:cxn>
                  <a:cxn ang="0">
                    <a:pos x="336" y="226"/>
                  </a:cxn>
                  <a:cxn ang="0">
                    <a:pos x="360" y="211"/>
                  </a:cxn>
                  <a:cxn ang="0">
                    <a:pos x="389" y="197"/>
                  </a:cxn>
                  <a:cxn ang="0">
                    <a:pos x="418" y="180"/>
                  </a:cxn>
                  <a:cxn ang="0">
                    <a:pos x="450" y="163"/>
                  </a:cxn>
                  <a:cxn ang="0">
                    <a:pos x="481" y="143"/>
                  </a:cxn>
                  <a:cxn ang="0">
                    <a:pos x="513" y="123"/>
                  </a:cxn>
                  <a:cxn ang="0">
                    <a:pos x="544" y="103"/>
                  </a:cxn>
                  <a:cxn ang="0">
                    <a:pos x="575" y="83"/>
                  </a:cxn>
                  <a:cxn ang="0">
                    <a:pos x="607" y="63"/>
                  </a:cxn>
                  <a:cxn ang="0">
                    <a:pos x="638" y="46"/>
                  </a:cxn>
                  <a:cxn ang="0">
                    <a:pos x="670" y="28"/>
                  </a:cxn>
                  <a:cxn ang="0">
                    <a:pos x="701" y="17"/>
                  </a:cxn>
                  <a:cxn ang="0">
                    <a:pos x="730" y="8"/>
                  </a:cxn>
                  <a:cxn ang="0">
                    <a:pos x="762" y="3"/>
                  </a:cxn>
                  <a:cxn ang="0">
                    <a:pos x="793" y="0"/>
                  </a:cxn>
                  <a:cxn ang="0">
                    <a:pos x="825" y="0"/>
                  </a:cxn>
                  <a:cxn ang="0">
                    <a:pos x="856" y="0"/>
                  </a:cxn>
                  <a:cxn ang="0">
                    <a:pos x="885" y="3"/>
                  </a:cxn>
                  <a:cxn ang="0">
                    <a:pos x="916" y="8"/>
                  </a:cxn>
                  <a:cxn ang="0">
                    <a:pos x="948" y="11"/>
                  </a:cxn>
                  <a:cxn ang="0">
                    <a:pos x="979" y="17"/>
                  </a:cxn>
                  <a:cxn ang="0">
                    <a:pos x="1011" y="20"/>
                  </a:cxn>
                  <a:cxn ang="0">
                    <a:pos x="1042" y="23"/>
                  </a:cxn>
                  <a:cxn ang="0">
                    <a:pos x="1074" y="26"/>
                  </a:cxn>
                  <a:cxn ang="0">
                    <a:pos x="1105" y="28"/>
                  </a:cxn>
                  <a:cxn ang="0">
                    <a:pos x="1136" y="31"/>
                  </a:cxn>
                  <a:cxn ang="0">
                    <a:pos x="1168" y="31"/>
                  </a:cxn>
                  <a:cxn ang="0">
                    <a:pos x="1197" y="31"/>
                  </a:cxn>
                  <a:cxn ang="0">
                    <a:pos x="1228" y="34"/>
                  </a:cxn>
                  <a:cxn ang="0">
                    <a:pos x="1260" y="34"/>
                  </a:cxn>
                  <a:cxn ang="0">
                    <a:pos x="1291" y="37"/>
                  </a:cxn>
                  <a:cxn ang="0">
                    <a:pos x="1323" y="40"/>
                  </a:cxn>
                  <a:cxn ang="0">
                    <a:pos x="1354" y="43"/>
                  </a:cxn>
                  <a:cxn ang="0">
                    <a:pos x="1386" y="46"/>
                  </a:cxn>
                  <a:cxn ang="0">
                    <a:pos x="1417" y="51"/>
                  </a:cxn>
                  <a:cxn ang="0">
                    <a:pos x="1444" y="54"/>
                  </a:cxn>
                  <a:cxn ang="0">
                    <a:pos x="1465" y="57"/>
                  </a:cxn>
                </a:cxnLst>
                <a:rect l="0" t="0" r="r" b="b"/>
                <a:pathLst>
                  <a:path w="1494" h="440">
                    <a:moveTo>
                      <a:pt x="0" y="440"/>
                    </a:moveTo>
                    <a:lnTo>
                      <a:pt x="2" y="437"/>
                    </a:lnTo>
                    <a:lnTo>
                      <a:pt x="5" y="437"/>
                    </a:lnTo>
                    <a:lnTo>
                      <a:pt x="7" y="435"/>
                    </a:lnTo>
                    <a:lnTo>
                      <a:pt x="10" y="432"/>
                    </a:lnTo>
                    <a:lnTo>
                      <a:pt x="10" y="432"/>
                    </a:lnTo>
                    <a:lnTo>
                      <a:pt x="12" y="429"/>
                    </a:lnTo>
                    <a:lnTo>
                      <a:pt x="14" y="426"/>
                    </a:lnTo>
                    <a:lnTo>
                      <a:pt x="17" y="426"/>
                    </a:lnTo>
                    <a:lnTo>
                      <a:pt x="19" y="423"/>
                    </a:lnTo>
                    <a:lnTo>
                      <a:pt x="19" y="423"/>
                    </a:lnTo>
                    <a:lnTo>
                      <a:pt x="22" y="420"/>
                    </a:lnTo>
                    <a:lnTo>
                      <a:pt x="24" y="417"/>
                    </a:lnTo>
                    <a:lnTo>
                      <a:pt x="27" y="417"/>
                    </a:lnTo>
                    <a:lnTo>
                      <a:pt x="29" y="415"/>
                    </a:lnTo>
                    <a:lnTo>
                      <a:pt x="29" y="415"/>
                    </a:lnTo>
                    <a:lnTo>
                      <a:pt x="31" y="412"/>
                    </a:lnTo>
                    <a:lnTo>
                      <a:pt x="34" y="409"/>
                    </a:lnTo>
                    <a:lnTo>
                      <a:pt x="36" y="409"/>
                    </a:lnTo>
                    <a:lnTo>
                      <a:pt x="39" y="406"/>
                    </a:lnTo>
                    <a:lnTo>
                      <a:pt x="39" y="406"/>
                    </a:lnTo>
                    <a:lnTo>
                      <a:pt x="41" y="403"/>
                    </a:lnTo>
                    <a:lnTo>
                      <a:pt x="43" y="403"/>
                    </a:lnTo>
                    <a:lnTo>
                      <a:pt x="46" y="400"/>
                    </a:lnTo>
                    <a:lnTo>
                      <a:pt x="48" y="397"/>
                    </a:lnTo>
                    <a:lnTo>
                      <a:pt x="48" y="397"/>
                    </a:lnTo>
                    <a:lnTo>
                      <a:pt x="51" y="395"/>
                    </a:lnTo>
                    <a:lnTo>
                      <a:pt x="53" y="395"/>
                    </a:lnTo>
                    <a:lnTo>
                      <a:pt x="56" y="392"/>
                    </a:lnTo>
                    <a:lnTo>
                      <a:pt x="58" y="392"/>
                    </a:lnTo>
                    <a:lnTo>
                      <a:pt x="58" y="389"/>
                    </a:lnTo>
                    <a:lnTo>
                      <a:pt x="60" y="389"/>
                    </a:lnTo>
                    <a:lnTo>
                      <a:pt x="63" y="386"/>
                    </a:lnTo>
                    <a:lnTo>
                      <a:pt x="65" y="386"/>
                    </a:lnTo>
                    <a:lnTo>
                      <a:pt x="68" y="383"/>
                    </a:lnTo>
                    <a:lnTo>
                      <a:pt x="68" y="383"/>
                    </a:lnTo>
                    <a:lnTo>
                      <a:pt x="70" y="380"/>
                    </a:lnTo>
                    <a:lnTo>
                      <a:pt x="73" y="380"/>
                    </a:lnTo>
                    <a:lnTo>
                      <a:pt x="75" y="377"/>
                    </a:lnTo>
                    <a:lnTo>
                      <a:pt x="77" y="375"/>
                    </a:lnTo>
                    <a:lnTo>
                      <a:pt x="77" y="375"/>
                    </a:lnTo>
                    <a:lnTo>
                      <a:pt x="80" y="372"/>
                    </a:lnTo>
                    <a:lnTo>
                      <a:pt x="82" y="372"/>
                    </a:lnTo>
                    <a:lnTo>
                      <a:pt x="85" y="369"/>
                    </a:lnTo>
                    <a:lnTo>
                      <a:pt x="87" y="369"/>
                    </a:lnTo>
                    <a:lnTo>
                      <a:pt x="87" y="366"/>
                    </a:lnTo>
                    <a:lnTo>
                      <a:pt x="89" y="366"/>
                    </a:lnTo>
                    <a:lnTo>
                      <a:pt x="92" y="366"/>
                    </a:lnTo>
                    <a:lnTo>
                      <a:pt x="94" y="363"/>
                    </a:lnTo>
                    <a:lnTo>
                      <a:pt x="97" y="363"/>
                    </a:lnTo>
                    <a:lnTo>
                      <a:pt x="97" y="360"/>
                    </a:lnTo>
                    <a:lnTo>
                      <a:pt x="99" y="360"/>
                    </a:lnTo>
                    <a:lnTo>
                      <a:pt x="102" y="357"/>
                    </a:lnTo>
                    <a:lnTo>
                      <a:pt x="104" y="357"/>
                    </a:lnTo>
                    <a:lnTo>
                      <a:pt x="106" y="355"/>
                    </a:lnTo>
                    <a:lnTo>
                      <a:pt x="106" y="355"/>
                    </a:lnTo>
                    <a:lnTo>
                      <a:pt x="109" y="352"/>
                    </a:lnTo>
                    <a:lnTo>
                      <a:pt x="111" y="352"/>
                    </a:lnTo>
                    <a:lnTo>
                      <a:pt x="114" y="349"/>
                    </a:lnTo>
                    <a:lnTo>
                      <a:pt x="116" y="349"/>
                    </a:lnTo>
                    <a:lnTo>
                      <a:pt x="116" y="346"/>
                    </a:lnTo>
                    <a:lnTo>
                      <a:pt x="118" y="346"/>
                    </a:lnTo>
                    <a:lnTo>
                      <a:pt x="121" y="346"/>
                    </a:lnTo>
                    <a:lnTo>
                      <a:pt x="123" y="343"/>
                    </a:lnTo>
                    <a:lnTo>
                      <a:pt x="126" y="343"/>
                    </a:lnTo>
                    <a:lnTo>
                      <a:pt x="126" y="340"/>
                    </a:lnTo>
                    <a:lnTo>
                      <a:pt x="128" y="340"/>
                    </a:lnTo>
                    <a:lnTo>
                      <a:pt x="131" y="337"/>
                    </a:lnTo>
                    <a:lnTo>
                      <a:pt x="133" y="337"/>
                    </a:lnTo>
                    <a:lnTo>
                      <a:pt x="135" y="337"/>
                    </a:lnTo>
                    <a:lnTo>
                      <a:pt x="135" y="335"/>
                    </a:lnTo>
                    <a:lnTo>
                      <a:pt x="138" y="335"/>
                    </a:lnTo>
                    <a:lnTo>
                      <a:pt x="140" y="332"/>
                    </a:lnTo>
                    <a:lnTo>
                      <a:pt x="143" y="332"/>
                    </a:lnTo>
                    <a:lnTo>
                      <a:pt x="145" y="329"/>
                    </a:lnTo>
                    <a:lnTo>
                      <a:pt x="145" y="329"/>
                    </a:lnTo>
                    <a:lnTo>
                      <a:pt x="147" y="329"/>
                    </a:lnTo>
                    <a:lnTo>
                      <a:pt x="150" y="326"/>
                    </a:lnTo>
                    <a:lnTo>
                      <a:pt x="152" y="326"/>
                    </a:lnTo>
                    <a:lnTo>
                      <a:pt x="155" y="323"/>
                    </a:lnTo>
                    <a:lnTo>
                      <a:pt x="155" y="323"/>
                    </a:lnTo>
                    <a:lnTo>
                      <a:pt x="157" y="323"/>
                    </a:lnTo>
                    <a:lnTo>
                      <a:pt x="160" y="320"/>
                    </a:lnTo>
                    <a:lnTo>
                      <a:pt x="162" y="320"/>
                    </a:lnTo>
                    <a:lnTo>
                      <a:pt x="164" y="317"/>
                    </a:lnTo>
                    <a:lnTo>
                      <a:pt x="164" y="317"/>
                    </a:lnTo>
                    <a:lnTo>
                      <a:pt x="167" y="314"/>
                    </a:lnTo>
                    <a:lnTo>
                      <a:pt x="169" y="314"/>
                    </a:lnTo>
                    <a:lnTo>
                      <a:pt x="172" y="314"/>
                    </a:lnTo>
                    <a:lnTo>
                      <a:pt x="174" y="312"/>
                    </a:lnTo>
                    <a:lnTo>
                      <a:pt x="174" y="312"/>
                    </a:lnTo>
                    <a:lnTo>
                      <a:pt x="176" y="309"/>
                    </a:lnTo>
                    <a:lnTo>
                      <a:pt x="179" y="309"/>
                    </a:lnTo>
                    <a:lnTo>
                      <a:pt x="181" y="309"/>
                    </a:lnTo>
                    <a:lnTo>
                      <a:pt x="184" y="306"/>
                    </a:lnTo>
                    <a:lnTo>
                      <a:pt x="184" y="306"/>
                    </a:lnTo>
                    <a:lnTo>
                      <a:pt x="186" y="303"/>
                    </a:lnTo>
                    <a:lnTo>
                      <a:pt x="189" y="303"/>
                    </a:lnTo>
                    <a:lnTo>
                      <a:pt x="191" y="303"/>
                    </a:lnTo>
                    <a:lnTo>
                      <a:pt x="193" y="300"/>
                    </a:lnTo>
                    <a:lnTo>
                      <a:pt x="193" y="300"/>
                    </a:lnTo>
                    <a:lnTo>
                      <a:pt x="196" y="300"/>
                    </a:lnTo>
                    <a:lnTo>
                      <a:pt x="198" y="297"/>
                    </a:lnTo>
                    <a:lnTo>
                      <a:pt x="201" y="297"/>
                    </a:lnTo>
                    <a:lnTo>
                      <a:pt x="203" y="294"/>
                    </a:lnTo>
                    <a:lnTo>
                      <a:pt x="206" y="294"/>
                    </a:lnTo>
                    <a:lnTo>
                      <a:pt x="206" y="294"/>
                    </a:lnTo>
                    <a:lnTo>
                      <a:pt x="208" y="292"/>
                    </a:lnTo>
                    <a:lnTo>
                      <a:pt x="210" y="292"/>
                    </a:lnTo>
                    <a:lnTo>
                      <a:pt x="213" y="292"/>
                    </a:lnTo>
                    <a:lnTo>
                      <a:pt x="215" y="289"/>
                    </a:lnTo>
                    <a:lnTo>
                      <a:pt x="215" y="289"/>
                    </a:lnTo>
                    <a:lnTo>
                      <a:pt x="218" y="289"/>
                    </a:lnTo>
                    <a:lnTo>
                      <a:pt x="220" y="286"/>
                    </a:lnTo>
                    <a:lnTo>
                      <a:pt x="222" y="286"/>
                    </a:lnTo>
                    <a:lnTo>
                      <a:pt x="225" y="283"/>
                    </a:lnTo>
                    <a:lnTo>
                      <a:pt x="227" y="283"/>
                    </a:lnTo>
                    <a:lnTo>
                      <a:pt x="227" y="283"/>
                    </a:lnTo>
                    <a:lnTo>
                      <a:pt x="230" y="280"/>
                    </a:lnTo>
                    <a:lnTo>
                      <a:pt x="232" y="280"/>
                    </a:lnTo>
                    <a:lnTo>
                      <a:pt x="235" y="280"/>
                    </a:lnTo>
                    <a:lnTo>
                      <a:pt x="237" y="277"/>
                    </a:lnTo>
                    <a:lnTo>
                      <a:pt x="239" y="277"/>
                    </a:lnTo>
                    <a:lnTo>
                      <a:pt x="239" y="277"/>
                    </a:lnTo>
                    <a:lnTo>
                      <a:pt x="242" y="274"/>
                    </a:lnTo>
                    <a:lnTo>
                      <a:pt x="244" y="274"/>
                    </a:lnTo>
                    <a:lnTo>
                      <a:pt x="247" y="274"/>
                    </a:lnTo>
                    <a:lnTo>
                      <a:pt x="249" y="272"/>
                    </a:lnTo>
                    <a:lnTo>
                      <a:pt x="249" y="272"/>
                    </a:lnTo>
                    <a:lnTo>
                      <a:pt x="251" y="272"/>
                    </a:lnTo>
                    <a:lnTo>
                      <a:pt x="254" y="269"/>
                    </a:lnTo>
                    <a:lnTo>
                      <a:pt x="256" y="269"/>
                    </a:lnTo>
                    <a:lnTo>
                      <a:pt x="259" y="269"/>
                    </a:lnTo>
                    <a:lnTo>
                      <a:pt x="261" y="266"/>
                    </a:lnTo>
                    <a:lnTo>
                      <a:pt x="261" y="266"/>
                    </a:lnTo>
                    <a:lnTo>
                      <a:pt x="264" y="266"/>
                    </a:lnTo>
                    <a:lnTo>
                      <a:pt x="266" y="263"/>
                    </a:lnTo>
                    <a:lnTo>
                      <a:pt x="268" y="263"/>
                    </a:lnTo>
                    <a:lnTo>
                      <a:pt x="271" y="260"/>
                    </a:lnTo>
                    <a:lnTo>
                      <a:pt x="271" y="260"/>
                    </a:lnTo>
                    <a:lnTo>
                      <a:pt x="273" y="260"/>
                    </a:lnTo>
                    <a:lnTo>
                      <a:pt x="276" y="257"/>
                    </a:lnTo>
                    <a:lnTo>
                      <a:pt x="278" y="257"/>
                    </a:lnTo>
                    <a:lnTo>
                      <a:pt x="280" y="257"/>
                    </a:lnTo>
                    <a:lnTo>
                      <a:pt x="283" y="254"/>
                    </a:lnTo>
                    <a:lnTo>
                      <a:pt x="283" y="254"/>
                    </a:lnTo>
                    <a:lnTo>
                      <a:pt x="285" y="254"/>
                    </a:lnTo>
                    <a:lnTo>
                      <a:pt x="288" y="252"/>
                    </a:lnTo>
                    <a:lnTo>
                      <a:pt x="290" y="252"/>
                    </a:lnTo>
                    <a:lnTo>
                      <a:pt x="293" y="249"/>
                    </a:lnTo>
                    <a:lnTo>
                      <a:pt x="295" y="249"/>
                    </a:lnTo>
                    <a:lnTo>
                      <a:pt x="297" y="249"/>
                    </a:lnTo>
                    <a:lnTo>
                      <a:pt x="297" y="246"/>
                    </a:lnTo>
                    <a:lnTo>
                      <a:pt x="300" y="246"/>
                    </a:lnTo>
                    <a:lnTo>
                      <a:pt x="302" y="243"/>
                    </a:lnTo>
                    <a:lnTo>
                      <a:pt x="305" y="243"/>
                    </a:lnTo>
                    <a:lnTo>
                      <a:pt x="307" y="243"/>
                    </a:lnTo>
                    <a:lnTo>
                      <a:pt x="309" y="240"/>
                    </a:lnTo>
                    <a:lnTo>
                      <a:pt x="312" y="240"/>
                    </a:lnTo>
                    <a:lnTo>
                      <a:pt x="314" y="237"/>
                    </a:lnTo>
                    <a:lnTo>
                      <a:pt x="317" y="237"/>
                    </a:lnTo>
                    <a:lnTo>
                      <a:pt x="319" y="234"/>
                    </a:lnTo>
                    <a:lnTo>
                      <a:pt x="322" y="234"/>
                    </a:lnTo>
                    <a:lnTo>
                      <a:pt x="324" y="232"/>
                    </a:lnTo>
                    <a:lnTo>
                      <a:pt x="329" y="232"/>
                    </a:lnTo>
                    <a:lnTo>
                      <a:pt x="331" y="229"/>
                    </a:lnTo>
                    <a:lnTo>
                      <a:pt x="334" y="229"/>
                    </a:lnTo>
                    <a:lnTo>
                      <a:pt x="336" y="226"/>
                    </a:lnTo>
                    <a:lnTo>
                      <a:pt x="339" y="226"/>
                    </a:lnTo>
                    <a:lnTo>
                      <a:pt x="341" y="223"/>
                    </a:lnTo>
                    <a:lnTo>
                      <a:pt x="346" y="220"/>
                    </a:lnTo>
                    <a:lnTo>
                      <a:pt x="348" y="220"/>
                    </a:lnTo>
                    <a:lnTo>
                      <a:pt x="351" y="217"/>
                    </a:lnTo>
                    <a:lnTo>
                      <a:pt x="355" y="217"/>
                    </a:lnTo>
                    <a:lnTo>
                      <a:pt x="358" y="214"/>
                    </a:lnTo>
                    <a:lnTo>
                      <a:pt x="360" y="211"/>
                    </a:lnTo>
                    <a:lnTo>
                      <a:pt x="365" y="211"/>
                    </a:lnTo>
                    <a:lnTo>
                      <a:pt x="368" y="209"/>
                    </a:lnTo>
                    <a:lnTo>
                      <a:pt x="372" y="206"/>
                    </a:lnTo>
                    <a:lnTo>
                      <a:pt x="375" y="206"/>
                    </a:lnTo>
                    <a:lnTo>
                      <a:pt x="380" y="203"/>
                    </a:lnTo>
                    <a:lnTo>
                      <a:pt x="382" y="200"/>
                    </a:lnTo>
                    <a:lnTo>
                      <a:pt x="387" y="200"/>
                    </a:lnTo>
                    <a:lnTo>
                      <a:pt x="389" y="197"/>
                    </a:lnTo>
                    <a:lnTo>
                      <a:pt x="394" y="194"/>
                    </a:lnTo>
                    <a:lnTo>
                      <a:pt x="397" y="194"/>
                    </a:lnTo>
                    <a:lnTo>
                      <a:pt x="401" y="191"/>
                    </a:lnTo>
                    <a:lnTo>
                      <a:pt x="404" y="189"/>
                    </a:lnTo>
                    <a:lnTo>
                      <a:pt x="409" y="186"/>
                    </a:lnTo>
                    <a:lnTo>
                      <a:pt x="411" y="186"/>
                    </a:lnTo>
                    <a:lnTo>
                      <a:pt x="416" y="183"/>
                    </a:lnTo>
                    <a:lnTo>
                      <a:pt x="418" y="180"/>
                    </a:lnTo>
                    <a:lnTo>
                      <a:pt x="423" y="177"/>
                    </a:lnTo>
                    <a:lnTo>
                      <a:pt x="428" y="174"/>
                    </a:lnTo>
                    <a:lnTo>
                      <a:pt x="430" y="174"/>
                    </a:lnTo>
                    <a:lnTo>
                      <a:pt x="435" y="171"/>
                    </a:lnTo>
                    <a:lnTo>
                      <a:pt x="438" y="169"/>
                    </a:lnTo>
                    <a:lnTo>
                      <a:pt x="442" y="166"/>
                    </a:lnTo>
                    <a:lnTo>
                      <a:pt x="447" y="163"/>
                    </a:lnTo>
                    <a:lnTo>
                      <a:pt x="450" y="163"/>
                    </a:lnTo>
                    <a:lnTo>
                      <a:pt x="455" y="160"/>
                    </a:lnTo>
                    <a:lnTo>
                      <a:pt x="457" y="157"/>
                    </a:lnTo>
                    <a:lnTo>
                      <a:pt x="462" y="154"/>
                    </a:lnTo>
                    <a:lnTo>
                      <a:pt x="467" y="151"/>
                    </a:lnTo>
                    <a:lnTo>
                      <a:pt x="469" y="149"/>
                    </a:lnTo>
                    <a:lnTo>
                      <a:pt x="474" y="146"/>
                    </a:lnTo>
                    <a:lnTo>
                      <a:pt x="476" y="146"/>
                    </a:lnTo>
                    <a:lnTo>
                      <a:pt x="481" y="143"/>
                    </a:lnTo>
                    <a:lnTo>
                      <a:pt x="486" y="140"/>
                    </a:lnTo>
                    <a:lnTo>
                      <a:pt x="488" y="137"/>
                    </a:lnTo>
                    <a:lnTo>
                      <a:pt x="493" y="134"/>
                    </a:lnTo>
                    <a:lnTo>
                      <a:pt x="496" y="131"/>
                    </a:lnTo>
                    <a:lnTo>
                      <a:pt x="501" y="129"/>
                    </a:lnTo>
                    <a:lnTo>
                      <a:pt x="505" y="129"/>
                    </a:lnTo>
                    <a:lnTo>
                      <a:pt x="508" y="126"/>
                    </a:lnTo>
                    <a:lnTo>
                      <a:pt x="513" y="123"/>
                    </a:lnTo>
                    <a:lnTo>
                      <a:pt x="515" y="120"/>
                    </a:lnTo>
                    <a:lnTo>
                      <a:pt x="520" y="117"/>
                    </a:lnTo>
                    <a:lnTo>
                      <a:pt x="525" y="114"/>
                    </a:lnTo>
                    <a:lnTo>
                      <a:pt x="527" y="111"/>
                    </a:lnTo>
                    <a:lnTo>
                      <a:pt x="532" y="108"/>
                    </a:lnTo>
                    <a:lnTo>
                      <a:pt x="534" y="106"/>
                    </a:lnTo>
                    <a:lnTo>
                      <a:pt x="539" y="106"/>
                    </a:lnTo>
                    <a:lnTo>
                      <a:pt x="544" y="103"/>
                    </a:lnTo>
                    <a:lnTo>
                      <a:pt x="546" y="100"/>
                    </a:lnTo>
                    <a:lnTo>
                      <a:pt x="551" y="97"/>
                    </a:lnTo>
                    <a:lnTo>
                      <a:pt x="556" y="94"/>
                    </a:lnTo>
                    <a:lnTo>
                      <a:pt x="559" y="91"/>
                    </a:lnTo>
                    <a:lnTo>
                      <a:pt x="563" y="88"/>
                    </a:lnTo>
                    <a:lnTo>
                      <a:pt x="566" y="86"/>
                    </a:lnTo>
                    <a:lnTo>
                      <a:pt x="571" y="86"/>
                    </a:lnTo>
                    <a:lnTo>
                      <a:pt x="575" y="83"/>
                    </a:lnTo>
                    <a:lnTo>
                      <a:pt x="578" y="80"/>
                    </a:lnTo>
                    <a:lnTo>
                      <a:pt x="583" y="77"/>
                    </a:lnTo>
                    <a:lnTo>
                      <a:pt x="588" y="74"/>
                    </a:lnTo>
                    <a:lnTo>
                      <a:pt x="590" y="71"/>
                    </a:lnTo>
                    <a:lnTo>
                      <a:pt x="595" y="68"/>
                    </a:lnTo>
                    <a:lnTo>
                      <a:pt x="597" y="66"/>
                    </a:lnTo>
                    <a:lnTo>
                      <a:pt x="602" y="66"/>
                    </a:lnTo>
                    <a:lnTo>
                      <a:pt x="607" y="63"/>
                    </a:lnTo>
                    <a:lnTo>
                      <a:pt x="609" y="60"/>
                    </a:lnTo>
                    <a:lnTo>
                      <a:pt x="614" y="57"/>
                    </a:lnTo>
                    <a:lnTo>
                      <a:pt x="619" y="54"/>
                    </a:lnTo>
                    <a:lnTo>
                      <a:pt x="621" y="54"/>
                    </a:lnTo>
                    <a:lnTo>
                      <a:pt x="626" y="51"/>
                    </a:lnTo>
                    <a:lnTo>
                      <a:pt x="629" y="48"/>
                    </a:lnTo>
                    <a:lnTo>
                      <a:pt x="634" y="46"/>
                    </a:lnTo>
                    <a:lnTo>
                      <a:pt x="638" y="46"/>
                    </a:lnTo>
                    <a:lnTo>
                      <a:pt x="641" y="43"/>
                    </a:lnTo>
                    <a:lnTo>
                      <a:pt x="646" y="40"/>
                    </a:lnTo>
                    <a:lnTo>
                      <a:pt x="648" y="37"/>
                    </a:lnTo>
                    <a:lnTo>
                      <a:pt x="653" y="37"/>
                    </a:lnTo>
                    <a:lnTo>
                      <a:pt x="658" y="34"/>
                    </a:lnTo>
                    <a:lnTo>
                      <a:pt x="660" y="31"/>
                    </a:lnTo>
                    <a:lnTo>
                      <a:pt x="665" y="31"/>
                    </a:lnTo>
                    <a:lnTo>
                      <a:pt x="670" y="28"/>
                    </a:lnTo>
                    <a:lnTo>
                      <a:pt x="672" y="28"/>
                    </a:lnTo>
                    <a:lnTo>
                      <a:pt x="677" y="26"/>
                    </a:lnTo>
                    <a:lnTo>
                      <a:pt x="679" y="23"/>
                    </a:lnTo>
                    <a:lnTo>
                      <a:pt x="684" y="23"/>
                    </a:lnTo>
                    <a:lnTo>
                      <a:pt x="689" y="20"/>
                    </a:lnTo>
                    <a:lnTo>
                      <a:pt x="692" y="20"/>
                    </a:lnTo>
                    <a:lnTo>
                      <a:pt x="696" y="17"/>
                    </a:lnTo>
                    <a:lnTo>
                      <a:pt x="701" y="17"/>
                    </a:lnTo>
                    <a:lnTo>
                      <a:pt x="704" y="17"/>
                    </a:lnTo>
                    <a:lnTo>
                      <a:pt x="708" y="14"/>
                    </a:lnTo>
                    <a:lnTo>
                      <a:pt x="711" y="14"/>
                    </a:lnTo>
                    <a:lnTo>
                      <a:pt x="716" y="11"/>
                    </a:lnTo>
                    <a:lnTo>
                      <a:pt x="721" y="11"/>
                    </a:lnTo>
                    <a:lnTo>
                      <a:pt x="723" y="11"/>
                    </a:lnTo>
                    <a:lnTo>
                      <a:pt x="728" y="8"/>
                    </a:lnTo>
                    <a:lnTo>
                      <a:pt x="730" y="8"/>
                    </a:lnTo>
                    <a:lnTo>
                      <a:pt x="735" y="8"/>
                    </a:lnTo>
                    <a:lnTo>
                      <a:pt x="740" y="6"/>
                    </a:lnTo>
                    <a:lnTo>
                      <a:pt x="742" y="6"/>
                    </a:lnTo>
                    <a:lnTo>
                      <a:pt x="747" y="6"/>
                    </a:lnTo>
                    <a:lnTo>
                      <a:pt x="750" y="6"/>
                    </a:lnTo>
                    <a:lnTo>
                      <a:pt x="754" y="3"/>
                    </a:lnTo>
                    <a:lnTo>
                      <a:pt x="759" y="3"/>
                    </a:lnTo>
                    <a:lnTo>
                      <a:pt x="762" y="3"/>
                    </a:lnTo>
                    <a:lnTo>
                      <a:pt x="767" y="3"/>
                    </a:lnTo>
                    <a:lnTo>
                      <a:pt x="769" y="3"/>
                    </a:lnTo>
                    <a:lnTo>
                      <a:pt x="774" y="3"/>
                    </a:lnTo>
                    <a:lnTo>
                      <a:pt x="779" y="0"/>
                    </a:lnTo>
                    <a:lnTo>
                      <a:pt x="781" y="0"/>
                    </a:lnTo>
                    <a:lnTo>
                      <a:pt x="786" y="0"/>
                    </a:lnTo>
                    <a:lnTo>
                      <a:pt x="788" y="0"/>
                    </a:lnTo>
                    <a:lnTo>
                      <a:pt x="793" y="0"/>
                    </a:lnTo>
                    <a:lnTo>
                      <a:pt x="798" y="0"/>
                    </a:lnTo>
                    <a:lnTo>
                      <a:pt x="800" y="0"/>
                    </a:lnTo>
                    <a:lnTo>
                      <a:pt x="805" y="0"/>
                    </a:lnTo>
                    <a:lnTo>
                      <a:pt x="808" y="0"/>
                    </a:lnTo>
                    <a:lnTo>
                      <a:pt x="812" y="0"/>
                    </a:lnTo>
                    <a:lnTo>
                      <a:pt x="817" y="0"/>
                    </a:lnTo>
                    <a:lnTo>
                      <a:pt x="820" y="0"/>
                    </a:lnTo>
                    <a:lnTo>
                      <a:pt x="825" y="0"/>
                    </a:lnTo>
                    <a:lnTo>
                      <a:pt x="827" y="0"/>
                    </a:lnTo>
                    <a:lnTo>
                      <a:pt x="832" y="0"/>
                    </a:lnTo>
                    <a:lnTo>
                      <a:pt x="837" y="0"/>
                    </a:lnTo>
                    <a:lnTo>
                      <a:pt x="839" y="0"/>
                    </a:lnTo>
                    <a:lnTo>
                      <a:pt x="844" y="0"/>
                    </a:lnTo>
                    <a:lnTo>
                      <a:pt x="846" y="0"/>
                    </a:lnTo>
                    <a:lnTo>
                      <a:pt x="851" y="0"/>
                    </a:lnTo>
                    <a:lnTo>
                      <a:pt x="856" y="0"/>
                    </a:lnTo>
                    <a:lnTo>
                      <a:pt x="858" y="0"/>
                    </a:lnTo>
                    <a:lnTo>
                      <a:pt x="863" y="3"/>
                    </a:lnTo>
                    <a:lnTo>
                      <a:pt x="866" y="3"/>
                    </a:lnTo>
                    <a:lnTo>
                      <a:pt x="870" y="3"/>
                    </a:lnTo>
                    <a:lnTo>
                      <a:pt x="875" y="3"/>
                    </a:lnTo>
                    <a:lnTo>
                      <a:pt x="878" y="3"/>
                    </a:lnTo>
                    <a:lnTo>
                      <a:pt x="883" y="3"/>
                    </a:lnTo>
                    <a:lnTo>
                      <a:pt x="885" y="3"/>
                    </a:lnTo>
                    <a:lnTo>
                      <a:pt x="890" y="6"/>
                    </a:lnTo>
                    <a:lnTo>
                      <a:pt x="895" y="6"/>
                    </a:lnTo>
                    <a:lnTo>
                      <a:pt x="897" y="6"/>
                    </a:lnTo>
                    <a:lnTo>
                      <a:pt x="902" y="6"/>
                    </a:lnTo>
                    <a:lnTo>
                      <a:pt x="907" y="6"/>
                    </a:lnTo>
                    <a:lnTo>
                      <a:pt x="909" y="6"/>
                    </a:lnTo>
                    <a:lnTo>
                      <a:pt x="914" y="8"/>
                    </a:lnTo>
                    <a:lnTo>
                      <a:pt x="916" y="8"/>
                    </a:lnTo>
                    <a:lnTo>
                      <a:pt x="921" y="8"/>
                    </a:lnTo>
                    <a:lnTo>
                      <a:pt x="926" y="8"/>
                    </a:lnTo>
                    <a:lnTo>
                      <a:pt x="929" y="8"/>
                    </a:lnTo>
                    <a:lnTo>
                      <a:pt x="933" y="8"/>
                    </a:lnTo>
                    <a:lnTo>
                      <a:pt x="938" y="11"/>
                    </a:lnTo>
                    <a:lnTo>
                      <a:pt x="941" y="11"/>
                    </a:lnTo>
                    <a:lnTo>
                      <a:pt x="945" y="11"/>
                    </a:lnTo>
                    <a:lnTo>
                      <a:pt x="948" y="11"/>
                    </a:lnTo>
                    <a:lnTo>
                      <a:pt x="953" y="11"/>
                    </a:lnTo>
                    <a:lnTo>
                      <a:pt x="958" y="11"/>
                    </a:lnTo>
                    <a:lnTo>
                      <a:pt x="960" y="14"/>
                    </a:lnTo>
                    <a:lnTo>
                      <a:pt x="965" y="14"/>
                    </a:lnTo>
                    <a:lnTo>
                      <a:pt x="970" y="14"/>
                    </a:lnTo>
                    <a:lnTo>
                      <a:pt x="972" y="14"/>
                    </a:lnTo>
                    <a:lnTo>
                      <a:pt x="977" y="14"/>
                    </a:lnTo>
                    <a:lnTo>
                      <a:pt x="979" y="17"/>
                    </a:lnTo>
                    <a:lnTo>
                      <a:pt x="984" y="17"/>
                    </a:lnTo>
                    <a:lnTo>
                      <a:pt x="989" y="17"/>
                    </a:lnTo>
                    <a:lnTo>
                      <a:pt x="991" y="17"/>
                    </a:lnTo>
                    <a:lnTo>
                      <a:pt x="996" y="17"/>
                    </a:lnTo>
                    <a:lnTo>
                      <a:pt x="999" y="17"/>
                    </a:lnTo>
                    <a:lnTo>
                      <a:pt x="1003" y="20"/>
                    </a:lnTo>
                    <a:lnTo>
                      <a:pt x="1008" y="20"/>
                    </a:lnTo>
                    <a:lnTo>
                      <a:pt x="1011" y="20"/>
                    </a:lnTo>
                    <a:lnTo>
                      <a:pt x="1016" y="20"/>
                    </a:lnTo>
                    <a:lnTo>
                      <a:pt x="1020" y="20"/>
                    </a:lnTo>
                    <a:lnTo>
                      <a:pt x="1023" y="20"/>
                    </a:lnTo>
                    <a:lnTo>
                      <a:pt x="1028" y="23"/>
                    </a:lnTo>
                    <a:lnTo>
                      <a:pt x="1030" y="23"/>
                    </a:lnTo>
                    <a:lnTo>
                      <a:pt x="1035" y="23"/>
                    </a:lnTo>
                    <a:lnTo>
                      <a:pt x="1040" y="23"/>
                    </a:lnTo>
                    <a:lnTo>
                      <a:pt x="1042" y="23"/>
                    </a:lnTo>
                    <a:lnTo>
                      <a:pt x="1047" y="23"/>
                    </a:lnTo>
                    <a:lnTo>
                      <a:pt x="1052" y="23"/>
                    </a:lnTo>
                    <a:lnTo>
                      <a:pt x="1054" y="23"/>
                    </a:lnTo>
                    <a:lnTo>
                      <a:pt x="1059" y="26"/>
                    </a:lnTo>
                    <a:lnTo>
                      <a:pt x="1062" y="26"/>
                    </a:lnTo>
                    <a:lnTo>
                      <a:pt x="1066" y="26"/>
                    </a:lnTo>
                    <a:lnTo>
                      <a:pt x="1071" y="26"/>
                    </a:lnTo>
                    <a:lnTo>
                      <a:pt x="1074" y="26"/>
                    </a:lnTo>
                    <a:lnTo>
                      <a:pt x="1078" y="26"/>
                    </a:lnTo>
                    <a:lnTo>
                      <a:pt x="1081" y="26"/>
                    </a:lnTo>
                    <a:lnTo>
                      <a:pt x="1086" y="26"/>
                    </a:lnTo>
                    <a:lnTo>
                      <a:pt x="1091" y="26"/>
                    </a:lnTo>
                    <a:lnTo>
                      <a:pt x="1093" y="28"/>
                    </a:lnTo>
                    <a:lnTo>
                      <a:pt x="1098" y="28"/>
                    </a:lnTo>
                    <a:lnTo>
                      <a:pt x="1100" y="28"/>
                    </a:lnTo>
                    <a:lnTo>
                      <a:pt x="1105" y="28"/>
                    </a:lnTo>
                    <a:lnTo>
                      <a:pt x="1110" y="28"/>
                    </a:lnTo>
                    <a:lnTo>
                      <a:pt x="1112" y="28"/>
                    </a:lnTo>
                    <a:lnTo>
                      <a:pt x="1117" y="28"/>
                    </a:lnTo>
                    <a:lnTo>
                      <a:pt x="1120" y="28"/>
                    </a:lnTo>
                    <a:lnTo>
                      <a:pt x="1124" y="28"/>
                    </a:lnTo>
                    <a:lnTo>
                      <a:pt x="1129" y="28"/>
                    </a:lnTo>
                    <a:lnTo>
                      <a:pt x="1132" y="28"/>
                    </a:lnTo>
                    <a:lnTo>
                      <a:pt x="1136" y="31"/>
                    </a:lnTo>
                    <a:lnTo>
                      <a:pt x="1139" y="31"/>
                    </a:lnTo>
                    <a:lnTo>
                      <a:pt x="1144" y="31"/>
                    </a:lnTo>
                    <a:lnTo>
                      <a:pt x="1149" y="31"/>
                    </a:lnTo>
                    <a:lnTo>
                      <a:pt x="1151" y="31"/>
                    </a:lnTo>
                    <a:lnTo>
                      <a:pt x="1156" y="31"/>
                    </a:lnTo>
                    <a:lnTo>
                      <a:pt x="1158" y="31"/>
                    </a:lnTo>
                    <a:lnTo>
                      <a:pt x="1163" y="31"/>
                    </a:lnTo>
                    <a:lnTo>
                      <a:pt x="1168" y="31"/>
                    </a:lnTo>
                    <a:lnTo>
                      <a:pt x="1170" y="31"/>
                    </a:lnTo>
                    <a:lnTo>
                      <a:pt x="1175" y="31"/>
                    </a:lnTo>
                    <a:lnTo>
                      <a:pt x="1178" y="31"/>
                    </a:lnTo>
                    <a:lnTo>
                      <a:pt x="1182" y="31"/>
                    </a:lnTo>
                    <a:lnTo>
                      <a:pt x="1187" y="31"/>
                    </a:lnTo>
                    <a:lnTo>
                      <a:pt x="1190" y="31"/>
                    </a:lnTo>
                    <a:lnTo>
                      <a:pt x="1195" y="31"/>
                    </a:lnTo>
                    <a:lnTo>
                      <a:pt x="1197" y="31"/>
                    </a:lnTo>
                    <a:lnTo>
                      <a:pt x="1202" y="34"/>
                    </a:lnTo>
                    <a:lnTo>
                      <a:pt x="1207" y="34"/>
                    </a:lnTo>
                    <a:lnTo>
                      <a:pt x="1209" y="34"/>
                    </a:lnTo>
                    <a:lnTo>
                      <a:pt x="1214" y="34"/>
                    </a:lnTo>
                    <a:lnTo>
                      <a:pt x="1216" y="34"/>
                    </a:lnTo>
                    <a:lnTo>
                      <a:pt x="1221" y="34"/>
                    </a:lnTo>
                    <a:lnTo>
                      <a:pt x="1226" y="34"/>
                    </a:lnTo>
                    <a:lnTo>
                      <a:pt x="1228" y="34"/>
                    </a:lnTo>
                    <a:lnTo>
                      <a:pt x="1233" y="34"/>
                    </a:lnTo>
                    <a:lnTo>
                      <a:pt x="1236" y="34"/>
                    </a:lnTo>
                    <a:lnTo>
                      <a:pt x="1240" y="34"/>
                    </a:lnTo>
                    <a:lnTo>
                      <a:pt x="1245" y="34"/>
                    </a:lnTo>
                    <a:lnTo>
                      <a:pt x="1248" y="34"/>
                    </a:lnTo>
                    <a:lnTo>
                      <a:pt x="1253" y="34"/>
                    </a:lnTo>
                    <a:lnTo>
                      <a:pt x="1257" y="34"/>
                    </a:lnTo>
                    <a:lnTo>
                      <a:pt x="1260" y="34"/>
                    </a:lnTo>
                    <a:lnTo>
                      <a:pt x="1265" y="37"/>
                    </a:lnTo>
                    <a:lnTo>
                      <a:pt x="1267" y="37"/>
                    </a:lnTo>
                    <a:lnTo>
                      <a:pt x="1272" y="37"/>
                    </a:lnTo>
                    <a:lnTo>
                      <a:pt x="1277" y="37"/>
                    </a:lnTo>
                    <a:lnTo>
                      <a:pt x="1279" y="37"/>
                    </a:lnTo>
                    <a:lnTo>
                      <a:pt x="1284" y="37"/>
                    </a:lnTo>
                    <a:lnTo>
                      <a:pt x="1289" y="37"/>
                    </a:lnTo>
                    <a:lnTo>
                      <a:pt x="1291" y="37"/>
                    </a:lnTo>
                    <a:lnTo>
                      <a:pt x="1296" y="37"/>
                    </a:lnTo>
                    <a:lnTo>
                      <a:pt x="1298" y="37"/>
                    </a:lnTo>
                    <a:lnTo>
                      <a:pt x="1303" y="40"/>
                    </a:lnTo>
                    <a:lnTo>
                      <a:pt x="1308" y="40"/>
                    </a:lnTo>
                    <a:lnTo>
                      <a:pt x="1311" y="40"/>
                    </a:lnTo>
                    <a:lnTo>
                      <a:pt x="1315" y="40"/>
                    </a:lnTo>
                    <a:lnTo>
                      <a:pt x="1318" y="40"/>
                    </a:lnTo>
                    <a:lnTo>
                      <a:pt x="1323" y="40"/>
                    </a:lnTo>
                    <a:lnTo>
                      <a:pt x="1328" y="40"/>
                    </a:lnTo>
                    <a:lnTo>
                      <a:pt x="1330" y="40"/>
                    </a:lnTo>
                    <a:lnTo>
                      <a:pt x="1335" y="43"/>
                    </a:lnTo>
                    <a:lnTo>
                      <a:pt x="1340" y="43"/>
                    </a:lnTo>
                    <a:lnTo>
                      <a:pt x="1342" y="43"/>
                    </a:lnTo>
                    <a:lnTo>
                      <a:pt x="1347" y="43"/>
                    </a:lnTo>
                    <a:lnTo>
                      <a:pt x="1349" y="43"/>
                    </a:lnTo>
                    <a:lnTo>
                      <a:pt x="1354" y="43"/>
                    </a:lnTo>
                    <a:lnTo>
                      <a:pt x="1359" y="43"/>
                    </a:lnTo>
                    <a:lnTo>
                      <a:pt x="1361" y="46"/>
                    </a:lnTo>
                    <a:lnTo>
                      <a:pt x="1366" y="46"/>
                    </a:lnTo>
                    <a:lnTo>
                      <a:pt x="1371" y="46"/>
                    </a:lnTo>
                    <a:lnTo>
                      <a:pt x="1373" y="46"/>
                    </a:lnTo>
                    <a:lnTo>
                      <a:pt x="1378" y="46"/>
                    </a:lnTo>
                    <a:lnTo>
                      <a:pt x="1381" y="46"/>
                    </a:lnTo>
                    <a:lnTo>
                      <a:pt x="1386" y="46"/>
                    </a:lnTo>
                    <a:lnTo>
                      <a:pt x="1390" y="48"/>
                    </a:lnTo>
                    <a:lnTo>
                      <a:pt x="1393" y="48"/>
                    </a:lnTo>
                    <a:lnTo>
                      <a:pt x="1398" y="48"/>
                    </a:lnTo>
                    <a:lnTo>
                      <a:pt x="1400" y="48"/>
                    </a:lnTo>
                    <a:lnTo>
                      <a:pt x="1405" y="48"/>
                    </a:lnTo>
                    <a:lnTo>
                      <a:pt x="1410" y="48"/>
                    </a:lnTo>
                    <a:lnTo>
                      <a:pt x="1412" y="51"/>
                    </a:lnTo>
                    <a:lnTo>
                      <a:pt x="1417" y="51"/>
                    </a:lnTo>
                    <a:lnTo>
                      <a:pt x="1419" y="51"/>
                    </a:lnTo>
                    <a:lnTo>
                      <a:pt x="1424" y="51"/>
                    </a:lnTo>
                    <a:lnTo>
                      <a:pt x="1427" y="51"/>
                    </a:lnTo>
                    <a:lnTo>
                      <a:pt x="1431" y="51"/>
                    </a:lnTo>
                    <a:lnTo>
                      <a:pt x="1434" y="51"/>
                    </a:lnTo>
                    <a:lnTo>
                      <a:pt x="1436" y="54"/>
                    </a:lnTo>
                    <a:lnTo>
                      <a:pt x="1441" y="54"/>
                    </a:lnTo>
                    <a:lnTo>
                      <a:pt x="1444" y="54"/>
                    </a:lnTo>
                    <a:lnTo>
                      <a:pt x="1446" y="54"/>
                    </a:lnTo>
                    <a:lnTo>
                      <a:pt x="1451" y="54"/>
                    </a:lnTo>
                    <a:lnTo>
                      <a:pt x="1453" y="54"/>
                    </a:lnTo>
                    <a:lnTo>
                      <a:pt x="1456" y="54"/>
                    </a:lnTo>
                    <a:lnTo>
                      <a:pt x="1458" y="54"/>
                    </a:lnTo>
                    <a:lnTo>
                      <a:pt x="1461" y="57"/>
                    </a:lnTo>
                    <a:lnTo>
                      <a:pt x="1463" y="57"/>
                    </a:lnTo>
                    <a:lnTo>
                      <a:pt x="1465" y="57"/>
                    </a:lnTo>
                    <a:lnTo>
                      <a:pt x="1468" y="57"/>
                    </a:lnTo>
                    <a:lnTo>
                      <a:pt x="1470" y="57"/>
                    </a:lnTo>
                    <a:lnTo>
                      <a:pt x="1473" y="57"/>
                    </a:lnTo>
                    <a:lnTo>
                      <a:pt x="1475" y="57"/>
                    </a:lnTo>
                    <a:lnTo>
                      <a:pt x="1494" y="60"/>
                    </a:lnTo>
                  </a:path>
                </a:pathLst>
              </a:custGeom>
              <a:noFill/>
              <a:ln w="7938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Line 400"/>
              <p:cNvSpPr>
                <a:spLocks noChangeShapeType="1"/>
              </p:cNvSpPr>
              <p:nvPr/>
            </p:nvSpPr>
            <p:spPr bwMode="auto">
              <a:xfrm>
                <a:off x="1381" y="3231"/>
                <a:ext cx="20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Line 401"/>
              <p:cNvSpPr>
                <a:spLocks noChangeShapeType="1"/>
              </p:cNvSpPr>
              <p:nvPr/>
            </p:nvSpPr>
            <p:spPr bwMode="auto">
              <a:xfrm>
                <a:off x="1422" y="3231"/>
                <a:ext cx="20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Line 402"/>
              <p:cNvSpPr>
                <a:spLocks noChangeShapeType="1"/>
              </p:cNvSpPr>
              <p:nvPr/>
            </p:nvSpPr>
            <p:spPr bwMode="auto">
              <a:xfrm>
                <a:off x="1464" y="3231"/>
                <a:ext cx="19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Rectangle 403"/>
              <p:cNvSpPr>
                <a:spLocks noChangeArrowheads="1"/>
              </p:cNvSpPr>
              <p:nvPr/>
            </p:nvSpPr>
            <p:spPr bwMode="auto">
              <a:xfrm>
                <a:off x="1506" y="3202"/>
                <a:ext cx="1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12825"/>
                <a:r>
                  <a:rPr lang="en-GB" sz="800" b="0">
                    <a:solidFill>
                      <a:srgbClr val="000000"/>
                    </a:solidFill>
                  </a:rPr>
                  <a:t> </a:t>
                </a:r>
                <a:endParaRPr lang="en-GB" sz="2700" b="0"/>
              </a:p>
            </p:txBody>
          </p:sp>
          <p:sp>
            <p:nvSpPr>
              <p:cNvPr id="919" name="Rectangle 404"/>
              <p:cNvSpPr>
                <a:spLocks noChangeArrowheads="1"/>
              </p:cNvSpPr>
              <p:nvPr/>
            </p:nvSpPr>
            <p:spPr bwMode="auto">
              <a:xfrm>
                <a:off x="1515" y="3194"/>
                <a:ext cx="36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12825"/>
                <a:r>
                  <a:rPr lang="en-GB" sz="400" b="0">
                    <a:solidFill>
                      <a:srgbClr val="000000"/>
                    </a:solidFill>
                  </a:rPr>
                  <a:t>61</a:t>
                </a:r>
                <a:endParaRPr lang="en-GB" sz="2700" b="0"/>
              </a:p>
            </p:txBody>
          </p:sp>
        </p:grpSp>
        <p:sp>
          <p:nvSpPr>
            <p:cNvPr id="664" name="Rectangle 405"/>
            <p:cNvSpPr>
              <a:spLocks noChangeArrowheads="1"/>
            </p:cNvSpPr>
            <p:nvPr/>
          </p:nvSpPr>
          <p:spPr bwMode="auto">
            <a:xfrm>
              <a:off x="1518" y="3202"/>
              <a:ext cx="85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800" b="0" dirty="0">
                  <a:solidFill>
                    <a:srgbClr val="000000"/>
                  </a:solidFill>
                </a:rPr>
                <a:t>Co: N=24/2.499 MeV; 6.48/-.89: D</a:t>
              </a:r>
              <a:endParaRPr lang="en-GB" sz="2700" b="0" dirty="0"/>
            </a:p>
          </p:txBody>
        </p:sp>
        <p:sp>
          <p:nvSpPr>
            <p:cNvPr id="665" name="Rectangle 406"/>
            <p:cNvSpPr>
              <a:spLocks noChangeArrowheads="1"/>
            </p:cNvSpPr>
            <p:nvPr/>
          </p:nvSpPr>
          <p:spPr bwMode="auto">
            <a:xfrm>
              <a:off x="2197" y="3242"/>
              <a:ext cx="18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400" b="0">
                  <a:solidFill>
                    <a:srgbClr val="000000"/>
                  </a:solidFill>
                </a:rPr>
                <a:t>0</a:t>
              </a:r>
              <a:endParaRPr lang="en-GB" sz="2700" b="0"/>
            </a:p>
          </p:txBody>
        </p:sp>
        <p:sp>
          <p:nvSpPr>
            <p:cNvPr id="666" name="Rectangle 407"/>
            <p:cNvSpPr>
              <a:spLocks noChangeArrowheads="1"/>
            </p:cNvSpPr>
            <p:nvPr/>
          </p:nvSpPr>
          <p:spPr bwMode="auto">
            <a:xfrm>
              <a:off x="2204" y="3202"/>
              <a:ext cx="25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800" b="0">
                  <a:solidFill>
                    <a:srgbClr val="000000"/>
                  </a:solidFill>
                </a:rPr>
                <a:t>=1.50 keV</a:t>
              </a:r>
              <a:endParaRPr lang="en-GB" sz="2700" b="0"/>
            </a:p>
          </p:txBody>
        </p:sp>
        <p:sp>
          <p:nvSpPr>
            <p:cNvPr id="667" name="Line 408"/>
            <p:cNvSpPr>
              <a:spLocks noChangeShapeType="1"/>
            </p:cNvSpPr>
            <p:nvPr/>
          </p:nvSpPr>
          <p:spPr bwMode="auto">
            <a:xfrm>
              <a:off x="1381" y="3303"/>
              <a:ext cx="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Line 409"/>
            <p:cNvSpPr>
              <a:spLocks noChangeShapeType="1"/>
            </p:cNvSpPr>
            <p:nvPr/>
          </p:nvSpPr>
          <p:spPr bwMode="auto">
            <a:xfrm>
              <a:off x="1408" y="3303"/>
              <a:ext cx="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Line 410"/>
            <p:cNvSpPr>
              <a:spLocks noChangeShapeType="1"/>
            </p:cNvSpPr>
            <p:nvPr/>
          </p:nvSpPr>
          <p:spPr bwMode="auto">
            <a:xfrm>
              <a:off x="1434" y="3303"/>
              <a:ext cx="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Line 411"/>
            <p:cNvSpPr>
              <a:spLocks noChangeShapeType="1"/>
            </p:cNvSpPr>
            <p:nvPr/>
          </p:nvSpPr>
          <p:spPr bwMode="auto">
            <a:xfrm>
              <a:off x="1461" y="3303"/>
              <a:ext cx="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Line 412"/>
            <p:cNvSpPr>
              <a:spLocks noChangeShapeType="1"/>
            </p:cNvSpPr>
            <p:nvPr/>
          </p:nvSpPr>
          <p:spPr bwMode="auto">
            <a:xfrm>
              <a:off x="1488" y="3303"/>
              <a:ext cx="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Rectangle 413"/>
            <p:cNvSpPr>
              <a:spLocks noChangeArrowheads="1"/>
            </p:cNvSpPr>
            <p:nvPr/>
          </p:nvSpPr>
          <p:spPr bwMode="auto">
            <a:xfrm>
              <a:off x="1469" y="3274"/>
              <a:ext cx="107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800" b="0" dirty="0">
                  <a:solidFill>
                    <a:srgbClr val="000000"/>
                  </a:solidFill>
                </a:rPr>
                <a:t>          N=11/1.682 MeV; 6.85/-.87:       0.95</a:t>
              </a:r>
              <a:endParaRPr lang="en-GB" sz="2700" b="0" dirty="0"/>
            </a:p>
          </p:txBody>
        </p:sp>
        <p:sp>
          <p:nvSpPr>
            <p:cNvPr id="673" name="Line 414"/>
            <p:cNvSpPr>
              <a:spLocks noChangeShapeType="1"/>
            </p:cNvSpPr>
            <p:nvPr/>
          </p:nvSpPr>
          <p:spPr bwMode="auto">
            <a:xfrm>
              <a:off x="1381" y="3374"/>
              <a:ext cx="114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Rectangle 415"/>
            <p:cNvSpPr>
              <a:spLocks noChangeArrowheads="1"/>
            </p:cNvSpPr>
            <p:nvPr/>
          </p:nvSpPr>
          <p:spPr bwMode="auto">
            <a:xfrm>
              <a:off x="1469" y="3345"/>
              <a:ext cx="107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800" b="0" dirty="0">
                  <a:solidFill>
                    <a:srgbClr val="000000"/>
                  </a:solidFill>
                </a:rPr>
                <a:t>          N=24/2.499 MeV ; 6.85/-.75:      1.04</a:t>
              </a:r>
              <a:endParaRPr lang="en-GB" sz="2700" b="0" dirty="0"/>
            </a:p>
          </p:txBody>
        </p:sp>
        <p:sp>
          <p:nvSpPr>
            <p:cNvPr id="675" name="Line 416"/>
            <p:cNvSpPr>
              <a:spLocks noChangeShapeType="1"/>
            </p:cNvSpPr>
            <p:nvPr/>
          </p:nvSpPr>
          <p:spPr bwMode="auto">
            <a:xfrm>
              <a:off x="1381" y="3446"/>
              <a:ext cx="114" cy="1"/>
            </a:xfrm>
            <a:prstGeom prst="line">
              <a:avLst/>
            </a:prstGeom>
            <a:noFill/>
            <a:ln w="7938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Rectangle 417"/>
            <p:cNvSpPr>
              <a:spLocks noChangeArrowheads="1"/>
            </p:cNvSpPr>
            <p:nvPr/>
          </p:nvSpPr>
          <p:spPr bwMode="auto">
            <a:xfrm>
              <a:off x="1498" y="3417"/>
              <a:ext cx="33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800" b="0">
                  <a:solidFill>
                    <a:srgbClr val="000000"/>
                  </a:solidFill>
                </a:rPr>
                <a:t> TALYS_0.49</a:t>
              </a:r>
              <a:endParaRPr lang="en-GB" sz="2700" b="0"/>
            </a:p>
          </p:txBody>
        </p:sp>
        <p:sp>
          <p:nvSpPr>
            <p:cNvPr id="677" name="Rectangle 418"/>
            <p:cNvSpPr>
              <a:spLocks noChangeArrowheads="1"/>
            </p:cNvSpPr>
            <p:nvPr/>
          </p:nvSpPr>
          <p:spPr bwMode="auto">
            <a:xfrm>
              <a:off x="721" y="1500"/>
              <a:ext cx="24" cy="2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Rectangle 419"/>
            <p:cNvSpPr>
              <a:spLocks noChangeArrowheads="1"/>
            </p:cNvSpPr>
            <p:nvPr/>
          </p:nvSpPr>
          <p:spPr bwMode="auto">
            <a:xfrm>
              <a:off x="791" y="1477"/>
              <a:ext cx="37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000" b="0">
                  <a:solidFill>
                    <a:srgbClr val="000000"/>
                  </a:solidFill>
                </a:rPr>
                <a:t>Paul (1953)</a:t>
              </a:r>
              <a:endParaRPr lang="en-GB" sz="2700" b="0"/>
            </a:p>
          </p:txBody>
        </p:sp>
        <p:sp>
          <p:nvSpPr>
            <p:cNvPr id="679" name="Oval 420"/>
            <p:cNvSpPr>
              <a:spLocks noChangeArrowheads="1"/>
            </p:cNvSpPr>
            <p:nvPr/>
          </p:nvSpPr>
          <p:spPr bwMode="auto">
            <a:xfrm>
              <a:off x="721" y="1589"/>
              <a:ext cx="24" cy="29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Rectangle 421"/>
            <p:cNvSpPr>
              <a:spLocks noChangeArrowheads="1"/>
            </p:cNvSpPr>
            <p:nvPr/>
          </p:nvSpPr>
          <p:spPr bwMode="auto">
            <a:xfrm>
              <a:off x="787" y="1566"/>
              <a:ext cx="4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000" b="0">
                  <a:solidFill>
                    <a:srgbClr val="000000"/>
                  </a:solidFill>
                </a:rPr>
                <a:t>Cross (1963)</a:t>
              </a:r>
              <a:endParaRPr lang="en-GB" sz="2700" b="0"/>
            </a:p>
          </p:txBody>
        </p:sp>
        <p:sp>
          <p:nvSpPr>
            <p:cNvPr id="681" name="Freeform 422"/>
            <p:cNvSpPr>
              <a:spLocks/>
            </p:cNvSpPr>
            <p:nvPr/>
          </p:nvSpPr>
          <p:spPr bwMode="auto">
            <a:xfrm>
              <a:off x="719" y="1672"/>
              <a:ext cx="29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4" y="0"/>
                </a:cxn>
                <a:cxn ang="0">
                  <a:pos x="29" y="29"/>
                </a:cxn>
                <a:cxn ang="0">
                  <a:pos x="0" y="29"/>
                </a:cxn>
              </a:cxnLst>
              <a:rect l="0" t="0" r="r" b="b"/>
              <a:pathLst>
                <a:path w="29" h="29">
                  <a:moveTo>
                    <a:pt x="0" y="29"/>
                  </a:moveTo>
                  <a:lnTo>
                    <a:pt x="14" y="0"/>
                  </a:lnTo>
                  <a:lnTo>
                    <a:pt x="29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Rectangle 423"/>
            <p:cNvSpPr>
              <a:spLocks noChangeArrowheads="1"/>
            </p:cNvSpPr>
            <p:nvPr/>
          </p:nvSpPr>
          <p:spPr bwMode="auto">
            <a:xfrm>
              <a:off x="787" y="1655"/>
              <a:ext cx="4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000" b="0">
                  <a:solidFill>
                    <a:srgbClr val="000000"/>
                  </a:solidFill>
                </a:rPr>
                <a:t>Preiss (1960)</a:t>
              </a:r>
              <a:endParaRPr lang="en-GB" sz="2700" b="0"/>
            </a:p>
          </p:txBody>
        </p:sp>
        <p:sp>
          <p:nvSpPr>
            <p:cNvPr id="683" name="Freeform 424"/>
            <p:cNvSpPr>
              <a:spLocks/>
            </p:cNvSpPr>
            <p:nvPr/>
          </p:nvSpPr>
          <p:spPr bwMode="auto">
            <a:xfrm>
              <a:off x="719" y="1769"/>
              <a:ext cx="2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9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29" h="29">
                  <a:moveTo>
                    <a:pt x="0" y="0"/>
                  </a:moveTo>
                  <a:lnTo>
                    <a:pt x="14" y="29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Rectangle 425"/>
            <p:cNvSpPr>
              <a:spLocks noChangeArrowheads="1"/>
            </p:cNvSpPr>
            <p:nvPr/>
          </p:nvSpPr>
          <p:spPr bwMode="auto">
            <a:xfrm>
              <a:off x="789" y="1744"/>
              <a:ext cx="4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000" b="0">
                  <a:solidFill>
                    <a:srgbClr val="000000"/>
                  </a:solidFill>
                </a:rPr>
                <a:t>Qaim (1977)</a:t>
              </a:r>
              <a:endParaRPr lang="en-GB" sz="2700" b="0"/>
            </a:p>
          </p:txBody>
        </p:sp>
        <p:sp>
          <p:nvSpPr>
            <p:cNvPr id="685" name="Freeform 426"/>
            <p:cNvSpPr>
              <a:spLocks/>
            </p:cNvSpPr>
            <p:nvPr/>
          </p:nvSpPr>
          <p:spPr bwMode="auto">
            <a:xfrm>
              <a:off x="714" y="1846"/>
              <a:ext cx="39" cy="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9" y="46"/>
                </a:cxn>
                <a:cxn ang="0">
                  <a:pos x="39" y="23"/>
                </a:cxn>
                <a:cxn ang="0">
                  <a:pos x="19" y="0"/>
                </a:cxn>
                <a:cxn ang="0">
                  <a:pos x="0" y="23"/>
                </a:cxn>
              </a:cxnLst>
              <a:rect l="0" t="0" r="r" b="b"/>
              <a:pathLst>
                <a:path w="39" h="46">
                  <a:moveTo>
                    <a:pt x="0" y="23"/>
                  </a:moveTo>
                  <a:lnTo>
                    <a:pt x="19" y="46"/>
                  </a:lnTo>
                  <a:lnTo>
                    <a:pt x="39" y="23"/>
                  </a:lnTo>
                  <a:lnTo>
                    <a:pt x="19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Rectangle 427"/>
            <p:cNvSpPr>
              <a:spLocks noChangeArrowheads="1"/>
            </p:cNvSpPr>
            <p:nvPr/>
          </p:nvSpPr>
          <p:spPr bwMode="auto">
            <a:xfrm>
              <a:off x="788" y="1832"/>
              <a:ext cx="41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000" b="0">
                  <a:solidFill>
                    <a:srgbClr val="000000"/>
                  </a:solidFill>
                </a:rPr>
                <a:t>Bahal (1984)</a:t>
              </a:r>
              <a:endParaRPr lang="en-GB" sz="2700" b="0"/>
            </a:p>
          </p:txBody>
        </p:sp>
        <p:sp>
          <p:nvSpPr>
            <p:cNvPr id="687" name="Rectangle 428"/>
            <p:cNvSpPr>
              <a:spLocks noChangeArrowheads="1"/>
            </p:cNvSpPr>
            <p:nvPr/>
          </p:nvSpPr>
          <p:spPr bwMode="auto">
            <a:xfrm>
              <a:off x="721" y="1944"/>
              <a:ext cx="24" cy="2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Line 429"/>
            <p:cNvSpPr>
              <a:spLocks noChangeShapeType="1"/>
            </p:cNvSpPr>
            <p:nvPr/>
          </p:nvSpPr>
          <p:spPr bwMode="auto">
            <a:xfrm>
              <a:off x="733" y="1944"/>
              <a:ext cx="1" cy="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Line 430"/>
            <p:cNvSpPr>
              <a:spLocks noChangeShapeType="1"/>
            </p:cNvSpPr>
            <p:nvPr/>
          </p:nvSpPr>
          <p:spPr bwMode="auto">
            <a:xfrm>
              <a:off x="721" y="1958"/>
              <a:ext cx="2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Rectangle 431"/>
            <p:cNvSpPr>
              <a:spLocks noChangeArrowheads="1"/>
            </p:cNvSpPr>
            <p:nvPr/>
          </p:nvSpPr>
          <p:spPr bwMode="auto">
            <a:xfrm>
              <a:off x="789" y="1921"/>
              <a:ext cx="4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000" b="0">
                  <a:solidFill>
                    <a:srgbClr val="000000"/>
                  </a:solidFill>
                </a:rPr>
                <a:t>Qaim (1984)</a:t>
              </a:r>
              <a:endParaRPr lang="en-GB" sz="2700" b="0"/>
            </a:p>
          </p:txBody>
        </p:sp>
        <p:sp>
          <p:nvSpPr>
            <p:cNvPr id="691" name="Oval 432"/>
            <p:cNvSpPr>
              <a:spLocks noChangeArrowheads="1"/>
            </p:cNvSpPr>
            <p:nvPr/>
          </p:nvSpPr>
          <p:spPr bwMode="auto">
            <a:xfrm>
              <a:off x="721" y="2032"/>
              <a:ext cx="24" cy="29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Rectangle 433"/>
            <p:cNvSpPr>
              <a:spLocks noChangeArrowheads="1"/>
            </p:cNvSpPr>
            <p:nvPr/>
          </p:nvSpPr>
          <p:spPr bwMode="auto">
            <a:xfrm>
              <a:off x="802" y="2010"/>
              <a:ext cx="2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000" b="0">
                  <a:solidFill>
                    <a:srgbClr val="000000"/>
                  </a:solidFill>
                </a:rPr>
                <a:t>Viennot</a:t>
              </a:r>
              <a:endParaRPr lang="en-GB" sz="2700" b="0"/>
            </a:p>
          </p:txBody>
        </p:sp>
        <p:sp>
          <p:nvSpPr>
            <p:cNvPr id="693" name="Freeform 434"/>
            <p:cNvSpPr>
              <a:spLocks/>
            </p:cNvSpPr>
            <p:nvPr/>
          </p:nvSpPr>
          <p:spPr bwMode="auto">
            <a:xfrm>
              <a:off x="719" y="2124"/>
              <a:ext cx="2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9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29" h="29">
                  <a:moveTo>
                    <a:pt x="0" y="0"/>
                  </a:moveTo>
                  <a:lnTo>
                    <a:pt x="14" y="29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Line 435"/>
            <p:cNvSpPr>
              <a:spLocks noChangeShapeType="1"/>
            </p:cNvSpPr>
            <p:nvPr/>
          </p:nvSpPr>
          <p:spPr bwMode="auto">
            <a:xfrm>
              <a:off x="733" y="2118"/>
              <a:ext cx="1" cy="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Line 436"/>
            <p:cNvSpPr>
              <a:spLocks noChangeShapeType="1"/>
            </p:cNvSpPr>
            <p:nvPr/>
          </p:nvSpPr>
          <p:spPr bwMode="auto">
            <a:xfrm>
              <a:off x="719" y="2135"/>
              <a:ext cx="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Rectangle 437"/>
            <p:cNvSpPr>
              <a:spLocks noChangeArrowheads="1"/>
            </p:cNvSpPr>
            <p:nvPr/>
          </p:nvSpPr>
          <p:spPr bwMode="auto">
            <a:xfrm>
              <a:off x="779" y="2098"/>
              <a:ext cx="5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000" b="0">
                  <a:solidFill>
                    <a:srgbClr val="000000"/>
                  </a:solidFill>
                </a:rPr>
                <a:t>Ribansky (1985)</a:t>
              </a:r>
              <a:endParaRPr lang="en-GB" sz="2700" b="0"/>
            </a:p>
          </p:txBody>
        </p:sp>
        <p:sp>
          <p:nvSpPr>
            <p:cNvPr id="697" name="Rectangle 438"/>
            <p:cNvSpPr>
              <a:spLocks noChangeArrowheads="1"/>
            </p:cNvSpPr>
            <p:nvPr/>
          </p:nvSpPr>
          <p:spPr bwMode="auto">
            <a:xfrm>
              <a:off x="721" y="2210"/>
              <a:ext cx="24" cy="2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Line 439"/>
            <p:cNvSpPr>
              <a:spLocks noChangeShapeType="1"/>
            </p:cNvSpPr>
            <p:nvPr/>
          </p:nvSpPr>
          <p:spPr bwMode="auto">
            <a:xfrm>
              <a:off x="721" y="2210"/>
              <a:ext cx="24" cy="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Line 440"/>
            <p:cNvSpPr>
              <a:spLocks noChangeShapeType="1"/>
            </p:cNvSpPr>
            <p:nvPr/>
          </p:nvSpPr>
          <p:spPr bwMode="auto">
            <a:xfrm flipH="1">
              <a:off x="721" y="2210"/>
              <a:ext cx="24" cy="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Rectangle 441"/>
            <p:cNvSpPr>
              <a:spLocks noChangeArrowheads="1"/>
            </p:cNvSpPr>
            <p:nvPr/>
          </p:nvSpPr>
          <p:spPr bwMode="auto">
            <a:xfrm>
              <a:off x="783" y="2187"/>
              <a:ext cx="47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000" b="0">
                  <a:solidFill>
                    <a:srgbClr val="000000"/>
                  </a:solidFill>
                </a:rPr>
                <a:t>Viennot (1991)</a:t>
              </a:r>
              <a:endParaRPr lang="en-GB" sz="2700" b="0"/>
            </a:p>
          </p:txBody>
        </p:sp>
        <p:sp>
          <p:nvSpPr>
            <p:cNvPr id="701" name="Oval 442"/>
            <p:cNvSpPr>
              <a:spLocks noChangeArrowheads="1"/>
            </p:cNvSpPr>
            <p:nvPr/>
          </p:nvSpPr>
          <p:spPr bwMode="auto">
            <a:xfrm>
              <a:off x="721" y="2298"/>
              <a:ext cx="24" cy="29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Line 443"/>
            <p:cNvSpPr>
              <a:spLocks noChangeShapeType="1"/>
            </p:cNvSpPr>
            <p:nvPr/>
          </p:nvSpPr>
          <p:spPr bwMode="auto">
            <a:xfrm>
              <a:off x="721" y="2298"/>
              <a:ext cx="24" cy="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Line 444"/>
            <p:cNvSpPr>
              <a:spLocks noChangeShapeType="1"/>
            </p:cNvSpPr>
            <p:nvPr/>
          </p:nvSpPr>
          <p:spPr bwMode="auto">
            <a:xfrm flipH="1">
              <a:off x="721" y="2298"/>
              <a:ext cx="24" cy="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Rectangle 445"/>
            <p:cNvSpPr>
              <a:spLocks noChangeArrowheads="1"/>
            </p:cNvSpPr>
            <p:nvPr/>
          </p:nvSpPr>
          <p:spPr bwMode="auto">
            <a:xfrm>
              <a:off x="789" y="2276"/>
              <a:ext cx="4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000" b="0" dirty="0" err="1">
                  <a:solidFill>
                    <a:srgbClr val="000000"/>
                  </a:solidFill>
                </a:rPr>
                <a:t>Molla</a:t>
              </a:r>
              <a:r>
                <a:rPr lang="en-GB" sz="1000" b="0" dirty="0">
                  <a:solidFill>
                    <a:srgbClr val="000000"/>
                  </a:solidFill>
                </a:rPr>
                <a:t> (1991)</a:t>
              </a:r>
              <a:endParaRPr lang="en-GB" sz="2700" b="0" dirty="0"/>
            </a:p>
          </p:txBody>
        </p:sp>
        <p:sp>
          <p:nvSpPr>
            <p:cNvPr id="705" name="Line 446"/>
            <p:cNvSpPr>
              <a:spLocks noChangeShapeType="1"/>
            </p:cNvSpPr>
            <p:nvPr/>
          </p:nvSpPr>
          <p:spPr bwMode="auto">
            <a:xfrm>
              <a:off x="721" y="2387"/>
              <a:ext cx="24" cy="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Line 447"/>
            <p:cNvSpPr>
              <a:spLocks noChangeShapeType="1"/>
            </p:cNvSpPr>
            <p:nvPr/>
          </p:nvSpPr>
          <p:spPr bwMode="auto">
            <a:xfrm flipH="1">
              <a:off x="721" y="2387"/>
              <a:ext cx="24" cy="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Rectangle 448"/>
            <p:cNvSpPr>
              <a:spLocks noChangeArrowheads="1"/>
            </p:cNvSpPr>
            <p:nvPr/>
          </p:nvSpPr>
          <p:spPr bwMode="auto">
            <a:xfrm>
              <a:off x="784" y="2364"/>
              <a:ext cx="46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000" b="0" dirty="0" err="1">
                  <a:solidFill>
                    <a:srgbClr val="000000"/>
                  </a:solidFill>
                </a:rPr>
                <a:t>Osman</a:t>
              </a:r>
              <a:r>
                <a:rPr lang="en-GB" sz="1000" b="0" dirty="0">
                  <a:solidFill>
                    <a:srgbClr val="000000"/>
                  </a:solidFill>
                </a:rPr>
                <a:t> (1996)</a:t>
              </a:r>
              <a:endParaRPr lang="en-GB" sz="2700" b="0" dirty="0"/>
            </a:p>
          </p:txBody>
        </p:sp>
        <p:sp>
          <p:nvSpPr>
            <p:cNvPr id="708" name="Line 449"/>
            <p:cNvSpPr>
              <a:spLocks noChangeShapeType="1"/>
            </p:cNvSpPr>
            <p:nvPr/>
          </p:nvSpPr>
          <p:spPr bwMode="auto">
            <a:xfrm>
              <a:off x="733" y="2476"/>
              <a:ext cx="1" cy="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Line 450"/>
            <p:cNvSpPr>
              <a:spLocks noChangeShapeType="1"/>
            </p:cNvSpPr>
            <p:nvPr/>
          </p:nvSpPr>
          <p:spPr bwMode="auto">
            <a:xfrm>
              <a:off x="721" y="2490"/>
              <a:ext cx="2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Rectangle 451"/>
            <p:cNvSpPr>
              <a:spLocks noChangeArrowheads="1"/>
            </p:cNvSpPr>
            <p:nvPr/>
          </p:nvSpPr>
          <p:spPr bwMode="auto">
            <a:xfrm>
              <a:off x="786" y="2453"/>
              <a:ext cx="43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000" b="0">
                  <a:solidFill>
                    <a:srgbClr val="000000"/>
                  </a:solidFill>
                </a:rPr>
                <a:t>Val'ter (1962)</a:t>
              </a:r>
              <a:endParaRPr lang="en-GB" sz="2700" b="0"/>
            </a:p>
          </p:txBody>
        </p:sp>
        <p:sp>
          <p:nvSpPr>
            <p:cNvPr id="711" name="Line 452"/>
            <p:cNvSpPr>
              <a:spLocks noChangeShapeType="1"/>
            </p:cNvSpPr>
            <p:nvPr/>
          </p:nvSpPr>
          <p:spPr bwMode="auto">
            <a:xfrm>
              <a:off x="721" y="2564"/>
              <a:ext cx="24" cy="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Line 453"/>
            <p:cNvSpPr>
              <a:spLocks noChangeShapeType="1"/>
            </p:cNvSpPr>
            <p:nvPr/>
          </p:nvSpPr>
          <p:spPr bwMode="auto">
            <a:xfrm flipH="1">
              <a:off x="721" y="2564"/>
              <a:ext cx="24" cy="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Line 454"/>
            <p:cNvSpPr>
              <a:spLocks noChangeShapeType="1"/>
            </p:cNvSpPr>
            <p:nvPr/>
          </p:nvSpPr>
          <p:spPr bwMode="auto">
            <a:xfrm>
              <a:off x="733" y="2564"/>
              <a:ext cx="1" cy="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Line 455"/>
            <p:cNvSpPr>
              <a:spLocks noChangeShapeType="1"/>
            </p:cNvSpPr>
            <p:nvPr/>
          </p:nvSpPr>
          <p:spPr bwMode="auto">
            <a:xfrm>
              <a:off x="721" y="2579"/>
              <a:ext cx="2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Rectangle 456"/>
            <p:cNvSpPr>
              <a:spLocks noChangeArrowheads="1"/>
            </p:cNvSpPr>
            <p:nvPr/>
          </p:nvSpPr>
          <p:spPr bwMode="auto">
            <a:xfrm>
              <a:off x="771" y="2542"/>
              <a:ext cx="5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000" b="0" dirty="0" err="1">
                  <a:solidFill>
                    <a:srgbClr val="000000"/>
                  </a:solidFill>
                </a:rPr>
                <a:t>Levkovskiy</a:t>
              </a:r>
              <a:r>
                <a:rPr lang="en-GB" sz="1000" b="0" dirty="0">
                  <a:solidFill>
                    <a:srgbClr val="000000"/>
                  </a:solidFill>
                </a:rPr>
                <a:t> (1969)</a:t>
              </a:r>
              <a:endParaRPr lang="en-GB" sz="2700" b="0" dirty="0"/>
            </a:p>
          </p:txBody>
        </p:sp>
        <p:sp>
          <p:nvSpPr>
            <p:cNvPr id="716" name="Oval 457"/>
            <p:cNvSpPr>
              <a:spLocks noChangeArrowheads="1"/>
            </p:cNvSpPr>
            <p:nvPr/>
          </p:nvSpPr>
          <p:spPr bwMode="auto">
            <a:xfrm>
              <a:off x="716" y="2647"/>
              <a:ext cx="34" cy="40"/>
            </a:xfrm>
            <a:prstGeom prst="ellipse">
              <a:avLst/>
            </a:prstGeom>
            <a:solidFill>
              <a:srgbClr val="FF0000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Rectangle 458"/>
            <p:cNvSpPr>
              <a:spLocks noChangeArrowheads="1"/>
            </p:cNvSpPr>
            <p:nvPr/>
          </p:nvSpPr>
          <p:spPr bwMode="auto">
            <a:xfrm>
              <a:off x="786" y="2634"/>
              <a:ext cx="19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1000">
                  <a:solidFill>
                    <a:srgbClr val="FF0000"/>
                  </a:solidFill>
                </a:rPr>
                <a:t>IRMM</a:t>
              </a:r>
              <a:endParaRPr lang="en-GB" sz="2700" b="0"/>
            </a:p>
          </p:txBody>
        </p:sp>
        <p:sp>
          <p:nvSpPr>
            <p:cNvPr id="718" name="Rectangle 459"/>
            <p:cNvSpPr>
              <a:spLocks noChangeArrowheads="1"/>
            </p:cNvSpPr>
            <p:nvPr/>
          </p:nvSpPr>
          <p:spPr bwMode="auto">
            <a:xfrm rot="16200000">
              <a:off x="-279" y="2391"/>
              <a:ext cx="1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2000" b="0" dirty="0">
                  <a:solidFill>
                    <a:srgbClr val="000000"/>
                  </a:solidFill>
                </a:rPr>
                <a:t>cross section  (</a:t>
              </a:r>
              <a:r>
                <a:rPr lang="en-GB" sz="2000" b="0" dirty="0" err="1">
                  <a:solidFill>
                    <a:srgbClr val="000000"/>
                  </a:solidFill>
                </a:rPr>
                <a:t>mb</a:t>
              </a:r>
              <a:r>
                <a:rPr lang="en-GB" sz="2000" b="0" dirty="0">
                  <a:solidFill>
                    <a:srgbClr val="000000"/>
                  </a:solidFill>
                </a:rPr>
                <a:t>)</a:t>
              </a:r>
              <a:endParaRPr lang="en-GB" sz="2000" b="0" dirty="0"/>
            </a:p>
          </p:txBody>
        </p:sp>
        <p:sp>
          <p:nvSpPr>
            <p:cNvPr id="719" name="Rectangle 460"/>
            <p:cNvSpPr>
              <a:spLocks noChangeArrowheads="1"/>
            </p:cNvSpPr>
            <p:nvPr/>
          </p:nvSpPr>
          <p:spPr bwMode="auto">
            <a:xfrm>
              <a:off x="960" y="3696"/>
              <a:ext cx="14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12825"/>
              <a:r>
                <a:rPr lang="en-GB" sz="2000" b="0">
                  <a:solidFill>
                    <a:srgbClr val="000000"/>
                  </a:solidFill>
                </a:rPr>
                <a:t> neutron energy (MeV)</a:t>
              </a:r>
              <a:endParaRPr lang="en-GB" sz="2000" b="0"/>
            </a:p>
          </p:txBody>
        </p:sp>
      </p:grpSp>
      <p:sp>
        <p:nvSpPr>
          <p:cNvPr id="920" name="Rettangolo 919"/>
          <p:cNvSpPr/>
          <p:nvPr/>
        </p:nvSpPr>
        <p:spPr>
          <a:xfrm>
            <a:off x="3505200" y="17526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12825"/>
            <a:r>
              <a:rPr lang="en-GB" b="0" baseline="30000" dirty="0" smtClean="0">
                <a:solidFill>
                  <a:srgbClr val="000000"/>
                </a:solidFill>
                <a:latin typeface="Times New Roman" pitchFamily="18" charset="0"/>
              </a:rPr>
              <a:t>61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Ni(</a:t>
            </a:r>
            <a:r>
              <a:rPr lang="en-GB" b="0" dirty="0" err="1" smtClean="0">
                <a:solidFill>
                  <a:srgbClr val="000000"/>
                </a:solidFill>
                <a:latin typeface="Times New Roman" pitchFamily="18" charset="0"/>
              </a:rPr>
              <a:t>n,p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n-GB" b="0" baseline="30000" dirty="0" smtClean="0">
                <a:solidFill>
                  <a:srgbClr val="000000"/>
                </a:solidFill>
                <a:latin typeface="Times New Roman" pitchFamily="18" charset="0"/>
              </a:rPr>
              <a:t>61</a:t>
            </a:r>
            <a:r>
              <a:rPr lang="en-GB" b="0" dirty="0" smtClean="0">
                <a:solidFill>
                  <a:srgbClr val="000000"/>
                </a:solidFill>
                <a:latin typeface="Times New Roman" pitchFamily="18" charset="0"/>
              </a:rPr>
              <a:t>Co</a:t>
            </a:r>
            <a:endParaRPr lang="en-GB" sz="2000" b="0" dirty="0"/>
          </a:p>
        </p:txBody>
      </p:sp>
      <p:sp>
        <p:nvSpPr>
          <p:cNvPr id="921" name="CasellaDiTesto 920"/>
          <p:cNvSpPr txBox="1"/>
          <p:nvPr/>
        </p:nvSpPr>
        <p:spPr>
          <a:xfrm>
            <a:off x="7086600" y="2514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Model</a:t>
            </a:r>
            <a:r>
              <a:rPr lang="it-IT" i="1" dirty="0" smtClean="0"/>
              <a:t>  </a:t>
            </a:r>
            <a:r>
              <a:rPr lang="it-IT" i="1" dirty="0" err="1" smtClean="0"/>
              <a:t>prediction</a:t>
            </a:r>
            <a:endParaRPr lang="en-US" i="1" dirty="0"/>
          </a:p>
        </p:txBody>
      </p:sp>
      <p:cxnSp>
        <p:nvCxnSpPr>
          <p:cNvPr id="925" name="Connettore 2 924"/>
          <p:cNvCxnSpPr/>
          <p:nvPr/>
        </p:nvCxnSpPr>
        <p:spPr>
          <a:xfrm rot="5400000">
            <a:off x="6972300" y="31623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95400" y="457200"/>
            <a:ext cx="64008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Fast </a:t>
            </a:r>
            <a:r>
              <a:rPr lang="it-IT" dirty="0" err="1" smtClean="0"/>
              <a:t>Reactor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109" y="1600200"/>
            <a:ext cx="64117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2 6"/>
          <p:cNvCxnSpPr/>
          <p:nvPr/>
        </p:nvCxnSpPr>
        <p:spPr>
          <a:xfrm rot="5400000" flipH="1" flipV="1">
            <a:off x="4752814" y="5265204"/>
            <a:ext cx="165539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5436096" y="6165304"/>
            <a:ext cx="309634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5436096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FISSION BARRIER ~ 1 </a:t>
            </a:r>
            <a:r>
              <a:rPr lang="it-IT" dirty="0" err="1" smtClean="0"/>
              <a:t>MeV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it-IT" dirty="0" err="1" smtClean="0"/>
              <a:t>Neutron</a:t>
            </a:r>
            <a:r>
              <a:rPr lang="it-IT" dirty="0" smtClean="0"/>
              <a:t> Data </a:t>
            </a:r>
            <a:r>
              <a:rPr lang="it-IT" dirty="0" err="1" smtClean="0"/>
              <a:t>Needs</a:t>
            </a:r>
            <a:r>
              <a:rPr lang="it-IT" dirty="0" smtClean="0"/>
              <a:t> (i)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it-IT" dirty="0" smtClean="0"/>
              <a:t>Worldwide TOF </a:t>
            </a:r>
            <a:r>
              <a:rPr lang="it-IT" dirty="0" err="1" smtClean="0"/>
              <a:t>facilities</a:t>
            </a:r>
            <a:r>
              <a:rPr lang="it-IT" dirty="0" smtClean="0"/>
              <a:t> (GELINA, </a:t>
            </a:r>
            <a:r>
              <a:rPr lang="it-IT" dirty="0" err="1" smtClean="0"/>
              <a:t>n_TOF</a:t>
            </a:r>
            <a:r>
              <a:rPr lang="it-IT" dirty="0" smtClean="0"/>
              <a:t>, in </a:t>
            </a:r>
            <a:r>
              <a:rPr lang="it-IT" dirty="0" err="1" smtClean="0"/>
              <a:t>Europe</a:t>
            </a:r>
            <a:r>
              <a:rPr lang="it-IT" dirty="0" smtClean="0"/>
              <a:t>, LANSCE, Los Alamos, </a:t>
            </a:r>
            <a:r>
              <a:rPr lang="it-IT" dirty="0" err="1" smtClean="0"/>
              <a:t>etc…</a:t>
            </a:r>
            <a:r>
              <a:rPr lang="it-IT" dirty="0" smtClean="0"/>
              <a:t>)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conducting</a:t>
            </a:r>
            <a:r>
              <a:rPr lang="it-IT" dirty="0" smtClean="0"/>
              <a:t> </a:t>
            </a:r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measurement</a:t>
            </a:r>
            <a:r>
              <a:rPr lang="it-IT" dirty="0" smtClean="0"/>
              <a:t> </a:t>
            </a:r>
            <a:r>
              <a:rPr lang="it-IT" dirty="0" err="1" smtClean="0"/>
              <a:t>programs</a:t>
            </a:r>
            <a:r>
              <a:rPr lang="it-IT" dirty="0" smtClean="0"/>
              <a:t> </a:t>
            </a:r>
            <a:r>
              <a:rPr lang="it-IT" dirty="0" err="1" smtClean="0"/>
              <a:t>aiming</a:t>
            </a:r>
            <a:r>
              <a:rPr lang="it-IT" dirty="0" smtClean="0"/>
              <a:t> at </a:t>
            </a:r>
            <a:r>
              <a:rPr lang="it-IT" dirty="0" err="1" smtClean="0"/>
              <a:t>neutron</a:t>
            </a:r>
            <a:r>
              <a:rPr lang="it-IT" dirty="0" smtClean="0"/>
              <a:t> </a:t>
            </a:r>
            <a:r>
              <a:rPr lang="it-IT" dirty="0" err="1" smtClean="0"/>
              <a:t>cross-section</a:t>
            </a:r>
            <a:r>
              <a:rPr lang="it-IT" dirty="0" smtClean="0"/>
              <a:t> </a:t>
            </a:r>
            <a:r>
              <a:rPr lang="it-IT" dirty="0" err="1" smtClean="0"/>
              <a:t>measurements</a:t>
            </a:r>
            <a:r>
              <a:rPr lang="it-IT" dirty="0" smtClean="0"/>
              <a:t> (</a:t>
            </a:r>
            <a:r>
              <a:rPr lang="it-IT" dirty="0" err="1" smtClean="0"/>
              <a:t>capture</a:t>
            </a:r>
            <a:r>
              <a:rPr lang="it-IT" dirty="0" smtClean="0"/>
              <a:t>, </a:t>
            </a:r>
            <a:r>
              <a:rPr lang="it-IT" dirty="0" err="1" smtClean="0"/>
              <a:t>fission</a:t>
            </a:r>
            <a:r>
              <a:rPr lang="it-IT" dirty="0" smtClean="0"/>
              <a:t>, </a:t>
            </a:r>
            <a:r>
              <a:rPr lang="it-IT" dirty="0" err="1" smtClean="0"/>
              <a:t>scattering</a:t>
            </a:r>
            <a:r>
              <a:rPr lang="it-IT" dirty="0" smtClean="0"/>
              <a:t> </a:t>
            </a:r>
            <a:r>
              <a:rPr lang="it-IT" dirty="0" err="1" smtClean="0"/>
              <a:t>processes</a:t>
            </a:r>
            <a:r>
              <a:rPr lang="it-IT" dirty="0" smtClean="0"/>
              <a:t>), in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reduce </a:t>
            </a:r>
            <a:r>
              <a:rPr lang="it-IT" dirty="0" err="1" smtClean="0"/>
              <a:t>cross-section</a:t>
            </a:r>
            <a:r>
              <a:rPr lang="it-IT" dirty="0" smtClean="0"/>
              <a:t> </a:t>
            </a:r>
            <a:r>
              <a:rPr lang="it-IT" dirty="0" err="1" smtClean="0"/>
              <a:t>uncertainties</a:t>
            </a:r>
            <a:r>
              <a:rPr lang="it-IT" dirty="0" smtClean="0"/>
              <a:t>. </a:t>
            </a:r>
          </a:p>
          <a:p>
            <a:pPr algn="just">
              <a:lnSpc>
                <a:spcPct val="80000"/>
              </a:lnSpc>
              <a:buNone/>
            </a:pPr>
            <a:endParaRPr lang="it-IT" dirty="0" smtClean="0"/>
          </a:p>
          <a:p>
            <a:pPr algn="just">
              <a:lnSpc>
                <a:spcPct val="80000"/>
              </a:lnSpc>
            </a:pPr>
            <a:r>
              <a:rPr lang="it-IT" dirty="0" smtClean="0"/>
              <a:t>Future </a:t>
            </a:r>
            <a:r>
              <a:rPr lang="it-IT" dirty="0" err="1" smtClean="0"/>
              <a:t>experimental</a:t>
            </a:r>
            <a:r>
              <a:rPr lang="it-IT" dirty="0" smtClean="0"/>
              <a:t> </a:t>
            </a:r>
            <a:r>
              <a:rPr lang="it-IT" dirty="0" err="1" smtClean="0"/>
              <a:t>facilities</a:t>
            </a:r>
            <a:r>
              <a:rPr lang="it-IT" dirty="0" smtClean="0"/>
              <a:t> (e.g. NFS at SPIRAL2, </a:t>
            </a:r>
            <a:r>
              <a:rPr lang="it-IT" dirty="0" err="1" smtClean="0"/>
              <a:t>Ganil</a:t>
            </a:r>
            <a:r>
              <a:rPr lang="it-IT" dirty="0" smtClean="0"/>
              <a:t>) are </a:t>
            </a:r>
            <a:r>
              <a:rPr lang="it-IT" dirty="0" err="1" smtClean="0"/>
              <a:t>planned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purpose</a:t>
            </a:r>
            <a:r>
              <a:rPr lang="it-IT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err="1" smtClean="0"/>
              <a:t>Neutron</a:t>
            </a:r>
            <a:r>
              <a:rPr lang="it-IT" dirty="0" smtClean="0"/>
              <a:t> Data </a:t>
            </a:r>
            <a:r>
              <a:rPr lang="it-IT" dirty="0" err="1" smtClean="0"/>
              <a:t>Needs</a:t>
            </a:r>
            <a:r>
              <a:rPr lang="it-IT" dirty="0" smtClean="0"/>
              <a:t> (</a:t>
            </a:r>
            <a:r>
              <a:rPr lang="it-IT" dirty="0" err="1" smtClean="0"/>
              <a:t>ii</a:t>
            </a:r>
            <a:r>
              <a:rPr lang="it-IT" dirty="0" smtClean="0"/>
              <a:t>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short-lived</a:t>
            </a:r>
            <a:r>
              <a:rPr lang="it-IT" sz="2000" dirty="0" smtClean="0"/>
              <a:t> </a:t>
            </a:r>
            <a:r>
              <a:rPr lang="it-IT" sz="2000" dirty="0" err="1" smtClean="0"/>
              <a:t>isotopes</a:t>
            </a:r>
            <a:r>
              <a:rPr lang="it-IT" sz="2000" dirty="0" smtClean="0"/>
              <a:t> </a:t>
            </a:r>
            <a:r>
              <a:rPr lang="it-IT" sz="2000" dirty="0" err="1" smtClean="0"/>
              <a:t>like</a:t>
            </a:r>
            <a:r>
              <a:rPr lang="it-IT" sz="2000" dirty="0" smtClean="0"/>
              <a:t> e.g. </a:t>
            </a:r>
            <a:r>
              <a:rPr lang="it-IT" sz="2000" baseline="30000" dirty="0" smtClean="0"/>
              <a:t>238</a:t>
            </a:r>
            <a:r>
              <a:rPr lang="it-IT" sz="2000" dirty="0" smtClean="0"/>
              <a:t>Pu, </a:t>
            </a:r>
            <a:r>
              <a:rPr lang="it-IT" sz="2000" baseline="30000" dirty="0" smtClean="0"/>
              <a:t>241</a:t>
            </a:r>
            <a:r>
              <a:rPr lang="it-IT" sz="2000" dirty="0" smtClean="0"/>
              <a:t>Pu, </a:t>
            </a:r>
            <a:r>
              <a:rPr lang="it-IT" sz="2000" baseline="30000" dirty="0" smtClean="0"/>
              <a:t>242m</a:t>
            </a:r>
            <a:r>
              <a:rPr lang="it-IT" sz="2000" dirty="0" smtClean="0"/>
              <a:t>Am, </a:t>
            </a:r>
            <a:r>
              <a:rPr lang="it-IT" sz="2000" baseline="30000" dirty="0" smtClean="0"/>
              <a:t>243,244</a:t>
            </a:r>
            <a:r>
              <a:rPr lang="it-IT" sz="2000" dirty="0" smtClean="0"/>
              <a:t>Cm, </a:t>
            </a:r>
            <a:r>
              <a:rPr lang="it-IT" sz="2000" dirty="0" err="1" smtClean="0"/>
              <a:t>etc…</a:t>
            </a:r>
            <a:r>
              <a:rPr lang="it-IT" sz="2000" dirty="0" smtClean="0"/>
              <a:t> </a:t>
            </a:r>
            <a:r>
              <a:rPr lang="it-IT" sz="2000" dirty="0" err="1" smtClean="0"/>
              <a:t>existing</a:t>
            </a:r>
            <a:r>
              <a:rPr lang="it-IT" sz="2000" dirty="0" smtClean="0"/>
              <a:t> </a:t>
            </a:r>
            <a:r>
              <a:rPr lang="it-IT" sz="2000" dirty="0" err="1" smtClean="0"/>
              <a:t>facilities</a:t>
            </a:r>
            <a:r>
              <a:rPr lang="it-IT" sz="2000" dirty="0" smtClean="0"/>
              <a:t> </a:t>
            </a:r>
            <a:r>
              <a:rPr lang="it-IT" sz="2000" dirty="0" err="1" smtClean="0"/>
              <a:t>cannot</a:t>
            </a:r>
            <a:r>
              <a:rPr lang="it-IT" sz="2000" dirty="0" smtClean="0"/>
              <a:t> </a:t>
            </a:r>
            <a:r>
              <a:rPr lang="it-IT" sz="2000" dirty="0" err="1" smtClean="0"/>
              <a:t>provide</a:t>
            </a:r>
            <a:r>
              <a:rPr lang="it-IT" sz="2000" dirty="0" smtClean="0"/>
              <a:t> </a:t>
            </a:r>
            <a:r>
              <a:rPr lang="it-IT" sz="2000" dirty="0" err="1" smtClean="0"/>
              <a:t>sufficiently</a:t>
            </a:r>
            <a:r>
              <a:rPr lang="it-IT" sz="2000" dirty="0" smtClean="0"/>
              <a:t> intense </a:t>
            </a:r>
            <a:r>
              <a:rPr lang="it-IT" sz="2000" dirty="0" err="1" smtClean="0"/>
              <a:t>neutron</a:t>
            </a:r>
            <a:r>
              <a:rPr lang="it-IT" sz="2000" dirty="0" smtClean="0"/>
              <a:t> </a:t>
            </a:r>
            <a:r>
              <a:rPr lang="it-IT" sz="2000" dirty="0" err="1" smtClean="0"/>
              <a:t>beams</a:t>
            </a:r>
            <a:r>
              <a:rPr lang="it-IT" sz="2000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it-IT" sz="2000" dirty="0" smtClean="0"/>
          </a:p>
          <a:p>
            <a:pPr algn="just">
              <a:lnSpc>
                <a:spcPct val="80000"/>
              </a:lnSpc>
            </a:pPr>
            <a:r>
              <a:rPr lang="it-IT" sz="2000" dirty="0" smtClean="0"/>
              <a:t>In </a:t>
            </a:r>
            <a:r>
              <a:rPr lang="it-IT" sz="2000" dirty="0" err="1" smtClean="0"/>
              <a:t>such</a:t>
            </a:r>
            <a:r>
              <a:rPr lang="it-IT" sz="2000" dirty="0" smtClean="0"/>
              <a:t> </a:t>
            </a:r>
            <a:r>
              <a:rPr lang="it-IT" sz="2000" dirty="0" err="1" smtClean="0"/>
              <a:t>cases</a:t>
            </a:r>
            <a:r>
              <a:rPr lang="it-IT" sz="2000" dirty="0" smtClean="0"/>
              <a:t>, a </a:t>
            </a:r>
            <a:r>
              <a:rPr lang="it-IT" sz="2000" dirty="0" err="1" smtClean="0"/>
              <a:t>valuable</a:t>
            </a:r>
            <a:r>
              <a:rPr lang="it-IT" sz="2000" dirty="0" smtClean="0"/>
              <a:t> alternative </a:t>
            </a:r>
            <a:r>
              <a:rPr lang="it-IT" sz="2000" dirty="0" err="1" smtClean="0"/>
              <a:t>experimental</a:t>
            </a:r>
            <a:r>
              <a:rPr lang="it-IT" sz="2000" dirty="0" smtClean="0"/>
              <a:t> </a:t>
            </a:r>
            <a:r>
              <a:rPr lang="it-IT" sz="2000" dirty="0" err="1" smtClean="0"/>
              <a:t>technique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represented</a:t>
            </a:r>
            <a:r>
              <a:rPr lang="it-IT" sz="2000" dirty="0" smtClean="0"/>
              <a:t> </a:t>
            </a:r>
            <a:r>
              <a:rPr lang="it-IT" sz="2000" dirty="0" err="1" smtClean="0"/>
              <a:t>by</a:t>
            </a:r>
            <a:r>
              <a:rPr lang="it-IT" sz="2000" dirty="0" smtClean="0"/>
              <a:t> </a:t>
            </a:r>
            <a:r>
              <a:rPr lang="it-IT" sz="2000" dirty="0" err="1" smtClean="0"/>
              <a:t>integral</a:t>
            </a:r>
            <a:r>
              <a:rPr lang="it-IT" sz="2000" dirty="0" smtClean="0"/>
              <a:t> </a:t>
            </a:r>
            <a:r>
              <a:rPr lang="it-IT" sz="2000" dirty="0" err="1" smtClean="0"/>
              <a:t>measurements</a:t>
            </a:r>
            <a:r>
              <a:rPr lang="it-IT" sz="2000" dirty="0" smtClean="0"/>
              <a:t>, </a:t>
            </a:r>
            <a:r>
              <a:rPr lang="it-IT" sz="2000" dirty="0" err="1" smtClean="0"/>
              <a:t>by</a:t>
            </a:r>
            <a:r>
              <a:rPr lang="it-IT" sz="2000" dirty="0" smtClean="0"/>
              <a:t> </a:t>
            </a:r>
            <a:r>
              <a:rPr lang="it-IT" sz="2000" dirty="0" err="1" smtClean="0"/>
              <a:t>fairly</a:t>
            </a:r>
            <a:r>
              <a:rPr lang="it-IT" sz="2000" dirty="0" smtClean="0"/>
              <a:t> wide </a:t>
            </a:r>
            <a:r>
              <a:rPr lang="it-IT" sz="2000" dirty="0" err="1" smtClean="0"/>
              <a:t>spectrum</a:t>
            </a:r>
            <a:r>
              <a:rPr lang="it-IT" sz="2000" dirty="0" smtClean="0"/>
              <a:t> </a:t>
            </a:r>
            <a:r>
              <a:rPr lang="it-IT" sz="2000" dirty="0" err="1" smtClean="0"/>
              <a:t>neutrons</a:t>
            </a:r>
            <a:r>
              <a:rPr lang="it-IT" sz="2000" dirty="0" smtClean="0"/>
              <a:t>  (</a:t>
            </a:r>
            <a:r>
              <a:rPr lang="it-IT" sz="2000" dirty="0" err="1" smtClean="0"/>
              <a:t>as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European</a:t>
            </a:r>
            <a:r>
              <a:rPr lang="it-IT" sz="2000" dirty="0" smtClean="0"/>
              <a:t> Project </a:t>
            </a:r>
            <a:r>
              <a:rPr lang="it-IT" sz="2000" dirty="0" err="1" smtClean="0"/>
              <a:t>Myrrha</a:t>
            </a:r>
            <a:r>
              <a:rPr lang="it-IT" sz="2000" dirty="0" smtClean="0"/>
              <a:t>). </a:t>
            </a:r>
          </a:p>
          <a:p>
            <a:pPr algn="just">
              <a:lnSpc>
                <a:spcPct val="80000"/>
              </a:lnSpc>
            </a:pPr>
            <a:endParaRPr lang="it-IT" sz="2000" dirty="0" smtClean="0"/>
          </a:p>
          <a:p>
            <a:pPr algn="just">
              <a:lnSpc>
                <a:spcPct val="80000"/>
              </a:lnSpc>
            </a:pPr>
            <a:r>
              <a:rPr lang="it-IT" sz="2000" dirty="0" err="1" smtClean="0"/>
              <a:t>Integral</a:t>
            </a:r>
            <a:r>
              <a:rPr lang="it-IT" sz="2000" dirty="0" smtClean="0"/>
              <a:t> </a:t>
            </a:r>
            <a:r>
              <a:rPr lang="it-IT" sz="2000" dirty="0" err="1" smtClean="0"/>
              <a:t>measurements</a:t>
            </a:r>
            <a:r>
              <a:rPr lang="it-IT" sz="2000" dirty="0" smtClean="0"/>
              <a:t> exploit </a:t>
            </a:r>
            <a:r>
              <a:rPr lang="it-IT" sz="2000" dirty="0" err="1" smtClean="0"/>
              <a:t>relatively</a:t>
            </a:r>
            <a:r>
              <a:rPr lang="it-IT" sz="2000" dirty="0" smtClean="0"/>
              <a:t> intense </a:t>
            </a:r>
            <a:r>
              <a:rPr lang="it-IT" sz="2000" dirty="0" err="1" smtClean="0"/>
              <a:t>neutron</a:t>
            </a:r>
            <a:r>
              <a:rPr lang="it-IT" sz="2000" dirty="0" smtClean="0"/>
              <a:t> </a:t>
            </a:r>
            <a:r>
              <a:rPr lang="it-IT" sz="2000" dirty="0" err="1" smtClean="0"/>
              <a:t>fluxes</a:t>
            </a:r>
            <a:r>
              <a:rPr lang="it-IT" sz="2000" dirty="0" smtClean="0"/>
              <a:t> </a:t>
            </a:r>
            <a:r>
              <a:rPr lang="it-IT" sz="2000" dirty="0" err="1" smtClean="0"/>
              <a:t>with</a:t>
            </a:r>
            <a:r>
              <a:rPr lang="it-IT" sz="2000" dirty="0" smtClean="0"/>
              <a:t> </a:t>
            </a:r>
            <a:r>
              <a:rPr lang="it-IT" sz="2000" dirty="0" err="1" smtClean="0"/>
              <a:t>suitable</a:t>
            </a:r>
            <a:r>
              <a:rPr lang="it-IT" sz="2000" dirty="0" smtClean="0"/>
              <a:t> </a:t>
            </a:r>
            <a:r>
              <a:rPr lang="it-IT" sz="2000" dirty="0" err="1" smtClean="0"/>
              <a:t>energy</a:t>
            </a:r>
            <a:r>
              <a:rPr lang="it-IT" sz="2000" dirty="0" smtClean="0"/>
              <a:t> </a:t>
            </a:r>
            <a:r>
              <a:rPr lang="it-IT" sz="2000" dirty="0" err="1" smtClean="0"/>
              <a:t>distributions</a:t>
            </a:r>
            <a:r>
              <a:rPr lang="it-IT" sz="2000" dirty="0" smtClean="0"/>
              <a:t>. In the case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IV-generation</a:t>
            </a:r>
            <a:r>
              <a:rPr lang="it-IT" sz="2000" dirty="0" smtClean="0"/>
              <a:t>, </a:t>
            </a:r>
            <a:r>
              <a:rPr lang="it-IT" sz="2000" dirty="0" err="1" smtClean="0"/>
              <a:t>ADS-type</a:t>
            </a:r>
            <a:r>
              <a:rPr lang="it-IT" sz="2000" dirty="0" smtClean="0"/>
              <a:t> </a:t>
            </a:r>
            <a:r>
              <a:rPr lang="it-IT" sz="2000" dirty="0" err="1" smtClean="0"/>
              <a:t>reactors</a:t>
            </a:r>
            <a:r>
              <a:rPr lang="it-IT" sz="2000" dirty="0" smtClean="0"/>
              <a:t>, </a:t>
            </a:r>
            <a:r>
              <a:rPr lang="it-IT" sz="2000" dirty="0" err="1" smtClean="0"/>
              <a:t>important</a:t>
            </a:r>
            <a:r>
              <a:rPr lang="it-IT" sz="2000" dirty="0" smtClean="0"/>
              <a:t> data are </a:t>
            </a:r>
            <a:r>
              <a:rPr lang="it-IT" sz="2000" dirty="0" err="1" smtClean="0"/>
              <a:t>collected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energy</a:t>
            </a:r>
            <a:r>
              <a:rPr lang="it-IT" sz="2000" dirty="0" smtClean="0"/>
              <a:t> </a:t>
            </a:r>
            <a:r>
              <a:rPr lang="it-IT" sz="2000" dirty="0" err="1" smtClean="0"/>
              <a:t>ranges</a:t>
            </a:r>
            <a:r>
              <a:rPr lang="it-IT" sz="2000" dirty="0" smtClean="0"/>
              <a:t> </a:t>
            </a:r>
            <a:r>
              <a:rPr lang="it-IT" sz="2000" dirty="0" err="1" smtClean="0"/>
              <a:t>suitable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nuclear</a:t>
            </a:r>
            <a:r>
              <a:rPr lang="it-IT" sz="2000" dirty="0" smtClean="0"/>
              <a:t> </a:t>
            </a:r>
            <a:r>
              <a:rPr lang="it-IT" sz="2000" dirty="0" err="1" smtClean="0"/>
              <a:t>waste</a:t>
            </a:r>
            <a:r>
              <a:rPr lang="it-IT" sz="2000" dirty="0" smtClean="0"/>
              <a:t> </a:t>
            </a:r>
            <a:r>
              <a:rPr lang="it-IT" sz="2000" dirty="0" err="1" smtClean="0"/>
              <a:t>transmutation</a:t>
            </a:r>
            <a:r>
              <a:rPr lang="it-IT" sz="2000" dirty="0" smtClean="0"/>
              <a:t> </a:t>
            </a:r>
            <a:r>
              <a:rPr lang="it-IT" sz="2000" dirty="0" err="1" smtClean="0"/>
              <a:t>apparata</a:t>
            </a:r>
            <a:r>
              <a:rPr lang="it-IT" sz="2000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it-IT" sz="2000" dirty="0" smtClean="0"/>
          </a:p>
          <a:p>
            <a:pPr algn="just">
              <a:lnSpc>
                <a:spcPct val="80000"/>
              </a:lnSpc>
            </a:pPr>
            <a:r>
              <a:rPr lang="it-IT" sz="2000" dirty="0" smtClean="0"/>
              <a:t>FARETRA (</a:t>
            </a:r>
            <a:r>
              <a:rPr lang="it-IT" sz="2000" b="1" dirty="0" err="1" smtClean="0">
                <a:solidFill>
                  <a:srgbClr val="FF0000"/>
                </a:solidFill>
                <a:latin typeface="Calibri" pitchFamily="34" charset="0"/>
              </a:rPr>
              <a:t>FA</a:t>
            </a:r>
            <a:r>
              <a:rPr lang="it-IT" sz="2000" dirty="0" err="1" smtClean="0">
                <a:latin typeface="Calibri" pitchFamily="34" charset="0"/>
              </a:rPr>
              <a:t>st</a:t>
            </a:r>
            <a:r>
              <a:rPr lang="it-IT" sz="2000" dirty="0" smtClean="0">
                <a:latin typeface="Calibri" pitchFamily="34" charset="0"/>
              </a:rPr>
              <a:t>  </a:t>
            </a:r>
            <a:r>
              <a:rPr lang="it-IT" sz="2000" b="1" dirty="0" err="1" smtClean="0">
                <a:solidFill>
                  <a:srgbClr val="FF0000"/>
                </a:solidFill>
                <a:latin typeface="Calibri" pitchFamily="34" charset="0"/>
              </a:rPr>
              <a:t>RE</a:t>
            </a:r>
            <a:r>
              <a:rPr lang="it-IT" sz="2000" dirty="0" err="1" smtClean="0">
                <a:latin typeface="Calibri" pitchFamily="34" charset="0"/>
              </a:rPr>
              <a:t>actor</a:t>
            </a:r>
            <a:r>
              <a:rPr lang="it-IT" sz="2000" dirty="0" smtClean="0">
                <a:latin typeface="Calibri" pitchFamily="34" charset="0"/>
              </a:rPr>
              <a:t> simulator </a:t>
            </a:r>
            <a:r>
              <a:rPr lang="it-IT" sz="2000" dirty="0" err="1" smtClean="0">
                <a:latin typeface="Calibri" pitchFamily="34" charset="0"/>
              </a:rPr>
              <a:t>for</a:t>
            </a:r>
            <a:r>
              <a:rPr lang="it-IT" sz="2000" dirty="0" smtClean="0">
                <a:latin typeface="Calibri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Calibri" pitchFamily="34" charset="0"/>
              </a:rPr>
              <a:t>TRA</a:t>
            </a:r>
            <a:r>
              <a:rPr lang="it-IT" sz="2000" dirty="0" err="1" smtClean="0">
                <a:latin typeface="Calibri" pitchFamily="34" charset="0"/>
              </a:rPr>
              <a:t>nsmutation</a:t>
            </a:r>
            <a:r>
              <a:rPr lang="it-IT" sz="2000" dirty="0" smtClean="0">
                <a:latin typeface="Calibri" pitchFamily="34" charset="0"/>
              </a:rPr>
              <a:t> </a:t>
            </a:r>
            <a:r>
              <a:rPr lang="it-IT" sz="2000" dirty="0" err="1" smtClean="0">
                <a:latin typeface="Calibri" pitchFamily="34" charset="0"/>
              </a:rPr>
              <a:t>studies</a:t>
            </a:r>
            <a:r>
              <a:rPr lang="it-IT" sz="2000" dirty="0" smtClean="0"/>
              <a:t>) </a:t>
            </a:r>
            <a:r>
              <a:rPr lang="it-IT" sz="2000" dirty="0" err="1" smtClean="0"/>
              <a:t>is</a:t>
            </a:r>
            <a:r>
              <a:rPr lang="it-IT" sz="2000" dirty="0" smtClean="0"/>
              <a:t> a Laboratori Nazionali di </a:t>
            </a:r>
            <a:r>
              <a:rPr lang="it-IT" sz="2000" dirty="0" err="1" smtClean="0"/>
              <a:t>Legnaro</a:t>
            </a:r>
            <a:r>
              <a:rPr lang="it-IT" sz="2000" dirty="0" smtClean="0"/>
              <a:t> (Padova, Italy) project </a:t>
            </a:r>
            <a:r>
              <a:rPr lang="it-IT" sz="2000" dirty="0" err="1" smtClean="0"/>
              <a:t>aiming</a:t>
            </a:r>
            <a:r>
              <a:rPr lang="it-IT" sz="2000" dirty="0" smtClean="0"/>
              <a:t> at </a:t>
            </a:r>
            <a:r>
              <a:rPr lang="it-IT" sz="2000" dirty="0" err="1" smtClean="0"/>
              <a:t>transforming</a:t>
            </a:r>
            <a:r>
              <a:rPr lang="it-IT" sz="2000" dirty="0" smtClean="0"/>
              <a:t> </a:t>
            </a:r>
            <a:r>
              <a:rPr lang="it-IT" sz="2000" dirty="0" err="1" smtClean="0"/>
              <a:t>accelerator-produced</a:t>
            </a:r>
            <a:r>
              <a:rPr lang="it-IT" sz="2000" dirty="0" smtClean="0"/>
              <a:t> </a:t>
            </a:r>
            <a:r>
              <a:rPr lang="it-IT" sz="2000" dirty="0" err="1" smtClean="0"/>
              <a:t>monoenergetic</a:t>
            </a:r>
            <a:r>
              <a:rPr lang="it-IT" sz="2000" dirty="0" smtClean="0"/>
              <a:t> </a:t>
            </a:r>
            <a:r>
              <a:rPr lang="it-IT" sz="2000" dirty="0" err="1" smtClean="0"/>
              <a:t>neutron</a:t>
            </a:r>
            <a:r>
              <a:rPr lang="it-IT" sz="2000" dirty="0" smtClean="0"/>
              <a:t> </a:t>
            </a:r>
            <a:r>
              <a:rPr lang="it-IT" sz="2000" dirty="0" err="1" smtClean="0"/>
              <a:t>beams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a </a:t>
            </a:r>
            <a:r>
              <a:rPr lang="it-IT" sz="2000" dirty="0" err="1" smtClean="0"/>
              <a:t>IV-generation</a:t>
            </a:r>
            <a:r>
              <a:rPr lang="it-IT" sz="2000" dirty="0" smtClean="0"/>
              <a:t> </a:t>
            </a:r>
            <a:r>
              <a:rPr lang="it-IT" sz="2000" dirty="0" err="1" smtClean="0"/>
              <a:t>reactor</a:t>
            </a:r>
            <a:r>
              <a:rPr lang="it-IT" sz="2000" dirty="0" smtClean="0"/>
              <a:t> </a:t>
            </a:r>
            <a:r>
              <a:rPr lang="it-IT" sz="2000" dirty="0" err="1" smtClean="0"/>
              <a:t>spectrum</a:t>
            </a:r>
            <a:r>
              <a:rPr lang="it-IT" sz="2000" dirty="0" smtClean="0"/>
              <a:t>.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1335</Words>
  <Application>Microsoft Office PowerPoint</Application>
  <PresentationFormat>Presentazione su schermo (4:3)</PresentationFormat>
  <Paragraphs>211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5" baseType="lpstr">
      <vt:lpstr>Office Theme</vt:lpstr>
      <vt:lpstr>KGPlot</vt:lpstr>
      <vt:lpstr>NUCLEAR DATA NEEDS for Accelerator-Driven Sub-Critical Systems</vt:lpstr>
      <vt:lpstr>IV GENERATION REACTORS</vt:lpstr>
      <vt:lpstr>NEW GENERATION REACTORS</vt:lpstr>
      <vt:lpstr>WASTE PROCESSING</vt:lpstr>
      <vt:lpstr>DATABASE PROBLEMS : IMPRECISE DATA EXTRAPOLATION (example)</vt:lpstr>
      <vt:lpstr>DATABASE PROBLEMS : INACCURACY IN DATA FILES (example)</vt:lpstr>
      <vt:lpstr>Fast Reactor Physics</vt:lpstr>
      <vt:lpstr>Neutron Data Needs (i)</vt:lpstr>
      <vt:lpstr>Neutron Data Needs (ii)</vt:lpstr>
      <vt:lpstr>FARETRA </vt:lpstr>
      <vt:lpstr>Nuclear Cross-Section Measurements for IV-Generation Reactors   </vt:lpstr>
      <vt:lpstr>FARETRA location in SPES building at the Laboratori Nazionali di Legnaro (Padova, Italy) </vt:lpstr>
      <vt:lpstr>FARETRA Preliminary Design</vt:lpstr>
      <vt:lpstr>MCNPX Monte Carlo Simulation (preliminary)</vt:lpstr>
      <vt:lpstr>Fiber Neutron Detectors (collaboration)</vt:lpstr>
      <vt:lpstr>Fiber Neutron Detectors</vt:lpstr>
      <vt:lpstr>Nuclear Reactions for Neutron Detectors </vt:lpstr>
      <vt:lpstr>Scintillators for Neutron Detectors</vt:lpstr>
      <vt:lpstr>Some Common Scintillators for Neutron Detectors</vt:lpstr>
      <vt:lpstr>Position-Sensitive Neutron Imaging Detector Basics</vt:lpstr>
      <vt:lpstr>6Li-ZnS neutron detector</vt:lpstr>
      <vt:lpstr>SCHEMATIC LAYOUT OF PROPOSED fiber NEUTRON DETECTOR</vt:lpstr>
      <vt:lpstr>Neutron Fiber Detector R&amp;D</vt:lpstr>
    </vt:vector>
  </TitlesOfParts>
  <Company>Infn Legnaro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SPES-FARETRA analisi preliminare</dc:title>
  <dc:creator>.</dc:creator>
  <cp:lastModifiedBy>PB</cp:lastModifiedBy>
  <cp:revision>127</cp:revision>
  <dcterms:created xsi:type="dcterms:W3CDTF">2010-06-22T17:07:37Z</dcterms:created>
  <dcterms:modified xsi:type="dcterms:W3CDTF">2010-07-09T08:38:20Z</dcterms:modified>
</cp:coreProperties>
</file>