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83" r:id="rId4"/>
    <p:sldId id="287" r:id="rId5"/>
    <p:sldId id="292" r:id="rId6"/>
    <p:sldId id="291" r:id="rId7"/>
    <p:sldId id="288" r:id="rId8"/>
    <p:sldId id="293" r:id="rId9"/>
    <p:sldId id="264" r:id="rId10"/>
    <p:sldId id="270" r:id="rId11"/>
    <p:sldId id="271" r:id="rId12"/>
    <p:sldId id="295" r:id="rId13"/>
    <p:sldId id="294" r:id="rId14"/>
    <p:sldId id="296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44E7C-E80C-8245-A352-A7372D6F7BAF}" type="datetimeFigureOut">
              <a:rPr lang="it-IT" smtClean="0"/>
              <a:t>04/07/21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140B6-94BC-E845-962C-D191D9C360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19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7D11F6-EAB4-4F87-A69C-0F0F90EBBA71}" type="slidenum">
              <a:rPr lang="it-IT" smtClean="0">
                <a:latin typeface="Arial" charset="0"/>
                <a:cs typeface="Arial" charset="0"/>
              </a:rPr>
              <a:pPr/>
              <a:t>3</a:t>
            </a:fld>
            <a:endParaRPr lang="it-IT">
              <a:latin typeface="Arial" charset="0"/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56780-EFDA-4569-B00D-98FF09015FA3}" type="slidenum">
              <a:rPr lang="it-IT"/>
              <a:pPr/>
              <a:t>4</a:t>
            </a:fld>
            <a:endParaRPr lang="it-IT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56780-EFDA-4569-B00D-98FF09015FA3}" type="slidenum">
              <a:rPr lang="it-IT"/>
              <a:pPr/>
              <a:t>6</a:t>
            </a:fld>
            <a:endParaRPr lang="it-IT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840FBF-9B0D-5D41-8A58-D2F957A03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0B486F8-624F-5148-A42E-40E45B417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85ADD8-D9CA-0B46-812A-E601B9947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A074-20B5-E84B-8708-77191651956C}" type="datetime1">
              <a:rPr lang="it-IT" smtClean="0"/>
              <a:t>05/07/21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0A622F-1D9F-5B48-A7E6-CBFF68FD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n_TOF meeting 05/07/2021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BCD2E2-E7A6-B94F-8EEA-738B92A8F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A180-EA4E-394E-A6B8-CD5FDF1B74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79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D7C4F1-2F24-C94D-9C94-0494AEC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7E8E197-8C94-0E4E-BCA9-41A5DD09E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D350D6-6CCF-0E45-9744-4387772C6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1ADC-55AA-DA4D-A02E-6367A9BA2C3E}" type="datetime1">
              <a:rPr lang="it-IT" smtClean="0"/>
              <a:t>05/07/21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6649A0-B00F-1F4A-B2F5-328C56662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n_TOF meeting 05/07/2021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E4F7D6-BE93-1F42-A416-30D4F67C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A180-EA4E-394E-A6B8-CD5FDF1B74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457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4ACAEB8-2FE5-614A-A724-7AE902C5E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AABF077-800A-6C42-98D8-36ED7D251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3E0BC5-F0CF-A84D-A5EC-CCF0DADC5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3BED-3318-8942-82E3-25642736C05F}" type="datetime1">
              <a:rPr lang="it-IT" smtClean="0"/>
              <a:t>05/07/21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1F5E49-9EAB-7A4E-B7A4-D73CEB239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n_TOF meeting 05/07/2021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BCA08A-FFC2-7142-B5EA-B4AD17D8A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A180-EA4E-394E-A6B8-CD5FDF1B74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1984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6"/>
            <a:ext cx="11233149" cy="453640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238699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605EDA-188D-0044-802A-2D7B1D4D5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971DF1-98A6-0841-9C50-792C759B2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BA67B2-28E2-3F4C-A899-31BF1324D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67BA-AA0C-2F4C-B6AC-52C93686A20C}" type="datetime1">
              <a:rPr lang="it-IT" smtClean="0"/>
              <a:t>05/07/21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170594-DA0B-8C4F-AEFF-9C375915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n_TOF meeting 05/07/2021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AB74EC-3524-9C48-9F52-BD6E906B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A180-EA4E-394E-A6B8-CD5FDF1B74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33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053071-AA68-224F-82CB-3CA19466B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D2C76C-192C-454A-83B1-8ECA14DB1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A3F783-1CC6-EB4D-AFC3-6F6E97EF8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28C5-F310-EA46-9E74-4912DEA344CB}" type="datetime1">
              <a:rPr lang="it-IT" smtClean="0"/>
              <a:t>05/07/21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40C223-F9DA-A942-881B-42725A90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n_TOF meeting 05/07/2021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B2C02A-8F9A-994B-BE1B-92BC4D7F5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A180-EA4E-394E-A6B8-CD5FDF1B74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27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A186E7-12D7-0947-B358-9CD13913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0FF369-C234-1B4A-BB0B-43CAE9330E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DA3E511-B540-6640-B050-1DA1BFD43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E05BF6-B0DF-F947-A52C-A7A548ED8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ABDE-57D0-F242-870A-DD8691C5494A}" type="datetime1">
              <a:rPr lang="it-IT" smtClean="0"/>
              <a:t>05/07/21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173AD4-1FB3-9F44-BD3A-A03E94EC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n_TOF meeting 05/07/2021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AD4225-6EB4-4144-8738-4CA61BFE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A180-EA4E-394E-A6B8-CD5FDF1B74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82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5D9DB-10BC-A34E-97B0-A5AB4F00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CC3AF14-E87C-DE44-BF53-A7CEBFA61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AAEEFE7-9A02-AD45-913D-AE7FE1E78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E40A8B2-CB9A-7D4E-8930-EE5FE9788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849AB79-BFB4-2C4A-B81F-374689B05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F3C044-F59E-2D45-A3CC-D2908C54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227D-314C-4D41-818F-FDFDFAB5D2C6}" type="datetime1">
              <a:rPr lang="it-IT" smtClean="0"/>
              <a:t>05/07/21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14A5AC3-4E07-1E43-AF5C-50B404523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n_TOF meeting 05/07/2021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1A9EE41-1B35-BD41-AEE3-D7D786FBD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A180-EA4E-394E-A6B8-CD5FDF1B74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584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E87DC7-14A5-5F40-B0EC-6F670B503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EB4269B-E0B8-7743-833D-6DF5E188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8D3-71B8-7D4D-963C-4683D72BDA60}" type="datetime1">
              <a:rPr lang="it-IT" smtClean="0"/>
              <a:t>05/07/21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A184690-461A-A44F-A29B-61775E84B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n_TOF meeting 05/07/2021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51BAF2-47F6-5840-B622-5BB4B959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A180-EA4E-394E-A6B8-CD5FDF1B74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368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D723BE3-7B12-2444-87B2-CB97763E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4009-CF61-A049-8F71-1F8A36CBA582}" type="datetime1">
              <a:rPr lang="it-IT" smtClean="0"/>
              <a:t>05/07/21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9FD524-C98D-064C-8870-AAFA2796B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n_TOF meeting 05/07/2021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33C04C-00B7-3543-BB13-D5E66491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A180-EA4E-394E-A6B8-CD5FDF1B74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23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BC9756-D9BA-DC47-BD2D-8019EA6F0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931259-3072-734A-8B2F-AEF15E625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2BEA4CE-649E-234F-BC2B-06DD70D63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B185E17-9445-6943-863E-F889B346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6554-7404-324D-95B3-EA0F42670B35}" type="datetime1">
              <a:rPr lang="it-IT" smtClean="0"/>
              <a:t>05/07/21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8E78C8-304D-6443-9CE6-F711AE71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n_TOF meeting 05/07/2021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4F8C34-5230-4047-9CA8-B47C763E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A180-EA4E-394E-A6B8-CD5FDF1B74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71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4C882E-E12A-9146-B11B-F907FD192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2E3FCE2-CE14-044D-8940-83EA91E334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3C8DF0B-4634-8045-AB65-66E2E058F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EBB7BE-3E0A-4544-B83E-8C5CA07F9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C907-820C-0344-BE75-5EE2C9501FCE}" type="datetime1">
              <a:rPr lang="it-IT" smtClean="0"/>
              <a:t>05/07/21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CC38F00-4F9D-4A4F-9C6C-DA2BC06A0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n_TOF meeting 05/07/2021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1521DD-4FCF-7249-B2E8-CA78CB67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A180-EA4E-394E-A6B8-CD5FDF1B74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37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D5B055A-5727-2245-B944-1E4EF8EF1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E4B0BD-6016-AF4C-8F83-8BB3B4DDD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1C0069-59D3-2C49-AB91-A015D7B3BC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8641F-8749-854C-B49D-D04ECEA6CA00}" type="datetime1">
              <a:rPr lang="it-IT" smtClean="0"/>
              <a:t>05/07/21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2B82F2-A696-ED47-A57B-72EF33179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n_TOF meeting 05/07/2021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F74A4A-4863-674D-8300-A053DD1B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2A180-EA4E-394E-A6B8-CD5FDF1B74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65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package" Target="../embeddings/Documento_di_Microsoft_Word.docx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AD5F6F-BDDD-EB48-B6D6-A80485D8CC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Misura </a:t>
            </a:r>
            <a:r>
              <a:rPr lang="it-IT" b="1" baseline="30000" dirty="0"/>
              <a:t>64</a:t>
            </a:r>
            <a:r>
              <a:rPr lang="it-IT" b="1" dirty="0"/>
              <a:t>Ni(</a:t>
            </a:r>
            <a:r>
              <a:rPr lang="it-IT" b="1" dirty="0" err="1"/>
              <a:t>n,</a:t>
            </a:r>
            <a:r>
              <a:rPr lang="it-IT" b="1" dirty="0" err="1">
                <a:latin typeface="Symbol" pitchFamily="2" charset="2"/>
              </a:rPr>
              <a:t>g</a:t>
            </a:r>
            <a:r>
              <a:rPr lang="it-IT" b="1" dirty="0"/>
              <a:t>)</a:t>
            </a:r>
            <a:br>
              <a:rPr lang="it-IT" b="1" dirty="0"/>
            </a:br>
            <a:r>
              <a:rPr lang="it-IT" sz="4400" b="1" dirty="0"/>
              <a:t>G. Tagliente, P. M. Milazzo, C. Massimi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389DB42-E418-8246-A9BF-2636FD47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n_TOF meeting 05/07/2021</a:t>
            </a:r>
          </a:p>
        </p:txBody>
      </p:sp>
    </p:spTree>
    <p:extLst>
      <p:ext uri="{BB962C8B-B14F-4D97-AF65-F5344CB8AC3E}">
        <p14:creationId xmlns:p14="http://schemas.microsoft.com/office/powerpoint/2010/main" val="4253828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D92E3AA-68D0-B44B-9DD1-D560BE16A6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14732" y="3717033"/>
            <a:ext cx="7189920" cy="3152957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B3B8D09-F820-6748-A7FA-531A9712D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456" y="548681"/>
            <a:ext cx="7236296" cy="3152957"/>
          </a:xfrm>
          <a:prstGeom prst="rect">
            <a:avLst/>
          </a:prstGeom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79BB6849-6D9E-8140-894E-F6FBFF81A730}"/>
              </a:ext>
            </a:extLst>
          </p:cNvPr>
          <p:cNvSpPr/>
          <p:nvPr/>
        </p:nvSpPr>
        <p:spPr>
          <a:xfrm>
            <a:off x="7392144" y="3672115"/>
            <a:ext cx="3888432" cy="10081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Wisshak</a:t>
            </a:r>
            <a:r>
              <a:rPr lang="en-GB" dirty="0"/>
              <a:t> 20 - 40 keV</a:t>
            </a:r>
          </a:p>
          <a:p>
            <a:pPr algn="ctr"/>
            <a:r>
              <a:rPr lang="en-GB" dirty="0"/>
              <a:t> Beer 5 - 70 keV</a:t>
            </a:r>
          </a:p>
        </p:txBody>
      </p:sp>
      <p:sp>
        <p:nvSpPr>
          <p:cNvPr id="21" name="Segnaposto testo 1">
            <a:extLst>
              <a:ext uri="{FF2B5EF4-FFF2-40B4-BE49-F238E27FC236}">
                <a16:creationId xmlns:a16="http://schemas.microsoft.com/office/drawing/2014/main" id="{FEEAA356-7AB6-1C4A-A80B-65F5803B40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9288" y="476674"/>
            <a:ext cx="8424862" cy="648071"/>
          </a:xfrm>
        </p:spPr>
        <p:txBody>
          <a:bodyPr/>
          <a:lstStyle/>
          <a:p>
            <a:r>
              <a:rPr lang="it-IT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n,</a:t>
            </a:r>
            <a:r>
              <a:rPr lang="it-IT" dirty="0" err="1">
                <a:latin typeface="Symbol" pitchFamily="2" charset="2"/>
                <a:cs typeface="Calibri" panose="020F0502020204030204" pitchFamily="34" charset="0"/>
              </a:rPr>
              <a:t>g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25D210-0802-544F-B599-E84B26B326EC}"/>
              </a:ext>
            </a:extLst>
          </p:cNvPr>
          <p:cNvSpPr txBox="1"/>
          <p:nvPr/>
        </p:nvSpPr>
        <p:spPr>
          <a:xfrm>
            <a:off x="8688288" y="116633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RRR 500 keV</a:t>
            </a:r>
          </a:p>
          <a:p>
            <a:r>
              <a:rPr lang="en-GB" dirty="0" err="1">
                <a:latin typeface="Symbol" pitchFamily="2" charset="2"/>
              </a:rPr>
              <a:t>G</a:t>
            </a:r>
            <a:r>
              <a:rPr lang="en-GB" baseline="-25000" dirty="0" err="1"/>
              <a:t>n</a:t>
            </a:r>
            <a:r>
              <a:rPr lang="en-GB" dirty="0"/>
              <a:t> &gt;&gt; </a:t>
            </a:r>
            <a:r>
              <a:rPr lang="en-GB" dirty="0">
                <a:latin typeface="Symbol" pitchFamily="2" charset="2"/>
              </a:rPr>
              <a:t>G</a:t>
            </a:r>
            <a:r>
              <a:rPr lang="en-GB" baseline="-25000" dirty="0">
                <a:latin typeface="Symbol" pitchFamily="2" charset="2"/>
              </a:rPr>
              <a:t>g.   </a:t>
            </a:r>
            <a:r>
              <a:rPr lang="en-GB" dirty="0">
                <a:latin typeface="Symbol" pitchFamily="2" charset="2"/>
              </a:rPr>
              <a:t>~1000</a:t>
            </a:r>
            <a:endParaRPr lang="en-GB" baseline="-25000" dirty="0">
              <a:latin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34050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916BE652-5EBB-B241-B15E-4F6CA69C8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139" y="1412776"/>
            <a:ext cx="7924800" cy="1485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420336-9340-2F4B-AADA-9503326C4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8" y="900320"/>
            <a:ext cx="7518400" cy="457200"/>
          </a:xfrm>
          <a:prstGeom prst="rect">
            <a:avLst/>
          </a:prstGeom>
        </p:spPr>
      </p:pic>
      <p:pic>
        <p:nvPicPr>
          <p:cNvPr id="10" name="Picture 9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765B7CC1-8EC4-6540-BFC4-215010883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953932"/>
            <a:ext cx="9144000" cy="3094726"/>
          </a:xfrm>
          <a:prstGeom prst="rect">
            <a:avLst/>
          </a:prstGeom>
        </p:spPr>
      </p:pic>
      <p:sp>
        <p:nvSpPr>
          <p:cNvPr id="12" name="Cloud Callout 11">
            <a:extLst>
              <a:ext uri="{FF2B5EF4-FFF2-40B4-BE49-F238E27FC236}">
                <a16:creationId xmlns:a16="http://schemas.microsoft.com/office/drawing/2014/main" id="{A66A2710-28BC-4749-BC6E-A50689FCFDA9}"/>
              </a:ext>
            </a:extLst>
          </p:cNvPr>
          <p:cNvSpPr/>
          <p:nvPr/>
        </p:nvSpPr>
        <p:spPr>
          <a:xfrm>
            <a:off x="4871864" y="6080975"/>
            <a:ext cx="3888432" cy="1008112"/>
          </a:xfrm>
          <a:prstGeom prst="cloudCallout">
            <a:avLst>
              <a:gd name="adj1" fmla="val 74147"/>
              <a:gd name="adj2" fmla="val -143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Wisshak</a:t>
            </a:r>
            <a:r>
              <a:rPr lang="en-GB" dirty="0"/>
              <a:t> 20 - 40 keV</a:t>
            </a:r>
          </a:p>
          <a:p>
            <a:pPr algn="ctr"/>
            <a:r>
              <a:rPr lang="en-GB" dirty="0"/>
              <a:t> Beer 5 - 70 keV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1F7D03AC-CC92-6E4E-BC09-229E9EF91C55}"/>
              </a:ext>
            </a:extLst>
          </p:cNvPr>
          <p:cNvSpPr/>
          <p:nvPr/>
        </p:nvSpPr>
        <p:spPr>
          <a:xfrm>
            <a:off x="4871864" y="6093296"/>
            <a:ext cx="3888432" cy="1008112"/>
          </a:xfrm>
          <a:prstGeom prst="cloudCallout">
            <a:avLst>
              <a:gd name="adj1" fmla="val 73536"/>
              <a:gd name="adj2" fmla="val -181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Wisshak</a:t>
            </a:r>
            <a:r>
              <a:rPr lang="en-GB" dirty="0"/>
              <a:t> 20 - 40 keV</a:t>
            </a:r>
          </a:p>
          <a:p>
            <a:pPr algn="ctr"/>
            <a:r>
              <a:rPr lang="en-GB" dirty="0"/>
              <a:t> Beer 5 - 70 keV</a:t>
            </a:r>
          </a:p>
        </p:txBody>
      </p:sp>
      <p:sp>
        <p:nvSpPr>
          <p:cNvPr id="17" name="Segnaposto testo 1">
            <a:extLst>
              <a:ext uri="{FF2B5EF4-FFF2-40B4-BE49-F238E27FC236}">
                <a16:creationId xmlns:a16="http://schemas.microsoft.com/office/drawing/2014/main" id="{436E690C-20BA-2B4A-955D-F6BF4D280B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9288" y="476674"/>
            <a:ext cx="8424862" cy="648071"/>
          </a:xfrm>
        </p:spPr>
        <p:txBody>
          <a:bodyPr/>
          <a:lstStyle/>
          <a:p>
            <a:r>
              <a:rPr lang="it-IT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n,</a:t>
            </a:r>
            <a:r>
              <a:rPr lang="it-IT" dirty="0" err="1">
                <a:latin typeface="Symbol" pitchFamily="2" charset="2"/>
                <a:cs typeface="Calibri" panose="020F0502020204030204" pitchFamily="34" charset="0"/>
              </a:rPr>
              <a:t>g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aphicFrame>
        <p:nvGraphicFramePr>
          <p:cNvPr id="15" name="Table 17">
            <a:extLst>
              <a:ext uri="{FF2B5EF4-FFF2-40B4-BE49-F238E27FC236}">
                <a16:creationId xmlns:a16="http://schemas.microsoft.com/office/drawing/2014/main" id="{2814E66A-29E5-2F49-8D85-B2C3E5E9277C}"/>
              </a:ext>
            </a:extLst>
          </p:cNvPr>
          <p:cNvGraphicFramePr>
            <a:graphicFrameLocks noGrp="1"/>
          </p:cNvGraphicFramePr>
          <p:nvPr/>
        </p:nvGraphicFramePr>
        <p:xfrm>
          <a:off x="5087888" y="1657040"/>
          <a:ext cx="46709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452">
                  <a:extLst>
                    <a:ext uri="{9D8B030D-6E8A-4147-A177-3AD203B41FA5}">
                      <a16:colId xmlns:a16="http://schemas.microsoft.com/office/drawing/2014/main" val="6750509"/>
                    </a:ext>
                  </a:extLst>
                </a:gridCol>
                <a:gridCol w="2335452">
                  <a:extLst>
                    <a:ext uri="{9D8B030D-6E8A-4147-A177-3AD203B41FA5}">
                      <a16:colId xmlns:a16="http://schemas.microsoft.com/office/drawing/2014/main" val="1541501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MACS @ 10 keV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999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24.8 ( 1.6 )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215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217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647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FBA5C45B-420A-BE42-81EC-1655EF0B8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1305011"/>
            <a:ext cx="9855200" cy="1778000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D8151068-B62D-7A44-A760-0BA74E4F3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50" y="3293073"/>
            <a:ext cx="10071100" cy="3073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374724A-4AB5-F94E-BCCB-BFE5E2A70187}"/>
              </a:ext>
            </a:extLst>
          </p:cNvPr>
          <p:cNvSpPr txBox="1">
            <a:spLocks/>
          </p:cNvSpPr>
          <p:nvPr/>
        </p:nvSpPr>
        <p:spPr>
          <a:xfrm>
            <a:off x="2567608" y="44624"/>
            <a:ext cx="71287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Campione &amp;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Protoni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817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3F3EE98C-C514-D144-88A6-CA18A6665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547" y="0"/>
            <a:ext cx="8066906" cy="6858000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870BEA06-28E7-E141-8852-D7F9B417453B}"/>
              </a:ext>
            </a:extLst>
          </p:cNvPr>
          <p:cNvSpPr/>
          <p:nvPr/>
        </p:nvSpPr>
        <p:spPr>
          <a:xfrm>
            <a:off x="7682948" y="3756992"/>
            <a:ext cx="1033669" cy="6659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7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27568A-5A1A-6146-8354-EAF6FA21D3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t-IT" sz="3200" b="1" dirty="0"/>
              <a:t>Misura interessante</a:t>
            </a:r>
          </a:p>
          <a:p>
            <a:pPr marL="285750" indent="-285750">
              <a:buFont typeface="Wingdings" pitchFamily="2" charset="2"/>
              <a:buChar char="§"/>
            </a:pPr>
            <a:endParaRPr lang="it-IT" sz="3200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it-IT" sz="3200" b="1" dirty="0"/>
              <a:t>Costo campione molto elevato</a:t>
            </a:r>
          </a:p>
          <a:p>
            <a:pPr marL="285750" indent="-285750">
              <a:buFont typeface="Wingdings" pitchFamily="2" charset="2"/>
              <a:buChar char="§"/>
            </a:pPr>
            <a:endParaRPr lang="it-IT" sz="3200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it-IT" sz="3200" b="1" dirty="0"/>
              <a:t>Necessario contributo della collaborazione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4A42CF-75EA-DE4C-AD58-BF56FEDFE48C}"/>
              </a:ext>
            </a:extLst>
          </p:cNvPr>
          <p:cNvSpPr txBox="1">
            <a:spLocks/>
          </p:cNvSpPr>
          <p:nvPr/>
        </p:nvSpPr>
        <p:spPr>
          <a:xfrm>
            <a:off x="2567608" y="44624"/>
            <a:ext cx="71287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Conclusioni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057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25E928B1-3101-8249-A322-1FD5D169A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016"/>
            <a:ext cx="12192000" cy="5741967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4292D2E-3B64-774F-989E-D100471C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n_TOF meeting 05/07/2021</a:t>
            </a:r>
          </a:p>
        </p:txBody>
      </p:sp>
    </p:spTree>
    <p:extLst>
      <p:ext uri="{BB962C8B-B14F-4D97-AF65-F5344CB8AC3E}">
        <p14:creationId xmlns:p14="http://schemas.microsoft.com/office/powerpoint/2010/main" val="637573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16"/>
          <p:cNvSpPr txBox="1">
            <a:spLocks noChangeArrowheads="1"/>
          </p:cNvSpPr>
          <p:nvPr/>
        </p:nvSpPr>
        <p:spPr bwMode="auto">
          <a:xfrm>
            <a:off x="8863014" y="3236914"/>
            <a:ext cx="1641475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de-DE" sz="2000" b="1">
                <a:solidFill>
                  <a:schemeClr val="bg1"/>
                </a:solidFill>
                <a:latin typeface="Comic Sans MS" pitchFamily="66" charset="0"/>
              </a:rPr>
              <a:t>H   30 000</a:t>
            </a:r>
          </a:p>
          <a:p>
            <a:pPr defTabSz="762000" eaLnBrk="0" hangingPunct="0"/>
            <a:r>
              <a:rPr lang="de-DE" sz="2000" b="1">
                <a:solidFill>
                  <a:schemeClr val="bg1"/>
                </a:solidFill>
                <a:latin typeface="Comic Sans MS" pitchFamily="66" charset="0"/>
              </a:rPr>
              <a:t>C         10</a:t>
            </a:r>
          </a:p>
          <a:p>
            <a:pPr defTabSz="762000" eaLnBrk="0" hangingPunct="0"/>
            <a:r>
              <a:rPr lang="de-DE" sz="2000" b="1">
                <a:solidFill>
                  <a:schemeClr val="bg1"/>
                </a:solidFill>
                <a:latin typeface="Comic Sans MS" pitchFamily="66" charset="0"/>
              </a:rPr>
              <a:t>Fe         1</a:t>
            </a:r>
          </a:p>
          <a:p>
            <a:pPr defTabSz="762000" eaLnBrk="0" hangingPunct="0"/>
            <a:r>
              <a:rPr lang="de-DE" sz="2000" b="1">
                <a:solidFill>
                  <a:schemeClr val="bg1"/>
                </a:solidFill>
                <a:latin typeface="Comic Sans MS" pitchFamily="66" charset="0"/>
              </a:rPr>
              <a:t>Au   2 10</a:t>
            </a:r>
            <a:r>
              <a:rPr lang="de-DE" sz="2000" b="1" baseline="30000">
                <a:solidFill>
                  <a:schemeClr val="bg1"/>
                </a:solidFill>
                <a:latin typeface="Comic Sans MS" pitchFamily="66" charset="0"/>
              </a:rPr>
              <a:t>-7</a:t>
            </a:r>
          </a:p>
        </p:txBody>
      </p:sp>
      <p:sp>
        <p:nvSpPr>
          <p:cNvPr id="26" name="Segnaposto piè di pagina 25"/>
          <p:cNvSpPr>
            <a:spLocks noGrp="1"/>
          </p:cNvSpPr>
          <p:nvPr>
            <p:ph type="ftr" sz="quarter" idx="11"/>
          </p:nvPr>
        </p:nvSpPr>
        <p:spPr>
          <a:xfrm>
            <a:off x="2711624" y="6381329"/>
            <a:ext cx="7560840" cy="365125"/>
          </a:xfrm>
        </p:spPr>
        <p:txBody>
          <a:bodyPr/>
          <a:lstStyle/>
          <a:p>
            <a:r>
              <a:rPr lang="en-US" dirty="0" err="1"/>
              <a:t>n_TOF</a:t>
            </a:r>
            <a:r>
              <a:rPr lang="en-US" dirty="0"/>
              <a:t> meeting 05/07/2021</a:t>
            </a:r>
            <a:endParaRPr lang="it-IT" dirty="0"/>
          </a:p>
        </p:txBody>
      </p:sp>
      <p:sp>
        <p:nvSpPr>
          <p:cNvPr id="23" name="Rectangle 22"/>
          <p:cNvSpPr/>
          <p:nvPr/>
        </p:nvSpPr>
        <p:spPr>
          <a:xfrm>
            <a:off x="1524000" y="1280120"/>
            <a:ext cx="9144000" cy="502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ine 116"/>
          <p:cNvSpPr>
            <a:spLocks noChangeShapeType="1"/>
          </p:cNvSpPr>
          <p:nvPr/>
        </p:nvSpPr>
        <p:spPr bwMode="auto">
          <a:xfrm flipH="1">
            <a:off x="8677275" y="3718521"/>
            <a:ext cx="9525" cy="12207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5" name="Picture 97" descr="solab_l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889720"/>
            <a:ext cx="8864600" cy="4368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7" name="Line 98"/>
          <p:cNvSpPr>
            <a:spLocks noChangeShapeType="1"/>
          </p:cNvSpPr>
          <p:nvPr/>
        </p:nvSpPr>
        <p:spPr bwMode="auto">
          <a:xfrm>
            <a:off x="3232150" y="1896070"/>
            <a:ext cx="0" cy="1384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99"/>
          <p:cNvSpPr txBox="1">
            <a:spLocks noChangeArrowheads="1"/>
          </p:cNvSpPr>
          <p:nvPr/>
        </p:nvSpPr>
        <p:spPr bwMode="auto">
          <a:xfrm>
            <a:off x="2589213" y="1365845"/>
            <a:ext cx="687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Gap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 err="1">
                <a:solidFill>
                  <a:srgbClr val="FF0000"/>
                </a:solidFill>
              </a:rPr>
              <a:t>B,Be,Li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9" name="Line 102"/>
          <p:cNvSpPr>
            <a:spLocks noChangeShapeType="1"/>
          </p:cNvSpPr>
          <p:nvPr/>
        </p:nvSpPr>
        <p:spPr bwMode="auto">
          <a:xfrm flipH="1">
            <a:off x="3344863" y="1740495"/>
            <a:ext cx="201612" cy="1249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103"/>
          <p:cNvSpPr>
            <a:spLocks noChangeShapeType="1"/>
          </p:cNvSpPr>
          <p:nvPr/>
        </p:nvSpPr>
        <p:spPr bwMode="auto">
          <a:xfrm flipH="1">
            <a:off x="3470275" y="1651596"/>
            <a:ext cx="349250" cy="12350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104"/>
          <p:cNvSpPr>
            <a:spLocks noChangeShapeType="1"/>
          </p:cNvSpPr>
          <p:nvPr/>
        </p:nvSpPr>
        <p:spPr bwMode="auto">
          <a:xfrm flipH="1">
            <a:off x="3581400" y="1697632"/>
            <a:ext cx="673100" cy="13414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105"/>
          <p:cNvSpPr>
            <a:spLocks noChangeShapeType="1"/>
          </p:cNvSpPr>
          <p:nvPr/>
        </p:nvSpPr>
        <p:spPr bwMode="auto">
          <a:xfrm flipH="1">
            <a:off x="3706814" y="1716682"/>
            <a:ext cx="955675" cy="14874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106"/>
          <p:cNvSpPr>
            <a:spLocks noChangeShapeType="1"/>
          </p:cNvSpPr>
          <p:nvPr/>
        </p:nvSpPr>
        <p:spPr bwMode="auto">
          <a:xfrm flipH="1">
            <a:off x="4129088" y="1748432"/>
            <a:ext cx="1263650" cy="18367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107"/>
          <p:cNvSpPr>
            <a:spLocks noChangeShapeType="1"/>
          </p:cNvSpPr>
          <p:nvPr/>
        </p:nvSpPr>
        <p:spPr bwMode="auto">
          <a:xfrm>
            <a:off x="4630738" y="4261445"/>
            <a:ext cx="0" cy="685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Text Box 108"/>
          <p:cNvSpPr txBox="1">
            <a:spLocks noChangeArrowheads="1"/>
          </p:cNvSpPr>
          <p:nvPr/>
        </p:nvSpPr>
        <p:spPr bwMode="auto">
          <a:xfrm>
            <a:off x="4224339" y="4912321"/>
            <a:ext cx="7543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9900"/>
                </a:solidFill>
              </a:rPr>
              <a:t>Fe peak</a:t>
            </a:r>
          </a:p>
        </p:txBody>
      </p:sp>
      <p:sp>
        <p:nvSpPr>
          <p:cNvPr id="36" name="Line 111"/>
          <p:cNvSpPr>
            <a:spLocks noChangeShapeType="1"/>
          </p:cNvSpPr>
          <p:nvPr/>
        </p:nvSpPr>
        <p:spPr bwMode="auto">
          <a:xfrm>
            <a:off x="5557838" y="4167783"/>
            <a:ext cx="0" cy="309563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112"/>
          <p:cNvSpPr>
            <a:spLocks noChangeShapeType="1"/>
          </p:cNvSpPr>
          <p:nvPr/>
        </p:nvSpPr>
        <p:spPr bwMode="auto">
          <a:xfrm>
            <a:off x="7064375" y="4153495"/>
            <a:ext cx="0" cy="525462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113"/>
          <p:cNvSpPr>
            <a:spLocks noChangeShapeType="1"/>
          </p:cNvSpPr>
          <p:nvPr/>
        </p:nvSpPr>
        <p:spPr bwMode="auto">
          <a:xfrm>
            <a:off x="9080500" y="4140796"/>
            <a:ext cx="0" cy="604837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115"/>
          <p:cNvSpPr>
            <a:spLocks noChangeShapeType="1"/>
          </p:cNvSpPr>
          <p:nvPr/>
        </p:nvSpPr>
        <p:spPr bwMode="auto">
          <a:xfrm flipH="1">
            <a:off x="6777038" y="3718520"/>
            <a:ext cx="4762" cy="10144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Text Box 114"/>
          <p:cNvSpPr txBox="1">
            <a:spLocks noChangeArrowheads="1"/>
          </p:cNvSpPr>
          <p:nvPr/>
        </p:nvSpPr>
        <p:spPr bwMode="auto">
          <a:xfrm>
            <a:off x="5613401" y="3855046"/>
            <a:ext cx="30900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9900FF"/>
                </a:solidFill>
              </a:rPr>
              <a:t>s-process peaks (nuclear shell closures)</a:t>
            </a:r>
          </a:p>
        </p:txBody>
      </p:sp>
      <p:sp>
        <p:nvSpPr>
          <p:cNvPr id="41" name="Line 109"/>
          <p:cNvSpPr>
            <a:spLocks noChangeShapeType="1"/>
          </p:cNvSpPr>
          <p:nvPr/>
        </p:nvSpPr>
        <p:spPr bwMode="auto">
          <a:xfrm>
            <a:off x="5557838" y="4166195"/>
            <a:ext cx="3535362" cy="0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117"/>
          <p:cNvSpPr>
            <a:spLocks noChangeShapeType="1"/>
          </p:cNvSpPr>
          <p:nvPr/>
        </p:nvSpPr>
        <p:spPr bwMode="auto">
          <a:xfrm>
            <a:off x="6769101" y="3718520"/>
            <a:ext cx="19081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Text Box 118"/>
          <p:cNvSpPr txBox="1">
            <a:spLocks noChangeArrowheads="1"/>
          </p:cNvSpPr>
          <p:nvPr/>
        </p:nvSpPr>
        <p:spPr bwMode="auto">
          <a:xfrm>
            <a:off x="6084889" y="3412233"/>
            <a:ext cx="30785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6600"/>
                </a:solidFill>
              </a:rPr>
              <a:t>r-process peaks (nuclear shell closures)</a:t>
            </a:r>
          </a:p>
        </p:txBody>
      </p:sp>
      <p:sp>
        <p:nvSpPr>
          <p:cNvPr id="44" name="Text Box 119"/>
          <p:cNvSpPr txBox="1">
            <a:spLocks noChangeArrowheads="1"/>
          </p:cNvSpPr>
          <p:nvPr/>
        </p:nvSpPr>
        <p:spPr bwMode="auto">
          <a:xfrm>
            <a:off x="8529638" y="5384121"/>
            <a:ext cx="3898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Au</a:t>
            </a:r>
          </a:p>
        </p:txBody>
      </p:sp>
      <p:sp>
        <p:nvSpPr>
          <p:cNvPr id="45" name="Text Box 121"/>
          <p:cNvSpPr txBox="1">
            <a:spLocks noChangeArrowheads="1"/>
          </p:cNvSpPr>
          <p:nvPr/>
        </p:nvSpPr>
        <p:spPr bwMode="auto">
          <a:xfrm>
            <a:off x="8839200" y="5384121"/>
            <a:ext cx="3770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Pb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6" name="Text Box 122"/>
          <p:cNvSpPr txBox="1">
            <a:spLocks noChangeArrowheads="1"/>
          </p:cNvSpPr>
          <p:nvPr/>
        </p:nvSpPr>
        <p:spPr bwMode="auto">
          <a:xfrm>
            <a:off x="9523414" y="4856757"/>
            <a:ext cx="630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FF0066"/>
                </a:solidFill>
              </a:rPr>
              <a:t>Th</a:t>
            </a:r>
            <a:r>
              <a:rPr lang="en-US" sz="1600" b="1" dirty="0">
                <a:solidFill>
                  <a:srgbClr val="FF0066"/>
                </a:solidFill>
              </a:rPr>
              <a:t>, U</a:t>
            </a:r>
          </a:p>
        </p:txBody>
      </p:sp>
      <p:sp>
        <p:nvSpPr>
          <p:cNvPr id="47" name="Left-Right Arrow 46"/>
          <p:cNvSpPr/>
          <p:nvPr/>
        </p:nvSpPr>
        <p:spPr>
          <a:xfrm>
            <a:off x="4724400" y="3108920"/>
            <a:ext cx="4419600" cy="304800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118"/>
          <p:cNvSpPr txBox="1">
            <a:spLocks noChangeArrowheads="1"/>
          </p:cNvSpPr>
          <p:nvPr/>
        </p:nvSpPr>
        <p:spPr bwMode="auto">
          <a:xfrm>
            <a:off x="6019800" y="2727921"/>
            <a:ext cx="16163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NEUTRONS</a:t>
            </a:r>
            <a:endParaRPr lang="en-US" sz="24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5638800" y="1889720"/>
            <a:ext cx="4953000" cy="685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762000"/>
            <a:r>
              <a:rPr lang="de-DE" sz="1600" b="1" dirty="0">
                <a:solidFill>
                  <a:srgbClr val="FFFF00"/>
                </a:solidFill>
                <a:latin typeface="Verdana" pitchFamily="34" charset="0"/>
              </a:rPr>
              <a:t>Elements heavier than Fe are the result of neutron capture processes</a:t>
            </a:r>
            <a:r>
              <a:rPr lang="de-DE" sz="2000" b="1" dirty="0">
                <a:solidFill>
                  <a:srgbClr val="FFFF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50" name="Text Box 101"/>
          <p:cNvSpPr txBox="1">
            <a:spLocks noChangeArrowheads="1"/>
          </p:cNvSpPr>
          <p:nvPr/>
        </p:nvSpPr>
        <p:spPr bwMode="auto">
          <a:xfrm>
            <a:off x="3415035" y="1183283"/>
            <a:ext cx="20838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Symbol" pitchFamily="18" charset="2"/>
              </a:rPr>
              <a:t>a</a:t>
            </a:r>
            <a:r>
              <a:rPr lang="en-US" sz="1400" b="1" dirty="0">
                <a:solidFill>
                  <a:schemeClr val="accent2"/>
                </a:solidFill>
              </a:rPr>
              <a:t>-nuclei</a:t>
            </a:r>
            <a:br>
              <a:rPr lang="en-US" sz="1400" b="1" dirty="0">
                <a:solidFill>
                  <a:schemeClr val="accent2"/>
                </a:solidFill>
              </a:rPr>
            </a:br>
            <a:r>
              <a:rPr lang="en-US" sz="1400" b="1" baseline="30000" dirty="0">
                <a:solidFill>
                  <a:schemeClr val="accent2"/>
                </a:solidFill>
              </a:rPr>
              <a:t>12</a:t>
            </a:r>
            <a:r>
              <a:rPr lang="en-US" sz="1400" b="1" dirty="0">
                <a:solidFill>
                  <a:schemeClr val="accent2"/>
                </a:solidFill>
              </a:rPr>
              <a:t>C,</a:t>
            </a:r>
            <a:r>
              <a:rPr lang="en-US" sz="1400" b="1" baseline="30000" dirty="0">
                <a:solidFill>
                  <a:schemeClr val="accent2"/>
                </a:solidFill>
              </a:rPr>
              <a:t>16</a:t>
            </a:r>
            <a:r>
              <a:rPr lang="en-US" sz="1400" b="1" dirty="0">
                <a:solidFill>
                  <a:schemeClr val="accent2"/>
                </a:solidFill>
              </a:rPr>
              <a:t>O,</a:t>
            </a:r>
            <a:r>
              <a:rPr lang="en-US" sz="1400" b="1" baseline="30000" dirty="0">
                <a:solidFill>
                  <a:schemeClr val="accent2"/>
                </a:solidFill>
              </a:rPr>
              <a:t>20</a:t>
            </a:r>
            <a:r>
              <a:rPr lang="en-US" sz="1400" b="1" dirty="0">
                <a:solidFill>
                  <a:schemeClr val="accent2"/>
                </a:solidFill>
              </a:rPr>
              <a:t>Ne,</a:t>
            </a:r>
            <a:r>
              <a:rPr lang="en-US" sz="1400" b="1" baseline="30000" dirty="0">
                <a:solidFill>
                  <a:schemeClr val="accent2"/>
                </a:solidFill>
              </a:rPr>
              <a:t>24</a:t>
            </a:r>
            <a:r>
              <a:rPr lang="en-US" sz="1400" b="1" dirty="0">
                <a:solidFill>
                  <a:schemeClr val="accent2"/>
                </a:solidFill>
              </a:rPr>
              <a:t>Mg, …. </a:t>
            </a:r>
            <a:r>
              <a:rPr lang="en-US" sz="1400" b="1" baseline="30000" dirty="0">
                <a:solidFill>
                  <a:schemeClr val="accent2"/>
                </a:solidFill>
              </a:rPr>
              <a:t>40</a:t>
            </a:r>
            <a:r>
              <a:rPr lang="en-US" sz="1400" b="1" dirty="0">
                <a:solidFill>
                  <a:schemeClr val="accent2"/>
                </a:solidFill>
              </a:rPr>
              <a:t>Ca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1524000" y="-27384"/>
            <a:ext cx="9144000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Abundances beyond Fe–ashes of  stellar burning</a:t>
            </a:r>
            <a:endParaRPr lang="en-GB" sz="3200" b="1" dirty="0"/>
          </a:p>
        </p:txBody>
      </p:sp>
      <p:sp>
        <p:nvSpPr>
          <p:cNvPr id="52" name="Line 115"/>
          <p:cNvSpPr>
            <a:spLocks noChangeShapeType="1"/>
          </p:cNvSpPr>
          <p:nvPr/>
        </p:nvSpPr>
        <p:spPr bwMode="auto">
          <a:xfrm flipH="1">
            <a:off x="8672578" y="3709044"/>
            <a:ext cx="4762" cy="10144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4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43" grpId="0"/>
      <p:bldP spid="47" grpId="0" animBg="1"/>
      <p:bldP spid="48" grpId="0"/>
      <p:bldP spid="49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40419" y="1031360"/>
            <a:ext cx="5740400" cy="4525962"/>
          </a:xfrm>
          <a:solidFill>
            <a:schemeClr val="tx1"/>
          </a:solidFill>
          <a:ln/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729354" y="5589240"/>
          <a:ext cx="5041900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5" imgW="5041900" imgH="1181100" progId="Word.Document.12">
                  <p:embed/>
                </p:oleObj>
              </mc:Choice>
              <mc:Fallback>
                <p:oleObj name="Document" r:id="rId5" imgW="5041900" imgH="1181100" progId="Word.Documen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29354" y="5589240"/>
                        <a:ext cx="5041900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5520" y="6356351"/>
            <a:ext cx="8424936" cy="365125"/>
          </a:xfrm>
        </p:spPr>
        <p:txBody>
          <a:bodyPr/>
          <a:lstStyle/>
          <a:p>
            <a:r>
              <a:rPr lang="en-US"/>
              <a:t>n_TOF meeting 05/07/2021</a:t>
            </a:r>
            <a:endParaRPr lang="it-IT" dirty="0"/>
          </a:p>
        </p:txBody>
      </p:sp>
      <p:sp>
        <p:nvSpPr>
          <p:cNvPr id="5" name="Oval 4"/>
          <p:cNvSpPr/>
          <p:nvPr/>
        </p:nvSpPr>
        <p:spPr>
          <a:xfrm>
            <a:off x="2318727" y="2189238"/>
            <a:ext cx="604762" cy="7378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36874" y="1528992"/>
            <a:ext cx="3295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 ≈ 0,06%  </a:t>
            </a:r>
            <a:r>
              <a:rPr lang="en-US" dirty="0">
                <a:latin typeface="Symbol" charset="2"/>
                <a:cs typeface="Symbol" charset="2"/>
              </a:rPr>
              <a:t>t</a:t>
            </a:r>
            <a:r>
              <a:rPr lang="en-US" baseline="-25000" dirty="0"/>
              <a:t>0</a:t>
            </a:r>
            <a:r>
              <a:rPr lang="en-US" dirty="0"/>
              <a:t>≈ 0,3 mb</a:t>
            </a:r>
            <a:r>
              <a:rPr lang="en-US" baseline="30000" dirty="0"/>
              <a:t>-1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 </a:t>
            </a:r>
            <a:r>
              <a:rPr lang="en-US" dirty="0" err="1"/>
              <a:t>n</a:t>
            </a:r>
            <a:r>
              <a:rPr lang="en-US" baseline="-25000" dirty="0" err="1"/>
              <a:t>c</a:t>
            </a:r>
            <a:r>
              <a:rPr lang="en-US" dirty="0"/>
              <a:t> = 10</a:t>
            </a:r>
          </a:p>
        </p:txBody>
      </p:sp>
      <p:sp>
        <p:nvSpPr>
          <p:cNvPr id="6" name="Rectangle 5"/>
          <p:cNvSpPr/>
          <p:nvPr/>
        </p:nvSpPr>
        <p:spPr>
          <a:xfrm>
            <a:off x="7447337" y="2004572"/>
            <a:ext cx="2590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Main component: A ≥ 90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49325" y="2742382"/>
            <a:ext cx="340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 ≈ 1,6%   </a:t>
            </a:r>
            <a:r>
              <a:rPr lang="en-US" dirty="0">
                <a:latin typeface="Symbol" charset="2"/>
                <a:cs typeface="Symbol" charset="2"/>
              </a:rPr>
              <a:t>t</a:t>
            </a:r>
            <a:r>
              <a:rPr lang="en-US" baseline="-25000" dirty="0"/>
              <a:t>0</a:t>
            </a:r>
            <a:r>
              <a:rPr lang="en-US" dirty="0"/>
              <a:t>≈ 0,07 mb</a:t>
            </a:r>
            <a:r>
              <a:rPr lang="en-US" baseline="30000" dirty="0"/>
              <a:t>-1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 </a:t>
            </a:r>
            <a:r>
              <a:rPr lang="en-US" dirty="0" err="1"/>
              <a:t>n</a:t>
            </a:r>
            <a:r>
              <a:rPr lang="en-US" baseline="-25000" dirty="0" err="1"/>
              <a:t>c</a:t>
            </a:r>
            <a:r>
              <a:rPr lang="en-US" dirty="0"/>
              <a:t> = 3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7533528" y="3263571"/>
            <a:ext cx="2637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Weak component: A &lt; 90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67608" y="44624"/>
            <a:ext cx="71287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Stellar models: s-process components</a:t>
            </a:r>
          </a:p>
        </p:txBody>
      </p:sp>
    </p:spTree>
    <p:extLst>
      <p:ext uri="{BB962C8B-B14F-4D97-AF65-F5344CB8AC3E}">
        <p14:creationId xmlns:p14="http://schemas.microsoft.com/office/powerpoint/2010/main" val="89281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6" grpId="0"/>
      <p:bldP spid="9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tcyg_olofsson1">
            <a:hlinkClick r:id="rId2" action="ppaction://hlinksldjump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31504" y="836712"/>
            <a:ext cx="2418344" cy="2376264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079776" y="908720"/>
            <a:ext cx="6480720" cy="79670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Main component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Low mass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Asympotic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Giant Branch (AGB) M≈</a:t>
            </a:r>
            <a:r>
              <a:rPr lang="en-US" sz="2000" b="1" dirty="0"/>
              <a:t>1.5 - 3 M</a:t>
            </a:r>
            <a:r>
              <a:rPr lang="en-US" sz="2000" b="1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007768" y="1847072"/>
            <a:ext cx="666023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b="1" baseline="30000" dirty="0">
                <a:solidFill>
                  <a:srgbClr val="FF6600"/>
                </a:solidFill>
              </a:rPr>
              <a:t>13</a:t>
            </a:r>
            <a:r>
              <a:rPr lang="it-IT" sz="2200" b="1" dirty="0">
                <a:solidFill>
                  <a:srgbClr val="FF6600"/>
                </a:solidFill>
              </a:rPr>
              <a:t>C(</a:t>
            </a:r>
            <a:r>
              <a:rPr lang="it-IT" sz="2200" b="1" dirty="0" err="1">
                <a:solidFill>
                  <a:srgbClr val="FF6600"/>
                </a:solidFill>
                <a:latin typeface="Symbol" pitchFamily="18" charset="2"/>
              </a:rPr>
              <a:t>a</a:t>
            </a:r>
            <a:r>
              <a:rPr lang="it-IT" sz="2200" b="1" dirty="0" err="1">
                <a:solidFill>
                  <a:srgbClr val="FF6600"/>
                </a:solidFill>
              </a:rPr>
              <a:t>,n</a:t>
            </a:r>
            <a:r>
              <a:rPr lang="it-IT" sz="2200" b="1" dirty="0">
                <a:solidFill>
                  <a:srgbClr val="FF6600"/>
                </a:solidFill>
              </a:rPr>
              <a:t>)</a:t>
            </a:r>
            <a:r>
              <a:rPr lang="it-IT" sz="2200" b="1" baseline="30000" dirty="0">
                <a:solidFill>
                  <a:srgbClr val="FF6600"/>
                </a:solidFill>
              </a:rPr>
              <a:t>16</a:t>
            </a:r>
            <a:r>
              <a:rPr lang="it-IT" sz="2200" b="1" dirty="0">
                <a:solidFill>
                  <a:srgbClr val="FF6600"/>
                </a:solidFill>
              </a:rPr>
              <a:t>O  </a:t>
            </a:r>
            <a:r>
              <a:rPr lang="it-IT" sz="2200" dirty="0"/>
              <a:t>    T </a:t>
            </a:r>
            <a:r>
              <a:rPr lang="en-US" sz="2200" dirty="0"/>
              <a:t>~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it-IT" sz="2200" dirty="0">
                <a:solidFill>
                  <a:srgbClr val="FF0000"/>
                </a:solidFill>
              </a:rPr>
              <a:t>8</a:t>
            </a:r>
            <a:r>
              <a:rPr lang="it-IT" sz="2200" baseline="30000" dirty="0">
                <a:solidFill>
                  <a:srgbClr val="FF0000"/>
                </a:solidFill>
              </a:rPr>
              <a:t>  </a:t>
            </a:r>
            <a:r>
              <a:rPr lang="it-IT" sz="2200" dirty="0" err="1"/>
              <a:t>keV</a:t>
            </a:r>
            <a:r>
              <a:rPr lang="it-IT" sz="2200" dirty="0"/>
              <a:t>  </a:t>
            </a:r>
            <a:r>
              <a:rPr lang="it-IT" sz="2200" dirty="0" err="1"/>
              <a:t>N</a:t>
            </a:r>
            <a:r>
              <a:rPr lang="it-IT" sz="2200" baseline="-25000" dirty="0" err="1"/>
              <a:t>n</a:t>
            </a:r>
            <a:r>
              <a:rPr lang="it-IT" sz="2200" dirty="0"/>
              <a:t> &lt; 10</a:t>
            </a:r>
            <a:r>
              <a:rPr lang="it-IT" sz="2200" baseline="30000" dirty="0"/>
              <a:t>7 </a:t>
            </a:r>
            <a:r>
              <a:rPr lang="it-IT" sz="2200" dirty="0" err="1"/>
              <a:t>n</a:t>
            </a:r>
            <a:r>
              <a:rPr lang="it-IT" sz="2200" dirty="0"/>
              <a:t>/cm</a:t>
            </a:r>
            <a:r>
              <a:rPr lang="it-IT" sz="2200" baseline="30000" dirty="0"/>
              <a:t>3</a:t>
            </a:r>
          </a:p>
          <a:p>
            <a:pPr marL="0" indent="0">
              <a:buNone/>
            </a:pPr>
            <a:endParaRPr lang="it-IT" sz="2200" baseline="30000" dirty="0"/>
          </a:p>
          <a:p>
            <a:r>
              <a:rPr lang="it-IT" sz="2200" b="1" baseline="30000" dirty="0">
                <a:solidFill>
                  <a:srgbClr val="FF6600"/>
                </a:solidFill>
              </a:rPr>
              <a:t>22</a:t>
            </a:r>
            <a:r>
              <a:rPr lang="it-IT" sz="2200" b="1" dirty="0">
                <a:solidFill>
                  <a:srgbClr val="FF6600"/>
                </a:solidFill>
              </a:rPr>
              <a:t>Ne(</a:t>
            </a:r>
            <a:r>
              <a:rPr lang="it-IT" sz="2200" b="1" dirty="0" err="1">
                <a:solidFill>
                  <a:srgbClr val="FF6600"/>
                </a:solidFill>
                <a:latin typeface="Symbol" pitchFamily="18" charset="2"/>
              </a:rPr>
              <a:t>a</a:t>
            </a:r>
            <a:r>
              <a:rPr lang="it-IT" sz="2200" b="1" dirty="0" err="1">
                <a:solidFill>
                  <a:srgbClr val="FF6600"/>
                </a:solidFill>
              </a:rPr>
              <a:t>,n</a:t>
            </a:r>
            <a:r>
              <a:rPr lang="it-IT" sz="2200" b="1" dirty="0">
                <a:solidFill>
                  <a:srgbClr val="FF6600"/>
                </a:solidFill>
              </a:rPr>
              <a:t>)</a:t>
            </a:r>
            <a:r>
              <a:rPr lang="it-IT" sz="2200" b="1" baseline="30000" dirty="0">
                <a:solidFill>
                  <a:srgbClr val="FF6600"/>
                </a:solidFill>
              </a:rPr>
              <a:t>25</a:t>
            </a:r>
            <a:r>
              <a:rPr lang="it-IT" sz="2200" b="1" dirty="0">
                <a:solidFill>
                  <a:srgbClr val="FF6600"/>
                </a:solidFill>
              </a:rPr>
              <a:t>Mg</a:t>
            </a:r>
            <a:r>
              <a:rPr lang="it-IT" sz="2200" dirty="0"/>
              <a:t>  T </a:t>
            </a:r>
            <a:r>
              <a:rPr lang="en-US" sz="2200" dirty="0"/>
              <a:t>~</a:t>
            </a:r>
            <a:r>
              <a:rPr lang="it-IT" sz="2200" dirty="0">
                <a:solidFill>
                  <a:srgbClr val="FF0000"/>
                </a:solidFill>
              </a:rPr>
              <a:t> 23 </a:t>
            </a:r>
            <a:r>
              <a:rPr lang="it-IT" sz="2200" dirty="0" err="1"/>
              <a:t>keV</a:t>
            </a:r>
            <a:r>
              <a:rPr lang="it-IT" sz="2200" dirty="0"/>
              <a:t>  </a:t>
            </a:r>
            <a:r>
              <a:rPr lang="it-IT" sz="2200" dirty="0" err="1"/>
              <a:t>N</a:t>
            </a:r>
            <a:r>
              <a:rPr lang="it-IT" sz="2200" baseline="-25000" dirty="0" err="1"/>
              <a:t>n</a:t>
            </a:r>
            <a:r>
              <a:rPr lang="en-US" sz="2200" dirty="0"/>
              <a:t>~</a:t>
            </a:r>
            <a:r>
              <a:rPr lang="it-IT" sz="2200" dirty="0"/>
              <a:t>10</a:t>
            </a:r>
            <a:r>
              <a:rPr lang="it-IT" sz="2200" baseline="30000" dirty="0"/>
              <a:t>10</a:t>
            </a:r>
            <a:r>
              <a:rPr lang="it-IT" sz="2200" dirty="0"/>
              <a:t>-10</a:t>
            </a:r>
            <a:r>
              <a:rPr lang="it-IT" sz="2200" baseline="30000" dirty="0"/>
              <a:t>12</a:t>
            </a:r>
            <a:r>
              <a:rPr lang="it-IT" sz="2200" dirty="0"/>
              <a:t> </a:t>
            </a:r>
            <a:r>
              <a:rPr lang="it-IT" sz="2200" dirty="0" err="1"/>
              <a:t>n</a:t>
            </a:r>
            <a:r>
              <a:rPr lang="it-IT" sz="2200" dirty="0"/>
              <a:t>/cm</a:t>
            </a:r>
            <a:r>
              <a:rPr lang="it-IT" sz="2200" baseline="30000" dirty="0"/>
              <a:t>3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151784" y="4302467"/>
            <a:ext cx="6444208" cy="1972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b="1" baseline="30000" dirty="0">
                <a:solidFill>
                  <a:srgbClr val="FF6600"/>
                </a:solidFill>
              </a:rPr>
              <a:t>22</a:t>
            </a:r>
            <a:r>
              <a:rPr lang="it-IT" sz="2400" b="1" dirty="0">
                <a:solidFill>
                  <a:srgbClr val="FF6600"/>
                </a:solidFill>
              </a:rPr>
              <a:t>Ne(</a:t>
            </a:r>
            <a:r>
              <a:rPr lang="it-IT" sz="2400" b="1" dirty="0" err="1">
                <a:solidFill>
                  <a:srgbClr val="FF6600"/>
                </a:solidFill>
                <a:latin typeface="Symbol" pitchFamily="18" charset="2"/>
              </a:rPr>
              <a:t>a</a:t>
            </a:r>
            <a:r>
              <a:rPr lang="it-IT" sz="2400" b="1" dirty="0" err="1">
                <a:solidFill>
                  <a:srgbClr val="FF6600"/>
                </a:solidFill>
              </a:rPr>
              <a:t>,n</a:t>
            </a:r>
            <a:r>
              <a:rPr lang="it-IT" sz="2400" b="1" dirty="0">
                <a:solidFill>
                  <a:srgbClr val="FF6600"/>
                </a:solidFill>
              </a:rPr>
              <a:t>)</a:t>
            </a:r>
            <a:r>
              <a:rPr lang="it-IT" sz="2400" b="1" baseline="30000" dirty="0">
                <a:solidFill>
                  <a:srgbClr val="FF6600"/>
                </a:solidFill>
              </a:rPr>
              <a:t>25</a:t>
            </a:r>
            <a:r>
              <a:rPr lang="it-IT" sz="2400" b="1" dirty="0">
                <a:solidFill>
                  <a:srgbClr val="FF6600"/>
                </a:solidFill>
              </a:rPr>
              <a:t>Mg </a:t>
            </a:r>
          </a:p>
          <a:p>
            <a:r>
              <a:rPr lang="it-IT" sz="2400" dirty="0"/>
              <a:t>In core  He-</a:t>
            </a:r>
            <a:r>
              <a:rPr lang="it-IT" sz="2400" dirty="0" err="1"/>
              <a:t>burning</a:t>
            </a:r>
            <a:r>
              <a:rPr lang="it-IT" sz="2400" dirty="0"/>
              <a:t>  T </a:t>
            </a:r>
            <a:r>
              <a:rPr lang="en-US" sz="2400" dirty="0"/>
              <a:t>~ </a:t>
            </a:r>
            <a:r>
              <a:rPr lang="it-IT" sz="2400" dirty="0">
                <a:solidFill>
                  <a:srgbClr val="FF0000"/>
                </a:solidFill>
              </a:rPr>
              <a:t>26</a:t>
            </a:r>
            <a:r>
              <a:rPr lang="it-IT" sz="2400" baseline="30000" dirty="0"/>
              <a:t> </a:t>
            </a:r>
            <a:r>
              <a:rPr lang="it-IT" sz="2400" dirty="0" err="1"/>
              <a:t>keV</a:t>
            </a:r>
            <a:r>
              <a:rPr lang="it-IT" sz="2400" dirty="0"/>
              <a:t>  </a:t>
            </a:r>
            <a:r>
              <a:rPr lang="it-IT" sz="2400" dirty="0" err="1"/>
              <a:t>N</a:t>
            </a:r>
            <a:r>
              <a:rPr lang="it-IT" sz="2400" baseline="-25000" dirty="0" err="1"/>
              <a:t>n</a:t>
            </a:r>
            <a:r>
              <a:rPr lang="it-IT" sz="2400" dirty="0"/>
              <a:t> </a:t>
            </a:r>
            <a:r>
              <a:rPr lang="en-US" sz="2400" dirty="0"/>
              <a:t>~</a:t>
            </a:r>
            <a:r>
              <a:rPr lang="it-IT" sz="2400" dirty="0"/>
              <a:t> 10</a:t>
            </a:r>
            <a:r>
              <a:rPr lang="it-IT" sz="2400" baseline="30000" dirty="0"/>
              <a:t>6 </a:t>
            </a:r>
            <a:r>
              <a:rPr lang="it-IT" sz="2400" dirty="0" err="1"/>
              <a:t>n</a:t>
            </a:r>
            <a:r>
              <a:rPr lang="it-IT" sz="2400" dirty="0"/>
              <a:t>/cm</a:t>
            </a:r>
            <a:r>
              <a:rPr lang="it-IT" sz="2400" baseline="30000" dirty="0"/>
              <a:t>3</a:t>
            </a:r>
          </a:p>
          <a:p>
            <a:pPr marL="0" indent="0">
              <a:buNone/>
            </a:pPr>
            <a:endParaRPr lang="it-IT" sz="2400" baseline="30000" dirty="0"/>
          </a:p>
          <a:p>
            <a:r>
              <a:rPr lang="it-IT" sz="2400" dirty="0"/>
              <a:t>In </a:t>
            </a:r>
            <a:r>
              <a:rPr lang="it-IT" sz="2400" dirty="0" err="1"/>
              <a:t>shell</a:t>
            </a:r>
            <a:r>
              <a:rPr lang="it-IT" sz="2400" dirty="0"/>
              <a:t> C-</a:t>
            </a:r>
            <a:r>
              <a:rPr lang="it-IT" sz="2400" dirty="0" err="1"/>
              <a:t>burnig</a:t>
            </a:r>
            <a:r>
              <a:rPr lang="it-IT" sz="2400" dirty="0"/>
              <a:t> T </a:t>
            </a:r>
            <a:r>
              <a:rPr lang="en-US" sz="2400" dirty="0"/>
              <a:t>~ </a:t>
            </a:r>
            <a:r>
              <a:rPr lang="it-IT" sz="2400" dirty="0">
                <a:solidFill>
                  <a:srgbClr val="FF0000"/>
                </a:solidFill>
              </a:rPr>
              <a:t>90</a:t>
            </a:r>
            <a:r>
              <a:rPr lang="it-IT" sz="2400" dirty="0"/>
              <a:t> </a:t>
            </a:r>
            <a:r>
              <a:rPr lang="it-IT" sz="2400" dirty="0" err="1"/>
              <a:t>keV</a:t>
            </a:r>
            <a:r>
              <a:rPr lang="it-IT" sz="2400" dirty="0"/>
              <a:t>  </a:t>
            </a:r>
            <a:r>
              <a:rPr lang="it-IT" sz="2400" dirty="0" err="1"/>
              <a:t>N</a:t>
            </a:r>
            <a:r>
              <a:rPr lang="it-IT" sz="2400" baseline="-25000" dirty="0" err="1"/>
              <a:t>n</a:t>
            </a:r>
            <a:r>
              <a:rPr lang="en-US" sz="2400" dirty="0"/>
              <a:t>~ </a:t>
            </a:r>
            <a:r>
              <a:rPr lang="it-IT" sz="2400" dirty="0"/>
              <a:t>10</a:t>
            </a:r>
            <a:r>
              <a:rPr lang="it-IT" sz="2400" baseline="30000" dirty="0"/>
              <a:t>11</a:t>
            </a:r>
            <a:r>
              <a:rPr lang="it-IT" sz="2400" dirty="0"/>
              <a:t> </a:t>
            </a:r>
            <a:r>
              <a:rPr lang="it-IT" sz="2400" dirty="0" err="1"/>
              <a:t>n</a:t>
            </a:r>
            <a:r>
              <a:rPr lang="it-IT" sz="2400" dirty="0"/>
              <a:t>/cm</a:t>
            </a:r>
            <a:r>
              <a:rPr lang="it-IT" sz="2400" baseline="30000" dirty="0"/>
              <a:t>3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67608" y="44624"/>
            <a:ext cx="71287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s-process stellar sites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683" y="4077072"/>
            <a:ext cx="2826277" cy="223224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meeting 05/07/2021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477815" y="3545673"/>
            <a:ext cx="6045041" cy="79670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Weak component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Massive stars   M≈</a:t>
            </a:r>
            <a:r>
              <a:rPr lang="en-US" sz="2000" b="1" dirty="0"/>
              <a:t>15 - 25 M</a:t>
            </a:r>
            <a:r>
              <a:rPr lang="en-US" sz="2000" b="1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60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title"/>
          </p:nvPr>
        </p:nvSpPr>
        <p:spPr>
          <a:xfrm>
            <a:off x="2135560" y="76200"/>
            <a:ext cx="8237361" cy="762000"/>
          </a:xfr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100302" tIns="50151" rIns="100302" bIns="50151" rtlCol="0" anchor="ctr">
            <a:normAutofit fontScale="90000"/>
          </a:bodyPr>
          <a:lstStyle/>
          <a:p>
            <a:pPr eaLnBrk="1" hangingPunct="1"/>
            <a:r>
              <a:rPr lang="it-IT" sz="3200" b="1" dirty="0">
                <a:latin typeface="Times New Roman" pitchFamily="18" charset="0"/>
                <a:cs typeface="Times New Roman" pitchFamily="18" charset="0"/>
              </a:rPr>
              <a:t>Stellar </a:t>
            </a:r>
            <a:r>
              <a:rPr lang="it-IT" sz="3200" b="1" dirty="0" err="1">
                <a:latin typeface="Times New Roman" pitchFamily="18" charset="0"/>
                <a:cs typeface="Times New Roman" pitchFamily="18" charset="0"/>
              </a:rPr>
              <a:t>Models</a:t>
            </a:r>
            <a:r>
              <a:rPr lang="it-IT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3200" b="1" dirty="0" err="1"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it-IT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b="1" dirty="0" err="1">
                <a:latin typeface="Times New Roman" pitchFamily="18" charset="0"/>
                <a:cs typeface="Times New Roman" pitchFamily="18" charset="0"/>
              </a:rPr>
              <a:t>equilibrium</a:t>
            </a:r>
            <a:r>
              <a:rPr lang="it-IT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b="1" dirty="0" err="1">
                <a:latin typeface="Times New Roman" pitchFamily="18" charset="0"/>
                <a:cs typeface="Times New Roman" pitchFamily="18" charset="0"/>
              </a:rPr>
              <a:t>approximation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247063" y="2481263"/>
          <a:ext cx="18970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4" imgW="812800" imgH="203200" progId="Equation.3">
                  <p:embed/>
                </p:oleObj>
              </mc:Choice>
              <mc:Fallback>
                <p:oleObj name="Equation" r:id="rId4" imgW="812800" imgH="203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47063" y="2481263"/>
                        <a:ext cx="1897062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589038" y="1032390"/>
            <a:ext cx="5796927" cy="4570530"/>
          </a:xfrm>
          <a:prstGeom prst="rect">
            <a:avLst/>
          </a:prstGeom>
          <a:solidFill>
            <a:schemeClr val="tx1"/>
          </a:solidFill>
          <a:ln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89400" y="6483351"/>
            <a:ext cx="4681854" cy="365125"/>
          </a:xfrm>
        </p:spPr>
        <p:txBody>
          <a:bodyPr/>
          <a:lstStyle/>
          <a:p>
            <a:r>
              <a:rPr lang="en-US"/>
              <a:t>n_TOF meeting 05/07/2021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298096" y="2818190"/>
            <a:ext cx="4523619" cy="194733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11008" y="1572381"/>
            <a:ext cx="3603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           </a:t>
            </a:r>
            <a:r>
              <a:rPr lang="en-US" sz="2000" dirty="0"/>
              <a:t> A&gt;90</a:t>
            </a:r>
          </a:p>
          <a:p>
            <a:r>
              <a:rPr lang="en-US" sz="2000" dirty="0"/>
              <a:t>Local equilibrium approximation</a:t>
            </a:r>
            <a:r>
              <a:rPr lang="en-US" dirty="0"/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689600" y="3327400"/>
          <a:ext cx="812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7" imgW="812800" imgH="203200" progId="Equation.3">
                  <p:embed/>
                </p:oleObj>
              </mc:Choice>
              <mc:Fallback>
                <p:oleObj name="Equation" r:id="rId7" imgW="812800" imgH="203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89600" y="3327400"/>
                        <a:ext cx="812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2135560" y="1572382"/>
            <a:ext cx="1045489" cy="19582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64864" y="3006538"/>
            <a:ext cx="659926" cy="14388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3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meeting 05/07/2021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67608" y="44624"/>
            <a:ext cx="71287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s-process abundance sensitivity: 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Ni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9127" y="5289234"/>
            <a:ext cx="9233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Effect of cross section uncertainty on the s-process efficiency in weak component- massive stars</a:t>
            </a:r>
          </a:p>
          <a:p>
            <a:pPr algn="ctr"/>
            <a:r>
              <a:rPr lang="en-US" dirty="0"/>
              <a:t>		Results obtained with the reaction network NETZ</a:t>
            </a:r>
          </a:p>
          <a:p>
            <a:pPr algn="ctr"/>
            <a:r>
              <a:rPr lang="en-US" dirty="0"/>
              <a:t>		    http://</a:t>
            </a:r>
            <a:r>
              <a:rPr lang="en-US" dirty="0" err="1"/>
              <a:t>exp-astro.physik.uni-frankfurt.de</a:t>
            </a:r>
            <a:r>
              <a:rPr lang="en-US" dirty="0"/>
              <a:t>/</a:t>
            </a:r>
            <a:r>
              <a:rPr lang="en-US" dirty="0" err="1"/>
              <a:t>netz</a:t>
            </a:r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F7C2730-EA97-0142-817F-8E19A5724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883" y="808231"/>
            <a:ext cx="6437355" cy="456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87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meeting 05/07/2021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67608" y="44624"/>
            <a:ext cx="71287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s-process abundance sensitivity: 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134Ba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5548" y="5213897"/>
            <a:ext cx="89799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Effect of cross section uncertainty on the s-process efficiency in main component - AGB star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DA7E4DB-16D6-0A48-B231-BB8C52233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178" y="878673"/>
            <a:ext cx="6317853" cy="444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58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n,</a:t>
            </a:r>
            <a:r>
              <a:rPr lang="it-IT" dirty="0" err="1">
                <a:latin typeface="Symbol" pitchFamily="2" charset="2"/>
                <a:cs typeface="Calibri" panose="020F0502020204030204" pitchFamily="34" charset="0"/>
              </a:rPr>
              <a:t>g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3EAB11-FD58-8A4A-ADAF-125F3CB2B1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51785" y="476674"/>
            <a:ext cx="6161724" cy="325142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88598FC-304A-6A4F-9BA7-080B695F2DCD}"/>
              </a:ext>
            </a:extLst>
          </p:cNvPr>
          <p:cNvSpPr/>
          <p:nvPr/>
        </p:nvSpPr>
        <p:spPr>
          <a:xfrm>
            <a:off x="8256240" y="1772816"/>
            <a:ext cx="648072" cy="648072"/>
          </a:xfrm>
          <a:custGeom>
            <a:avLst/>
            <a:gdLst>
              <a:gd name="connsiteX0" fmla="*/ 0 w 648072"/>
              <a:gd name="connsiteY0" fmla="*/ 324036 h 648072"/>
              <a:gd name="connsiteX1" fmla="*/ 324036 w 648072"/>
              <a:gd name="connsiteY1" fmla="*/ 0 h 648072"/>
              <a:gd name="connsiteX2" fmla="*/ 648072 w 648072"/>
              <a:gd name="connsiteY2" fmla="*/ 324036 h 648072"/>
              <a:gd name="connsiteX3" fmla="*/ 324036 w 648072"/>
              <a:gd name="connsiteY3" fmla="*/ 648072 h 648072"/>
              <a:gd name="connsiteX4" fmla="*/ 0 w 648072"/>
              <a:gd name="connsiteY4" fmla="*/ 324036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" h="648072" extrusionOk="0">
                <a:moveTo>
                  <a:pt x="0" y="324036"/>
                </a:moveTo>
                <a:cubicBezTo>
                  <a:pt x="-13134" y="136975"/>
                  <a:pt x="123169" y="8222"/>
                  <a:pt x="324036" y="0"/>
                </a:cubicBezTo>
                <a:cubicBezTo>
                  <a:pt x="527370" y="5131"/>
                  <a:pt x="642715" y="145246"/>
                  <a:pt x="648072" y="324036"/>
                </a:cubicBezTo>
                <a:cubicBezTo>
                  <a:pt x="632879" y="517833"/>
                  <a:pt x="499198" y="669066"/>
                  <a:pt x="324036" y="648072"/>
                </a:cubicBezTo>
                <a:cubicBezTo>
                  <a:pt x="121100" y="634954"/>
                  <a:pt x="23123" y="514044"/>
                  <a:pt x="0" y="324036"/>
                </a:cubicBezTo>
                <a:close/>
              </a:path>
            </a:pathLst>
          </a:custGeom>
          <a:noFill/>
          <a:ln w="76200">
            <a:solidFill>
              <a:srgbClr val="BD2B0B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0721C9-250B-1F40-8331-949625F18B0E}"/>
              </a:ext>
            </a:extLst>
          </p:cNvPr>
          <p:cNvSpPr/>
          <p:nvPr/>
        </p:nvSpPr>
        <p:spPr>
          <a:xfrm>
            <a:off x="7608168" y="1772816"/>
            <a:ext cx="648072" cy="648072"/>
          </a:xfrm>
          <a:custGeom>
            <a:avLst/>
            <a:gdLst>
              <a:gd name="connsiteX0" fmla="*/ 0 w 648072"/>
              <a:gd name="connsiteY0" fmla="*/ 324036 h 648072"/>
              <a:gd name="connsiteX1" fmla="*/ 324036 w 648072"/>
              <a:gd name="connsiteY1" fmla="*/ 0 h 648072"/>
              <a:gd name="connsiteX2" fmla="*/ 648072 w 648072"/>
              <a:gd name="connsiteY2" fmla="*/ 324036 h 648072"/>
              <a:gd name="connsiteX3" fmla="*/ 324036 w 648072"/>
              <a:gd name="connsiteY3" fmla="*/ 648072 h 648072"/>
              <a:gd name="connsiteX4" fmla="*/ 0 w 648072"/>
              <a:gd name="connsiteY4" fmla="*/ 324036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" h="648072" extrusionOk="0">
                <a:moveTo>
                  <a:pt x="0" y="324036"/>
                </a:moveTo>
                <a:cubicBezTo>
                  <a:pt x="-13134" y="136975"/>
                  <a:pt x="123169" y="8222"/>
                  <a:pt x="324036" y="0"/>
                </a:cubicBezTo>
                <a:cubicBezTo>
                  <a:pt x="527370" y="5131"/>
                  <a:pt x="642715" y="145246"/>
                  <a:pt x="648072" y="324036"/>
                </a:cubicBezTo>
                <a:cubicBezTo>
                  <a:pt x="632879" y="517833"/>
                  <a:pt x="499198" y="669066"/>
                  <a:pt x="324036" y="648072"/>
                </a:cubicBezTo>
                <a:cubicBezTo>
                  <a:pt x="121100" y="634954"/>
                  <a:pt x="23123" y="514044"/>
                  <a:pt x="0" y="324036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C5797BB-04AD-394F-83CC-DD0C9034BC74}"/>
              </a:ext>
            </a:extLst>
          </p:cNvPr>
          <p:cNvSpPr/>
          <p:nvPr/>
        </p:nvSpPr>
        <p:spPr>
          <a:xfrm>
            <a:off x="6960096" y="1772816"/>
            <a:ext cx="648072" cy="648072"/>
          </a:xfrm>
          <a:custGeom>
            <a:avLst/>
            <a:gdLst>
              <a:gd name="connsiteX0" fmla="*/ 0 w 648072"/>
              <a:gd name="connsiteY0" fmla="*/ 324036 h 648072"/>
              <a:gd name="connsiteX1" fmla="*/ 324036 w 648072"/>
              <a:gd name="connsiteY1" fmla="*/ 0 h 648072"/>
              <a:gd name="connsiteX2" fmla="*/ 648072 w 648072"/>
              <a:gd name="connsiteY2" fmla="*/ 324036 h 648072"/>
              <a:gd name="connsiteX3" fmla="*/ 324036 w 648072"/>
              <a:gd name="connsiteY3" fmla="*/ 648072 h 648072"/>
              <a:gd name="connsiteX4" fmla="*/ 0 w 648072"/>
              <a:gd name="connsiteY4" fmla="*/ 324036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" h="648072" extrusionOk="0">
                <a:moveTo>
                  <a:pt x="0" y="324036"/>
                </a:moveTo>
                <a:cubicBezTo>
                  <a:pt x="-13134" y="136975"/>
                  <a:pt x="123169" y="8222"/>
                  <a:pt x="324036" y="0"/>
                </a:cubicBezTo>
                <a:cubicBezTo>
                  <a:pt x="527370" y="5131"/>
                  <a:pt x="642715" y="145246"/>
                  <a:pt x="648072" y="324036"/>
                </a:cubicBezTo>
                <a:cubicBezTo>
                  <a:pt x="632879" y="517833"/>
                  <a:pt x="499198" y="669066"/>
                  <a:pt x="324036" y="648072"/>
                </a:cubicBezTo>
                <a:cubicBezTo>
                  <a:pt x="121100" y="634954"/>
                  <a:pt x="23123" y="514044"/>
                  <a:pt x="0" y="324036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F299DDE-6CC4-C34C-825F-9D4115670455}"/>
              </a:ext>
            </a:extLst>
          </p:cNvPr>
          <p:cNvSpPr/>
          <p:nvPr/>
        </p:nvSpPr>
        <p:spPr>
          <a:xfrm>
            <a:off x="4223792" y="1772816"/>
            <a:ext cx="648072" cy="648072"/>
          </a:xfrm>
          <a:custGeom>
            <a:avLst/>
            <a:gdLst>
              <a:gd name="connsiteX0" fmla="*/ 0 w 648072"/>
              <a:gd name="connsiteY0" fmla="*/ 324036 h 648072"/>
              <a:gd name="connsiteX1" fmla="*/ 324036 w 648072"/>
              <a:gd name="connsiteY1" fmla="*/ 0 h 648072"/>
              <a:gd name="connsiteX2" fmla="*/ 648072 w 648072"/>
              <a:gd name="connsiteY2" fmla="*/ 324036 h 648072"/>
              <a:gd name="connsiteX3" fmla="*/ 324036 w 648072"/>
              <a:gd name="connsiteY3" fmla="*/ 648072 h 648072"/>
              <a:gd name="connsiteX4" fmla="*/ 0 w 648072"/>
              <a:gd name="connsiteY4" fmla="*/ 324036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" h="648072" extrusionOk="0">
                <a:moveTo>
                  <a:pt x="0" y="324036"/>
                </a:moveTo>
                <a:cubicBezTo>
                  <a:pt x="-13134" y="136975"/>
                  <a:pt x="123169" y="8222"/>
                  <a:pt x="324036" y="0"/>
                </a:cubicBezTo>
                <a:cubicBezTo>
                  <a:pt x="527370" y="5131"/>
                  <a:pt x="642715" y="145246"/>
                  <a:pt x="648072" y="324036"/>
                </a:cubicBezTo>
                <a:cubicBezTo>
                  <a:pt x="632879" y="517833"/>
                  <a:pt x="499198" y="669066"/>
                  <a:pt x="324036" y="648072"/>
                </a:cubicBezTo>
                <a:cubicBezTo>
                  <a:pt x="121100" y="634954"/>
                  <a:pt x="23123" y="514044"/>
                  <a:pt x="0" y="324036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1CA540-A72B-1B4C-A83A-0FE7253562CF}"/>
              </a:ext>
            </a:extLst>
          </p:cNvPr>
          <p:cNvSpPr txBox="1"/>
          <p:nvPr/>
        </p:nvSpPr>
        <p:spPr>
          <a:xfrm>
            <a:off x="8220236" y="44624"/>
            <a:ext cx="20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Misurato</a:t>
            </a:r>
            <a:r>
              <a:rPr lang="en-GB" dirty="0"/>
              <a:t> @ </a:t>
            </a:r>
            <a:r>
              <a:rPr lang="en-GB" dirty="0" err="1"/>
              <a:t>n_TOF</a:t>
            </a:r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B15588-33B1-1642-A639-07313B81AE8F}"/>
              </a:ext>
            </a:extLst>
          </p:cNvPr>
          <p:cNvSpPr/>
          <p:nvPr/>
        </p:nvSpPr>
        <p:spPr>
          <a:xfrm>
            <a:off x="7968208" y="127702"/>
            <a:ext cx="210874" cy="204954"/>
          </a:xfrm>
          <a:custGeom>
            <a:avLst/>
            <a:gdLst>
              <a:gd name="connsiteX0" fmla="*/ 0 w 210874"/>
              <a:gd name="connsiteY0" fmla="*/ 102477 h 204954"/>
              <a:gd name="connsiteX1" fmla="*/ 105437 w 210874"/>
              <a:gd name="connsiteY1" fmla="*/ 0 h 204954"/>
              <a:gd name="connsiteX2" fmla="*/ 210874 w 210874"/>
              <a:gd name="connsiteY2" fmla="*/ 102477 h 204954"/>
              <a:gd name="connsiteX3" fmla="*/ 105437 w 210874"/>
              <a:gd name="connsiteY3" fmla="*/ 204954 h 204954"/>
              <a:gd name="connsiteX4" fmla="*/ 0 w 210874"/>
              <a:gd name="connsiteY4" fmla="*/ 102477 h 20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74" h="204954" extrusionOk="0">
                <a:moveTo>
                  <a:pt x="0" y="102477"/>
                </a:moveTo>
                <a:cubicBezTo>
                  <a:pt x="-4281" y="43241"/>
                  <a:pt x="45822" y="520"/>
                  <a:pt x="105437" y="0"/>
                </a:cubicBezTo>
                <a:cubicBezTo>
                  <a:pt x="170617" y="1463"/>
                  <a:pt x="209430" y="45927"/>
                  <a:pt x="210874" y="102477"/>
                </a:cubicBezTo>
                <a:cubicBezTo>
                  <a:pt x="206100" y="163735"/>
                  <a:pt x="162455" y="211658"/>
                  <a:pt x="105437" y="204954"/>
                </a:cubicBezTo>
                <a:cubicBezTo>
                  <a:pt x="38277" y="200069"/>
                  <a:pt x="3577" y="160782"/>
                  <a:pt x="0" y="102477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Chart, line chart, histogram&#10;&#10;Description automatically generated">
            <a:extLst>
              <a:ext uri="{FF2B5EF4-FFF2-40B4-BE49-F238E27FC236}">
                <a16:creationId xmlns:a16="http://schemas.microsoft.com/office/drawing/2014/main" id="{BC8A1867-1DBA-8C4C-AAC9-FF415CE4B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44" y="4005064"/>
            <a:ext cx="3528392" cy="22373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81DCA34-5783-3546-B544-13203FF0C709}"/>
              </a:ext>
            </a:extLst>
          </p:cNvPr>
          <p:cNvSpPr txBox="1"/>
          <p:nvPr/>
        </p:nvSpPr>
        <p:spPr>
          <a:xfrm>
            <a:off x="8976320" y="4005065"/>
            <a:ext cx="169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 g</a:t>
            </a:r>
          </a:p>
          <a:p>
            <a:r>
              <a:rPr lang="en-GB" dirty="0"/>
              <a:t>98 %</a:t>
            </a:r>
          </a:p>
          <a:p>
            <a:endParaRPr lang="en-GB" dirty="0"/>
          </a:p>
          <a:p>
            <a:r>
              <a:rPr lang="en-GB" dirty="0"/>
              <a:t>RRR ~ 200 keV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0E74FB-9137-BA41-9833-8CCCDEED9302}"/>
              </a:ext>
            </a:extLst>
          </p:cNvPr>
          <p:cNvSpPr txBox="1"/>
          <p:nvPr/>
        </p:nvSpPr>
        <p:spPr>
          <a:xfrm>
            <a:off x="6023992" y="6196661"/>
            <a:ext cx="261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/>
              <a:t>62,63</a:t>
            </a:r>
            <a:r>
              <a:rPr lang="en-GB" dirty="0"/>
              <a:t>Ni </a:t>
            </a:r>
            <a:r>
              <a:rPr lang="en-GB" dirty="0" err="1"/>
              <a:t>Misurato</a:t>
            </a:r>
            <a:r>
              <a:rPr lang="en-GB" dirty="0"/>
              <a:t> @ </a:t>
            </a:r>
            <a:r>
              <a:rPr lang="en-GB" dirty="0" err="1"/>
              <a:t>n_TOF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840DB1-F512-554F-9CB5-BAAAA92AB00F}"/>
              </a:ext>
            </a:extLst>
          </p:cNvPr>
          <p:cNvSpPr txBox="1"/>
          <p:nvPr/>
        </p:nvSpPr>
        <p:spPr>
          <a:xfrm>
            <a:off x="6063712" y="651939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MACS @ 30 keV </a:t>
            </a:r>
            <a:r>
              <a:rPr lang="en-GB" dirty="0">
                <a:sym typeface="Wingdings" pitchFamily="2" charset="2"/>
              </a:rPr>
              <a:t> 22 mb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4457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460</Words>
  <Application>Microsoft Macintosh PowerPoint</Application>
  <PresentationFormat>Widescreen</PresentationFormat>
  <Paragraphs>84</Paragraphs>
  <Slides>14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Comic Sans MS</vt:lpstr>
      <vt:lpstr>Symbol</vt:lpstr>
      <vt:lpstr>Times New Roman</vt:lpstr>
      <vt:lpstr>Verdana</vt:lpstr>
      <vt:lpstr>Wingdings</vt:lpstr>
      <vt:lpstr>Tema di Office</vt:lpstr>
      <vt:lpstr>Document</vt:lpstr>
      <vt:lpstr>Equation</vt:lpstr>
      <vt:lpstr>Misura 64Ni(n,g) G. Tagliente, P. M. Milazzo, C. Massimi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Stellar Models: local equilibrium approximation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Tagliente</dc:creator>
  <cp:lastModifiedBy>Giuseppe Tagliente</cp:lastModifiedBy>
  <cp:revision>12</cp:revision>
  <dcterms:created xsi:type="dcterms:W3CDTF">2021-07-03T18:28:26Z</dcterms:created>
  <dcterms:modified xsi:type="dcterms:W3CDTF">2021-07-05T08:19:06Z</dcterms:modified>
</cp:coreProperties>
</file>