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58" r:id="rId4"/>
    <p:sldId id="276" r:id="rId5"/>
    <p:sldId id="264" r:id="rId6"/>
    <p:sldId id="272" r:id="rId7"/>
    <p:sldId id="265" r:id="rId8"/>
    <p:sldId id="266" r:id="rId9"/>
    <p:sldId id="267" r:id="rId10"/>
    <p:sldId id="268" r:id="rId11"/>
    <p:sldId id="270" r:id="rId12"/>
    <p:sldId id="271" r:id="rId13"/>
    <p:sldId id="275" r:id="rId14"/>
    <p:sldId id="277" r:id="rId15"/>
    <p:sldId id="273" r:id="rId16"/>
    <p:sldId id="257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2600"/>
    <a:srgbClr val="FF9300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/>
    <p:restoredTop sz="94694"/>
  </p:normalViewPr>
  <p:slideViewPr>
    <p:cSldViewPr snapToGrid="0" snapToObjects="1">
      <p:cViewPr>
        <p:scale>
          <a:sx n="115" d="100"/>
          <a:sy n="115" d="100"/>
        </p:scale>
        <p:origin x="207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BCAC-7421-7D40-8898-BFA802530EF5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C2A4-F3C2-C744-A079-80F6F5AE2A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6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C2A4-F3C2-C744-A079-80F6F5AE2A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1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782D-44DA-CF4C-9282-CD24F7AFA084}" type="datetime1">
              <a:rPr lang="it-IT" smtClean="0"/>
              <a:t>28/06/21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3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8FB9-E087-764C-97B4-C5F0F65822D6}" type="datetime1">
              <a:rPr lang="it-IT" smtClean="0"/>
              <a:t>28/06/21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4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E9D3-1825-5F47-A063-546EB85DA35C}" type="datetime1">
              <a:rPr lang="it-IT" smtClean="0"/>
              <a:t>28/06/21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7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C708-B2E4-2740-BDC0-E1CEF1F276FB}" type="datetime1">
              <a:rPr lang="it-IT" smtClean="0"/>
              <a:t>28/06/21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1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1C64-0EDB-2A41-925B-C59A9AEA78BC}" type="datetime1">
              <a:rPr lang="it-IT" smtClean="0"/>
              <a:t>28/06/21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1CA1-5465-1F41-B951-7E7AA583BF1F}" type="datetime1">
              <a:rPr lang="it-IT" smtClean="0"/>
              <a:t>28/06/21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8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70B-8E82-AC49-99C7-AD0474BC2309}" type="datetime1">
              <a:rPr lang="it-IT" smtClean="0"/>
              <a:t>28/06/21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4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232-53F8-EB49-A8BC-3B4F816BCD2D}" type="datetime1">
              <a:rPr lang="it-IT" smtClean="0"/>
              <a:t>28/06/21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4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5C04-14F1-5E48-9A34-2E029A621823}" type="datetime1">
              <a:rPr lang="it-IT" smtClean="0"/>
              <a:t>28/06/21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3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72AF-786C-824D-9C7E-3CE1F2759A45}" type="datetime1">
              <a:rPr lang="it-IT" smtClean="0"/>
              <a:t>28/06/21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7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ED6A-584A-E94F-A8F7-9A94BDC67EF8}" type="datetime1">
              <a:rPr lang="it-IT" smtClean="0"/>
              <a:t>28/06/21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69B0-F084-5147-9A72-FA9652AAB217}" type="datetime1">
              <a:rPr lang="it-IT" smtClean="0"/>
              <a:t>28/06/21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9E3B-B859-E541-AE7C-128C3EF06D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4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if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102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2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4BB4B39-45BB-F748-A884-21D7E6CE2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9000"/>
          </a:blip>
          <a:srcRect l="41857" t="1714" r="18105" b="47433"/>
          <a:stretch/>
        </p:blipFill>
        <p:spPr>
          <a:xfrm rot="16200000">
            <a:off x="1792733" y="-419537"/>
            <a:ext cx="6797859" cy="7839821"/>
          </a:xfrm>
          <a:prstGeom prst="rect">
            <a:avLst/>
          </a:prstGeom>
          <a:effectLst/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cibo, segnale, sedendo, palo&#10;&#10;Descrizione generata automaticamente">
            <a:extLst>
              <a:ext uri="{FF2B5EF4-FFF2-40B4-BE49-F238E27FC236}">
                <a16:creationId xmlns:a16="http://schemas.microsoft.com/office/drawing/2014/main" id="{8F854365-020B-5846-A9D5-1B623BA8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5" y="141132"/>
            <a:ext cx="1814685" cy="12675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CD33AE2-89B3-1842-948E-E88840AAB6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41" t="4859" r="29343" b="45687"/>
          <a:stretch/>
        </p:blipFill>
        <p:spPr>
          <a:xfrm>
            <a:off x="104095" y="1549774"/>
            <a:ext cx="1652708" cy="162122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4652442-B9CE-A746-90C3-FA73F7789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4" y="3312133"/>
            <a:ext cx="1773781" cy="1773781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C007A3E9-8980-444D-AABC-FA21D54EA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744" y="1122363"/>
            <a:ext cx="5782455" cy="2387600"/>
          </a:xfrm>
        </p:spPr>
        <p:txBody>
          <a:bodyPr/>
          <a:lstStyle/>
          <a:p>
            <a:r>
              <a:rPr lang="en-GB" dirty="0"/>
              <a:t>Physics at Muon Collider</a:t>
            </a:r>
          </a:p>
        </p:txBody>
      </p:sp>
    </p:spTree>
    <p:extLst>
      <p:ext uri="{BB962C8B-B14F-4D97-AF65-F5344CB8AC3E}">
        <p14:creationId xmlns:p14="http://schemas.microsoft.com/office/powerpoint/2010/main" val="169632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DFB-3C90-0E46-9CEF-DCA55E9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1" y="41408"/>
            <a:ext cx="8728195" cy="1135737"/>
          </a:xfrm>
        </p:spPr>
        <p:txBody>
          <a:bodyPr>
            <a:normAutofit/>
          </a:bodyPr>
          <a:lstStyle/>
          <a:p>
            <a:r>
              <a:rPr lang="en-GB" sz="4000" b="1" dirty="0"/>
              <a:t>C-jet tagging algorithm: the variables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10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egnaposto piè di pagina 71">
            <a:extLst>
              <a:ext uri="{FF2B5EF4-FFF2-40B4-BE49-F238E27FC236}">
                <a16:creationId xmlns:a16="http://schemas.microsoft.com/office/drawing/2014/main" id="{F3E999B1-6C6D-FB41-B05D-B966AB72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014" y="6612963"/>
            <a:ext cx="7159212" cy="3651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WIN 2021- R. </a:t>
            </a:r>
            <a:r>
              <a:rPr lang="en-GB" b="1" dirty="0" err="1">
                <a:solidFill>
                  <a:schemeClr val="bg1"/>
                </a:solidFill>
              </a:rPr>
              <a:t>Venditti</a:t>
            </a:r>
            <a:r>
              <a:rPr lang="en-GB" b="1" dirty="0">
                <a:solidFill>
                  <a:schemeClr val="bg1"/>
                </a:solidFill>
              </a:rPr>
              <a:t> - </a:t>
            </a:r>
            <a:r>
              <a:rPr lang="it-IT" b="1" dirty="0" err="1">
                <a:solidFill>
                  <a:schemeClr val="bg1"/>
                </a:solidFill>
              </a:rPr>
              <a:t>Higgs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boson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couplings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measurement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a Multi-</a:t>
            </a:r>
            <a:r>
              <a:rPr lang="it-IT" b="1" dirty="0" err="1">
                <a:solidFill>
                  <a:schemeClr val="bg1"/>
                </a:solidFill>
              </a:rPr>
              <a:t>TeV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Muon</a:t>
            </a:r>
            <a:r>
              <a:rPr lang="it-IT" b="1" dirty="0">
                <a:solidFill>
                  <a:schemeClr val="bg1"/>
                </a:solidFill>
              </a:rPr>
              <a:t> Collider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3155FA59-1BFB-A04A-B970-27CDCBED5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074" y="783746"/>
            <a:ext cx="2645711" cy="190013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79B1D76-DC32-F54C-A7A5-DEC4406C9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81" y="2807903"/>
            <a:ext cx="2603608" cy="190768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27537C18-C1FD-1B48-96E1-54A46EF46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02" y="4817472"/>
            <a:ext cx="2678483" cy="1993806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con angoli arrotondati 2">
                <a:extLst>
                  <a:ext uri="{FF2B5EF4-FFF2-40B4-BE49-F238E27FC236}">
                    <a16:creationId xmlns:a16="http://schemas.microsoft.com/office/drawing/2014/main" id="{415A2F7F-983E-7944-B5AF-4CDF106E1C79}"/>
                  </a:ext>
                </a:extLst>
              </p:cNvPr>
              <p:cNvSpPr/>
              <p:nvPr/>
            </p:nvSpPr>
            <p:spPr>
              <a:xfrm>
                <a:off x="16066" y="2856687"/>
                <a:ext cx="5940121" cy="20335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2D, 3D signed impact parameter (SIP) significance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Number of tracks in jet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∆</m:t>
                    </m:r>
                    <m:r>
                      <a:rPr lang="it-IT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𝑅</m:t>
                    </m:r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(track, jet-axis) ,</a:t>
                </a:r>
                <a14:m>
                  <m:oMath xmlns:m="http://schemas.openxmlformats.org/officeDocument/2006/math">
                    <m:r>
                      <a:rPr lang="it-IT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 </m:t>
                    </m:r>
                    <m:r>
                      <a:rPr lang="e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∆</m:t>
                    </m:r>
                    <m:r>
                      <a:rPr lang="it-IT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𝑅</m:t>
                    </m:r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Σ</m:t>
                    </m:r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tracks, jet-axis)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2D, 3D SIP significance of the first track above invariant mass threshold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𝑝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𝐿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−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𝑗𝑎𝑥𝑖𝑠</m:t>
                        </m:r>
                      </m:sub>
                    </m:sSub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𝑝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𝐿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−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𝑗𝑎𝑥𝑖𝑠</m:t>
                        </m:r>
                      </m:sub>
                    </m:sSub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/</a:t>
                </a:r>
                <a14:m>
                  <m:oMath xmlns:m="http://schemas.openxmlformats.org/officeDocument/2006/math">
                    <m:r>
                      <a:rPr lang="it-IT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𝑝</m:t>
                    </m:r>
                    <m:r>
                      <a:rPr lang="it-IT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 , </m:t>
                    </m:r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𝑝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𝑇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−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𝑗𝑎𝑥𝑖𝑠</m:t>
                        </m:r>
                      </m:sub>
                    </m:sSub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𝑝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𝑇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−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𝑗𝑎𝑥𝑖𝑠</m:t>
                        </m:r>
                      </m:sub>
                    </m:sSub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/</a:t>
                </a:r>
                <a14:m>
                  <m:oMath xmlns:m="http://schemas.openxmlformats.org/officeDocument/2006/math">
                    <m:r>
                      <a:rPr lang="it-IT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𝑝</m:t>
                    </m:r>
                    <m:r>
                      <a:rPr lang="it-IT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, </m:t>
                    </m:r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𝐸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Σ</m:t>
                    </m:r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tracks)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𝐸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(jet)</a:t>
                </a:r>
              </a:p>
            </p:txBody>
          </p:sp>
        </mc:Choice>
        <mc:Fallback xmlns="">
          <p:sp>
            <p:nvSpPr>
              <p:cNvPr id="3" name="Rettangolo con angoli arrotondati 2">
                <a:extLst>
                  <a:ext uri="{FF2B5EF4-FFF2-40B4-BE49-F238E27FC236}">
                    <a16:creationId xmlns:a16="http://schemas.microsoft.com/office/drawing/2014/main" id="{415A2F7F-983E-7944-B5AF-4CDF106E1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6" y="2856687"/>
                <a:ext cx="5940121" cy="20335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72090759-E542-2C47-9B55-4A477AC24D9F}"/>
                  </a:ext>
                </a:extLst>
              </p:cNvPr>
              <p:cNvSpPr/>
              <p:nvPr/>
            </p:nvSpPr>
            <p:spPr>
              <a:xfrm>
                <a:off x="56420" y="1018520"/>
                <a:ext cx="5899767" cy="164233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Vertex category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Number of SV, Number of tracks from SV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2D and 3D SV flight distance significance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Corrected mass, Mass-energy fraction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SV Boost, Energy ratio</a:t>
                </a:r>
                <a14:m>
                  <m:oMath xmlns:m="http://schemas.openxmlformats.org/officeDocument/2006/math">
                    <m:r>
                      <a:rPr lang="it-IT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 , </m:t>
                    </m:r>
                    <m:r>
                      <a:rPr lang="e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∆</m:t>
                    </m:r>
                    <m:r>
                      <a:rPr lang="it-IT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arlow"/>
                        <a:sym typeface="Barlow"/>
                      </a:rPr>
                      <m:t>𝑅</m:t>
                    </m:r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 Light" panose="020B0604020202020204" charset="0"/>
                    <a:ea typeface="Barlow"/>
                    <a:cs typeface="Barlow"/>
                    <a:sym typeface="Barlow"/>
                  </a:rPr>
                  <a:t> (SV, jet-axis) </a:t>
                </a: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72090759-E542-2C47-9B55-4A477AC2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" y="1018520"/>
                <a:ext cx="5899767" cy="16423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con angoli arrotondati 5">
                <a:extLst>
                  <a:ext uri="{FF2B5EF4-FFF2-40B4-BE49-F238E27FC236}">
                    <a16:creationId xmlns:a16="http://schemas.microsoft.com/office/drawing/2014/main" id="{93BC5174-6613-7540-A029-77F2279C55D4}"/>
                  </a:ext>
                </a:extLst>
              </p:cNvPr>
              <p:cNvSpPr/>
              <p:nvPr/>
            </p:nvSpPr>
            <p:spPr>
              <a:xfrm>
                <a:off x="36243" y="5044898"/>
                <a:ext cx="5940120" cy="130969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1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Lepton category</a:t>
                </a:r>
              </a:p>
              <a:p>
                <a:pPr marL="285750" indent="-285750">
                  <a:lnSpc>
                    <a:spcPct val="11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  <m:t>T</m:t>
                        </m:r>
                      </m:sub>
                    </m:sSub>
                    <m:r>
                      <a:rPr lang="it-IT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Barlow"/>
                      </a:rPr>
                      <m:t>/</m:t>
                    </m:r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  <m:t>T</m:t>
                        </m:r>
                      </m:sub>
                    </m:sSub>
                    <m:r>
                      <a:rPr lang="it-IT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Barlow"/>
                      </a:rPr>
                      <m:t>(</m:t>
                    </m:r>
                    <m:r>
                      <m:rPr>
                        <m:sty m:val="p"/>
                      </m:rPr>
                      <a:rPr lang="it-IT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Barlow"/>
                      </a:rPr>
                      <m:t>jet</m:t>
                    </m:r>
                    <m:r>
                      <a:rPr lang="it-IT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Barlow"/>
                      </a:rPr>
                      <m:t>)</m:t>
                    </m:r>
                  </m:oMath>
                </a14:m>
                <a:endParaRPr lang="it-IT" sz="1400" dirty="0">
                  <a:solidFill>
                    <a:schemeClr val="tx1"/>
                  </a:solidFill>
                  <a:latin typeface="Barlow" panose="00000500000000000000" pitchFamily="2" charset="0"/>
                  <a:ea typeface="Barlow"/>
                  <a:cs typeface="Barlow"/>
                  <a:sym typeface="Barlow"/>
                </a:endParaRPr>
              </a:p>
              <a:p>
                <a:pPr marL="285750" indent="-285750">
                  <a:lnSpc>
                    <a:spcPct val="11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" sz="1400" dirty="0">
                    <a:solidFill>
                      <a:schemeClr val="tx1"/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𝑝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𝑇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−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𝑗𝑎𝑥𝑖𝑠</m:t>
                        </m:r>
                      </m:sub>
                    </m:sSub>
                    <m:r>
                      <a:rPr lang="it-IT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,   </m:t>
                    </m:r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𝑝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𝐿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−</m:t>
                        </m:r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arlow"/>
                            <a:cs typeface="Barlow"/>
                            <a:sym typeface="Barlow"/>
                          </a:rPr>
                          <m:t>𝑗𝑎𝑥𝑖𝑠</m:t>
                        </m:r>
                      </m:sub>
                    </m:sSub>
                  </m:oMath>
                </a14:m>
                <a:r>
                  <a:rPr lang="en" sz="1400" dirty="0">
                    <a:solidFill>
                      <a:schemeClr val="tx1"/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/</a:t>
                </a:r>
                <a14:m>
                  <m:oMath xmlns:m="http://schemas.openxmlformats.org/officeDocument/2006/math">
                    <m:r>
                      <a:rPr lang="it-IT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𝑝</m:t>
                    </m:r>
                    <m:r>
                      <a:rPr lang="it-IT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(</m:t>
                    </m:r>
                    <m:r>
                      <m:rPr>
                        <m:sty m:val="p"/>
                      </m:rPr>
                      <a:rPr lang="it-IT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jet</m:t>
                    </m:r>
                    <m:r>
                      <a:rPr lang="it-IT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arlow"/>
                        <a:cs typeface="Barlow"/>
                        <a:sym typeface="Barlow"/>
                      </a:rPr>
                      <m:t>)</m:t>
                    </m:r>
                  </m:oMath>
                </a14:m>
                <a:endParaRPr lang="en" sz="1400" dirty="0">
                  <a:solidFill>
                    <a:schemeClr val="tx1"/>
                  </a:solidFill>
                  <a:latin typeface="Barlow" panose="00000500000000000000" pitchFamily="2" charset="0"/>
                  <a:ea typeface="Barlow"/>
                  <a:cs typeface="Barlow"/>
                  <a:sym typeface="Barlow"/>
                </a:endParaRPr>
              </a:p>
            </p:txBody>
          </p:sp>
        </mc:Choice>
        <mc:Fallback xmlns="">
          <p:sp>
            <p:nvSpPr>
              <p:cNvPr id="6" name="Rettangolo con angoli arrotondati 5">
                <a:extLst>
                  <a:ext uri="{FF2B5EF4-FFF2-40B4-BE49-F238E27FC236}">
                    <a16:creationId xmlns:a16="http://schemas.microsoft.com/office/drawing/2014/main" id="{93BC5174-6613-7540-A029-77F2279C5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" y="5044898"/>
                <a:ext cx="5940120" cy="130969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tangolo 36">
            <a:extLst>
              <a:ext uri="{FF2B5EF4-FFF2-40B4-BE49-F238E27FC236}">
                <a16:creationId xmlns:a16="http://schemas.microsoft.com/office/drawing/2014/main" id="{33AA64F1-7D79-A046-80BA-CF7D38DC391E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8D3A2F1-E5DC-044A-807E-A30D4ED25D1F}"/>
              </a:ext>
            </a:extLst>
          </p:cNvPr>
          <p:cNvSpPr txBox="1"/>
          <p:nvPr/>
        </p:nvSpPr>
        <p:spPr>
          <a:xfrm>
            <a:off x="8342126" y="-3738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H</a:t>
            </a:r>
            <a:r>
              <a:rPr lang="en-GB" dirty="0" err="1">
                <a:solidFill>
                  <a:schemeClr val="bg1"/>
                </a:solidFill>
                <a:sym typeface="Wingdings" pitchFamily="2" charset="2"/>
              </a:rPr>
              <a:t>cc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980513-C0E5-5344-A101-444C14C412E9}"/>
              </a:ext>
            </a:extLst>
          </p:cNvPr>
          <p:cNvSpPr txBox="1"/>
          <p:nvPr/>
        </p:nvSpPr>
        <p:spPr>
          <a:xfrm>
            <a:off x="3626901" y="1659309"/>
            <a:ext cx="189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Vertex variables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16CFCCD-1160-234A-8C66-5EB9A34CC840}"/>
              </a:ext>
            </a:extLst>
          </p:cNvPr>
          <p:cNvSpPr txBox="1"/>
          <p:nvPr/>
        </p:nvSpPr>
        <p:spPr>
          <a:xfrm>
            <a:off x="3991643" y="3429000"/>
            <a:ext cx="175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Track variables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B1B66F2-9998-854E-891B-C0F853B9577F}"/>
              </a:ext>
            </a:extLst>
          </p:cNvPr>
          <p:cNvSpPr txBox="1"/>
          <p:nvPr/>
        </p:nvSpPr>
        <p:spPr>
          <a:xfrm>
            <a:off x="3224175" y="5381348"/>
            <a:ext cx="193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Lepton variables</a:t>
            </a:r>
          </a:p>
        </p:txBody>
      </p:sp>
    </p:spTree>
    <p:extLst>
      <p:ext uri="{BB962C8B-B14F-4D97-AF65-F5344CB8AC3E}">
        <p14:creationId xmlns:p14="http://schemas.microsoft.com/office/powerpoint/2010/main" val="135300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DFB-3C90-0E46-9CEF-DCA55E9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06" y="5777"/>
            <a:ext cx="8728195" cy="1135737"/>
          </a:xfrm>
        </p:spPr>
        <p:txBody>
          <a:bodyPr>
            <a:normAutofit/>
          </a:bodyPr>
          <a:lstStyle/>
          <a:p>
            <a:r>
              <a:rPr lang="en-GB" sz="4000" b="1" dirty="0"/>
              <a:t>C-jet tagging algorithm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11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egnaposto piè di pagina 71">
            <a:extLst>
              <a:ext uri="{FF2B5EF4-FFF2-40B4-BE49-F238E27FC236}">
                <a16:creationId xmlns:a16="http://schemas.microsoft.com/office/drawing/2014/main" id="{F3E999B1-6C6D-FB41-B05D-B966AB72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319" y="6601633"/>
            <a:ext cx="7159212" cy="3651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WIN 2021- R. </a:t>
            </a:r>
            <a:r>
              <a:rPr lang="en-GB" b="1" dirty="0" err="1">
                <a:solidFill>
                  <a:schemeClr val="bg1"/>
                </a:solidFill>
              </a:rPr>
              <a:t>Venditti</a:t>
            </a:r>
            <a:r>
              <a:rPr lang="en-GB" b="1" dirty="0">
                <a:solidFill>
                  <a:schemeClr val="bg1"/>
                </a:solidFill>
              </a:rPr>
              <a:t> - </a:t>
            </a:r>
            <a:r>
              <a:rPr lang="it-IT" b="1" dirty="0" err="1">
                <a:solidFill>
                  <a:schemeClr val="bg1"/>
                </a:solidFill>
              </a:rPr>
              <a:t>Higgs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boson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couplings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measurement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a Multi-</a:t>
            </a:r>
            <a:r>
              <a:rPr lang="it-IT" b="1" dirty="0" err="1">
                <a:solidFill>
                  <a:schemeClr val="bg1"/>
                </a:solidFill>
              </a:rPr>
              <a:t>TeV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Muon</a:t>
            </a:r>
            <a:r>
              <a:rPr lang="it-IT" b="1" dirty="0">
                <a:solidFill>
                  <a:schemeClr val="bg1"/>
                </a:solidFill>
              </a:rPr>
              <a:t> Collider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7DDB90E3-4750-0E49-8267-94ED9F30AE94}"/>
              </a:ext>
            </a:extLst>
          </p:cNvPr>
          <p:cNvSpPr txBox="1">
            <a:spLocks/>
          </p:cNvSpPr>
          <p:nvPr/>
        </p:nvSpPr>
        <p:spPr>
          <a:xfrm>
            <a:off x="6659873" y="592868"/>
            <a:ext cx="2443415" cy="367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14300" lvl="0" indent="0">
              <a:lnSpc>
                <a:spcPct val="100000"/>
              </a:lnSpc>
              <a:buClr>
                <a:srgbClr val="00B5DD"/>
              </a:buClr>
              <a:buNone/>
            </a:pPr>
            <a:r>
              <a:rPr lang="en-AU" sz="1800" dirty="0">
                <a:solidFill>
                  <a:srgbClr val="3A3F50"/>
                </a:solidFill>
                <a:latin typeface="+mj-lt"/>
                <a:cs typeface="Levenim MT" panose="02010502060101010101" pitchFamily="2" charset="-79"/>
              </a:rPr>
              <a:t>The </a:t>
            </a:r>
            <a:r>
              <a:rPr lang="en-AU" sz="1800" dirty="0">
                <a:solidFill>
                  <a:srgbClr val="3A3F5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variables are combined in a single Boosted Decision Tree. </a:t>
            </a:r>
          </a:p>
          <a:p>
            <a:pPr marL="114300" lvl="0" indent="0">
              <a:lnSpc>
                <a:spcPct val="100000"/>
              </a:lnSpc>
              <a:buClr>
                <a:srgbClr val="00B5DD"/>
              </a:buClr>
              <a:buNone/>
            </a:pPr>
            <a:r>
              <a:rPr lang="en-AU" sz="1800" dirty="0">
                <a:solidFill>
                  <a:srgbClr val="3A3F5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Two independent taggers :</a:t>
            </a:r>
          </a:p>
          <a:p>
            <a:pPr>
              <a:lnSpc>
                <a:spcPct val="100000"/>
              </a:lnSpc>
              <a:buClr>
                <a:srgbClr val="00B5DD"/>
              </a:buClr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C0000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CvsB</a:t>
            </a:r>
            <a:r>
              <a:rPr lang="it-IT" sz="1800" dirty="0">
                <a:solidFill>
                  <a:srgbClr val="C0000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 </a:t>
            </a:r>
            <a:r>
              <a:rPr lang="it-IT" sz="1800" dirty="0">
                <a:solidFill>
                  <a:srgbClr val="3A3F5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 : separate c-jets from b-</a:t>
            </a:r>
            <a:r>
              <a:rPr lang="it-IT" sz="1800" dirty="0" err="1">
                <a:solidFill>
                  <a:srgbClr val="3A3F5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jets</a:t>
            </a:r>
            <a:endParaRPr lang="it-IT" sz="1800" dirty="0">
              <a:solidFill>
                <a:srgbClr val="3A3F50"/>
              </a:solidFill>
              <a:latin typeface="+mj-lt"/>
              <a:cs typeface="Levenim MT" panose="02010502060101010101" pitchFamily="2" charset="-79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Clr>
                <a:srgbClr val="00B5DD"/>
              </a:buClr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52385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CvsL</a:t>
            </a:r>
            <a:r>
              <a:rPr lang="it-IT" sz="1800" dirty="0">
                <a:solidFill>
                  <a:srgbClr val="3A3F5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 : separate c-</a:t>
            </a:r>
            <a:r>
              <a:rPr lang="it-IT" sz="1800" dirty="0" err="1">
                <a:solidFill>
                  <a:srgbClr val="3A3F5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jets</a:t>
            </a:r>
            <a:r>
              <a:rPr lang="it-IT" sz="1800" dirty="0">
                <a:solidFill>
                  <a:srgbClr val="3A3F5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 from light </a:t>
            </a:r>
            <a:r>
              <a:rPr lang="it-IT" sz="1800" dirty="0" err="1">
                <a:solidFill>
                  <a:srgbClr val="3A3F50"/>
                </a:solidFill>
                <a:latin typeface="+mj-lt"/>
                <a:cs typeface="Levenim MT" panose="02010502060101010101" pitchFamily="2" charset="-79"/>
                <a:sym typeface="Wingdings" panose="05000000000000000000" pitchFamily="2" charset="2"/>
              </a:rPr>
              <a:t>flavor</a:t>
            </a:r>
            <a:endParaRPr lang="en-US" dirty="0">
              <a:latin typeface="+mj-lt"/>
              <a:cs typeface="Levenim MT" panose="02010502060101010101" pitchFamily="2" charset="-79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4CA513C-94AD-674D-A20A-8FA803DD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6" y="931642"/>
            <a:ext cx="3202691" cy="23295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592B307-DA3D-2546-B58A-B16DE8D49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544" y="931642"/>
            <a:ext cx="3202691" cy="2305937"/>
          </a:xfrm>
          <a:prstGeom prst="rect">
            <a:avLst/>
          </a:prstGeom>
          <a:ln w="28575">
            <a:solidFill>
              <a:srgbClr val="052385"/>
            </a:solidFill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71069E-DDC6-1146-B3FD-F0957A5F8087}"/>
              </a:ext>
            </a:extLst>
          </p:cNvPr>
          <p:cNvSpPr txBox="1"/>
          <p:nvPr/>
        </p:nvSpPr>
        <p:spPr>
          <a:xfrm>
            <a:off x="499081" y="1638755"/>
            <a:ext cx="142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>
                <a:latin typeface="Barlow" panose="00000500000000000000" pitchFamily="2" charset="0"/>
              </a:rPr>
              <a:t>Signal</a:t>
            </a:r>
            <a:r>
              <a:rPr lang="it-IT" sz="1600" dirty="0">
                <a:latin typeface="Barlow" panose="00000500000000000000" pitchFamily="2" charset="0"/>
              </a:rPr>
              <a:t>: </a:t>
            </a:r>
            <a:r>
              <a:rPr lang="it-IT" sz="1600" dirty="0">
                <a:solidFill>
                  <a:srgbClr val="00B050"/>
                </a:solidFill>
                <a:latin typeface="Barlow" panose="00000500000000000000" pitchFamily="2" charset="0"/>
              </a:rPr>
              <a:t>c jets</a:t>
            </a:r>
          </a:p>
          <a:p>
            <a:pPr algn="just"/>
            <a:r>
              <a:rPr lang="it-IT" sz="1600" dirty="0" err="1">
                <a:latin typeface="Barlow" panose="00000500000000000000" pitchFamily="2" charset="0"/>
              </a:rPr>
              <a:t>Bkg</a:t>
            </a:r>
            <a:r>
              <a:rPr lang="it-IT" sz="1600" dirty="0">
                <a:latin typeface="Barlow" panose="00000500000000000000" pitchFamily="2" charset="0"/>
              </a:rPr>
              <a:t> : 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Barlow" panose="00000500000000000000" pitchFamily="2" charset="0"/>
              </a:rPr>
              <a:t>b jets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EDD6CAB-D8C7-1041-9D34-93174294DD90}"/>
              </a:ext>
            </a:extLst>
          </p:cNvPr>
          <p:cNvSpPr txBox="1"/>
          <p:nvPr/>
        </p:nvSpPr>
        <p:spPr>
          <a:xfrm>
            <a:off x="4906779" y="1590615"/>
            <a:ext cx="165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>
                <a:latin typeface="Barlow" panose="00000500000000000000" pitchFamily="2" charset="0"/>
              </a:rPr>
              <a:t>Signal</a:t>
            </a:r>
            <a:r>
              <a:rPr lang="it-IT" sz="1600" dirty="0">
                <a:latin typeface="Barlow" panose="00000500000000000000" pitchFamily="2" charset="0"/>
              </a:rPr>
              <a:t>: </a:t>
            </a:r>
            <a:r>
              <a:rPr lang="it-IT" sz="1600" dirty="0">
                <a:solidFill>
                  <a:srgbClr val="00B050"/>
                </a:solidFill>
                <a:latin typeface="Barlow" panose="00000500000000000000" pitchFamily="2" charset="0"/>
              </a:rPr>
              <a:t>c jets</a:t>
            </a:r>
          </a:p>
          <a:p>
            <a:pPr algn="just"/>
            <a:r>
              <a:rPr lang="it-IT" sz="1600" dirty="0" err="1">
                <a:latin typeface="Barlow" panose="00000500000000000000" pitchFamily="2" charset="0"/>
              </a:rPr>
              <a:t>Bkg</a:t>
            </a:r>
            <a:r>
              <a:rPr lang="it-IT" sz="1600" dirty="0">
                <a:latin typeface="Barlow" panose="00000500000000000000" pitchFamily="2" charset="0"/>
              </a:rPr>
              <a:t> : </a:t>
            </a:r>
            <a:r>
              <a:rPr lang="it-IT" sz="1600" dirty="0">
                <a:solidFill>
                  <a:srgbClr val="0909FF"/>
                </a:solidFill>
                <a:latin typeface="Barlow" panose="00000500000000000000" pitchFamily="2" charset="0"/>
              </a:rPr>
              <a:t>light jets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676F9A1-B516-1C4E-8B96-1D798F22A5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9" t="4208" r="1404" b="2455"/>
          <a:stretch/>
        </p:blipFill>
        <p:spPr>
          <a:xfrm>
            <a:off x="92640" y="3631587"/>
            <a:ext cx="5485172" cy="162207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D587ED0C-189C-284B-8B70-D54A2A20754F}"/>
              </a:ext>
            </a:extLst>
          </p:cNvPr>
          <p:cNvSpPr/>
          <p:nvPr/>
        </p:nvSpPr>
        <p:spPr>
          <a:xfrm>
            <a:off x="3134397" y="3441265"/>
            <a:ext cx="2443415" cy="1946059"/>
          </a:xfrm>
          <a:prstGeom prst="rect">
            <a:avLst/>
          </a:prstGeom>
          <a:noFill/>
          <a:ln w="28575">
            <a:solidFill>
              <a:srgbClr val="052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6087F3F-2AC5-3E41-BAA7-ED0572846FEB}"/>
              </a:ext>
            </a:extLst>
          </p:cNvPr>
          <p:cNvSpPr/>
          <p:nvPr/>
        </p:nvSpPr>
        <p:spPr>
          <a:xfrm>
            <a:off x="636961" y="3474926"/>
            <a:ext cx="2443415" cy="19460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BBF5627-F37B-BA4E-A34E-58B3CD862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91" y="3475861"/>
            <a:ext cx="3329297" cy="2402264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27" name="Stella a 5 punte 26">
            <a:extLst>
              <a:ext uri="{FF2B5EF4-FFF2-40B4-BE49-F238E27FC236}">
                <a16:creationId xmlns:a16="http://schemas.microsoft.com/office/drawing/2014/main" id="{F91CC279-7D03-7743-B63A-A2D634FE00C9}"/>
              </a:ext>
            </a:extLst>
          </p:cNvPr>
          <p:cNvSpPr/>
          <p:nvPr/>
        </p:nvSpPr>
        <p:spPr>
          <a:xfrm flipH="1">
            <a:off x="7082763" y="4641600"/>
            <a:ext cx="335347" cy="293662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ella 5">
                <a:extLst>
                  <a:ext uri="{FF2B5EF4-FFF2-40B4-BE49-F238E27FC236}">
                    <a16:creationId xmlns:a16="http://schemas.microsoft.com/office/drawing/2014/main" id="{4A04490B-2536-5944-9D48-1D8A2E2160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949357"/>
                  </p:ext>
                </p:extLst>
              </p:nvPr>
            </p:nvGraphicFramePr>
            <p:xfrm>
              <a:off x="36980" y="5551342"/>
              <a:ext cx="5540832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330">
                      <a:extLst>
                        <a:ext uri="{9D8B030D-6E8A-4147-A177-3AD203B41FA5}">
                          <a16:colId xmlns:a16="http://schemas.microsoft.com/office/drawing/2014/main" val="1231983116"/>
                        </a:ext>
                      </a:extLst>
                    </a:gridCol>
                    <a:gridCol w="1264312">
                      <a:extLst>
                        <a:ext uri="{9D8B030D-6E8A-4147-A177-3AD203B41FA5}">
                          <a16:colId xmlns:a16="http://schemas.microsoft.com/office/drawing/2014/main" val="329710346"/>
                        </a:ext>
                      </a:extLst>
                    </a:gridCol>
                    <a:gridCol w="1284827">
                      <a:extLst>
                        <a:ext uri="{9D8B030D-6E8A-4147-A177-3AD203B41FA5}">
                          <a16:colId xmlns:a16="http://schemas.microsoft.com/office/drawing/2014/main" val="2547404197"/>
                        </a:ext>
                      </a:extLst>
                    </a:gridCol>
                    <a:gridCol w="1391363">
                      <a:extLst>
                        <a:ext uri="{9D8B030D-6E8A-4147-A177-3AD203B41FA5}">
                          <a16:colId xmlns:a16="http://schemas.microsoft.com/office/drawing/2014/main" val="2121123297"/>
                        </a:ext>
                      </a:extLst>
                    </a:gridCol>
                  </a:tblGrid>
                  <a:tr h="4527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1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𝑪𝒗𝒔𝑳</m:t>
                              </m:r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𝑪𝒗𝒔𝑩</m:t>
                              </m:r>
                            </m:oMath>
                          </a14:m>
                          <a:r>
                            <a:rPr lang="it-IT" sz="1400" b="1" i="1" dirty="0">
                              <a:latin typeface="Barlow" panose="00000500000000000000" pitchFamily="2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it-IT" sz="1400" b="1" i="1" dirty="0">
                            <a:latin typeface="Barlow" panose="00000500000000000000" pitchFamily="2" charset="0"/>
                          </a:endParaRPr>
                        </a:p>
                        <a:p>
                          <a:pPr algn="ctr"/>
                          <a:r>
                            <a:rPr lang="it-IT" sz="1400" b="1" i="1" dirty="0">
                              <a:latin typeface="Barlow" panose="00000500000000000000" pitchFamily="2" charset="0"/>
                            </a:rPr>
                            <a:t> </a:t>
                          </a:r>
                          <a:r>
                            <a:rPr lang="it-IT" sz="1400" b="1" i="0" dirty="0">
                              <a:latin typeface="Barlow" panose="00000500000000000000" pitchFamily="2" charset="0"/>
                            </a:rPr>
                            <a:t>efficiency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it-IT" sz="1400" b="1" i="1" dirty="0">
                              <a:latin typeface="Barlow" panose="00000500000000000000" pitchFamily="2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400" b="1" i="0" dirty="0">
                              <a:latin typeface="Barlow" panose="00000500000000000000" pitchFamily="2" charset="0"/>
                            </a:rPr>
                            <a:t>contamination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𝒍𝒊𝒈𝒉𝒕</m:t>
                              </m:r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𝒇𝒍𝒂𝒗</m:t>
                              </m:r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it-IT" sz="1400" b="1" i="1" dirty="0">
                              <a:latin typeface="Barlow" panose="00000500000000000000" pitchFamily="2" charset="0"/>
                            </a:rPr>
                            <a:t> </a:t>
                          </a:r>
                          <a:r>
                            <a:rPr lang="it-IT" sz="1400" b="1" i="0" dirty="0">
                              <a:latin typeface="Barlow" panose="00000500000000000000" pitchFamily="2" charset="0"/>
                            </a:rPr>
                            <a:t>contamination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2374150"/>
                      </a:ext>
                    </a:extLst>
                  </a:tr>
                  <a:tr h="26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Barlow" panose="00000500000000000000" pitchFamily="2" charset="0"/>
                            </a:rPr>
                            <a:t>(0.04, 0.00)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Barlow" panose="00000500000000000000" pitchFamily="2" charset="0"/>
                            </a:rPr>
                            <a:t>40 %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Barlow" panose="00000500000000000000" pitchFamily="2" charset="0"/>
                            </a:rPr>
                            <a:t>13 %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Barlow" panose="00000500000000000000" pitchFamily="2" charset="0"/>
                            </a:rPr>
                            <a:t>5 %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0615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ella 5">
                <a:extLst>
                  <a:ext uri="{FF2B5EF4-FFF2-40B4-BE49-F238E27FC236}">
                    <a16:creationId xmlns:a16="http://schemas.microsoft.com/office/drawing/2014/main" id="{4A04490B-2536-5944-9D48-1D8A2E2160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949357"/>
                  </p:ext>
                </p:extLst>
              </p:nvPr>
            </p:nvGraphicFramePr>
            <p:xfrm>
              <a:off x="36980" y="5551342"/>
              <a:ext cx="5540832" cy="883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330">
                      <a:extLst>
                        <a:ext uri="{9D8B030D-6E8A-4147-A177-3AD203B41FA5}">
                          <a16:colId xmlns:a16="http://schemas.microsoft.com/office/drawing/2014/main" val="1231983116"/>
                        </a:ext>
                      </a:extLst>
                    </a:gridCol>
                    <a:gridCol w="1264312">
                      <a:extLst>
                        <a:ext uri="{9D8B030D-6E8A-4147-A177-3AD203B41FA5}">
                          <a16:colId xmlns:a16="http://schemas.microsoft.com/office/drawing/2014/main" val="329710346"/>
                        </a:ext>
                      </a:extLst>
                    </a:gridCol>
                    <a:gridCol w="1284827">
                      <a:extLst>
                        <a:ext uri="{9D8B030D-6E8A-4147-A177-3AD203B41FA5}">
                          <a16:colId xmlns:a16="http://schemas.microsoft.com/office/drawing/2014/main" val="2547404197"/>
                        </a:ext>
                      </a:extLst>
                    </a:gridCol>
                    <a:gridCol w="1391363">
                      <a:extLst>
                        <a:ext uri="{9D8B030D-6E8A-4147-A177-3AD203B41FA5}">
                          <a16:colId xmlns:a16="http://schemas.microsoft.com/office/drawing/2014/main" val="212112329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t="-2439" r="-246457" b="-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28283" t="-2439" r="-216162" b="-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21569" t="-2439" r="-109804" b="-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98182" t="-2439" r="-1818" b="-902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3741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Barlow" panose="00000500000000000000" pitchFamily="2" charset="0"/>
                            </a:rPr>
                            <a:t>(0.04, 0.00)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Barlow" panose="00000500000000000000" pitchFamily="2" charset="0"/>
                            </a:rPr>
                            <a:t>40 %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Barlow" panose="00000500000000000000" pitchFamily="2" charset="0"/>
                            </a:rPr>
                            <a:t>13 %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Barlow" panose="00000500000000000000" pitchFamily="2" charset="0"/>
                            </a:rPr>
                            <a:t>5 %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06158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Rettangolo 28">
            <a:extLst>
              <a:ext uri="{FF2B5EF4-FFF2-40B4-BE49-F238E27FC236}">
                <a16:creationId xmlns:a16="http://schemas.microsoft.com/office/drawing/2014/main" id="{A59527E4-10A4-8448-8B67-BC2ADD4315B6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7D144F2-154F-5947-9A5C-BE81D5775FC1}"/>
              </a:ext>
            </a:extLst>
          </p:cNvPr>
          <p:cNvSpPr txBox="1"/>
          <p:nvPr/>
        </p:nvSpPr>
        <p:spPr>
          <a:xfrm>
            <a:off x="8342126" y="-3738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H</a:t>
            </a:r>
            <a:r>
              <a:rPr lang="en-GB" dirty="0" err="1">
                <a:solidFill>
                  <a:schemeClr val="bg1"/>
                </a:solidFill>
                <a:sym typeface="Wingdings" pitchFamily="2" charset="2"/>
              </a:rPr>
              <a:t>cc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12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egnaposto piè di pagina 71">
            <a:extLst>
              <a:ext uri="{FF2B5EF4-FFF2-40B4-BE49-F238E27FC236}">
                <a16:creationId xmlns:a16="http://schemas.microsoft.com/office/drawing/2014/main" id="{F3E999B1-6C6D-FB41-B05D-B966AB72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014" y="6612963"/>
            <a:ext cx="7159212" cy="3651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WIN 2021- R. </a:t>
            </a:r>
            <a:r>
              <a:rPr lang="en-GB" b="1" dirty="0" err="1">
                <a:solidFill>
                  <a:schemeClr val="bg1"/>
                </a:solidFill>
              </a:rPr>
              <a:t>Venditti</a:t>
            </a:r>
            <a:r>
              <a:rPr lang="en-GB" b="1" dirty="0">
                <a:solidFill>
                  <a:schemeClr val="bg1"/>
                </a:solidFill>
              </a:rPr>
              <a:t> - </a:t>
            </a:r>
            <a:r>
              <a:rPr lang="it-IT" b="1" dirty="0" err="1">
                <a:solidFill>
                  <a:schemeClr val="bg1"/>
                </a:solidFill>
              </a:rPr>
              <a:t>Higgs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boson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couplings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measurement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a Multi-</a:t>
            </a:r>
            <a:r>
              <a:rPr lang="it-IT" b="1" dirty="0" err="1">
                <a:solidFill>
                  <a:schemeClr val="bg1"/>
                </a:solidFill>
              </a:rPr>
              <a:t>TeV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Muon</a:t>
            </a:r>
            <a:r>
              <a:rPr lang="it-IT" b="1" dirty="0">
                <a:solidFill>
                  <a:schemeClr val="bg1"/>
                </a:solidFill>
              </a:rPr>
              <a:t> Collider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75EF0139-9237-7C4A-BBF9-E0DB4A9BC7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05" y="969"/>
                <a:ext cx="78867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it-IT" dirty="0"/>
                  <a:t> </a:t>
                </a:r>
                <a:r>
                  <a:rPr lang="it-IT" b="1" dirty="0"/>
                  <a:t>preliminary </a:t>
                </a:r>
                <a:r>
                  <a:rPr lang="en-GB" b="1" dirty="0"/>
                  <a:t>results</a:t>
                </a:r>
              </a:p>
            </p:txBody>
          </p:sp>
        </mc:Choice>
        <mc:Fallback xmlns="">
          <p:sp>
            <p:nvSpPr>
              <p:cNvPr id="5" name="Titolo 4">
                <a:extLst>
                  <a:ext uri="{FF2B5EF4-FFF2-40B4-BE49-F238E27FC236}">
                    <a16:creationId xmlns:a16="http://schemas.microsoft.com/office/drawing/2014/main" id="{75EF0139-9237-7C4A-BBF9-E0DB4A9BC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05" y="969"/>
                <a:ext cx="7886700" cy="1325563"/>
              </a:xfrm>
              <a:blipFill>
                <a:blip r:embed="rId2"/>
                <a:stretch>
                  <a:fillRect l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9AF10F72-1105-7B4F-9D12-BC2D85B9D605}"/>
                  </a:ext>
                </a:extLst>
              </p:cNvPr>
              <p:cNvSpPr/>
              <p:nvPr/>
            </p:nvSpPr>
            <p:spPr>
              <a:xfrm>
                <a:off x="24783" y="1059980"/>
                <a:ext cx="49608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dirty="0">
                    <a:solidFill>
                      <a:schemeClr val="tx1"/>
                    </a:solidFill>
                    <a:latin typeface="Barlow" panose="00000500000000000000" pitchFamily="2" charset="0"/>
                    <a:sym typeface="Barlow"/>
                  </a:rPr>
                  <a:t>After flavor tagging, Higgs candidates are built using the two highest </a:t>
                </a:r>
                <a:r>
                  <a:rPr lang="en" dirty="0" err="1">
                    <a:solidFill>
                      <a:schemeClr val="tx1"/>
                    </a:solidFill>
                    <a:latin typeface="Barlow" panose="00000500000000000000" pitchFamily="2" charset="0"/>
                    <a:sym typeface="Barlow"/>
                  </a:rPr>
                  <a:t>pT</a:t>
                </a:r>
                <a:r>
                  <a:rPr lang="en" dirty="0">
                    <a:solidFill>
                      <a:schemeClr val="tx1"/>
                    </a:solidFill>
                    <a:latin typeface="Barlow" panose="00000500000000000000" pitchFamily="2" charset="0"/>
                    <a:sym typeface="Barlow"/>
                  </a:rPr>
                  <a:t> jets and further topological selections are applied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Barlow"/>
                          </a:rPr>
                          <m:t>H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/>
                    </a:solidFill>
                    <a:latin typeface="Barlow" panose="00000500000000000000" pitchFamily="2" charset="0"/>
                  </a:rPr>
                  <a:t> &gt; 130 GeV,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  <a:latin typeface="Barlow" panose="00000500000000000000" pitchFamily="2" charset="0"/>
                  </a:rPr>
                  <a:t>&gt; 30 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it-I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it-IT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>
                    <a:solidFill>
                      <a:schemeClr val="tx1"/>
                    </a:solidFill>
                    <a:latin typeface="Barlow" panose="00000500000000000000" pitchFamily="2" charset="0"/>
                  </a:rPr>
                  <a:t> &lt;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∈[110,130]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  <a:latin typeface="Barlow" panose="00000500000000000000" pitchFamily="2" charset="0"/>
                  </a:rPr>
                  <a:t> GeV</a:t>
                </a:r>
              </a:p>
              <a:p>
                <a:pPr algn="just"/>
                <a:endParaRPr lang="it-IT" dirty="0">
                  <a:solidFill>
                    <a:schemeClr val="tx1"/>
                  </a:solidFill>
                  <a:latin typeface="Barlow" panose="00000500000000000000" pitchFamily="2" charset="0"/>
                </a:endParaRP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9AF10F72-1105-7B4F-9D12-BC2D85B9D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" y="1059980"/>
                <a:ext cx="4960883" cy="1754326"/>
              </a:xfrm>
              <a:prstGeom prst="rect">
                <a:avLst/>
              </a:prstGeom>
              <a:blipFill>
                <a:blip r:embed="rId3"/>
                <a:stretch>
                  <a:fillRect l="-510"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>
            <a:extLst>
              <a:ext uri="{FF2B5EF4-FFF2-40B4-BE49-F238E27FC236}">
                <a16:creationId xmlns:a16="http://schemas.microsoft.com/office/drawing/2014/main" id="{5AD1D34C-9130-184C-8DA2-5232770C7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60" y="1243888"/>
            <a:ext cx="3311839" cy="2386350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B4DF269E-92EC-204B-A8DC-E9046AF7332C}"/>
              </a:ext>
            </a:extLst>
          </p:cNvPr>
          <p:cNvGrpSpPr/>
          <p:nvPr/>
        </p:nvGrpSpPr>
        <p:grpSpPr>
          <a:xfrm>
            <a:off x="5298083" y="4213358"/>
            <a:ext cx="3291276" cy="2356407"/>
            <a:chOff x="1508626" y="1387846"/>
            <a:chExt cx="4306515" cy="3114880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395F89FF-F0EC-7447-9008-1B618D848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8626" y="1387846"/>
              <a:ext cx="4306515" cy="311488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cxnSp>
          <p:nvCxnSpPr>
            <p:cNvPr id="26" name="Connettore diritto 34">
              <a:extLst>
                <a:ext uri="{FF2B5EF4-FFF2-40B4-BE49-F238E27FC236}">
                  <a16:creationId xmlns:a16="http://schemas.microsoft.com/office/drawing/2014/main" id="{C9FFBABE-1C06-C94F-A4AF-57EC4C8BC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5040" y="1676866"/>
              <a:ext cx="0" cy="2433584"/>
            </a:xfrm>
            <a:prstGeom prst="line">
              <a:avLst/>
            </a:prstGeom>
            <a:ln>
              <a:solidFill>
                <a:schemeClr val="bg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46">
              <a:extLst>
                <a:ext uri="{FF2B5EF4-FFF2-40B4-BE49-F238E27FC236}">
                  <a16:creationId xmlns:a16="http://schemas.microsoft.com/office/drawing/2014/main" id="{A946DD7D-ED6B-764E-80E7-836B5051C9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087" y="1676866"/>
              <a:ext cx="0" cy="2441676"/>
            </a:xfrm>
            <a:prstGeom prst="line">
              <a:avLst/>
            </a:prstGeom>
            <a:ln>
              <a:solidFill>
                <a:schemeClr val="bg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ella 5">
                <a:extLst>
                  <a:ext uri="{FF2B5EF4-FFF2-40B4-BE49-F238E27FC236}">
                    <a16:creationId xmlns:a16="http://schemas.microsoft.com/office/drawing/2014/main" id="{D87EFA71-8070-4C40-A98D-610587FB46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537611"/>
                  </p:ext>
                </p:extLst>
              </p:nvPr>
            </p:nvGraphicFramePr>
            <p:xfrm>
              <a:off x="280274" y="2674229"/>
              <a:ext cx="4011452" cy="1348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2343">
                      <a:extLst>
                        <a:ext uri="{9D8B030D-6E8A-4147-A177-3AD203B41FA5}">
                          <a16:colId xmlns:a16="http://schemas.microsoft.com/office/drawing/2014/main" val="1231983116"/>
                        </a:ext>
                      </a:extLst>
                    </a:gridCol>
                    <a:gridCol w="1375913">
                      <a:extLst>
                        <a:ext uri="{9D8B030D-6E8A-4147-A177-3AD203B41FA5}">
                          <a16:colId xmlns:a16="http://schemas.microsoft.com/office/drawing/2014/main" val="329710346"/>
                        </a:ext>
                      </a:extLst>
                    </a:gridCol>
                    <a:gridCol w="1403196">
                      <a:extLst>
                        <a:ext uri="{9D8B030D-6E8A-4147-A177-3AD203B41FA5}">
                          <a16:colId xmlns:a16="http://schemas.microsoft.com/office/drawing/2014/main" val="2547404197"/>
                        </a:ext>
                      </a:extLst>
                    </a:gridCol>
                  </a:tblGrid>
                  <a:tr h="418918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AU" sz="16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6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600" b="1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= 1.5 </a:t>
                          </a:r>
                          <a:r>
                            <a:rPr lang="it-IT" sz="1600" b="1" dirty="0" err="1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TeV</a:t>
                          </a:r>
                          <a:r>
                            <a:rPr lang="it-IT" sz="1600" b="1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,  500 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it-IT" sz="1600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(no BIB overlay) </a:t>
                          </a:r>
                          <a:endParaRPr lang="it-IT" sz="1600" dirty="0">
                            <a:solidFill>
                              <a:schemeClr val="bg1"/>
                            </a:solidFill>
                            <a:latin typeface="Barlow" panose="00000500000000000000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it-IT" sz="1200" b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it-IT" sz="1200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1301516"/>
                      </a:ext>
                    </a:extLst>
                  </a:tr>
                  <a:tr h="415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it-IT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it-IT" sz="1600" dirty="0">
                            <a:latin typeface="Barlow" panose="00000500000000000000" pitchFamily="2" charset="0"/>
                            <a:sym typeface="Wingdings" panose="05000000000000000000" pitchFamily="2" charset="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𝑯𝒄𝒄</m:t>
                                    </m:r>
                                  </m:sub>
                                </m:sSub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𝑯𝒄𝒄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b="1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2374150"/>
                      </a:ext>
                    </a:extLst>
                  </a:tr>
                  <a:tr h="4239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Barlow" panose="00000500000000000000" pitchFamily="2" charset="0"/>
                            </a:rPr>
                            <a:t>9.5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Barlow" panose="00000500000000000000" pitchFamily="2" charset="0"/>
                            </a:rPr>
                            <a:t>10.5 %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latin typeface="Barlow" panose="00000500000000000000" pitchFamily="2" charset="0"/>
                            </a:rPr>
                            <a:t>5.5 %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0615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ella 5">
                <a:extLst>
                  <a:ext uri="{FF2B5EF4-FFF2-40B4-BE49-F238E27FC236}">
                    <a16:creationId xmlns:a16="http://schemas.microsoft.com/office/drawing/2014/main" id="{D87EFA71-8070-4C40-A98D-610587FB46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537611"/>
                  </p:ext>
                </p:extLst>
              </p:nvPr>
            </p:nvGraphicFramePr>
            <p:xfrm>
              <a:off x="280274" y="2674229"/>
              <a:ext cx="4011452" cy="1348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2343">
                      <a:extLst>
                        <a:ext uri="{9D8B030D-6E8A-4147-A177-3AD203B41FA5}">
                          <a16:colId xmlns:a16="http://schemas.microsoft.com/office/drawing/2014/main" val="1231983116"/>
                        </a:ext>
                      </a:extLst>
                    </a:gridCol>
                    <a:gridCol w="1375913">
                      <a:extLst>
                        <a:ext uri="{9D8B030D-6E8A-4147-A177-3AD203B41FA5}">
                          <a16:colId xmlns:a16="http://schemas.microsoft.com/office/drawing/2014/main" val="329710346"/>
                        </a:ext>
                      </a:extLst>
                    </a:gridCol>
                    <a:gridCol w="1403196">
                      <a:extLst>
                        <a:ext uri="{9D8B030D-6E8A-4147-A177-3AD203B41FA5}">
                          <a16:colId xmlns:a16="http://schemas.microsoft.com/office/drawing/2014/main" val="2547404197"/>
                        </a:ext>
                      </a:extLst>
                    </a:gridCol>
                  </a:tblGrid>
                  <a:tr h="423863">
                    <a:tc gridSpan="3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16" t="-2941" r="-949" b="-23823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it-IT" sz="1200" b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it-IT" sz="1200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1301516"/>
                      </a:ext>
                    </a:extLst>
                  </a:tr>
                  <a:tr h="5003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31" t="-89744" r="-228866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0741" t="-89744" r="-105556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85586" t="-89744" r="-2703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374150"/>
                      </a:ext>
                    </a:extLst>
                  </a:tr>
                  <a:tr h="4239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Barlow" panose="00000500000000000000" pitchFamily="2" charset="0"/>
                            </a:rPr>
                            <a:t>9.5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Barlow" panose="00000500000000000000" pitchFamily="2" charset="0"/>
                            </a:rPr>
                            <a:t>10.5 %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latin typeface="Barlow" panose="00000500000000000000" pitchFamily="2" charset="0"/>
                            </a:rPr>
                            <a:t>5.5 %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06158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8">
                <a:extLst>
                  <a:ext uri="{FF2B5EF4-FFF2-40B4-BE49-F238E27FC236}">
                    <a16:creationId xmlns:a16="http://schemas.microsoft.com/office/drawing/2014/main" id="{FE5DDF59-1A75-5C4B-BFA0-C056F3097D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195905"/>
                  </p:ext>
                </p:extLst>
              </p:nvPr>
            </p:nvGraphicFramePr>
            <p:xfrm>
              <a:off x="313947" y="4091195"/>
              <a:ext cx="4087030" cy="1525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2343">
                      <a:extLst>
                        <a:ext uri="{9D8B030D-6E8A-4147-A177-3AD203B41FA5}">
                          <a16:colId xmlns:a16="http://schemas.microsoft.com/office/drawing/2014/main" val="3722758451"/>
                        </a:ext>
                      </a:extLst>
                    </a:gridCol>
                    <a:gridCol w="1375913">
                      <a:extLst>
                        <a:ext uri="{9D8B030D-6E8A-4147-A177-3AD203B41FA5}">
                          <a16:colId xmlns:a16="http://schemas.microsoft.com/office/drawing/2014/main" val="24737136"/>
                        </a:ext>
                      </a:extLst>
                    </a:gridCol>
                    <a:gridCol w="1478774">
                      <a:extLst>
                        <a:ext uri="{9D8B030D-6E8A-4147-A177-3AD203B41FA5}">
                          <a16:colId xmlns:a16="http://schemas.microsoft.com/office/drawing/2014/main" val="2349535225"/>
                        </a:ext>
                      </a:extLst>
                    </a:gridCol>
                  </a:tblGrid>
                  <a:tr h="54138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Projection </a:t>
                          </a:r>
                          <a:r>
                            <a:rPr lang="it-IT" sz="1600" b="1" dirty="0" err="1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at</a:t>
                          </a:r>
                          <a:r>
                            <a:rPr lang="it-IT" sz="1600" b="1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AU" sz="16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6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600" b="1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= 3 </a:t>
                          </a:r>
                          <a:r>
                            <a:rPr lang="it-IT" sz="1600" b="1" dirty="0" err="1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TeV</a:t>
                          </a:r>
                          <a:r>
                            <a:rPr lang="it-IT" sz="1600" b="1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  <a:ea typeface="Cambria Math" panose="02040503050406030204" pitchFamily="18" charset="0"/>
                            </a:rPr>
                            <a:t>,  1300 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it-IT" sz="1600" dirty="0">
                            <a:solidFill>
                              <a:schemeClr val="bg1"/>
                            </a:solidFill>
                            <a:latin typeface="Barlow" panose="00000500000000000000" pitchFamily="2" charset="0"/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(</a:t>
                          </a:r>
                          <a:r>
                            <a:rPr lang="it-IT" sz="1600" dirty="0" err="1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assuming</a:t>
                          </a:r>
                          <a:r>
                            <a:rPr lang="it-IT" sz="1600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same</a:t>
                          </a:r>
                          <a:r>
                            <a:rPr lang="it-IT" sz="1600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selection</a:t>
                          </a:r>
                          <a:r>
                            <a:rPr lang="it-IT" sz="1600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efficiencies</a:t>
                          </a:r>
                          <a:r>
                            <a:rPr lang="it-IT" sz="1600" dirty="0">
                              <a:solidFill>
                                <a:schemeClr val="bg1"/>
                              </a:solidFill>
                              <a:latin typeface="Barlow" panose="00000500000000000000" pitchFamily="2" charset="0"/>
                            </a:rPr>
                            <a:t>)</a:t>
                          </a:r>
                          <a:endParaRPr lang="it-IT" sz="1600" dirty="0">
                            <a:latin typeface="Barlow" panose="00000500000000000000" pitchFamily="2" charset="0"/>
                          </a:endParaRPr>
                        </a:p>
                      </a:txBody>
                      <a:tcPr anchor="ctr">
                        <a:solidFill>
                          <a:srgbClr val="00B5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dirty="0">
                            <a:latin typeface="Barlow" panose="00000500000000000000" pitchFamily="2" charset="0"/>
                          </a:endParaRPr>
                        </a:p>
                      </a:txBody>
                      <a:tcPr anchor="ctr">
                        <a:solidFill>
                          <a:srgbClr val="00B5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dirty="0">
                            <a:latin typeface="Barlow" panose="00000500000000000000" pitchFamily="2" charset="0"/>
                          </a:endParaRPr>
                        </a:p>
                      </a:txBody>
                      <a:tcPr anchor="ctr">
                        <a:solidFill>
                          <a:srgbClr val="00B5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84727"/>
                      </a:ext>
                    </a:extLst>
                  </a:tr>
                  <a:tr h="4151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it-IT" sz="1600" dirty="0"/>
                        </a:p>
                      </a:txBody>
                      <a:tcPr anchor="ctr">
                        <a:solidFill>
                          <a:srgbClr val="CBE5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it-IT" sz="1600" dirty="0">
                            <a:latin typeface="Barlow" panose="00000500000000000000" pitchFamily="2" charset="0"/>
                            <a:sym typeface="Wingdings" panose="05000000000000000000" pitchFamily="2" charset="2"/>
                          </a:endParaRPr>
                        </a:p>
                      </a:txBody>
                      <a:tcPr anchor="ctr">
                        <a:solidFill>
                          <a:srgbClr val="CBE5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𝑯𝒄𝒄</m:t>
                                    </m:r>
                                  </m:sub>
                                </m:sSub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𝑯𝒄𝒄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b="1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CBE5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8362449"/>
                      </a:ext>
                    </a:extLst>
                  </a:tr>
                  <a:tr h="440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Barlow" panose="00000500000000000000" pitchFamily="2" charset="0"/>
                            </a:rPr>
                            <a:t>20.4</a:t>
                          </a: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Barlow" panose="00000500000000000000" pitchFamily="2" charset="0"/>
                            </a:rPr>
                            <a:t>4.9 %</a:t>
                          </a:r>
                          <a:endParaRPr lang="it-IT" dirty="0"/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latin typeface="Barlow" panose="00000500000000000000" pitchFamily="2" charset="0"/>
                            </a:rPr>
                            <a:t>2.6 %</a:t>
                          </a:r>
                          <a:endParaRPr lang="it-IT" sz="2000" b="1" dirty="0"/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2798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8">
                <a:extLst>
                  <a:ext uri="{FF2B5EF4-FFF2-40B4-BE49-F238E27FC236}">
                    <a16:creationId xmlns:a16="http://schemas.microsoft.com/office/drawing/2014/main" id="{FE5DDF59-1A75-5C4B-BFA0-C056F3097D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195905"/>
                  </p:ext>
                </p:extLst>
              </p:nvPr>
            </p:nvGraphicFramePr>
            <p:xfrm>
              <a:off x="313947" y="4091195"/>
              <a:ext cx="4087030" cy="1525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2343">
                      <a:extLst>
                        <a:ext uri="{9D8B030D-6E8A-4147-A177-3AD203B41FA5}">
                          <a16:colId xmlns:a16="http://schemas.microsoft.com/office/drawing/2014/main" val="3722758451"/>
                        </a:ext>
                      </a:extLst>
                    </a:gridCol>
                    <a:gridCol w="1375913">
                      <a:extLst>
                        <a:ext uri="{9D8B030D-6E8A-4147-A177-3AD203B41FA5}">
                          <a16:colId xmlns:a16="http://schemas.microsoft.com/office/drawing/2014/main" val="24737136"/>
                        </a:ext>
                      </a:extLst>
                    </a:gridCol>
                    <a:gridCol w="1478774">
                      <a:extLst>
                        <a:ext uri="{9D8B030D-6E8A-4147-A177-3AD203B41FA5}">
                          <a16:colId xmlns:a16="http://schemas.microsoft.com/office/drawing/2014/main" val="2349535225"/>
                        </a:ext>
                      </a:extLst>
                    </a:gridCol>
                  </a:tblGrid>
                  <a:tr h="584645">
                    <a:tc gridSpan="3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7"/>
                          <a:stretch>
                            <a:fillRect t="-2174" r="-619" b="-178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dirty="0">
                            <a:latin typeface="Barlow" panose="00000500000000000000" pitchFamily="2" charset="0"/>
                          </a:endParaRPr>
                        </a:p>
                      </a:txBody>
                      <a:tcPr anchor="ctr">
                        <a:solidFill>
                          <a:srgbClr val="00B5D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dirty="0">
                            <a:latin typeface="Barlow" panose="00000500000000000000" pitchFamily="2" charset="0"/>
                          </a:endParaRPr>
                        </a:p>
                      </a:txBody>
                      <a:tcPr anchor="ctr">
                        <a:solidFill>
                          <a:srgbClr val="00B5D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84727"/>
                      </a:ext>
                    </a:extLst>
                  </a:tr>
                  <a:tr h="5003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7"/>
                          <a:stretch>
                            <a:fillRect t="-117500" r="-235052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88991" t="-117500" r="-109174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76068" t="-117500" r="-1709" b="-1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8362449"/>
                      </a:ext>
                    </a:extLst>
                  </a:tr>
                  <a:tr h="4408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Barlow" panose="00000500000000000000" pitchFamily="2" charset="0"/>
                            </a:rPr>
                            <a:t>20.4</a:t>
                          </a:r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Barlow" panose="00000500000000000000" pitchFamily="2" charset="0"/>
                            </a:rPr>
                            <a:t>4.9 %</a:t>
                          </a:r>
                          <a:endParaRPr lang="it-IT" dirty="0"/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latin typeface="Barlow" panose="00000500000000000000" pitchFamily="2" charset="0"/>
                            </a:rPr>
                            <a:t>2.6 %</a:t>
                          </a:r>
                          <a:endParaRPr lang="it-IT" sz="2000" b="1" dirty="0"/>
                        </a:p>
                      </a:txBody>
                      <a:tcPr anchor="ctr">
                        <a:solidFill>
                          <a:srgbClr val="E7F3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27988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387EBC-923F-C34F-8858-A502E1248168}"/>
              </a:ext>
            </a:extLst>
          </p:cNvPr>
          <p:cNvSpPr txBox="1"/>
          <p:nvPr/>
        </p:nvSpPr>
        <p:spPr>
          <a:xfrm>
            <a:off x="5330081" y="862589"/>
            <a:ext cx="287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Before topological selections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764A8A3-C8E6-154B-A0F6-36BB91843430}"/>
              </a:ext>
            </a:extLst>
          </p:cNvPr>
          <p:cNvSpPr txBox="1"/>
          <p:nvPr/>
        </p:nvSpPr>
        <p:spPr>
          <a:xfrm>
            <a:off x="5576327" y="3784637"/>
            <a:ext cx="273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After topological selections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B67D2AA-CC41-6A45-8C30-1B9EB6758088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D5220E-D160-BD4F-8B0E-277B8DF1416A}"/>
              </a:ext>
            </a:extLst>
          </p:cNvPr>
          <p:cNvSpPr txBox="1"/>
          <p:nvPr/>
        </p:nvSpPr>
        <p:spPr>
          <a:xfrm>
            <a:off x="8342126" y="-3738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H</a:t>
            </a:r>
            <a:r>
              <a:rPr lang="en-GB" dirty="0" err="1">
                <a:solidFill>
                  <a:schemeClr val="bg1"/>
                </a:solidFill>
                <a:sym typeface="Wingdings" pitchFamily="2" charset="2"/>
              </a:rPr>
              <a:t>cc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A002FBD7-A0E9-EB43-A3CC-D3E998617ECC}"/>
                  </a:ext>
                </a:extLst>
              </p:cNvPr>
              <p:cNvSpPr/>
              <p:nvPr/>
            </p:nvSpPr>
            <p:spPr>
              <a:xfrm>
                <a:off x="-9825" y="5713360"/>
                <a:ext cx="4572000" cy="935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it-IT" dirty="0">
                    <a:latin typeface="Barlow" panose="00000500000000000000" pitchFamily="2" charset="0"/>
                  </a:rPr>
                  <a:t>CLIC: 350 </a:t>
                </a:r>
                <a:r>
                  <a:rPr lang="it-IT" dirty="0" err="1">
                    <a:latin typeface="Barlow" panose="00000500000000000000" pitchFamily="2" charset="0"/>
                  </a:rPr>
                  <a:t>GeV</a:t>
                </a:r>
                <a:r>
                  <a:rPr lang="it-IT" dirty="0">
                    <a:latin typeface="Barlow" panose="00000500000000000000" pitchFamily="2" charset="0"/>
                  </a:rPr>
                  <a:t>, 500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𝒇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t-IT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it-IT" b="1" dirty="0">
                        <a:latin typeface="Barlow" panose="00000500000000000000" pitchFamily="2" charset="0"/>
                      </a:rPr>
                      <m:t>6.2 </m:t>
                    </m:r>
                    <m:r>
                      <m:rPr>
                        <m:nor/>
                      </m:rPr>
                      <a:rPr lang="it-IT" dirty="0">
                        <a:latin typeface="Barlow" panose="00000500000000000000" pitchFamily="2" charset="0"/>
                      </a:rPr>
                      <m:t>%</m:t>
                    </m:r>
                  </m:oMath>
                </a14:m>
                <a:r>
                  <a:rPr lang="en-GB" dirty="0">
                    <a:latin typeface="Barlow" panose="00000500000000000000" pitchFamily="2" charset="0"/>
                  </a:rPr>
                  <a:t> precision</a:t>
                </a:r>
              </a:p>
              <a:p>
                <a:pPr algn="ctr"/>
                <a:r>
                  <a:rPr lang="it-IT" dirty="0">
                    <a:latin typeface="Barlow" panose="00000500000000000000" pitchFamily="2" charset="0"/>
                  </a:rPr>
                  <a:t>CLIC: 1.4 </a:t>
                </a:r>
                <a:r>
                  <a:rPr lang="it-IT" dirty="0" err="1">
                    <a:latin typeface="Barlow" panose="00000500000000000000" pitchFamily="2" charset="0"/>
                  </a:rPr>
                  <a:t>TeV</a:t>
                </a:r>
                <a:r>
                  <a:rPr lang="it-IT" dirty="0">
                    <a:latin typeface="Barlow" panose="00000500000000000000" pitchFamily="2" charset="0"/>
                  </a:rPr>
                  <a:t>, 1500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𝒇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it-IT" b="1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it-IT" b="1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it-IT" b="1" dirty="0">
                        <a:latin typeface="Barlow" panose="000005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it-IT" b="1" i="0" dirty="0" smtClean="0">
                        <a:latin typeface="Barlow" panose="00000500000000000000" pitchFamily="2" charset="0"/>
                      </a:rPr>
                      <m:t>3</m:t>
                    </m:r>
                    <m:r>
                      <m:rPr>
                        <m:nor/>
                      </m:rPr>
                      <a:rPr lang="it-IT" b="1" dirty="0">
                        <a:latin typeface="Barlow" panose="000005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it-IT" dirty="0">
                        <a:latin typeface="Barlow" panose="00000500000000000000" pitchFamily="2" charset="0"/>
                      </a:rPr>
                      <m:t>%</m:t>
                    </m:r>
                  </m:oMath>
                </a14:m>
                <a:r>
                  <a:rPr lang="en-GB" dirty="0">
                    <a:latin typeface="Barlow" panose="00000500000000000000" pitchFamily="2" charset="0"/>
                  </a:rPr>
                  <a:t> precision</a:t>
                </a:r>
                <a:endParaRPr lang="it-IT" dirty="0">
                  <a:latin typeface="Barlow" panose="00000500000000000000" pitchFamily="2" charset="0"/>
                </a:endParaRPr>
              </a:p>
              <a:p>
                <a:pPr algn="ctr"/>
                <a:endParaRPr lang="it-IT" dirty="0">
                  <a:latin typeface="Barlow" panose="00000500000000000000" pitchFamily="2" charset="0"/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A002FBD7-A0E9-EB43-A3CC-D3E998617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25" y="5713360"/>
                <a:ext cx="4572000" cy="935769"/>
              </a:xfrm>
              <a:prstGeom prst="rect">
                <a:avLst/>
              </a:prstGeom>
              <a:blipFill>
                <a:blip r:embed="rId8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CFF55DD-00C7-A847-BF9B-3ED6D6C5132A}"/>
              </a:ext>
            </a:extLst>
          </p:cNvPr>
          <p:cNvSpPr txBox="1"/>
          <p:nvPr/>
        </p:nvSpPr>
        <p:spPr>
          <a:xfrm>
            <a:off x="5728037" y="4854141"/>
            <a:ext cx="117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  <a:latin typeface="Barlow" panose="00000500000000000000" pitchFamily="2" charset="0"/>
              </a:rPr>
              <a:t>S = 378</a:t>
            </a:r>
          </a:p>
          <a:p>
            <a:r>
              <a:rPr lang="it-IT" b="1" dirty="0">
                <a:solidFill>
                  <a:schemeClr val="accent2"/>
                </a:solidFill>
                <a:latin typeface="Barlow" panose="00000500000000000000" pitchFamily="2" charset="0"/>
              </a:rPr>
              <a:t>B = 1205</a:t>
            </a:r>
          </a:p>
        </p:txBody>
      </p:sp>
    </p:spTree>
    <p:extLst>
      <p:ext uri="{BB962C8B-B14F-4D97-AF65-F5344CB8AC3E}">
        <p14:creationId xmlns:p14="http://schemas.microsoft.com/office/powerpoint/2010/main" val="300728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13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5EF0139-9237-7C4A-BBF9-E0DB4A9B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" y="969"/>
            <a:ext cx="7886700" cy="1325563"/>
          </a:xfrm>
        </p:spPr>
        <p:txBody>
          <a:bodyPr/>
          <a:lstStyle/>
          <a:p>
            <a:r>
              <a:rPr lang="it-IT" b="1" dirty="0" err="1"/>
              <a:t>Summary</a:t>
            </a:r>
            <a:endParaRPr lang="en-GB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B67D2AA-CC41-6A45-8C30-1B9EB6758088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D5220E-D160-BD4F-8B0E-277B8DF1416A}"/>
              </a:ext>
            </a:extLst>
          </p:cNvPr>
          <p:cNvSpPr txBox="1"/>
          <p:nvPr/>
        </p:nvSpPr>
        <p:spPr>
          <a:xfrm>
            <a:off x="7979708" y="-31103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38D3A60-2D32-4E4E-9661-05067F8FC7F8}"/>
              </a:ext>
            </a:extLst>
          </p:cNvPr>
          <p:cNvSpPr/>
          <p:nvPr/>
        </p:nvSpPr>
        <p:spPr>
          <a:xfrm>
            <a:off x="0" y="1232282"/>
            <a:ext cx="90567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The </a:t>
            </a:r>
            <a:r>
              <a:rPr lang="it-IT" b="1" dirty="0" err="1"/>
              <a:t>Muon</a:t>
            </a:r>
            <a:r>
              <a:rPr lang="it-IT" b="1" dirty="0"/>
              <a:t> Collider </a:t>
            </a:r>
            <a:r>
              <a:rPr lang="it-IT" b="1" dirty="0" err="1"/>
              <a:t>is</a:t>
            </a:r>
            <a:r>
              <a:rPr lang="it-IT" b="1" dirty="0"/>
              <a:t> the </a:t>
            </a:r>
            <a:r>
              <a:rPr lang="it-IT" b="1" dirty="0" err="1"/>
              <a:t>dream</a:t>
            </a:r>
            <a:r>
              <a:rPr lang="it-IT" b="1" dirty="0"/>
              <a:t> machine for </a:t>
            </a:r>
            <a:r>
              <a:rPr lang="it-IT" b="1" dirty="0" err="1"/>
              <a:t>Higgs</a:t>
            </a:r>
            <a:r>
              <a:rPr lang="it-IT" b="1" dirty="0"/>
              <a:t> </a:t>
            </a:r>
            <a:r>
              <a:rPr lang="it-IT" b="1" dirty="0" err="1"/>
              <a:t>Physics</a:t>
            </a:r>
            <a:r>
              <a:rPr lang="it-IT" b="1" dirty="0"/>
              <a:t> and </a:t>
            </a:r>
            <a:r>
              <a:rPr lang="it-IT" b="1" dirty="0" err="1"/>
              <a:t>beyond</a:t>
            </a:r>
            <a:r>
              <a:rPr lang="it-IT" b="1" dirty="0"/>
              <a:t> </a:t>
            </a:r>
            <a:endParaRPr lang="en-AU" dirty="0">
              <a:solidFill>
                <a:srgbClr val="3A3F50"/>
              </a:solidFill>
              <a:latin typeface="Barlow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</a:rPr>
              <a:t>So far measured Higgs couplings with full simulation/extrapolations (√s=3 </a:t>
            </a:r>
            <a:r>
              <a:rPr lang="en-US" dirty="0" err="1">
                <a:latin typeface="Barlow" panose="00000500000000000000" pitchFamily="2" charset="0"/>
              </a:rPr>
              <a:t>TeV</a:t>
            </a:r>
            <a:r>
              <a:rPr lang="en-US" dirty="0">
                <a:latin typeface="Barlow" panose="00000500000000000000" pitchFamily="2" charset="0"/>
              </a:rPr>
              <a:t>):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2"/>
                </a:solidFill>
                <a:latin typeface="Barlow" panose="00000500000000000000" pitchFamily="2" charset="0"/>
              </a:rPr>
              <a:t>H</a:t>
            </a:r>
            <a:r>
              <a:rPr lang="en-US" sz="2000" b="1" dirty="0" err="1">
                <a:solidFill>
                  <a:schemeClr val="accent2"/>
                </a:solidFill>
                <a:latin typeface="Barlow" panose="00000500000000000000" pitchFamily="2" charset="0"/>
                <a:sym typeface="Wingdings" pitchFamily="2" charset="2"/>
              </a:rPr>
              <a:t>bb</a:t>
            </a:r>
            <a:r>
              <a:rPr lang="en-US" sz="2000" b="1" dirty="0">
                <a:solidFill>
                  <a:schemeClr val="accent2"/>
                </a:solidFill>
                <a:latin typeface="Barlow" panose="00000500000000000000" pitchFamily="2" charset="0"/>
                <a:sym typeface="Wingdings" pitchFamily="2" charset="2"/>
              </a:rPr>
              <a:t>: 1% (published result)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2"/>
                </a:solidFill>
                <a:latin typeface="Barlow" panose="00000500000000000000" pitchFamily="2" charset="0"/>
                <a:sym typeface="Wingdings" pitchFamily="2" charset="2"/>
              </a:rPr>
              <a:t>Hcc</a:t>
            </a:r>
            <a:r>
              <a:rPr lang="en-US" sz="2000" b="1" dirty="0">
                <a:solidFill>
                  <a:schemeClr val="accent2"/>
                </a:solidFill>
                <a:latin typeface="Barlow" panose="00000500000000000000" pitchFamily="2" charset="0"/>
                <a:sym typeface="Wingdings" pitchFamily="2" charset="2"/>
              </a:rPr>
              <a:t>: 2.3%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Barlow" panose="00000500000000000000" pitchFamily="2" charset="0"/>
                <a:sym typeface="Wingdings" pitchFamily="2" charset="2"/>
              </a:rPr>
              <a:t>HZZ: 8% </a:t>
            </a:r>
            <a:r>
              <a:rPr lang="en-US" dirty="0">
                <a:latin typeface="Barlow" panose="00000500000000000000" pitchFamily="2" charset="0"/>
                <a:sym typeface="Wingdings" pitchFamily="2" charset="2"/>
              </a:rPr>
              <a:t>(only electron and muon final states)</a:t>
            </a:r>
          </a:p>
          <a:p>
            <a:pPr lvl="1" algn="just"/>
            <a:endParaRPr lang="en-US" dirty="0">
              <a:latin typeface="Barlow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</a:rPr>
              <a:t>Precision improves with increasing energy </a:t>
            </a:r>
            <a:r>
              <a:rPr lang="en-US" dirty="0">
                <a:latin typeface="Barlow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2"/>
                </a:solidFill>
                <a:latin typeface="Barlow" panose="00000500000000000000" pitchFamily="2" charset="0"/>
              </a:rPr>
              <a:t>Muon Collider has the potential to reach higher energy </a:t>
            </a:r>
            <a:r>
              <a:rPr lang="en-US" dirty="0" err="1">
                <a:solidFill>
                  <a:schemeClr val="accent2"/>
                </a:solidFill>
                <a:latin typeface="Barlow" panose="00000500000000000000" pitchFamily="2" charset="0"/>
              </a:rPr>
              <a:t>wrt</a:t>
            </a:r>
            <a:r>
              <a:rPr lang="en-US" dirty="0">
                <a:solidFill>
                  <a:schemeClr val="accent2"/>
                </a:solidFill>
                <a:latin typeface="Barlow" panose="00000500000000000000" pitchFamily="2" charset="0"/>
              </a:rPr>
              <a:t> electron-based colliders.</a:t>
            </a:r>
          </a:p>
          <a:p>
            <a:pPr algn="just"/>
            <a:endParaRPr lang="en-US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algn="just"/>
            <a:endParaRPr lang="en-US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algn="just"/>
            <a:r>
              <a:rPr lang="en-US" dirty="0">
                <a:latin typeface="Barlow" panose="00000500000000000000" pitchFamily="2" charset="0"/>
              </a:rPr>
              <a:t>Goal for next year: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</a:rPr>
              <a:t>Inclusion of the BIB and impact on the final results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</a:rPr>
              <a:t>Re-optimize analysis strategy for both </a:t>
            </a:r>
            <a:r>
              <a:rPr lang="en-US" dirty="0" err="1">
                <a:latin typeface="Barlow" panose="00000500000000000000" pitchFamily="2" charset="0"/>
              </a:rPr>
              <a:t>Hcc</a:t>
            </a:r>
            <a:r>
              <a:rPr lang="en-US" dirty="0">
                <a:latin typeface="Barlow" panose="00000500000000000000" pitchFamily="2" charset="0"/>
              </a:rPr>
              <a:t> and HZZ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</a:rPr>
              <a:t>Optimize muon and jet reconstruction (next slide)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Barlow" panose="00000500000000000000" pitchFamily="2" charset="0"/>
            </a:endParaRPr>
          </a:p>
          <a:p>
            <a:pPr algn="just"/>
            <a:endParaRPr lang="en-US" dirty="0">
              <a:latin typeface="Barlow" panose="00000500000000000000" pitchFamily="2" charset="0"/>
            </a:endParaRPr>
          </a:p>
          <a:p>
            <a:pPr lvl="1" algn="just"/>
            <a:endParaRPr lang="en-US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0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14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5EF0139-9237-7C4A-BBF9-E0DB4A9B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" y="969"/>
            <a:ext cx="8896457" cy="1325563"/>
          </a:xfrm>
        </p:spPr>
        <p:txBody>
          <a:bodyPr/>
          <a:lstStyle/>
          <a:p>
            <a:r>
              <a:rPr lang="it-IT" b="1" dirty="0" err="1"/>
              <a:t>Perspectives</a:t>
            </a:r>
            <a:r>
              <a:rPr lang="it-IT" b="1" dirty="0"/>
              <a:t> and future </a:t>
            </a:r>
            <a:r>
              <a:rPr lang="it-IT" b="1" dirty="0" err="1"/>
              <a:t>challenges</a:t>
            </a:r>
            <a:endParaRPr lang="en-GB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B67D2AA-CC41-6A45-8C30-1B9EB6758088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D5220E-D160-BD4F-8B0E-277B8DF1416A}"/>
              </a:ext>
            </a:extLst>
          </p:cNvPr>
          <p:cNvSpPr txBox="1"/>
          <p:nvPr/>
        </p:nvSpPr>
        <p:spPr>
          <a:xfrm>
            <a:off x="7704761" y="-9654"/>
            <a:ext cx="135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38D3A60-2D32-4E4E-9661-05067F8FC7F8}"/>
              </a:ext>
            </a:extLst>
          </p:cNvPr>
          <p:cNvSpPr/>
          <p:nvPr/>
        </p:nvSpPr>
        <p:spPr>
          <a:xfrm>
            <a:off x="0" y="883002"/>
            <a:ext cx="90567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Barlow" panose="00000500000000000000" pitchFamily="2" charset="0"/>
              </a:rPr>
              <a:t>The </a:t>
            </a:r>
            <a:r>
              <a:rPr lang="en-US" dirty="0">
                <a:solidFill>
                  <a:schemeClr val="accent2"/>
                </a:solidFill>
                <a:latin typeface="Barlow" panose="00000500000000000000" pitchFamily="2" charset="0"/>
              </a:rPr>
              <a:t>reconstruction of final states leptons and jets play a crucial role</a:t>
            </a:r>
            <a:r>
              <a:rPr lang="en-US" dirty="0">
                <a:latin typeface="Barlow" panose="000005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</a:rPr>
              <a:t>Efficient vertexing  and tracking rely on </a:t>
            </a:r>
            <a:r>
              <a:rPr lang="en-US" b="1" dirty="0">
                <a:solidFill>
                  <a:schemeClr val="accent2"/>
                </a:solidFill>
                <a:latin typeface="Barlow" panose="00000500000000000000" pitchFamily="2" charset="0"/>
              </a:rPr>
              <a:t>high granular tracker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</a:rPr>
              <a:t>Reliable jet reconstruction limited by the </a:t>
            </a:r>
            <a:r>
              <a:rPr lang="en-US" b="1" dirty="0">
                <a:solidFill>
                  <a:schemeClr val="accent2"/>
                </a:solidFill>
                <a:latin typeface="Barlow" panose="00000500000000000000" pitchFamily="2" charset="0"/>
              </a:rPr>
              <a:t>calorimeters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Barlow" panose="00000500000000000000" pitchFamily="2" charset="0"/>
              </a:rPr>
              <a:t>Muon tagging  </a:t>
            </a:r>
            <a:r>
              <a:rPr lang="en-US" dirty="0">
                <a:latin typeface="Barlow" panose="00000500000000000000" pitchFamily="2" charset="0"/>
              </a:rPr>
              <a:t>is crucial and muon stations are not yet fully exploited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  <a:latin typeface="Barlow" panose="00000500000000000000" pitchFamily="2" charset="0"/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  <a:latin typeface="Barlow" panose="00000500000000000000" pitchFamily="2" charset="0"/>
              <a:sym typeface="Wingdings" pitchFamily="2" charset="2"/>
            </a:endParaRPr>
          </a:p>
          <a:p>
            <a:pPr algn="just"/>
            <a:r>
              <a:rPr lang="en-US" dirty="0">
                <a:latin typeface="Barlow" panose="00000500000000000000" pitchFamily="2" charset="0"/>
                <a:sym typeface="Wingdings" pitchFamily="2" charset="2"/>
              </a:rPr>
              <a:t>Physics channel will </a:t>
            </a:r>
            <a:r>
              <a:rPr lang="en-US" u="sng" dirty="0">
                <a:solidFill>
                  <a:schemeClr val="accent2"/>
                </a:solidFill>
                <a:latin typeface="Barlow" panose="00000500000000000000" pitchFamily="2" charset="0"/>
                <a:sym typeface="Wingdings" pitchFamily="2" charset="2"/>
              </a:rPr>
              <a:t>drive the detector design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  <a:sym typeface="Wingdings" pitchFamily="2" charset="2"/>
              </a:rPr>
              <a:t>Presently, just the Higgs sector has been considered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  <a:sym typeface="Wingdings" pitchFamily="2" charset="2"/>
              </a:rPr>
              <a:t>Near future: keep going in the Higgs sector and exploring BSM multi-</a:t>
            </a:r>
            <a:r>
              <a:rPr lang="en-US" dirty="0" err="1">
                <a:latin typeface="Barlow" panose="00000500000000000000" pitchFamily="2" charset="0"/>
                <a:sym typeface="Wingdings" pitchFamily="2" charset="2"/>
              </a:rPr>
              <a:t>TeV</a:t>
            </a:r>
            <a:r>
              <a:rPr lang="en-US" dirty="0">
                <a:latin typeface="Barlow" panose="00000500000000000000" pitchFamily="2" charset="0"/>
                <a:sym typeface="Wingdings" pitchFamily="2" charset="2"/>
              </a:rPr>
              <a:t> signature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Barlow" panose="00000500000000000000" pitchFamily="2" charset="0"/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  <a:latin typeface="Barlow" panose="00000500000000000000" pitchFamily="2" charset="0"/>
                <a:sym typeface="Wingdings" pitchFamily="2" charset="2"/>
              </a:rPr>
              <a:t>BSM signatures/Going up with COM energies poses new challenges  </a:t>
            </a:r>
            <a:r>
              <a:rPr lang="en-US" dirty="0">
                <a:latin typeface="Barlow" panose="00000500000000000000" pitchFamily="2" charset="0"/>
                <a:sym typeface="Wingdings" pitchFamily="2" charset="2"/>
              </a:rPr>
              <a:t>e.g. merging final state jet in a single fat jet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  <a:sym typeface="Wingdings" pitchFamily="2" charset="2"/>
              </a:rPr>
              <a:t>Jet substructure and flavor tagging relies on </a:t>
            </a:r>
            <a:r>
              <a:rPr lang="it-IT" dirty="0"/>
              <a:t>information </a:t>
            </a:r>
            <a:r>
              <a:rPr lang="it-IT" dirty="0" err="1"/>
              <a:t>created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spatial</a:t>
            </a:r>
            <a:r>
              <a:rPr lang="it-IT" dirty="0"/>
              <a:t> location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decay</a:t>
            </a:r>
            <a:r>
              <a:rPr lang="it-IT" dirty="0"/>
              <a:t> of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Barlow" panose="00000500000000000000" pitchFamily="2" charset="0"/>
                <a:sym typeface="Wingdings" pitchFamily="2" charset="2"/>
              </a:rPr>
              <a:t>Detector design should be optimized accordingly</a:t>
            </a:r>
          </a:p>
          <a:p>
            <a:pPr lvl="1" algn="just"/>
            <a:endParaRPr lang="en-US" dirty="0">
              <a:latin typeface="Barlow" panose="00000500000000000000" pitchFamily="2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6925BD8-AFD0-A943-9026-DD116E66A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1780"/>
            <a:ext cx="2899317" cy="183466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1078097-ABC3-BC42-8A24-9A151481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30" y="5197613"/>
            <a:ext cx="1806485" cy="16845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EECDC52-F651-204F-8B35-C683466E5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009" y="5174165"/>
            <a:ext cx="1872038" cy="170802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3CF483A-6AFD-934D-8FDE-05A32C698806}"/>
              </a:ext>
            </a:extLst>
          </p:cNvPr>
          <p:cNvSpPr/>
          <p:nvPr/>
        </p:nvSpPr>
        <p:spPr>
          <a:xfrm>
            <a:off x="3616165" y="577752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Helvetica" pitchFamily="2" charset="0"/>
              </a:rPr>
              <a:t>q</a:t>
            </a:r>
            <a:r>
              <a:rPr lang="it-IT" dirty="0">
                <a:latin typeface="Helvetica" pitchFamily="2" charset="0"/>
              </a:rPr>
              <a:t>/g</a:t>
            </a:r>
            <a:endParaRPr lang="en-GB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82ADAB6-11B3-6C4B-86BC-0E90EC6647AB}"/>
              </a:ext>
            </a:extLst>
          </p:cNvPr>
          <p:cNvSpPr/>
          <p:nvPr/>
        </p:nvSpPr>
        <p:spPr>
          <a:xfrm>
            <a:off x="6050394" y="546089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Helvetica" pitchFamily="2" charset="0"/>
              </a:rPr>
              <a:t>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90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D41F7C-5A3C-9449-A694-833F6E5E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4BCAC6-6C47-A841-9558-59F0BCE63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8D3634-5C58-DA47-B967-1F286C49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6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DFB-3C90-0E46-9CEF-DCA55E9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" y="43934"/>
            <a:ext cx="8728195" cy="1135737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ea typeface="Verdana" panose="020B0604030504040204" pitchFamily="34" charset="0"/>
              </a:rPr>
              <a:t>The </a:t>
            </a:r>
            <a:r>
              <a:rPr lang="it-IT" sz="4000" b="1" dirty="0" err="1">
                <a:ea typeface="Verdana" panose="020B0604030504040204" pitchFamily="34" charset="0"/>
              </a:rPr>
              <a:t>Muon</a:t>
            </a:r>
            <a:r>
              <a:rPr lang="it-IT" sz="4000" b="1" dirty="0">
                <a:ea typeface="Verdana" panose="020B0604030504040204" pitchFamily="34" charset="0"/>
              </a:rPr>
              <a:t> Collider </a:t>
            </a:r>
            <a:r>
              <a:rPr lang="it-IT" sz="4000" b="1" dirty="0" err="1">
                <a:ea typeface="Verdana" panose="020B0604030504040204" pitchFamily="34" charset="0"/>
              </a:rPr>
              <a:t>experiment</a:t>
            </a:r>
            <a:r>
              <a:rPr lang="it-IT" sz="4000" b="1" dirty="0">
                <a:ea typeface="Verdana" panose="020B0604030504040204" pitchFamily="34" charset="0"/>
              </a:rPr>
              <a:t> and </a:t>
            </a:r>
            <a:r>
              <a:rPr lang="it-IT" sz="4000" b="1" dirty="0" err="1">
                <a:ea typeface="Verdana" panose="020B0604030504040204" pitchFamily="34" charset="0"/>
              </a:rPr>
              <a:t>challenges</a:t>
            </a:r>
            <a:endParaRPr lang="en-GB" sz="40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16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egnaposto piè di pagina 71">
            <a:extLst>
              <a:ext uri="{FF2B5EF4-FFF2-40B4-BE49-F238E27FC236}">
                <a16:creationId xmlns:a16="http://schemas.microsoft.com/office/drawing/2014/main" id="{F3E999B1-6C6D-FB41-B05D-B966AB72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014" y="6612963"/>
            <a:ext cx="7159212" cy="3651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WIN 2021- R. </a:t>
            </a:r>
            <a:r>
              <a:rPr lang="en-GB" b="1" dirty="0" err="1">
                <a:solidFill>
                  <a:schemeClr val="bg1"/>
                </a:solidFill>
              </a:rPr>
              <a:t>Venditti</a:t>
            </a:r>
            <a:r>
              <a:rPr lang="en-GB" b="1" dirty="0">
                <a:solidFill>
                  <a:schemeClr val="bg1"/>
                </a:solidFill>
              </a:rPr>
              <a:t> - </a:t>
            </a:r>
            <a:r>
              <a:rPr lang="it-IT" b="1" dirty="0" err="1">
                <a:solidFill>
                  <a:schemeClr val="bg1"/>
                </a:solidFill>
              </a:rPr>
              <a:t>Higgs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boson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couplings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measurement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a Multi-</a:t>
            </a:r>
            <a:r>
              <a:rPr lang="it-IT" b="1" dirty="0" err="1">
                <a:solidFill>
                  <a:schemeClr val="bg1"/>
                </a:solidFill>
              </a:rPr>
              <a:t>TeV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Muon</a:t>
            </a:r>
            <a:r>
              <a:rPr lang="it-IT" b="1" dirty="0">
                <a:solidFill>
                  <a:schemeClr val="bg1"/>
                </a:solidFill>
              </a:rPr>
              <a:t> Collider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39E4944-B45D-F44C-81C0-277B2CDCF098}"/>
              </a:ext>
            </a:extLst>
          </p:cNvPr>
          <p:cNvSpPr/>
          <p:nvPr/>
        </p:nvSpPr>
        <p:spPr>
          <a:xfrm>
            <a:off x="6049778" y="1411656"/>
            <a:ext cx="298062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latin typeface="LiberationSans"/>
              </a:rPr>
              <a:t>Main</a:t>
            </a:r>
            <a:r>
              <a:rPr lang="it-IT" b="1" dirty="0">
                <a:latin typeface="LiberationSans"/>
              </a:rPr>
              <a:t> </a:t>
            </a:r>
            <a:r>
              <a:rPr lang="it-IT" b="1" dirty="0" err="1">
                <a:latin typeface="LiberationSans"/>
              </a:rPr>
              <a:t>challenges</a:t>
            </a:r>
            <a:r>
              <a:rPr lang="it-IT" b="1" dirty="0">
                <a:latin typeface="LiberationSans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LiberationSans"/>
              </a:rPr>
              <a:t>Muon</a:t>
            </a:r>
            <a:r>
              <a:rPr lang="it-IT" b="1" dirty="0">
                <a:latin typeface="LiberationSans"/>
              </a:rPr>
              <a:t>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LiberationSans"/>
              </a:rPr>
              <a:t>Beam-Induced</a:t>
            </a:r>
            <a:r>
              <a:rPr lang="it-IT" b="1" dirty="0">
                <a:latin typeface="LiberationSans"/>
              </a:rPr>
              <a:t> Background (BIB)</a:t>
            </a:r>
            <a:r>
              <a:rPr lang="it-IT" dirty="0">
                <a:latin typeface="LiberationSans"/>
              </a:rPr>
              <a:t>: </a:t>
            </a:r>
            <a:r>
              <a:rPr lang="it-IT" sz="1400" dirty="0" err="1">
                <a:latin typeface="LiberationSans"/>
              </a:rPr>
              <a:t>Decays</a:t>
            </a:r>
            <a:r>
              <a:rPr lang="it-IT" sz="1400" dirty="0">
                <a:latin typeface="LiberationSans"/>
              </a:rPr>
              <a:t> of </a:t>
            </a:r>
            <a:r>
              <a:rPr lang="it-IT" sz="1400" dirty="0" err="1">
                <a:latin typeface="LiberationSans"/>
              </a:rPr>
              <a:t>circulating</a:t>
            </a:r>
            <a:r>
              <a:rPr lang="it-IT" sz="1400" dirty="0">
                <a:latin typeface="LiberationSans"/>
              </a:rPr>
              <a:t> </a:t>
            </a:r>
            <a:r>
              <a:rPr lang="it-IT" sz="1400" dirty="0" err="1">
                <a:latin typeface="LiberationSans"/>
              </a:rPr>
              <a:t>beam</a:t>
            </a:r>
            <a:r>
              <a:rPr lang="it-IT" sz="1400" dirty="0">
                <a:latin typeface="LiberationSans"/>
              </a:rPr>
              <a:t> </a:t>
            </a:r>
            <a:r>
              <a:rPr lang="it-IT" sz="1400" dirty="0" err="1">
                <a:latin typeface="LiberationSans"/>
              </a:rPr>
              <a:t>muons</a:t>
            </a:r>
            <a:r>
              <a:rPr lang="it-IT" sz="1400" dirty="0">
                <a:latin typeface="LiberationSans"/>
              </a:rPr>
              <a:t> </a:t>
            </a:r>
            <a:r>
              <a:rPr lang="it-IT" sz="1400" dirty="0" err="1">
                <a:latin typeface="LiberationSans"/>
              </a:rPr>
              <a:t>into</a:t>
            </a:r>
            <a:r>
              <a:rPr lang="it-IT" sz="1400" dirty="0">
                <a:latin typeface="LiberationSans"/>
              </a:rPr>
              <a:t> </a:t>
            </a:r>
            <a:r>
              <a:rPr lang="it-IT" sz="1400" dirty="0" err="1">
                <a:latin typeface="LiberationSans"/>
              </a:rPr>
              <a:t>electrons</a:t>
            </a:r>
            <a:r>
              <a:rPr lang="it-IT" sz="1400" dirty="0">
                <a:latin typeface="LiberationSans"/>
              </a:rPr>
              <a:t>, </a:t>
            </a:r>
            <a:r>
              <a:rPr lang="it-IT" sz="1400" dirty="0" err="1">
                <a:latin typeface="LiberationSans"/>
              </a:rPr>
              <a:t>positrons</a:t>
            </a:r>
            <a:r>
              <a:rPr lang="it-IT" sz="1400" dirty="0">
                <a:latin typeface="LiberationSans"/>
              </a:rPr>
              <a:t> and </a:t>
            </a:r>
            <a:r>
              <a:rPr lang="it-IT" sz="1400" dirty="0" err="1">
                <a:latin typeface="LiberationSans"/>
              </a:rPr>
              <a:t>neutrinos</a:t>
            </a:r>
            <a:r>
              <a:rPr lang="it-IT" sz="1400" dirty="0" err="1">
                <a:latin typeface="LiberationSans"/>
                <a:sym typeface="Wingdings" pitchFamily="2" charset="2"/>
              </a:rPr>
              <a:t></a:t>
            </a:r>
            <a:r>
              <a:rPr lang="it-IT" sz="1400" dirty="0" err="1">
                <a:latin typeface="LiberationSans"/>
              </a:rPr>
              <a:t>interactions</a:t>
            </a:r>
            <a:r>
              <a:rPr lang="it-IT" sz="1400" dirty="0">
                <a:latin typeface="LiberationSans"/>
              </a:rPr>
              <a:t> with the machine </a:t>
            </a:r>
            <a:r>
              <a:rPr lang="it-IT" sz="1400" dirty="0">
                <a:latin typeface="LiberationSans"/>
                <a:sym typeface="Wingdings" pitchFamily="2" charset="2"/>
              </a:rPr>
              <a:t> </a:t>
            </a:r>
            <a:r>
              <a:rPr lang="it-IT" sz="1400" dirty="0">
                <a:latin typeface="LiberationSans"/>
              </a:rPr>
              <a:t>production of </a:t>
            </a:r>
            <a:r>
              <a:rPr lang="it-IT" sz="1400" dirty="0" err="1">
                <a:latin typeface="LiberationSans"/>
              </a:rPr>
              <a:t>secondary</a:t>
            </a:r>
            <a:r>
              <a:rPr lang="it-IT" sz="1400" dirty="0">
                <a:latin typeface="LiberationSans"/>
              </a:rPr>
              <a:t> </a:t>
            </a:r>
            <a:r>
              <a:rPr lang="it-IT" sz="1400" dirty="0" err="1">
                <a:latin typeface="LiberationSans"/>
              </a:rPr>
              <a:t>particles</a:t>
            </a:r>
            <a:endParaRPr lang="it-IT" sz="1400" dirty="0">
              <a:effectLst/>
            </a:endParaRPr>
          </a:p>
        </p:txBody>
      </p:sp>
      <p:pic>
        <p:nvPicPr>
          <p:cNvPr id="62" name="Immagine 61">
            <a:extLst>
              <a:ext uri="{FF2B5EF4-FFF2-40B4-BE49-F238E27FC236}">
                <a16:creationId xmlns:a16="http://schemas.microsoft.com/office/drawing/2014/main" id="{5609A9D3-C6D3-E240-8C4D-7753107C4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t="2408" r="29311" b="2408"/>
          <a:stretch/>
        </p:blipFill>
        <p:spPr>
          <a:xfrm>
            <a:off x="2102687" y="1232372"/>
            <a:ext cx="3980330" cy="4587966"/>
          </a:xfrm>
          <a:prstGeom prst="rect">
            <a:avLst/>
          </a:prstGeom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EFB081EF-1A2C-E448-ADB7-9AA8EEA1BCBE}"/>
              </a:ext>
            </a:extLst>
          </p:cNvPr>
          <p:cNvSpPr txBox="1"/>
          <p:nvPr/>
        </p:nvSpPr>
        <p:spPr>
          <a:xfrm>
            <a:off x="37784" y="5162311"/>
            <a:ext cx="191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5C67B4"/>
                </a:solidFill>
                <a:latin typeface="Barlow" panose="00000500000000000000" pitchFamily="2" charset="0"/>
              </a:rPr>
              <a:t>muon</a:t>
            </a:r>
            <a:r>
              <a:rPr lang="it-IT" dirty="0">
                <a:solidFill>
                  <a:srgbClr val="5C67B4"/>
                </a:solidFill>
                <a:latin typeface="Barlow" panose="00000500000000000000" pitchFamily="2" charset="0"/>
              </a:rPr>
              <a:t> </a:t>
            </a:r>
            <a:r>
              <a:rPr lang="en-CA" dirty="0">
                <a:solidFill>
                  <a:srgbClr val="5C67B4"/>
                </a:solidFill>
                <a:latin typeface="Barlow" panose="00000500000000000000" pitchFamily="2" charset="0"/>
              </a:rPr>
              <a:t>chambers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83ED7B31-3FFB-2145-A209-2D6378CFAD04}"/>
              </a:ext>
            </a:extLst>
          </p:cNvPr>
          <p:cNvSpPr txBox="1"/>
          <p:nvPr/>
        </p:nvSpPr>
        <p:spPr>
          <a:xfrm>
            <a:off x="-1" y="4401968"/>
            <a:ext cx="198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bg2">
                    <a:lumMod val="75000"/>
                  </a:schemeClr>
                </a:solidFill>
                <a:latin typeface="Barlow" panose="00000500000000000000" pitchFamily="2" charset="0"/>
              </a:rPr>
              <a:t>superconducting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  <a:latin typeface="Barlow" panose="00000500000000000000" pitchFamily="2" charset="0"/>
              </a:rPr>
              <a:t>solenoid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Barlow" panose="00000500000000000000" pitchFamily="2" charset="0"/>
              </a:rPr>
              <a:t>  (3.57 T)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FE8E176A-8195-D447-9E6E-908188E49A83}"/>
              </a:ext>
            </a:extLst>
          </p:cNvPr>
          <p:cNvSpPr txBox="1"/>
          <p:nvPr/>
        </p:nvSpPr>
        <p:spPr>
          <a:xfrm>
            <a:off x="312306" y="1801733"/>
            <a:ext cx="141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BB0065"/>
                </a:solidFill>
                <a:latin typeface="Barlow" panose="00000500000000000000" pitchFamily="2" charset="0"/>
              </a:rPr>
              <a:t>hadronic</a:t>
            </a:r>
            <a:r>
              <a:rPr lang="it-IT" dirty="0">
                <a:solidFill>
                  <a:srgbClr val="BB0065"/>
                </a:solidFill>
                <a:latin typeface="Barlow" panose="00000500000000000000" pitchFamily="2" charset="0"/>
              </a:rPr>
              <a:t> </a:t>
            </a:r>
            <a:r>
              <a:rPr lang="it-IT" dirty="0" err="1">
                <a:solidFill>
                  <a:srgbClr val="BB0065"/>
                </a:solidFill>
                <a:latin typeface="Barlow" panose="00000500000000000000" pitchFamily="2" charset="0"/>
              </a:rPr>
              <a:t>calorimeter</a:t>
            </a:r>
            <a:endParaRPr lang="it-IT" dirty="0">
              <a:solidFill>
                <a:srgbClr val="BB0065"/>
              </a:solidFill>
              <a:latin typeface="Barlow" panose="00000500000000000000" pitchFamily="2" charset="0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DA37692-78AE-2E49-9C6C-39187958A86C}"/>
              </a:ext>
            </a:extLst>
          </p:cNvPr>
          <p:cNvSpPr txBox="1"/>
          <p:nvPr/>
        </p:nvSpPr>
        <p:spPr>
          <a:xfrm>
            <a:off x="113595" y="2504217"/>
            <a:ext cx="185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9DA100"/>
                </a:solidFill>
                <a:latin typeface="Barlow" panose="00000500000000000000" pitchFamily="2" charset="0"/>
              </a:rPr>
              <a:t>electromagnetic</a:t>
            </a:r>
            <a:r>
              <a:rPr lang="it-IT" dirty="0">
                <a:solidFill>
                  <a:srgbClr val="9DA100"/>
                </a:solidFill>
                <a:latin typeface="Barlow" panose="00000500000000000000" pitchFamily="2" charset="0"/>
              </a:rPr>
              <a:t> </a:t>
            </a:r>
            <a:r>
              <a:rPr lang="it-IT" dirty="0" err="1">
                <a:solidFill>
                  <a:srgbClr val="9DA100"/>
                </a:solidFill>
                <a:latin typeface="Barlow" panose="00000500000000000000" pitchFamily="2" charset="0"/>
              </a:rPr>
              <a:t>calorimeter</a:t>
            </a:r>
            <a:endParaRPr lang="it-IT" dirty="0">
              <a:solidFill>
                <a:srgbClr val="9DA100"/>
              </a:solidFill>
              <a:latin typeface="Barlow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AFEDAED6-607C-A84F-A574-27057D0566DC}"/>
                  </a:ext>
                </a:extLst>
              </p:cNvPr>
              <p:cNvSpPr txBox="1"/>
              <p:nvPr/>
            </p:nvSpPr>
            <p:spPr>
              <a:xfrm>
                <a:off x="-1" y="3755637"/>
                <a:ext cx="20098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err="1">
                    <a:solidFill>
                      <a:srgbClr val="00B0F0"/>
                    </a:solidFill>
                    <a:latin typeface="Barlow" panose="00000500000000000000" pitchFamily="2" charset="0"/>
                  </a:rPr>
                  <a:t>shielding</a:t>
                </a:r>
                <a:r>
                  <a:rPr lang="it-IT" dirty="0">
                    <a:solidFill>
                      <a:srgbClr val="00B0F0"/>
                    </a:solidFill>
                    <a:latin typeface="Barlow" panose="00000500000000000000" pitchFamily="2" charset="0"/>
                  </a:rPr>
                  <a:t> </a:t>
                </a:r>
                <a:r>
                  <a:rPr lang="it-IT" dirty="0" err="1">
                    <a:solidFill>
                      <a:srgbClr val="00B0F0"/>
                    </a:solidFill>
                    <a:latin typeface="Barlow" panose="00000500000000000000" pitchFamily="2" charset="0"/>
                  </a:rPr>
                  <a:t>nozzles</a:t>
                </a:r>
                <a:r>
                  <a:rPr lang="it-IT" dirty="0">
                    <a:solidFill>
                      <a:srgbClr val="00B0F0"/>
                    </a:solidFill>
                    <a:latin typeface="Barlow" panose="00000500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=10°</m:t>
                    </m:r>
                  </m:oMath>
                </a14:m>
                <a:r>
                  <a:rPr lang="it-IT" dirty="0">
                    <a:solidFill>
                      <a:srgbClr val="00B0F0"/>
                    </a:solidFill>
                    <a:latin typeface="Barlow" panose="00000500000000000000" pitchFamily="2" charset="0"/>
                  </a:rPr>
                  <a:t>)  </a:t>
                </a:r>
              </a:p>
            </p:txBody>
          </p:sp>
        </mc:Choice>
        <mc:Fallback xmlns="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AFEDAED6-607C-A84F-A574-27057D056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55637"/>
                <a:ext cx="2009894" cy="646331"/>
              </a:xfrm>
              <a:prstGeom prst="rect">
                <a:avLst/>
              </a:prstGeom>
              <a:blipFill>
                <a:blip r:embed="rId3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47C98A25-4796-7246-8F18-783BA589005C}"/>
              </a:ext>
            </a:extLst>
          </p:cNvPr>
          <p:cNvSpPr txBox="1"/>
          <p:nvPr/>
        </p:nvSpPr>
        <p:spPr>
          <a:xfrm>
            <a:off x="78823" y="3267311"/>
            <a:ext cx="185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60CD86"/>
                </a:solidFill>
                <a:latin typeface="Barlow" panose="00000500000000000000" pitchFamily="2" charset="0"/>
              </a:rPr>
              <a:t>tracking system</a:t>
            </a: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1CFA98FE-17FC-B14B-AF0E-90DD9206696F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1730520" y="1779836"/>
            <a:ext cx="1130181" cy="873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17EF2626-1252-FC42-9CCA-459D7CA38EE7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1965841" y="2482320"/>
            <a:ext cx="1415365" cy="4835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0DA9E352-FB16-AB4A-BF77-674BF3DBF717}"/>
              </a:ext>
            </a:extLst>
          </p:cNvPr>
          <p:cNvCxnSpPr>
            <a:cxnSpLocks/>
          </p:cNvCxnSpPr>
          <p:nvPr/>
        </p:nvCxnSpPr>
        <p:spPr>
          <a:xfrm flipV="1">
            <a:off x="1914813" y="3199612"/>
            <a:ext cx="1944694" cy="278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6151BB11-618E-BB4F-9CF3-EC3ED3263AF0}"/>
              </a:ext>
            </a:extLst>
          </p:cNvPr>
          <p:cNvCxnSpPr>
            <a:cxnSpLocks/>
          </p:cNvCxnSpPr>
          <p:nvPr/>
        </p:nvCxnSpPr>
        <p:spPr>
          <a:xfrm flipV="1">
            <a:off x="1931069" y="3592531"/>
            <a:ext cx="1126580" cy="479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E11CB2FC-42A0-DC4B-8212-DC9678DF29E0}"/>
              </a:ext>
            </a:extLst>
          </p:cNvPr>
          <p:cNvCxnSpPr>
            <a:cxnSpLocks/>
          </p:cNvCxnSpPr>
          <p:nvPr/>
        </p:nvCxnSpPr>
        <p:spPr>
          <a:xfrm>
            <a:off x="1957017" y="4663518"/>
            <a:ext cx="1100632" cy="1433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F2EDC372-23EA-DA40-9517-C5BF6669FAB8}"/>
              </a:ext>
            </a:extLst>
          </p:cNvPr>
          <p:cNvCxnSpPr>
            <a:cxnSpLocks/>
          </p:cNvCxnSpPr>
          <p:nvPr/>
        </p:nvCxnSpPr>
        <p:spPr>
          <a:xfrm>
            <a:off x="1931882" y="5376458"/>
            <a:ext cx="1125767" cy="144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49" name="Picture 1" descr="page6image29625184">
            <a:extLst>
              <a:ext uri="{FF2B5EF4-FFF2-40B4-BE49-F238E27FC236}">
                <a16:creationId xmlns:a16="http://schemas.microsoft.com/office/drawing/2014/main" id="{CE760BF6-9ABF-9444-AE70-10D083A0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7" y="4091863"/>
            <a:ext cx="3044358" cy="17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5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DFB-3C90-0E46-9CEF-DCA55E9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92" y="-67880"/>
            <a:ext cx="8728195" cy="1135737"/>
          </a:xfrm>
        </p:spPr>
        <p:txBody>
          <a:bodyPr>
            <a:normAutofit/>
          </a:bodyPr>
          <a:lstStyle/>
          <a:p>
            <a:r>
              <a:rPr lang="it-IT" sz="4000" kern="0" dirty="0">
                <a:latin typeface="Raleway Thin" panose="020B0604020202020204" charset="0"/>
              </a:rPr>
              <a:t>Jet </a:t>
            </a:r>
            <a:r>
              <a:rPr lang="it-IT" sz="4000" kern="0" dirty="0" err="1">
                <a:latin typeface="Raleway Thin" panose="020B0604020202020204" charset="0"/>
              </a:rPr>
              <a:t>reconstruction</a:t>
            </a:r>
            <a:r>
              <a:rPr lang="it-IT" sz="4000" kern="0" dirty="0">
                <a:latin typeface="Raleway Thin" panose="020B0604020202020204" charset="0"/>
              </a:rPr>
              <a:t> </a:t>
            </a:r>
            <a:endParaRPr lang="en-GB" sz="40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17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egnaposto piè di pagina 71">
            <a:extLst>
              <a:ext uri="{FF2B5EF4-FFF2-40B4-BE49-F238E27FC236}">
                <a16:creationId xmlns:a16="http://schemas.microsoft.com/office/drawing/2014/main" id="{F3E999B1-6C6D-FB41-B05D-B966AB72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014" y="6612963"/>
            <a:ext cx="7159212" cy="3651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WIN 2021- R. </a:t>
            </a:r>
            <a:r>
              <a:rPr lang="en-GB" b="1" dirty="0" err="1">
                <a:solidFill>
                  <a:schemeClr val="bg1"/>
                </a:solidFill>
              </a:rPr>
              <a:t>Venditti</a:t>
            </a:r>
            <a:r>
              <a:rPr lang="en-GB" b="1" dirty="0">
                <a:solidFill>
                  <a:schemeClr val="bg1"/>
                </a:solidFill>
              </a:rPr>
              <a:t> - </a:t>
            </a:r>
            <a:r>
              <a:rPr lang="it-IT" b="1" dirty="0" err="1">
                <a:solidFill>
                  <a:schemeClr val="bg1"/>
                </a:solidFill>
              </a:rPr>
              <a:t>Higgs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boson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couplings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measurement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a Multi-</a:t>
            </a:r>
            <a:r>
              <a:rPr lang="it-IT" b="1" dirty="0" err="1">
                <a:solidFill>
                  <a:schemeClr val="bg1"/>
                </a:solidFill>
              </a:rPr>
              <a:t>TeV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Muon</a:t>
            </a:r>
            <a:r>
              <a:rPr lang="it-IT" b="1" dirty="0">
                <a:solidFill>
                  <a:schemeClr val="bg1"/>
                </a:solidFill>
              </a:rPr>
              <a:t> Collider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12">
                <a:extLst>
                  <a:ext uri="{FF2B5EF4-FFF2-40B4-BE49-F238E27FC236}">
                    <a16:creationId xmlns:a16="http://schemas.microsoft.com/office/drawing/2014/main" id="{C183E218-9156-DD4F-AB95-C0096F742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74287"/>
                <a:ext cx="5055476" cy="22628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kern="0" dirty="0">
                    <a:latin typeface="Levenim MT" panose="02010502060101010101" pitchFamily="2" charset="-79"/>
                    <a:cs typeface="Levenim MT" panose="02010502060101010101" pitchFamily="2" charset="-79"/>
                  </a:rPr>
                  <a:t>Complex task: </a:t>
                </a:r>
                <a:r>
                  <a:rPr lang="en-US" sz="1800" b="1" kern="0" dirty="0">
                    <a:solidFill>
                      <a:schemeClr val="accent5">
                        <a:lumMod val="75000"/>
                      </a:schemeClr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tracker info </a:t>
                </a:r>
                <a:r>
                  <a:rPr lang="en-US" sz="1800" kern="0" dirty="0">
                    <a:latin typeface="Levenim MT" panose="02010502060101010101" pitchFamily="2" charset="-79"/>
                    <a:cs typeface="Levenim MT" panose="02010502060101010101" pitchFamily="2" charset="-79"/>
                  </a:rPr>
                  <a:t>+ </a:t>
                </a:r>
                <a:r>
                  <a:rPr lang="en-US" sz="1800" b="1" kern="0" dirty="0">
                    <a:solidFill>
                      <a:schemeClr val="accent4">
                        <a:lumMod val="75000"/>
                      </a:schemeClr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energy deposits in calorimeters</a:t>
                </a:r>
              </a:p>
              <a:p>
                <a:r>
                  <a:rPr lang="en-US" sz="1800" kern="0" dirty="0">
                    <a:latin typeface="Levenim MT" panose="02010502060101010101" pitchFamily="2" charset="-79"/>
                    <a:cs typeface="Levenim MT" panose="02010502060101010101" pitchFamily="2" charset="-79"/>
                  </a:rPr>
                  <a:t>Particle reconstruction is performed through Pandora Particle Flow (PF) algorithm  </a:t>
                </a:r>
                <a:r>
                  <a:rPr lang="en-GB" sz="1800" kern="0" dirty="0">
                    <a:latin typeface="Levenim MT" panose="02010502060101010101" pitchFamily="2" charset="-79"/>
                    <a:cs typeface="Levenim MT" panose="02010502060101010101" pitchFamily="2" charset="-79"/>
                    <a:sym typeface="Wingdings" panose="05000000000000000000" pitchFamily="2" charset="2"/>
                  </a:rPr>
                  <a:t></a:t>
                </a:r>
                <a:r>
                  <a:rPr lang="en-US" sz="1800" kern="0" dirty="0">
                    <a:latin typeface="Levenim MT" panose="02010502060101010101" pitchFamily="2" charset="-79"/>
                    <a:cs typeface="Levenim MT" panose="02010502060101010101" pitchFamily="2" charset="-79"/>
                  </a:rPr>
                  <a:t> </a:t>
                </a:r>
                <a:r>
                  <a:rPr lang="en-US" sz="1800" dirty="0">
                    <a:latin typeface="Levenim MT" panose="02010502060101010101" pitchFamily="2" charset="-79"/>
                    <a:cs typeface="Levenim MT" panose="02010502060101010101" pitchFamily="2" charset="-79"/>
                  </a:rPr>
                  <a:t>improve the jet energy resolution.</a:t>
                </a:r>
              </a:p>
              <a:p>
                <a:r>
                  <a:rPr lang="en-US" sz="1800" kern="0" dirty="0">
                    <a:solidFill>
                      <a:srgbClr val="3A3F50"/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Output of PF is used for jet clustering: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kern="0">
                            <a:solidFill>
                              <a:srgbClr val="3A3F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kern="0">
                            <a:solidFill>
                              <a:srgbClr val="3A3F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1800" i="1" kern="0">
                            <a:solidFill>
                              <a:srgbClr val="3A3F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sz="1800" kern="0" dirty="0">
                    <a:solidFill>
                      <a:srgbClr val="3A3F50"/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 </a:t>
                </a:r>
                <a:r>
                  <a:rPr lang="it-IT" sz="1800" kern="0" dirty="0" err="1">
                    <a:solidFill>
                      <a:srgbClr val="3A3F50"/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algorithm</a:t>
                </a:r>
                <a:r>
                  <a:rPr lang="it-IT" sz="1800" kern="0" dirty="0">
                    <a:solidFill>
                      <a:srgbClr val="3A3F50"/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 with </a:t>
                </a:r>
                <a:r>
                  <a:rPr lang="it-IT" sz="1800" kern="0" dirty="0" err="1">
                    <a:solidFill>
                      <a:srgbClr val="3A3F50"/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radius</a:t>
                </a:r>
                <a:r>
                  <a:rPr lang="it-IT" sz="1800" kern="0" dirty="0">
                    <a:solidFill>
                      <a:srgbClr val="3A3F50"/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 </a:t>
                </a:r>
                <a:r>
                  <a:rPr lang="it-IT" sz="1800" kern="0" dirty="0" err="1">
                    <a:solidFill>
                      <a:srgbClr val="3A3F50"/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parameter</a:t>
                </a:r>
                <a:r>
                  <a:rPr lang="it-IT" sz="1800" kern="0" dirty="0">
                    <a:solidFill>
                      <a:srgbClr val="3A3F50"/>
                    </a:solidFill>
                    <a:latin typeface="Levenim MT" panose="02010502060101010101" pitchFamily="2" charset="-79"/>
                    <a:cs typeface="Levenim MT" panose="02010502060101010101" pitchFamily="2" charset="-79"/>
                  </a:rPr>
                  <a:t> R = 1.0.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3" name="Segnaposto contenuto 12">
                <a:extLst>
                  <a:ext uri="{FF2B5EF4-FFF2-40B4-BE49-F238E27FC236}">
                    <a16:creationId xmlns:a16="http://schemas.microsoft.com/office/drawing/2014/main" id="{C183E218-9156-DD4F-AB95-C0096F742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74287"/>
                <a:ext cx="5055476" cy="2262899"/>
              </a:xfrm>
              <a:blipFill>
                <a:blip r:embed="rId2"/>
                <a:stretch>
                  <a:fillRect l="-754" t="-2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C8863E3D-F041-094F-A3B0-8F4F09E4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299" y="367277"/>
            <a:ext cx="3616258" cy="25853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607DCDB-396B-C24B-AD5C-68BFCE84A5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372"/>
          <a:stretch/>
        </p:blipFill>
        <p:spPr>
          <a:xfrm>
            <a:off x="28302" y="3289887"/>
            <a:ext cx="4562284" cy="3159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25D8ADA-7504-4145-A832-53A5FC66CC09}"/>
                  </a:ext>
                </a:extLst>
              </p:cNvPr>
              <p:cNvSpPr txBox="1"/>
              <p:nvPr/>
            </p:nvSpPr>
            <p:spPr>
              <a:xfrm>
                <a:off x="6769899" y="1391260"/>
                <a:ext cx="1658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Eff.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it-IT" b="1" dirty="0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 100%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&gt; 80 GeV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25D8ADA-7504-4145-A832-53A5FC66C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99" y="1391260"/>
                <a:ext cx="1658982" cy="646331"/>
              </a:xfrm>
              <a:prstGeom prst="rect">
                <a:avLst/>
              </a:prstGeom>
              <a:blipFill>
                <a:blip r:embed="rId5"/>
                <a:stretch>
                  <a:fillRect l="-3817" t="-3846" r="-2290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>
            <a:extLst>
              <a:ext uri="{FF2B5EF4-FFF2-40B4-BE49-F238E27FC236}">
                <a16:creationId xmlns:a16="http://schemas.microsoft.com/office/drawing/2014/main" id="{D8AADFC8-E2A0-AB47-B853-9E123170D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299" y="3651854"/>
            <a:ext cx="3616259" cy="2633400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361DA03-CFF8-FE48-942D-62A3C488D826}"/>
                  </a:ext>
                </a:extLst>
              </p:cNvPr>
              <p:cNvSpPr txBox="1"/>
              <p:nvPr/>
            </p:nvSpPr>
            <p:spPr>
              <a:xfrm>
                <a:off x="6488340" y="4227956"/>
                <a:ext cx="2510218" cy="86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b="1" dirty="0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t-IT" b="1" dirty="0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 10%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&gt; 10 GeV</a:t>
                </a:r>
              </a:p>
              <a:p>
                <a:pPr>
                  <a:lnSpc>
                    <a:spcPct val="150000"/>
                  </a:lnSpc>
                </a:pPr>
                <a:r>
                  <a:rPr lang="it-IT" b="1" dirty="0" err="1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Higher</a:t>
                </a:r>
                <a:r>
                  <a:rPr lang="it-IT" b="1" dirty="0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it-IT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it-IT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it-IT" b="1" dirty="0">
                    <a:solidFill>
                      <a:schemeClr val="accent4"/>
                    </a:solidFill>
                    <a:latin typeface="Barlow" panose="00000500000000000000" pitchFamily="2" charset="0"/>
                  </a:rPr>
                  <a:t> 4%  </a:t>
                </a: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E361DA03-CFF8-FE48-942D-62A3C488D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340" y="4227956"/>
                <a:ext cx="2510218" cy="869790"/>
              </a:xfrm>
              <a:prstGeom prst="rect">
                <a:avLst/>
              </a:prstGeom>
              <a:blipFill>
                <a:blip r:embed="rId7"/>
                <a:stretch>
                  <a:fillRect l="-2010" r="-1005" b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5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DFB-3C90-0E46-9CEF-DCA55E9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92" y="-67880"/>
            <a:ext cx="8728195" cy="1135737"/>
          </a:xfrm>
        </p:spPr>
        <p:txBody>
          <a:bodyPr>
            <a:normAutofit/>
          </a:bodyPr>
          <a:lstStyle/>
          <a:p>
            <a:r>
              <a:rPr lang="en-GB" sz="4000" b="1" dirty="0"/>
              <a:t>Higgs Physics at a Muon Collider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2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D56EFEB0-F6AD-634C-94CC-C3AABBFF55B5}"/>
              </a:ext>
            </a:extLst>
          </p:cNvPr>
          <p:cNvGrpSpPr/>
          <p:nvPr/>
        </p:nvGrpSpPr>
        <p:grpSpPr>
          <a:xfrm>
            <a:off x="5181738" y="1736534"/>
            <a:ext cx="2633009" cy="2370401"/>
            <a:chOff x="3241033" y="2754771"/>
            <a:chExt cx="2343280" cy="2008689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5EED6F6-CD8D-AF4D-BBC7-37B1461A3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1033" y="3031938"/>
              <a:ext cx="2343280" cy="17315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E079506C-6C78-254C-976D-474B21409324}"/>
                    </a:ext>
                  </a:extLst>
                </p:cNvPr>
                <p:cNvSpPr txBox="1"/>
                <p:nvPr/>
              </p:nvSpPr>
              <p:spPr>
                <a:xfrm>
                  <a:off x="3466182" y="2754771"/>
                  <a:ext cx="41064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E079506C-6C78-254C-976D-474B214093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182" y="2754771"/>
                  <a:ext cx="41064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C0F8B1AE-2759-454B-86E9-F7C47C5B05CC}"/>
                    </a:ext>
                  </a:extLst>
                </p:cNvPr>
                <p:cNvSpPr txBox="1"/>
                <p:nvPr/>
              </p:nvSpPr>
              <p:spPr>
                <a:xfrm>
                  <a:off x="3659862" y="4119515"/>
                  <a:ext cx="41064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C0F8B1AE-2759-454B-86E9-F7C47C5B0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862" y="4119515"/>
                  <a:ext cx="41064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94B37592-78AB-3340-8126-187D82142FC9}"/>
                </a:ext>
              </a:extLst>
            </p:cNvPr>
            <p:cNvSpPr/>
            <p:nvPr/>
          </p:nvSpPr>
          <p:spPr>
            <a:xfrm>
              <a:off x="4641946" y="3136548"/>
              <a:ext cx="27520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E05234A3-F731-1640-98AB-EFFDEFA5C6D0}"/>
                </a:ext>
              </a:extLst>
            </p:cNvPr>
            <p:cNvSpPr/>
            <p:nvPr/>
          </p:nvSpPr>
          <p:spPr>
            <a:xfrm>
              <a:off x="4909760" y="4460799"/>
              <a:ext cx="27520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9E8A4C53-CCBA-944A-9C8B-D132779C3B86}"/>
                    </a:ext>
                  </a:extLst>
                </p:cNvPr>
                <p:cNvSpPr txBox="1"/>
                <p:nvPr/>
              </p:nvSpPr>
              <p:spPr>
                <a:xfrm>
                  <a:off x="4951599" y="4165486"/>
                  <a:ext cx="41064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9E8A4C53-CCBA-944A-9C8B-D132779C3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599" y="4165486"/>
                  <a:ext cx="4106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4F74F64B-445F-0344-BA54-46ED3CA47010}"/>
                </a:ext>
              </a:extLst>
            </p:cNvPr>
            <p:cNvSpPr/>
            <p:nvPr/>
          </p:nvSpPr>
          <p:spPr>
            <a:xfrm>
              <a:off x="3873407" y="3200985"/>
              <a:ext cx="27520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30C11C8D-95FE-A24C-A3E7-2754E13D8BBD}"/>
                    </a:ext>
                  </a:extLst>
                </p:cNvPr>
                <p:cNvSpPr txBox="1"/>
                <p:nvPr/>
              </p:nvSpPr>
              <p:spPr>
                <a:xfrm>
                  <a:off x="4449115" y="2899040"/>
                  <a:ext cx="41064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30C11C8D-95FE-A24C-A3E7-2754E13D8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115" y="2899040"/>
                  <a:ext cx="41064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4F9AA26B-3438-E54A-BCFD-C42608490FDE}"/>
                </a:ext>
              </a:extLst>
            </p:cNvPr>
            <p:cNvSpPr txBox="1"/>
            <p:nvPr/>
          </p:nvSpPr>
          <p:spPr>
            <a:xfrm>
              <a:off x="4402943" y="3484651"/>
              <a:ext cx="45369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i="1" dirty="0"/>
                <a:t>Z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42075AAE-5FD7-7B4B-9294-A93A4DABFC34}"/>
                </a:ext>
              </a:extLst>
            </p:cNvPr>
            <p:cNvSpPr txBox="1"/>
            <p:nvPr/>
          </p:nvSpPr>
          <p:spPr>
            <a:xfrm>
              <a:off x="4404418" y="4001038"/>
              <a:ext cx="45369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i="1" dirty="0"/>
                <a:t>Z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428D1B1A-47F9-7846-82CA-61303C49387A}"/>
                </a:ext>
              </a:extLst>
            </p:cNvPr>
            <p:cNvSpPr txBox="1"/>
            <p:nvPr/>
          </p:nvSpPr>
          <p:spPr>
            <a:xfrm>
              <a:off x="4832818" y="3556274"/>
              <a:ext cx="27520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i="1" dirty="0"/>
                <a:t>H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964D44C-7ED9-044D-B71D-68B18DE6EBF6}"/>
              </a:ext>
            </a:extLst>
          </p:cNvPr>
          <p:cNvGrpSpPr/>
          <p:nvPr/>
        </p:nvGrpSpPr>
        <p:grpSpPr>
          <a:xfrm>
            <a:off x="1175906" y="1778471"/>
            <a:ext cx="2636225" cy="2199704"/>
            <a:chOff x="91158" y="888898"/>
            <a:chExt cx="2346142" cy="1864040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CF77F733-6ECA-2B41-9366-98C00F9B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158" y="1038027"/>
              <a:ext cx="2346142" cy="17149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00344746-44C8-404F-940F-E1ED62355D0E}"/>
                    </a:ext>
                  </a:extLst>
                </p:cNvPr>
                <p:cNvSpPr txBox="1"/>
                <p:nvPr/>
              </p:nvSpPr>
              <p:spPr>
                <a:xfrm>
                  <a:off x="437744" y="2140883"/>
                  <a:ext cx="41064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00344746-44C8-404F-940F-E1ED62355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44" y="2140883"/>
                  <a:ext cx="4106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EACF3B59-2D21-6640-B8D9-58A9D6544C5D}"/>
                    </a:ext>
                  </a:extLst>
                </p:cNvPr>
                <p:cNvSpPr txBox="1"/>
                <p:nvPr/>
              </p:nvSpPr>
              <p:spPr>
                <a:xfrm>
                  <a:off x="668962" y="888898"/>
                  <a:ext cx="41064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EACF3B59-2D21-6640-B8D9-58A9D6544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62" y="888898"/>
                  <a:ext cx="41064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67668C0-F0C6-F34D-885D-FFA7F3D9FFCC}"/>
                </a:ext>
              </a:extLst>
            </p:cNvPr>
            <p:cNvSpPr/>
            <p:nvPr/>
          </p:nvSpPr>
          <p:spPr>
            <a:xfrm>
              <a:off x="705476" y="1158915"/>
              <a:ext cx="376188" cy="55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2B6E54D-9A13-DE42-A4A3-3075F98CFB62}"/>
                </a:ext>
              </a:extLst>
            </p:cNvPr>
            <p:cNvSpPr/>
            <p:nvPr/>
          </p:nvSpPr>
          <p:spPr>
            <a:xfrm>
              <a:off x="1488191" y="1142637"/>
              <a:ext cx="376188" cy="55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A17A4C43-88A6-F340-A630-203CB38F30BB}"/>
                </a:ext>
              </a:extLst>
            </p:cNvPr>
            <p:cNvSpPr/>
            <p:nvPr/>
          </p:nvSpPr>
          <p:spPr>
            <a:xfrm>
              <a:off x="1729371" y="2466900"/>
              <a:ext cx="376188" cy="55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43802E0D-4C45-0347-A7B2-5F63097945CE}"/>
                    </a:ext>
                  </a:extLst>
                </p:cNvPr>
                <p:cNvSpPr txBox="1"/>
                <p:nvPr/>
              </p:nvSpPr>
              <p:spPr>
                <a:xfrm>
                  <a:off x="1668894" y="2254849"/>
                  <a:ext cx="410643" cy="29931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43802E0D-4C45-0347-A7B2-5F63097945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894" y="2254849"/>
                  <a:ext cx="410643" cy="299313"/>
                </a:xfrm>
                <a:prstGeom prst="rect">
                  <a:avLst/>
                </a:prstGeom>
                <a:blipFill>
                  <a:blip r:embed="rId10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CDA7A6C4-E79A-684E-AF2D-3E7D63102E4D}"/>
                    </a:ext>
                  </a:extLst>
                </p:cNvPr>
                <p:cNvSpPr txBox="1"/>
                <p:nvPr/>
              </p:nvSpPr>
              <p:spPr>
                <a:xfrm>
                  <a:off x="1405911" y="990631"/>
                  <a:ext cx="451305" cy="2363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it-I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CDA7A6C4-E79A-684E-AF2D-3E7D63102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911" y="990631"/>
                  <a:ext cx="451305" cy="236379"/>
                </a:xfrm>
                <a:prstGeom prst="rect">
                  <a:avLst/>
                </a:prstGeom>
                <a:blipFill>
                  <a:blip r:embed="rId11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60C94987-E334-5A41-91F8-28BAD35ACA1D}"/>
                </a:ext>
              </a:extLst>
            </p:cNvPr>
            <p:cNvSpPr txBox="1"/>
            <p:nvPr/>
          </p:nvSpPr>
          <p:spPr>
            <a:xfrm>
              <a:off x="1664797" y="1571653"/>
              <a:ext cx="27520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i="1" dirty="0"/>
                <a:t>H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CCFF000D-4AB0-804E-8E66-63EC60249DDE}"/>
                </a:ext>
              </a:extLst>
            </p:cNvPr>
            <p:cNvSpPr txBox="1"/>
            <p:nvPr/>
          </p:nvSpPr>
          <p:spPr>
            <a:xfrm>
              <a:off x="1264229" y="1492613"/>
              <a:ext cx="45369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i="1" dirty="0"/>
                <a:t>W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DD027FB5-25C4-2848-B456-CD3A24E32BFC}"/>
                </a:ext>
              </a:extLst>
            </p:cNvPr>
            <p:cNvSpPr txBox="1"/>
            <p:nvPr/>
          </p:nvSpPr>
          <p:spPr>
            <a:xfrm>
              <a:off x="1248516" y="2035590"/>
              <a:ext cx="45369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i="1" dirty="0"/>
                <a:t>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E8FEF83-DF4B-8741-8476-C5445C24BC24}"/>
                  </a:ext>
                </a:extLst>
              </p:cNvPr>
              <p:cNvSpPr/>
              <p:nvPr/>
            </p:nvSpPr>
            <p:spPr>
              <a:xfrm>
                <a:off x="699869" y="4103815"/>
                <a:ext cx="3123227" cy="372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2.1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𝑓𝑏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m:rPr>
                        <m:nor/>
                      </m:rPr>
                      <a:rPr lang="it-IT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=1</m:t>
                    </m:r>
                    <m:r>
                      <m:rPr>
                        <m:nor/>
                      </m:rPr>
                      <a:rPr lang="it-IT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E8FEF83-DF4B-8741-8476-C5445C24B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9" y="4103815"/>
                <a:ext cx="3123227" cy="372346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763FD53-2BB3-6548-BDEB-6422B5461F62}"/>
                  </a:ext>
                </a:extLst>
              </p:cNvPr>
              <p:cNvSpPr/>
              <p:nvPr/>
            </p:nvSpPr>
            <p:spPr>
              <a:xfrm>
                <a:off x="5220758" y="4149378"/>
                <a:ext cx="1689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1.5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763FD53-2BB3-6548-BDEB-6422B5461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758" y="4149378"/>
                <a:ext cx="1689180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EA4F3391-D176-984D-BC0C-42523D70947E}"/>
                  </a:ext>
                </a:extLst>
              </p:cNvPr>
              <p:cNvSpPr/>
              <p:nvPr/>
            </p:nvSpPr>
            <p:spPr>
              <a:xfrm>
                <a:off x="6755863" y="4141521"/>
                <a:ext cx="1467902" cy="372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m:rPr>
                          <m:nor/>
                        </m:rPr>
                        <a:rPr lang="it-IT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=1</m:t>
                      </m:r>
                      <m:r>
                        <m:rPr>
                          <m:nor/>
                        </m:rPr>
                        <a:rPr lang="it-IT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TeV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EA4F3391-D176-984D-BC0C-42523D709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63" y="4141521"/>
                <a:ext cx="1467902" cy="372346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B6BD7C2A-24EB-A249-B77D-0C5FAD4FFF93}"/>
                  </a:ext>
                </a:extLst>
              </p:cNvPr>
              <p:cNvSpPr/>
              <p:nvPr/>
            </p:nvSpPr>
            <p:spPr>
              <a:xfrm>
                <a:off x="841084" y="4402528"/>
                <a:ext cx="2850717" cy="372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𝑓𝑏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m:rPr>
                        <m:nor/>
                      </m:rPr>
                      <a:rPr lang="it-IT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=3</m:t>
                    </m:r>
                    <m:r>
                      <m:rPr>
                        <m:nor/>
                      </m:rPr>
                      <a:rPr lang="it-IT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B6BD7C2A-24EB-A249-B77D-0C5FAD4FF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84" y="4402528"/>
                <a:ext cx="2850717" cy="372346"/>
              </a:xfrm>
              <a:prstGeom prst="rect">
                <a:avLst/>
              </a:prstGeom>
              <a:blipFill>
                <a:blip r:embed="rId15"/>
                <a:stretch>
                  <a:fillRect t="-6667" r="-44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C3611A04-DF7B-9F43-97D4-18F0C5CE5792}"/>
                  </a:ext>
                </a:extLst>
              </p:cNvPr>
              <p:cNvSpPr/>
              <p:nvPr/>
            </p:nvSpPr>
            <p:spPr>
              <a:xfrm>
                <a:off x="5216686" y="4442232"/>
                <a:ext cx="1689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3.8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C3611A04-DF7B-9F43-97D4-18F0C5CE5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86" y="4442232"/>
                <a:ext cx="1689180" cy="369332"/>
              </a:xfrm>
              <a:prstGeom prst="rect">
                <a:avLst/>
              </a:prstGeom>
              <a:blipFill>
                <a:blip r:embed="rId1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012A6204-D334-F349-AE25-67B7B66E4946}"/>
                  </a:ext>
                </a:extLst>
              </p:cNvPr>
              <p:cNvSpPr/>
              <p:nvPr/>
            </p:nvSpPr>
            <p:spPr>
              <a:xfrm>
                <a:off x="6751791" y="4434375"/>
                <a:ext cx="1467902" cy="372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m:rPr>
                          <m:nor/>
                        </m:rPr>
                        <a:rPr lang="it-IT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  <m:r>
                        <m:rPr>
                          <m:nor/>
                        </m:rPr>
                        <a:rPr lang="it-IT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it-IT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TeV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012A6204-D334-F349-AE25-67B7B66E4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791" y="4434375"/>
                <a:ext cx="1467902" cy="372346"/>
              </a:xfrm>
              <a:prstGeom prst="rect">
                <a:avLst/>
              </a:prstGeom>
              <a:blipFill>
                <a:blip r:embed="rId1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094E73-50B9-E549-A360-6813168E7349}"/>
              </a:ext>
            </a:extLst>
          </p:cNvPr>
          <p:cNvSpPr txBox="1"/>
          <p:nvPr/>
        </p:nvSpPr>
        <p:spPr>
          <a:xfrm>
            <a:off x="49234" y="868542"/>
            <a:ext cx="750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Dominant Higgs boson production mechanism: vector boson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 contribution from WW fusion.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8E26BEC9-9449-8E41-B8BD-89C7BD8AFB64}"/>
              </a:ext>
            </a:extLst>
          </p:cNvPr>
          <p:cNvSpPr/>
          <p:nvPr/>
        </p:nvSpPr>
        <p:spPr>
          <a:xfrm>
            <a:off x="202592" y="5312900"/>
            <a:ext cx="872819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/>
              <a:t>Clean</a:t>
            </a:r>
            <a:r>
              <a:rPr lang="it-IT" sz="2000" b="1" dirty="0"/>
              <a:t> </a:t>
            </a:r>
            <a:r>
              <a:rPr lang="it-IT" sz="2000" b="1" dirty="0" err="1"/>
              <a:t>events</a:t>
            </a:r>
            <a:r>
              <a:rPr lang="it-IT" sz="2000" b="1" dirty="0"/>
              <a:t> </a:t>
            </a:r>
            <a:r>
              <a:rPr lang="it-IT" sz="2000" b="1" dirty="0" err="1"/>
              <a:t>as</a:t>
            </a:r>
            <a:r>
              <a:rPr lang="it-IT" sz="2000" b="1" dirty="0"/>
              <a:t> in </a:t>
            </a:r>
            <a:r>
              <a:rPr lang="it-IT" sz="2000" b="1" dirty="0" err="1"/>
              <a:t>e+e</a:t>
            </a:r>
            <a:r>
              <a:rPr lang="it-IT" sz="2000" b="1" dirty="0"/>
              <a:t>- </a:t>
            </a:r>
            <a:r>
              <a:rPr lang="it-IT" sz="2000" b="1" dirty="0" err="1"/>
              <a:t>colliders</a:t>
            </a:r>
            <a:r>
              <a:rPr lang="it-IT" sz="2000" b="1" dirty="0"/>
              <a:t> with high </a:t>
            </a:r>
            <a:r>
              <a:rPr lang="it-IT" sz="2000" b="1" dirty="0" err="1"/>
              <a:t>collision</a:t>
            </a:r>
            <a:r>
              <a:rPr lang="it-IT" sz="2000" b="1" dirty="0"/>
              <a:t> </a:t>
            </a:r>
            <a:r>
              <a:rPr lang="it-IT" sz="2000" b="1" dirty="0" err="1"/>
              <a:t>energy</a:t>
            </a:r>
            <a:r>
              <a:rPr lang="it-IT" sz="2000" b="1" dirty="0"/>
              <a:t> </a:t>
            </a:r>
            <a:r>
              <a:rPr lang="it-IT" sz="2000" b="1" dirty="0" err="1"/>
              <a:t>as</a:t>
            </a:r>
            <a:r>
              <a:rPr lang="it-IT" sz="2000" b="1" dirty="0"/>
              <a:t> in </a:t>
            </a:r>
            <a:r>
              <a:rPr lang="it-IT" sz="2000" b="1" dirty="0" err="1"/>
              <a:t>hadron</a:t>
            </a:r>
            <a:r>
              <a:rPr lang="it-IT" sz="2000" b="1" dirty="0"/>
              <a:t> </a:t>
            </a:r>
            <a:r>
              <a:rPr lang="it-IT" sz="2000" b="1" dirty="0" err="1"/>
              <a:t>colliders</a:t>
            </a:r>
            <a:r>
              <a:rPr lang="it-IT" sz="2000" b="1" dirty="0"/>
              <a:t> </a:t>
            </a:r>
          </a:p>
          <a:p>
            <a:pPr algn="ctr"/>
            <a:r>
              <a:rPr lang="it-IT" sz="2000" b="1" dirty="0"/>
              <a:t>The </a:t>
            </a:r>
            <a:r>
              <a:rPr lang="it-IT" sz="2000" b="1" dirty="0" err="1"/>
              <a:t>muon</a:t>
            </a:r>
            <a:r>
              <a:rPr lang="it-IT" sz="2000" b="1" dirty="0"/>
              <a:t> collider </a:t>
            </a:r>
            <a:r>
              <a:rPr lang="it-IT" sz="2000" b="1" dirty="0" err="1"/>
              <a:t>is</a:t>
            </a:r>
            <a:r>
              <a:rPr lang="it-IT" sz="2000" b="1" dirty="0"/>
              <a:t> the </a:t>
            </a:r>
            <a:r>
              <a:rPr lang="it-IT" sz="2000" b="1" dirty="0" err="1"/>
              <a:t>dream</a:t>
            </a:r>
            <a:r>
              <a:rPr lang="it-IT" sz="2000" b="1" dirty="0"/>
              <a:t> machine for </a:t>
            </a:r>
            <a:r>
              <a:rPr lang="it-IT" sz="2000" b="1" dirty="0" err="1"/>
              <a:t>Higgs</a:t>
            </a:r>
            <a:r>
              <a:rPr lang="it-IT" sz="2000" b="1" dirty="0"/>
              <a:t> </a:t>
            </a:r>
            <a:r>
              <a:rPr lang="it-IT" sz="2000" b="1" dirty="0" err="1"/>
              <a:t>physics</a:t>
            </a:r>
            <a:r>
              <a:rPr lang="it-IT" sz="2000" b="1" dirty="0"/>
              <a:t> </a:t>
            </a:r>
            <a:r>
              <a:rPr lang="it-IT" sz="2000" b="1" dirty="0" err="1"/>
              <a:t>measurements</a:t>
            </a:r>
            <a:endParaRPr lang="it-IT" sz="2000" b="1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37DB4E2-E698-0641-85EA-417C4F6A1E04}"/>
              </a:ext>
            </a:extLst>
          </p:cNvPr>
          <p:cNvSpPr txBox="1"/>
          <p:nvPr/>
        </p:nvSpPr>
        <p:spPr>
          <a:xfrm>
            <a:off x="670495" y="4815051"/>
            <a:ext cx="779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chemeClr val="accent2"/>
                </a:solidFill>
              </a:rPr>
              <a:t>O(1M) Higgs produced  in the low energy (&lt;10 </a:t>
            </a:r>
            <a:r>
              <a:rPr lang="en-GB" sz="2400" b="1" i="1" dirty="0" err="1">
                <a:solidFill>
                  <a:schemeClr val="accent2"/>
                </a:solidFill>
              </a:rPr>
              <a:t>TeV</a:t>
            </a:r>
            <a:r>
              <a:rPr lang="en-GB" sz="2400" b="1" i="1" dirty="0">
                <a:solidFill>
                  <a:schemeClr val="accent2"/>
                </a:solidFill>
              </a:rPr>
              <a:t> scenario)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2" name="Tabella 44">
                <a:extLst>
                  <a:ext uri="{FF2B5EF4-FFF2-40B4-BE49-F238E27FC236}">
                    <a16:creationId xmlns:a16="http://schemas.microsoft.com/office/drawing/2014/main" id="{32AA3DA6-99B0-BD43-89AC-392C2C5D9F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484025"/>
                  </p:ext>
                </p:extLst>
              </p:nvPr>
            </p:nvGraphicFramePr>
            <p:xfrm>
              <a:off x="6751791" y="754480"/>
              <a:ext cx="2309302" cy="12252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8163">
                      <a:extLst>
                        <a:ext uri="{9D8B030D-6E8A-4147-A177-3AD203B41FA5}">
                          <a16:colId xmlns:a16="http://schemas.microsoft.com/office/drawing/2014/main" val="4227268859"/>
                        </a:ext>
                      </a:extLst>
                    </a:gridCol>
                    <a:gridCol w="1371139">
                      <a:extLst>
                        <a:ext uri="{9D8B030D-6E8A-4147-A177-3AD203B41FA5}">
                          <a16:colId xmlns:a16="http://schemas.microsoft.com/office/drawing/2014/main" val="3537226460"/>
                        </a:ext>
                      </a:extLst>
                    </a:gridCol>
                  </a:tblGrid>
                  <a:tr h="3108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it-IT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t-IT" sz="11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rad>
                                <m:r>
                                  <a:rPr lang="it-IT" sz="11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1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100" b="1" i="1" smtClean="0">
                                    <a:latin typeface="Cambria Math" panose="02040503050406030204" pitchFamily="18" charset="0"/>
                                  </a:rPr>
                                  <m:t>𝑻𝒆𝑽</m:t>
                                </m:r>
                                <m:r>
                                  <a:rPr lang="it-IT" sz="11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100" dirty="0">
                            <a:latin typeface="Barlow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it-IT" sz="1100" dirty="0">
                              <a:latin typeface="Barlow" panose="00000500000000000000" pitchFamily="2" charset="0"/>
                            </a:rPr>
                            <a:t> </a:t>
                          </a:r>
                          <a:r>
                            <a:rPr lang="it-IT" sz="1100" baseline="0" dirty="0">
                              <a:latin typeface="Barlow" panose="00000500000000000000" pitchFamily="2" charset="0"/>
                            </a:rPr>
                            <a:t> </a:t>
                          </a:r>
                          <a:r>
                            <a:rPr lang="it-IT" sz="1100" b="0" baseline="0" dirty="0">
                              <a:latin typeface="Barlow" panose="00000500000000000000" pitchFamily="2" charset="0"/>
                            </a:rPr>
                            <a:t>(4 </a:t>
                          </a:r>
                          <a:r>
                            <a:rPr lang="it-IT" sz="1100" b="0" baseline="0" dirty="0" err="1">
                              <a:latin typeface="Barlow" panose="00000500000000000000" pitchFamily="2" charset="0"/>
                            </a:rPr>
                            <a:t>year</a:t>
                          </a:r>
                          <a:r>
                            <a:rPr lang="it-IT" sz="1100" b="0" baseline="0" dirty="0">
                              <a:latin typeface="Barlow" panose="00000500000000000000" pitchFamily="2" charset="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it-IT" sz="11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1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it-IT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1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it-IT" sz="11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1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it-IT" sz="11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it-IT" sz="1100" dirty="0">
                            <a:latin typeface="Barlow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481688"/>
                      </a:ext>
                    </a:extLst>
                  </a:tr>
                  <a:tr h="18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solidFill>
                                <a:schemeClr val="accent4"/>
                              </a:solidFill>
                              <a:latin typeface="Barlow" panose="00000500000000000000" pitchFamily="2" charset="0"/>
                            </a:rPr>
                            <a:t>1.5</a:t>
                          </a:r>
                          <a:r>
                            <a:rPr lang="it-IT" sz="1400" b="1" dirty="0">
                              <a:latin typeface="Barlow" panose="000005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solidFill>
                                <a:schemeClr val="accent4"/>
                              </a:solidFill>
                              <a:latin typeface="Barlow" panose="00000500000000000000" pitchFamily="2" charset="0"/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6208959"/>
                      </a:ext>
                    </a:extLst>
                  </a:tr>
                  <a:tr h="18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solidFill>
                                <a:schemeClr val="accent4"/>
                              </a:solidFill>
                              <a:latin typeface="Barlow" panose="00000500000000000000" pitchFamily="2" charset="0"/>
                            </a:rPr>
                            <a:t>3.0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solidFill>
                                <a:schemeClr val="accent4"/>
                              </a:solidFill>
                              <a:latin typeface="Barlow" panose="00000500000000000000" pitchFamily="2" charset="0"/>
                            </a:rPr>
                            <a:t>1.3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9536334"/>
                      </a:ext>
                    </a:extLst>
                  </a:tr>
                  <a:tr h="18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Barlow" panose="00000500000000000000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Barlow" panose="00000500000000000000" pitchFamily="2" charset="0"/>
                            </a:rPr>
                            <a:t>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173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2" name="Tabella 44">
                <a:extLst>
                  <a:ext uri="{FF2B5EF4-FFF2-40B4-BE49-F238E27FC236}">
                    <a16:creationId xmlns:a16="http://schemas.microsoft.com/office/drawing/2014/main" id="{32AA3DA6-99B0-BD43-89AC-392C2C5D9F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6484025"/>
                  </p:ext>
                </p:extLst>
              </p:nvPr>
            </p:nvGraphicFramePr>
            <p:xfrm>
              <a:off x="6751791" y="754480"/>
              <a:ext cx="2309302" cy="12252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8163">
                      <a:extLst>
                        <a:ext uri="{9D8B030D-6E8A-4147-A177-3AD203B41FA5}">
                          <a16:colId xmlns:a16="http://schemas.microsoft.com/office/drawing/2014/main" val="4227268859"/>
                        </a:ext>
                      </a:extLst>
                    </a:gridCol>
                    <a:gridCol w="1371139">
                      <a:extLst>
                        <a:ext uri="{9D8B030D-6E8A-4147-A177-3AD203B41FA5}">
                          <a16:colId xmlns:a16="http://schemas.microsoft.com/office/drawing/2014/main" val="3537226460"/>
                        </a:ext>
                      </a:extLst>
                    </a:gridCol>
                  </a:tblGrid>
                  <a:tr h="3108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8"/>
                          <a:stretch>
                            <a:fillRect l="-1351" t="-4000" r="-150000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8"/>
                          <a:stretch>
                            <a:fillRect l="-68807" t="-4000" r="-1835" b="-3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4816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solidFill>
                                <a:schemeClr val="accent4"/>
                              </a:solidFill>
                              <a:latin typeface="Barlow" panose="00000500000000000000" pitchFamily="2" charset="0"/>
                            </a:rPr>
                            <a:t>1.5</a:t>
                          </a:r>
                          <a:r>
                            <a:rPr lang="it-IT" sz="1400" b="1" dirty="0">
                              <a:latin typeface="Barlow" panose="00000500000000000000" pitchFamily="2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solidFill>
                                <a:schemeClr val="accent4"/>
                              </a:solidFill>
                              <a:latin typeface="Barlow" panose="00000500000000000000" pitchFamily="2" charset="0"/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62089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solidFill>
                                <a:schemeClr val="accent4"/>
                              </a:solidFill>
                              <a:latin typeface="Barlow" panose="00000500000000000000" pitchFamily="2" charset="0"/>
                            </a:rPr>
                            <a:t>3.0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solidFill>
                                <a:schemeClr val="accent4"/>
                              </a:solidFill>
                              <a:latin typeface="Barlow" panose="00000500000000000000" pitchFamily="2" charset="0"/>
                            </a:rPr>
                            <a:t>1.3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95363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Barlow" panose="00000500000000000000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Barlow" panose="00000500000000000000" pitchFamily="2" charset="0"/>
                            </a:rPr>
                            <a:t>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173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79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DFB-3C90-0E46-9CEF-DCA55E9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92" y="-67880"/>
            <a:ext cx="8728195" cy="1135737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Higgs boson couplings: from present to future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3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183E218-9156-DD4F-AB95-C0096F74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0" y="987042"/>
            <a:ext cx="91440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800" dirty="0" err="1">
                <a:cs typeface="Levenim MT" panose="02010502060101010101" pitchFamily="2" charset="-79"/>
              </a:rPr>
              <a:t>One</a:t>
            </a:r>
            <a:r>
              <a:rPr lang="it-IT" sz="1800" dirty="0">
                <a:cs typeface="Levenim MT" panose="02010502060101010101" pitchFamily="2" charset="-79"/>
              </a:rPr>
              <a:t> of the </a:t>
            </a:r>
            <a:r>
              <a:rPr lang="it-IT" sz="1800" dirty="0" err="1">
                <a:cs typeface="Levenim MT" panose="02010502060101010101" pitchFamily="2" charset="-79"/>
              </a:rPr>
              <a:t>goals</a:t>
            </a:r>
            <a:r>
              <a:rPr lang="it-IT" sz="1800" dirty="0">
                <a:cs typeface="Levenim MT" panose="02010502060101010101" pitchFamily="2" charset="-79"/>
              </a:rPr>
              <a:t> of future </a:t>
            </a:r>
            <a:r>
              <a:rPr lang="it-IT" sz="1800" dirty="0" err="1">
                <a:cs typeface="Levenim MT" panose="02010502060101010101" pitchFamily="2" charset="-79"/>
              </a:rPr>
              <a:t>colliders</a:t>
            </a:r>
            <a:r>
              <a:rPr lang="it-IT" sz="1800" dirty="0">
                <a:cs typeface="Levenim MT" panose="02010502060101010101" pitchFamily="2" charset="-79"/>
              </a:rPr>
              <a:t>: precise </a:t>
            </a:r>
            <a:r>
              <a:rPr lang="it-IT" sz="1800" dirty="0" err="1">
                <a:cs typeface="Levenim MT" panose="02010502060101010101" pitchFamily="2" charset="-79"/>
              </a:rPr>
              <a:t>measurement</a:t>
            </a:r>
            <a:r>
              <a:rPr lang="it-IT" sz="1800" dirty="0">
                <a:cs typeface="Levenim MT" panose="02010502060101010101" pitchFamily="2" charset="-79"/>
              </a:rPr>
              <a:t> of </a:t>
            </a:r>
            <a:r>
              <a:rPr lang="it-IT" sz="1800" dirty="0" err="1">
                <a:cs typeface="Levenim MT" panose="02010502060101010101" pitchFamily="2" charset="-79"/>
              </a:rPr>
              <a:t>Higgs</a:t>
            </a:r>
            <a:r>
              <a:rPr lang="it-IT" sz="1800" dirty="0">
                <a:cs typeface="Levenim MT" panose="02010502060101010101" pitchFamily="2" charset="-79"/>
              </a:rPr>
              <a:t> </a:t>
            </a:r>
            <a:r>
              <a:rPr lang="it-IT" sz="1800" dirty="0" err="1">
                <a:cs typeface="Levenim MT" panose="02010502060101010101" pitchFamily="2" charset="-79"/>
              </a:rPr>
              <a:t>couplings</a:t>
            </a:r>
            <a:r>
              <a:rPr lang="it-IT" sz="1800" dirty="0">
                <a:cs typeface="Levenim MT" panose="02010502060101010101" pitchFamily="2" charset="-79"/>
              </a:rPr>
              <a:t> with SM </a:t>
            </a:r>
            <a:r>
              <a:rPr lang="it-IT" sz="1800" dirty="0" err="1">
                <a:cs typeface="Levenim MT" panose="02010502060101010101" pitchFamily="2" charset="-79"/>
              </a:rPr>
              <a:t>particles</a:t>
            </a:r>
            <a:endParaRPr lang="it-IT" sz="1800" dirty="0">
              <a:cs typeface="Levenim MT" panose="02010502060101010101" pitchFamily="2" charset="-79"/>
            </a:endParaRPr>
          </a:p>
          <a:p>
            <a:pPr>
              <a:lnSpc>
                <a:spcPct val="100000"/>
              </a:lnSpc>
            </a:pPr>
            <a:endParaRPr lang="it-IT" sz="1800" dirty="0">
              <a:cs typeface="Levenim MT" panose="02010502060101010101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800" dirty="0">
              <a:cs typeface="Levenim MT" panose="02010502060101010101" pitchFamily="2" charset="-79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it-IT" sz="1800" dirty="0" err="1">
                <a:cs typeface="Levenim MT" panose="02010502060101010101" pitchFamily="2" charset="-79"/>
              </a:rPr>
              <a:t>push</a:t>
            </a:r>
            <a:r>
              <a:rPr lang="it-IT" sz="1800" dirty="0">
                <a:cs typeface="Levenim MT" panose="02010502060101010101" pitchFamily="2" charset="-79"/>
              </a:rPr>
              <a:t> the  </a:t>
            </a:r>
            <a:r>
              <a:rPr lang="it-IT" sz="1800" dirty="0" err="1">
                <a:cs typeface="Levenim MT" panose="02010502060101010101" pitchFamily="2" charset="-79"/>
              </a:rPr>
              <a:t>knowledge</a:t>
            </a:r>
            <a:r>
              <a:rPr lang="it-IT" sz="1800" dirty="0">
                <a:cs typeface="Levenim MT" panose="02010502060101010101" pitchFamily="2" charset="-79"/>
              </a:rPr>
              <a:t> of the </a:t>
            </a:r>
            <a:r>
              <a:rPr lang="it-IT" sz="1800" dirty="0" err="1">
                <a:cs typeface="Levenim MT" panose="02010502060101010101" pitchFamily="2" charset="-79"/>
              </a:rPr>
              <a:t>couplings</a:t>
            </a:r>
            <a:r>
              <a:rPr lang="it-IT" sz="1800" dirty="0">
                <a:cs typeface="Levenim MT" panose="02010502060101010101" pitchFamily="2" charset="-79"/>
              </a:rPr>
              <a:t> </a:t>
            </a:r>
            <a:r>
              <a:rPr lang="it-IT" sz="1800" dirty="0" err="1">
                <a:cs typeface="Levenim MT" panose="02010502060101010101" pitchFamily="2" charset="-79"/>
              </a:rPr>
              <a:t>below</a:t>
            </a:r>
            <a:r>
              <a:rPr lang="it-IT" sz="1800" dirty="0">
                <a:cs typeface="Levenim MT" panose="02010502060101010101" pitchFamily="2" charset="-79"/>
              </a:rPr>
              <a:t> the 1% </a:t>
            </a:r>
            <a:r>
              <a:rPr lang="it-IT" sz="1800" dirty="0" err="1">
                <a:cs typeface="Levenim MT" panose="02010502060101010101" pitchFamily="2" charset="-79"/>
              </a:rPr>
              <a:t>precision</a:t>
            </a:r>
            <a:endParaRPr lang="it-IT" sz="1800" dirty="0">
              <a:cs typeface="Levenim MT" panose="02010502060101010101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 </a:t>
            </a:r>
            <a:r>
              <a:rPr lang="it-IT" sz="1800" dirty="0" err="1">
                <a:cs typeface="Levenim MT" panose="02010502060101010101" pitchFamily="2" charset="-79"/>
                <a:sym typeface="Wingdings" pitchFamily="2" charset="2"/>
              </a:rPr>
              <a:t>access</a:t>
            </a: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 un-</a:t>
            </a:r>
            <a:r>
              <a:rPr lang="it-IT" sz="1800" dirty="0" err="1">
                <a:cs typeface="Levenim MT" panose="02010502060101010101" pitchFamily="2" charset="-79"/>
                <a:sym typeface="Wingdings" pitchFamily="2" charset="2"/>
              </a:rPr>
              <a:t>explored</a:t>
            </a: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 </a:t>
            </a:r>
            <a:r>
              <a:rPr lang="it-IT" sz="1800" dirty="0" err="1">
                <a:cs typeface="Levenim MT" panose="02010502060101010101" pitchFamily="2" charset="-79"/>
                <a:sym typeface="Wingdings" pitchFamily="2" charset="2"/>
              </a:rPr>
              <a:t>couplings</a:t>
            </a:r>
            <a:endParaRPr lang="it-IT" sz="1800" dirty="0">
              <a:cs typeface="Levenim MT" panose="02010502060101010101" pitchFamily="2" charset="-79"/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 use the </a:t>
            </a:r>
            <a:r>
              <a:rPr lang="it-IT" sz="1800" dirty="0" err="1">
                <a:cs typeface="Levenim MT" panose="02010502060101010101" pitchFamily="2" charset="-79"/>
                <a:sym typeface="Wingdings" pitchFamily="2" charset="2"/>
              </a:rPr>
              <a:t>Higgs</a:t>
            </a: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 </a:t>
            </a:r>
            <a:r>
              <a:rPr lang="it-IT" sz="1800" dirty="0" err="1">
                <a:cs typeface="Levenim MT" panose="02010502060101010101" pitchFamily="2" charset="-79"/>
                <a:sym typeface="Wingdings" pitchFamily="2" charset="2"/>
              </a:rPr>
              <a:t>boson</a:t>
            </a: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 </a:t>
            </a:r>
            <a:r>
              <a:rPr lang="it-IT" sz="1800" dirty="0" err="1">
                <a:cs typeface="Levenim MT" panose="02010502060101010101" pitchFamily="2" charset="-79"/>
                <a:sym typeface="Wingdings" pitchFamily="2" charset="2"/>
              </a:rPr>
              <a:t>as</a:t>
            </a: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 a </a:t>
            </a:r>
            <a:r>
              <a:rPr lang="it-IT" sz="1800" dirty="0" err="1">
                <a:cs typeface="Levenim MT" panose="02010502060101010101" pitchFamily="2" charset="-79"/>
                <a:sym typeface="Wingdings" pitchFamily="2" charset="2"/>
              </a:rPr>
              <a:t>tool</a:t>
            </a: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 to probe </a:t>
            </a:r>
            <a:r>
              <a:rPr lang="it-IT" sz="1800" dirty="0" err="1">
                <a:cs typeface="Levenim MT" panose="02010502060101010101" pitchFamily="2" charset="-79"/>
                <a:sym typeface="Wingdings" pitchFamily="2" charset="2"/>
              </a:rPr>
              <a:t>beyond</a:t>
            </a:r>
            <a:r>
              <a:rPr lang="it-IT" sz="1800" dirty="0">
                <a:cs typeface="Levenim MT" panose="02010502060101010101" pitchFamily="2" charset="-79"/>
                <a:sym typeface="Wingdings" pitchFamily="2" charset="2"/>
              </a:rPr>
              <a:t> standard model </a:t>
            </a:r>
            <a:r>
              <a:rPr lang="it-IT" sz="1800" dirty="0" err="1">
                <a:cs typeface="Levenim MT" panose="02010502060101010101" pitchFamily="2" charset="-79"/>
              </a:rPr>
              <a:t>scenarios</a:t>
            </a:r>
            <a:r>
              <a:rPr lang="it-IT" sz="1800" dirty="0">
                <a:cs typeface="Levenim MT" panose="02010502060101010101" pitchFamily="2" charset="-79"/>
              </a:rPr>
              <a:t>! </a:t>
            </a:r>
          </a:p>
          <a:p>
            <a:endParaRPr lang="en-US" sz="1800" dirty="0">
              <a:latin typeface="+mj-lt"/>
              <a:cs typeface="Levenim MT" panose="02010502060101010101" pitchFamily="2" charset="-79"/>
            </a:endParaRPr>
          </a:p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C5DDA03-44DD-D348-A971-F41DE0B6E5BF}"/>
                  </a:ext>
                </a:extLst>
              </p:cNvPr>
              <p:cNvSpPr txBox="1"/>
              <p:nvPr/>
            </p:nvSpPr>
            <p:spPr>
              <a:xfrm>
                <a:off x="1627961" y="1316321"/>
                <a:ext cx="6360821" cy="1210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𝐻𝑓</m:t>
                          </m:r>
                          <m:acc>
                            <m:accPr>
                              <m:chr m:val="̅"/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sub>
                      </m:sSub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𝐻𝑉𝑉</m:t>
                              </m:r>
                            </m:sub>
                          </m:s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𝐻𝐻𝑉𝑉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𝐻𝑓</m:t>
                          </m:r>
                          <m:acc>
                            <m:accPr>
                              <m:chr m:val="̅"/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it-IT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it-IT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HVV</m:t>
                          </m:r>
                        </m:sub>
                      </m:sSub>
                      <m:r>
                        <a:rPr lang="it-IT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sub>
                            <m:sup>
                              <m: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it-IT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HHVV</m:t>
                          </m:r>
                        </m:sub>
                      </m:sSub>
                      <m:r>
                        <a:rPr lang="it-IT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sub>
                            <m:sup>
                              <m: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it-IT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it-IT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C5DDA03-44DD-D348-A971-F41DE0B6E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961" y="1316321"/>
                <a:ext cx="6360821" cy="1210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magine 24">
            <a:extLst>
              <a:ext uri="{FF2B5EF4-FFF2-40B4-BE49-F238E27FC236}">
                <a16:creationId xmlns:a16="http://schemas.microsoft.com/office/drawing/2014/main" id="{B5980F6E-D35D-4241-893E-6DC329429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" y="4020525"/>
            <a:ext cx="2202345" cy="2112881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D1D445-D4C3-674C-9083-9996441C2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295" y="4024859"/>
            <a:ext cx="2252995" cy="2185405"/>
          </a:xfrm>
          <a:prstGeom prst="rect">
            <a:avLst/>
          </a:prstGeom>
        </p:spPr>
      </p:pic>
      <p:pic>
        <p:nvPicPr>
          <p:cNvPr id="11" name="Immagine 10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3ED62C2-43EE-2242-85D2-78DF9089B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371" y="4480832"/>
            <a:ext cx="4231992" cy="1590084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3017E2B8-3FFE-B14B-899F-74739900D94E}"/>
              </a:ext>
            </a:extLst>
          </p:cNvPr>
          <p:cNvSpPr/>
          <p:nvPr/>
        </p:nvSpPr>
        <p:spPr>
          <a:xfrm>
            <a:off x="98550" y="3665358"/>
            <a:ext cx="4568564" cy="2488104"/>
          </a:xfrm>
          <a:prstGeom prst="rect">
            <a:avLst/>
          </a:prstGeom>
          <a:noFill/>
          <a:ln w="34925">
            <a:solidFill>
              <a:schemeClr val="accent2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D787429-7DBC-9A42-9E92-BA19D47FC0C9}"/>
              </a:ext>
            </a:extLst>
          </p:cNvPr>
          <p:cNvSpPr/>
          <p:nvPr/>
        </p:nvSpPr>
        <p:spPr>
          <a:xfrm>
            <a:off x="4808371" y="4174762"/>
            <a:ext cx="4231992" cy="1958644"/>
          </a:xfrm>
          <a:prstGeom prst="rect">
            <a:avLst/>
          </a:prstGeom>
          <a:noFill/>
          <a:ln w="34925">
            <a:solidFill>
              <a:schemeClr val="accent6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F18C956-CF68-A044-A50F-31B74088ED19}"/>
              </a:ext>
            </a:extLst>
          </p:cNvPr>
          <p:cNvSpPr txBox="1"/>
          <p:nvPr/>
        </p:nvSpPr>
        <p:spPr>
          <a:xfrm>
            <a:off x="92365" y="3665358"/>
            <a:ext cx="130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The present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5F45938-445E-2046-9372-5D73C19A1329}"/>
              </a:ext>
            </a:extLst>
          </p:cNvPr>
          <p:cNvSpPr txBox="1"/>
          <p:nvPr/>
        </p:nvSpPr>
        <p:spPr>
          <a:xfrm>
            <a:off x="4808371" y="4177523"/>
            <a:ext cx="12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104172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92ECC-12E4-7545-95D1-341CB2CF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What has been explored this year in Bari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E6F9BC-6C5A-7A4C-B7FE-D0339210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E3B-B859-E541-AE7C-128C3EF06D2D}" type="slidenum">
              <a:rPr lang="en-GB" smtClean="0"/>
              <a:t>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AAF60675-A89C-DF47-BC9A-E70D23C3C94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1331" y="1056823"/>
                <a:ext cx="9021337" cy="252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GB" b="1" dirty="0">
                    <a:solidFill>
                      <a:srgbClr val="0432FF"/>
                    </a:solidFill>
                  </a:rPr>
                  <a:t>First estimation of Higgs couplings to </a:t>
                </a:r>
                <a:r>
                  <a:rPr lang="en-GB" b="1" u="sng" dirty="0">
                    <a:solidFill>
                      <a:srgbClr val="0432FF"/>
                    </a:solidFill>
                  </a:rPr>
                  <a:t>Z bosons </a:t>
                </a:r>
                <a:r>
                  <a:rPr lang="en-GB" b="1" dirty="0">
                    <a:solidFill>
                      <a:srgbClr val="0432FF"/>
                    </a:solidFill>
                  </a:rPr>
                  <a:t>and </a:t>
                </a:r>
                <a:r>
                  <a:rPr lang="en-GB" b="1" u="sng" dirty="0">
                    <a:solidFill>
                      <a:srgbClr val="0432FF"/>
                    </a:solidFill>
                  </a:rPr>
                  <a:t>c-quark</a:t>
                </a:r>
              </a:p>
              <a:p>
                <a:pPr lvl="1"/>
                <a:r>
                  <a:rPr lang="en-GB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it-IT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sSup>
                      <m:sSupPr>
                        <m:ctrlPr>
                          <a:rPr lang="it-IT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it-IT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000" b="1" dirty="0">
                    <a:solidFill>
                      <a:srgbClr val="0432FF"/>
                    </a:solidFill>
                  </a:rPr>
                  <a:t> (Master thesis, A. Zaza)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it-IT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sz="2000" b="1" dirty="0">
                    <a:solidFill>
                      <a:srgbClr val="0432FF"/>
                    </a:solidFill>
                  </a:rPr>
                  <a:t>(Master thesis, P. </a:t>
                </a:r>
                <a:r>
                  <a:rPr lang="en-GB" sz="2000" b="1" dirty="0" err="1">
                    <a:solidFill>
                      <a:srgbClr val="0432FF"/>
                    </a:solidFill>
                  </a:rPr>
                  <a:t>Mastrapasqua</a:t>
                </a:r>
                <a:r>
                  <a:rPr lang="en-GB" sz="2000" b="1" dirty="0">
                    <a:solidFill>
                      <a:srgbClr val="0432FF"/>
                    </a:solidFill>
                  </a:rPr>
                  <a:t>)</a:t>
                </a:r>
              </a:p>
              <a:p>
                <a:pPr lvl="1"/>
                <a:endParaRPr lang="en-GB" sz="2000" b="1" dirty="0">
                  <a:solidFill>
                    <a:srgbClr val="0432FF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000" b="1" dirty="0">
                    <a:solidFill>
                      <a:srgbClr val="0432FF"/>
                    </a:solidFill>
                  </a:rPr>
                  <a:t>Supervisor: A. </a:t>
                </a:r>
                <a:r>
                  <a:rPr lang="en-GB" sz="2000" b="1" dirty="0" err="1">
                    <a:solidFill>
                      <a:srgbClr val="0432FF"/>
                    </a:solidFill>
                  </a:rPr>
                  <a:t>Colaleo</a:t>
                </a:r>
                <a:endParaRPr lang="en-GB" sz="2000" b="1" dirty="0">
                  <a:solidFill>
                    <a:srgbClr val="0432FF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000" b="1" dirty="0">
                    <a:solidFill>
                      <a:srgbClr val="0432FF"/>
                    </a:solidFill>
                  </a:rPr>
                  <a:t>Co-supervisor: R. </a:t>
                </a:r>
                <a:r>
                  <a:rPr lang="en-GB" sz="2000" b="1" dirty="0" err="1">
                    <a:solidFill>
                      <a:srgbClr val="0432FF"/>
                    </a:solidFill>
                  </a:rPr>
                  <a:t>Venditti</a:t>
                </a:r>
                <a:endParaRPr lang="en-GB" sz="2000" b="1" dirty="0">
                  <a:solidFill>
                    <a:srgbClr val="0432FF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000" b="1" dirty="0">
                    <a:solidFill>
                      <a:srgbClr val="0432FF"/>
                    </a:solidFill>
                  </a:rPr>
                  <a:t>Support: F. </a:t>
                </a:r>
                <a:r>
                  <a:rPr lang="en-GB" sz="2000" b="1" dirty="0" err="1">
                    <a:solidFill>
                      <a:srgbClr val="0432FF"/>
                    </a:solidFill>
                  </a:rPr>
                  <a:t>Errico</a:t>
                </a:r>
                <a:endParaRPr lang="en-GB" sz="2000" b="1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AAF60675-A89C-DF47-BC9A-E70D23C3C94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31" y="1056823"/>
                <a:ext cx="9021337" cy="2526846"/>
              </a:xfrm>
              <a:prstGeom prst="rect">
                <a:avLst/>
              </a:prstGeom>
              <a:blipFill>
                <a:blip r:embed="rId2"/>
                <a:stretch>
                  <a:fillRect l="-1404" t="-4500" b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A34C3908-969A-0D41-9DB2-DD95F69BC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3" t="4271" r="19702" b="625"/>
          <a:stretch/>
        </p:blipFill>
        <p:spPr>
          <a:xfrm>
            <a:off x="424843" y="3986548"/>
            <a:ext cx="3143547" cy="2800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39A0A7C-F88F-8C4E-BF76-FDE66E98FDBE}"/>
                  </a:ext>
                </a:extLst>
              </p:cNvPr>
              <p:cNvSpPr/>
              <p:nvPr/>
            </p:nvSpPr>
            <p:spPr>
              <a:xfrm>
                <a:off x="213820" y="3986548"/>
                <a:ext cx="1782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t-IT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it-IT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739A0A7C-F88F-8C4E-BF76-FDE66E98F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0" y="3986548"/>
                <a:ext cx="1782796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 descr="Immagine che contiene testo, cielo, mappa, filo&#10;&#10;Descrizione generata automaticamente">
            <a:extLst>
              <a:ext uri="{FF2B5EF4-FFF2-40B4-BE49-F238E27FC236}">
                <a16:creationId xmlns:a16="http://schemas.microsoft.com/office/drawing/2014/main" id="{F2116977-3238-C44E-8329-FB974B615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635" y="4204212"/>
            <a:ext cx="3762065" cy="25172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7177C623-603E-9144-B622-9471565A0760}"/>
                  </a:ext>
                </a:extLst>
              </p:cNvPr>
              <p:cNvSpPr/>
              <p:nvPr/>
            </p:nvSpPr>
            <p:spPr>
              <a:xfrm>
                <a:off x="7886700" y="4019546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b="1" dirty="0">
                    <a:solidFill>
                      <a:srgbClr val="0432FF"/>
                    </a:solidFill>
                  </a:rPr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7177C623-603E-9144-B622-9471565A0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4019546"/>
                <a:ext cx="9446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8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375EDFB-3C90-0E46-9CEF-DCA55E995C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9559" y="23819"/>
                <a:ext cx="8728195" cy="1135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400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H</m:t>
                    </m:r>
                    <m:r>
                      <a:rPr lang="it-IT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sSup>
                      <m:sSupPr>
                        <m:ctrlPr>
                          <a:rPr lang="it-IT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it-IT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→4</m:t>
                    </m:r>
                    <m:r>
                      <m:rPr>
                        <m:sty m:val="p"/>
                      </m:rPr>
                      <a:rPr lang="it-IT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it-IT" sz="4000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</a:t>
                </a:r>
                <a:r>
                  <a:rPr lang="it-IT" sz="4000" b="1" dirty="0" err="1">
                    <a:ea typeface="Verdana" panose="020B0604030504040204" pitchFamily="34" charset="0"/>
                  </a:rPr>
                  <a:t>S</a:t>
                </a:r>
                <a:r>
                  <a:rPr lang="it-IT" sz="4000" b="1" dirty="0" err="1">
                    <a:solidFill>
                      <a:schemeClr val="tx1"/>
                    </a:solidFill>
                    <a:ea typeface="Verdana" panose="020B0604030504040204" pitchFamily="34" charset="0"/>
                  </a:rPr>
                  <a:t>ignal</a:t>
                </a:r>
                <a:r>
                  <a:rPr lang="it-IT" sz="4000" b="1" dirty="0">
                    <a:solidFill>
                      <a:schemeClr val="tx1"/>
                    </a:solidFill>
                    <a:ea typeface="Verdana" panose="020B0604030504040204" pitchFamily="34" charset="0"/>
                  </a:rPr>
                  <a:t> and background</a:t>
                </a:r>
                <a:endParaRPr lang="en-GB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375EDFB-3C90-0E46-9CEF-DCA55E995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559" y="23819"/>
                <a:ext cx="8728195" cy="1135737"/>
              </a:xfrm>
              <a:blipFill>
                <a:blip r:embed="rId2"/>
                <a:stretch>
                  <a:fillRect l="-1017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5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36FC298-17DA-6C40-B44B-20D904E70DA7}"/>
                  </a:ext>
                </a:extLst>
              </p:cNvPr>
              <p:cNvSpPr txBox="1"/>
              <p:nvPr/>
            </p:nvSpPr>
            <p:spPr>
              <a:xfrm>
                <a:off x="0" y="2530482"/>
                <a:ext cx="3815179" cy="1499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Wingdings" panose="05000000000000000000" pitchFamily="2" charset="2"/>
                  <a:buChar char="Ø"/>
                </a:pPr>
                <a:r>
                  <a:rPr lang="it-IT" dirty="0">
                    <a:solidFill>
                      <a:schemeClr val="accent1"/>
                    </a:solidFill>
                    <a:latin typeface="+mj-lt"/>
                    <a:ea typeface="Verdana" panose="020B0604030504040204" pitchFamily="34" charset="0"/>
                    <a:cs typeface="Levenim MT" panose="02010502060101010101" pitchFamily="2" charset="-79"/>
                  </a:rPr>
                  <a:t>SIGNAL PROCESS:</a:t>
                </a:r>
              </a:p>
              <a:p>
                <a:endParaRPr lang="it-IT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Levenim MT" panose="02010502060101010101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it-IT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it-IT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it-IT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it-IT" dirty="0">
                  <a:solidFill>
                    <a:schemeClr val="accent1"/>
                  </a:solidFill>
                  <a:latin typeface="+mj-lt"/>
                  <a:cs typeface="Levenim MT" panose="02010502060101010101" pitchFamily="2" charset="-79"/>
                </a:endParaRPr>
              </a:p>
              <a:p>
                <a:r>
                  <a:rPr lang="it-IT" dirty="0">
                    <a:solidFill>
                      <a:schemeClr val="accent1"/>
                    </a:solidFill>
                    <a:latin typeface="+mj-lt"/>
                    <a:cs typeface="Levenim MT" panose="02010502060101010101" pitchFamily="2" charset="-79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Z</m:t>
                    </m:r>
                    <m:sSup>
                      <m:sSupPr>
                        <m:ctrlPr>
                          <a:rPr lang="it-IT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it-IT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→4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endParaRPr lang="it-IT" dirty="0">
                  <a:solidFill>
                    <a:schemeClr val="accent1"/>
                  </a:solidFill>
                  <a:latin typeface="+mj-lt"/>
                  <a:cs typeface="Levenim MT" panose="02010502060101010101" pitchFamily="2" charset="-79"/>
                </a:endParaRPr>
              </a:p>
              <a:p>
                <a:r>
                  <a:rPr lang="it-IT" dirty="0">
                    <a:solidFill>
                      <a:schemeClr val="accent1"/>
                    </a:solidFill>
                    <a:latin typeface="+mj-lt"/>
                    <a:cs typeface="Levenim MT" panose="02010502060101010101" pitchFamily="2" charset="-79"/>
                  </a:rPr>
                  <a:t> </a:t>
                </a:r>
                <a:endParaRPr lang="it-IT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Levenim MT" panose="02010502060101010101" pitchFamily="2" charset="-79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36FC298-17DA-6C40-B44B-20D904E70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0482"/>
                <a:ext cx="3815179" cy="1499834"/>
              </a:xfrm>
              <a:prstGeom prst="rect">
                <a:avLst/>
              </a:prstGeom>
              <a:blipFill>
                <a:blip r:embed="rId3"/>
                <a:stretch>
                  <a:fillRect l="-997" t="-1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468F597-09F2-764A-9149-1FA4CFB4CF1D}"/>
                  </a:ext>
                </a:extLst>
              </p:cNvPr>
              <p:cNvSpPr txBox="1"/>
              <p:nvPr/>
            </p:nvSpPr>
            <p:spPr>
              <a:xfrm>
                <a:off x="0" y="4316640"/>
                <a:ext cx="4294036" cy="9458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Wingdings" panose="05000000000000000000" pitchFamily="2" charset="2"/>
                  <a:buChar char="Ø"/>
                </a:pPr>
                <a:r>
                  <a:rPr lang="it-IT" b="1" dirty="0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  <a:cs typeface="Levenim MT" panose="02010502060101010101" pitchFamily="2" charset="-79"/>
                  </a:rPr>
                  <a:t>SM IRREDUCIBLE BACKGROUND:</a:t>
                </a:r>
                <a:endParaRPr lang="it-IT" b="1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Levenim MT" panose="02010502060101010101" pitchFamily="2" charset="-79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it-IT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it-IT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Levenim MT" panose="02010502060101010101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it-IT" dirty="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Levenim MT" panose="02010502060101010101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sub>
                    </m:sSub>
                    <m:acc>
                      <m:accPr>
                        <m:chr m:val="̅"/>
                        <m:ctrlPr>
                          <a:rPr lang="it-IT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sub>
                        </m:sSub>
                      </m:e>
                    </m:acc>
                  </m:oMath>
                </a14:m>
                <a:r>
                  <a:rPr lang="it-IT" dirty="0">
                    <a:solidFill>
                      <a:schemeClr val="accent6"/>
                    </a:solidFill>
                    <a:latin typeface="+mj-lt"/>
                    <a:cs typeface="Levenim MT" panose="02010502060101010101" pitchFamily="2" charset="-79"/>
                  </a:rPr>
                  <a:t>     </a:t>
                </a:r>
              </a:p>
              <a:p>
                <a:r>
                  <a:rPr lang="it-IT" dirty="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Levenim MT" panose="02010502060101010101" pitchFamily="2" charset="-79"/>
                  </a:rPr>
                  <a:t>  </a:t>
                </a:r>
                <a14:m>
                  <m:oMath xmlns:m="http://schemas.openxmlformats.org/officeDocument/2006/math">
                    <m:r>
                      <a:rPr lang="it-IT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it-IT" dirty="0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  <a:cs typeface="Levenim MT" panose="02010502060101010101" pitchFamily="2" charset="-79"/>
                  </a:rPr>
                  <a:t> 5000 </a:t>
                </a:r>
                <a:r>
                  <a:rPr lang="it-IT" dirty="0" err="1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  <a:cs typeface="Levenim MT" panose="02010502060101010101" pitchFamily="2" charset="-79"/>
                  </a:rPr>
                  <a:t>Feynman</a:t>
                </a:r>
                <a:r>
                  <a:rPr lang="it-IT" dirty="0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  <a:cs typeface="Levenim MT" panose="02010502060101010101" pitchFamily="2" charset="-79"/>
                  </a:rPr>
                  <a:t> </a:t>
                </a:r>
                <a:r>
                  <a:rPr lang="it-IT" dirty="0" err="1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  <a:cs typeface="Levenim MT" panose="02010502060101010101" pitchFamily="2" charset="-79"/>
                  </a:rPr>
                  <a:t>diagrams</a:t>
                </a:r>
                <a:endParaRPr lang="it-IT" dirty="0">
                  <a:solidFill>
                    <a:schemeClr val="accent6"/>
                  </a:solidFill>
                  <a:latin typeface="+mj-lt"/>
                  <a:ea typeface="Verdana" panose="020B0604030504040204" pitchFamily="34" charset="0"/>
                  <a:cs typeface="Levenim MT" panose="02010502060101010101" pitchFamily="2" charset="-79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468F597-09F2-764A-9149-1FA4CFB4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6640"/>
                <a:ext cx="4294036" cy="945836"/>
              </a:xfrm>
              <a:prstGeom prst="rect">
                <a:avLst/>
              </a:prstGeom>
              <a:blipFill>
                <a:blip r:embed="rId4"/>
                <a:stretch>
                  <a:fillRect l="-888" t="-2632"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AD52EB1-5C02-1240-AA51-6A293E92FB45}"/>
                  </a:ext>
                </a:extLst>
              </p:cNvPr>
              <p:cNvSpPr txBox="1"/>
              <p:nvPr/>
            </p:nvSpPr>
            <p:spPr>
              <a:xfrm>
                <a:off x="60778" y="853508"/>
                <a:ext cx="9011821" cy="14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H</m:t>
                    </m:r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→4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is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a standard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candle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in the Higgs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sector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large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signal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/background ratio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small yields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BR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H</m:t>
                        </m:r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ZZ</m:t>
                        </m:r>
                      </m:e>
                    </m:d>
                    <m:r>
                      <a:rPr lang="it-IT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=2.62</m:t>
                    </m:r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BR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Z</m:t>
                        </m:r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it-IT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=3.37</m:t>
                    </m:r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favored to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measure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the Higgs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boson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coupling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to Z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bosons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at a </a:t>
                </a:r>
                <a:r>
                  <a:rPr lang="it-IT" dirty="0" err="1">
                    <a:ea typeface="Verdana" panose="020B0604030504040204" pitchFamily="34" charset="0"/>
                    <a:cs typeface="Levenim MT" panose="02010502060101010101" pitchFamily="2" charset="-79"/>
                  </a:rPr>
                  <a:t>muon</a:t>
                </a:r>
                <a:r>
                  <a:rPr lang="it-IT" dirty="0">
                    <a:ea typeface="Verdana" panose="020B0604030504040204" pitchFamily="34" charset="0"/>
                    <a:cs typeface="Levenim MT" panose="02010502060101010101" pitchFamily="2" charset="-79"/>
                  </a:rPr>
                  <a:t> collider.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MC samples </a:t>
                </a:r>
                <a:r>
                  <a:rPr lang="it-IT" dirty="0" err="1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fully</a:t>
                </a:r>
                <a:r>
                  <a:rPr lang="it-IT" dirty="0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 </a:t>
                </a:r>
                <a:r>
                  <a:rPr lang="it-IT" dirty="0" err="1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simulated</a:t>
                </a:r>
                <a:r>
                  <a:rPr lang="it-IT" dirty="0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 with the </a:t>
                </a:r>
                <a:r>
                  <a:rPr lang="it-IT" dirty="0" err="1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latest</a:t>
                </a:r>
                <a:r>
                  <a:rPr lang="it-IT" dirty="0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 </a:t>
                </a:r>
                <a:r>
                  <a:rPr lang="it-IT" dirty="0" err="1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geometry</a:t>
                </a:r>
                <a:r>
                  <a:rPr lang="it-IT" dirty="0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 of the </a:t>
                </a:r>
                <a:r>
                  <a:rPr lang="it-IT" dirty="0" err="1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Muon</a:t>
                </a:r>
                <a:r>
                  <a:rPr lang="it-IT" dirty="0">
                    <a:solidFill>
                      <a:schemeClr val="accent2"/>
                    </a:solidFill>
                    <a:ea typeface="Verdana" panose="020B0604030504040204" pitchFamily="34" charset="0"/>
                    <a:cs typeface="Levenim MT" panose="02010502060101010101" pitchFamily="2" charset="-79"/>
                  </a:rPr>
                  <a:t> Collider 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AD52EB1-5C02-1240-AA51-6A293E92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8" y="853508"/>
                <a:ext cx="9011821" cy="1483548"/>
              </a:xfrm>
              <a:prstGeom prst="rect">
                <a:avLst/>
              </a:prstGeom>
              <a:blipFill>
                <a:blip r:embed="rId5"/>
                <a:stretch>
                  <a:fillRect l="-422" t="-1709" b="-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gnaposto numero diapositiva 57">
            <a:extLst>
              <a:ext uri="{FF2B5EF4-FFF2-40B4-BE49-F238E27FC236}">
                <a16:creationId xmlns:a16="http://schemas.microsoft.com/office/drawing/2014/main" id="{A993C0B8-639E-B144-A5BB-9BD7CFFC64E8}"/>
              </a:ext>
            </a:extLst>
          </p:cNvPr>
          <p:cNvSpPr txBox="1">
            <a:spLocks/>
          </p:cNvSpPr>
          <p:nvPr/>
        </p:nvSpPr>
        <p:spPr>
          <a:xfrm>
            <a:off x="8407169" y="6257475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825" smtClean="0"/>
              <a:pPr/>
              <a:t>5</a:t>
            </a:fld>
            <a:endParaRPr lang="en-US" sz="825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a 5">
                <a:extLst>
                  <a:ext uri="{FF2B5EF4-FFF2-40B4-BE49-F238E27FC236}">
                    <a16:creationId xmlns:a16="http://schemas.microsoft.com/office/drawing/2014/main" id="{D843EE55-38D6-244E-802A-65BD31FFE6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61241"/>
                  </p:ext>
                </p:extLst>
              </p:nvPr>
            </p:nvGraphicFramePr>
            <p:xfrm>
              <a:off x="5312180" y="2530482"/>
              <a:ext cx="3748746" cy="1540368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665507">
                      <a:extLst>
                        <a:ext uri="{9D8B030D-6E8A-4147-A177-3AD203B41FA5}">
                          <a16:colId xmlns:a16="http://schemas.microsoft.com/office/drawing/2014/main" val="59641501"/>
                        </a:ext>
                      </a:extLst>
                    </a:gridCol>
                    <a:gridCol w="758173">
                      <a:extLst>
                        <a:ext uri="{9D8B030D-6E8A-4147-A177-3AD203B41FA5}">
                          <a16:colId xmlns:a16="http://schemas.microsoft.com/office/drawing/2014/main" val="1232324568"/>
                        </a:ext>
                      </a:extLst>
                    </a:gridCol>
                    <a:gridCol w="1280471">
                      <a:extLst>
                        <a:ext uri="{9D8B030D-6E8A-4147-A177-3AD203B41FA5}">
                          <a16:colId xmlns:a16="http://schemas.microsoft.com/office/drawing/2014/main" val="2795797425"/>
                        </a:ext>
                      </a:extLst>
                    </a:gridCol>
                    <a:gridCol w="1044595">
                      <a:extLst>
                        <a:ext uri="{9D8B030D-6E8A-4147-A177-3AD203B41FA5}">
                          <a16:colId xmlns:a16="http://schemas.microsoft.com/office/drawing/2014/main" val="3858339049"/>
                        </a:ext>
                      </a:extLst>
                    </a:gridCol>
                  </a:tblGrid>
                  <a:tr h="29229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SIGNAL </a:t>
                          </a:r>
                          <a14:m>
                            <m:oMath xmlns:m="http://schemas.openxmlformats.org/officeDocument/2006/math">
                              <m:r>
                                <a:rPr lang="it-IT" sz="2000" b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it-IT" sz="2000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2000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sSup>
                                <m:sSupPr>
                                  <m:ctrlPr>
                                    <a:rPr lang="it-IT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p>
                                  <m:r>
                                    <a:rPr lang="it-IT" sz="20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it-IT" sz="2000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it-IT" sz="2000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it-IT" sz="2000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endParaRPr lang="en-GB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3210987"/>
                      </a:ext>
                    </a:extLst>
                  </a:tr>
                  <a:tr h="5824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rad>
                            </m:oMath>
                          </a14:m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 (</a:t>
                          </a:r>
                          <a:r>
                            <a:rPr lang="it-IT" sz="1600" b="1" dirty="0" err="1">
                              <a:solidFill>
                                <a:schemeClr val="accent1"/>
                              </a:solidFill>
                            </a:rPr>
                            <a:t>TeV</a:t>
                          </a:r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L </a:t>
                          </a:r>
                        </a:p>
                        <a:p>
                          <a:pPr algn="ctr"/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𝐟𝐛</m:t>
                                  </m:r>
                                </m:e>
                                <m:sup>
                                  <m:r>
                                    <a:rPr lang="it-IT" sz="1600" b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b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it-IT" sz="1600" b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sz="1600" b="1" dirty="0">
                            <a:solidFill>
                              <a:schemeClr val="accent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𝐟𝐛</m:t>
                              </m:r>
                            </m:oMath>
                          </a14:m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err="1">
                              <a:solidFill>
                                <a:schemeClr val="accent1"/>
                              </a:solidFill>
                            </a:rPr>
                            <a:t>Expected</a:t>
                          </a:r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 events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53944681"/>
                      </a:ext>
                    </a:extLst>
                  </a:tr>
                  <a:tr h="2922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1.5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500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9.14</m:t>
                                </m:r>
                                <m:r>
                                  <a:rPr lang="it-IT" sz="14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4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400" i="0" dirty="0">
                            <a:solidFill>
                              <a:schemeClr val="accent1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4.57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804934256"/>
                      </a:ext>
                    </a:extLst>
                  </a:tr>
                  <a:tr h="2922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3.0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1300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1.47</m:t>
                                </m:r>
                                <m:r>
                                  <a:rPr lang="it-IT" sz="14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4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400" i="0" dirty="0">
                            <a:solidFill>
                              <a:schemeClr val="accent1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19.16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01135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a 5">
                <a:extLst>
                  <a:ext uri="{FF2B5EF4-FFF2-40B4-BE49-F238E27FC236}">
                    <a16:creationId xmlns:a16="http://schemas.microsoft.com/office/drawing/2014/main" id="{D843EE55-38D6-244E-802A-65BD31FFE6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61241"/>
                  </p:ext>
                </p:extLst>
              </p:nvPr>
            </p:nvGraphicFramePr>
            <p:xfrm>
              <a:off x="5312180" y="2530482"/>
              <a:ext cx="3748746" cy="1540368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665507">
                      <a:extLst>
                        <a:ext uri="{9D8B030D-6E8A-4147-A177-3AD203B41FA5}">
                          <a16:colId xmlns:a16="http://schemas.microsoft.com/office/drawing/2014/main" val="59641501"/>
                        </a:ext>
                      </a:extLst>
                    </a:gridCol>
                    <a:gridCol w="758173">
                      <a:extLst>
                        <a:ext uri="{9D8B030D-6E8A-4147-A177-3AD203B41FA5}">
                          <a16:colId xmlns:a16="http://schemas.microsoft.com/office/drawing/2014/main" val="1232324568"/>
                        </a:ext>
                      </a:extLst>
                    </a:gridCol>
                    <a:gridCol w="1280471">
                      <a:extLst>
                        <a:ext uri="{9D8B030D-6E8A-4147-A177-3AD203B41FA5}">
                          <a16:colId xmlns:a16="http://schemas.microsoft.com/office/drawing/2014/main" val="2795797425"/>
                        </a:ext>
                      </a:extLst>
                    </a:gridCol>
                    <a:gridCol w="1044595">
                      <a:extLst>
                        <a:ext uri="{9D8B030D-6E8A-4147-A177-3AD203B41FA5}">
                          <a16:colId xmlns:a16="http://schemas.microsoft.com/office/drawing/2014/main" val="3858339049"/>
                        </a:ext>
                      </a:extLst>
                    </a:gridCol>
                  </a:tblGrid>
                  <a:tr h="373380"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t="-13333" r="-338" b="-32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3210987"/>
                      </a:ext>
                    </a:extLst>
                  </a:tr>
                  <a:tr h="58240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t="-73913" r="-460377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89831" t="-73913" r="-313559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09804" t="-73913" r="-81373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err="1">
                              <a:solidFill>
                                <a:schemeClr val="accent1"/>
                              </a:solidFill>
                            </a:rPr>
                            <a:t>Expected</a:t>
                          </a:r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 events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53944681"/>
                      </a:ext>
                    </a:extLst>
                  </a:tr>
                  <a:tr h="2922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1.5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500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09804" t="-347826" r="-81373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4.57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804934256"/>
                      </a:ext>
                    </a:extLst>
                  </a:tr>
                  <a:tr h="2922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3.0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1300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09804" t="-447826" r="-81373" b="-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19.16</a:t>
                          </a:r>
                          <a:endParaRPr lang="it-IT" sz="14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011352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ella 5">
                <a:extLst>
                  <a:ext uri="{FF2B5EF4-FFF2-40B4-BE49-F238E27FC236}">
                    <a16:creationId xmlns:a16="http://schemas.microsoft.com/office/drawing/2014/main" id="{FA4CF9C9-5831-AE4A-A7EC-B6F68D8D0F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166783"/>
                  </p:ext>
                </p:extLst>
              </p:nvPr>
            </p:nvGraphicFramePr>
            <p:xfrm>
              <a:off x="5384632" y="4703175"/>
              <a:ext cx="3748747" cy="1560005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65508">
                      <a:extLst>
                        <a:ext uri="{9D8B030D-6E8A-4147-A177-3AD203B41FA5}">
                          <a16:colId xmlns:a16="http://schemas.microsoft.com/office/drawing/2014/main" val="59641501"/>
                        </a:ext>
                      </a:extLst>
                    </a:gridCol>
                    <a:gridCol w="758174">
                      <a:extLst>
                        <a:ext uri="{9D8B030D-6E8A-4147-A177-3AD203B41FA5}">
                          <a16:colId xmlns:a16="http://schemas.microsoft.com/office/drawing/2014/main" val="1232324568"/>
                        </a:ext>
                      </a:extLst>
                    </a:gridCol>
                    <a:gridCol w="1280471">
                      <a:extLst>
                        <a:ext uri="{9D8B030D-6E8A-4147-A177-3AD203B41FA5}">
                          <a16:colId xmlns:a16="http://schemas.microsoft.com/office/drawing/2014/main" val="2795797425"/>
                        </a:ext>
                      </a:extLst>
                    </a:gridCol>
                    <a:gridCol w="1044594">
                      <a:extLst>
                        <a:ext uri="{9D8B030D-6E8A-4147-A177-3AD203B41FA5}">
                          <a16:colId xmlns:a16="http://schemas.microsoft.com/office/drawing/2014/main" val="3858339049"/>
                        </a:ext>
                      </a:extLst>
                    </a:gridCol>
                  </a:tblGrid>
                  <a:tr h="365858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it-IT" sz="2000" dirty="0">
                              <a:solidFill>
                                <a:schemeClr val="accent6"/>
                              </a:solidFill>
                            </a:rPr>
                            <a:t>4µ-SM BACKGROUND </a:t>
                          </a:r>
                          <a:endParaRPr lang="it-IT" sz="2000" dirty="0">
                            <a:solidFill>
                              <a:schemeClr val="accent6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3210987"/>
                      </a:ext>
                    </a:extLst>
                  </a:tr>
                  <a:tr h="513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rad>
                            </m:oMath>
                          </a14:m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 (</a:t>
                          </a:r>
                          <a:r>
                            <a:rPr lang="it-IT" sz="1600" b="1" dirty="0" err="1">
                              <a:solidFill>
                                <a:schemeClr val="accent1"/>
                              </a:solidFill>
                            </a:rPr>
                            <a:t>TeV</a:t>
                          </a:r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L </a:t>
                          </a:r>
                        </a:p>
                        <a:p>
                          <a:pPr algn="ctr"/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𝐟𝐛</m:t>
                                  </m:r>
                                </m:e>
                                <m:sup>
                                  <m:r>
                                    <a:rPr lang="it-IT" sz="1600" b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b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it-IT" sz="1600" b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sz="1600" b="1" dirty="0">
                            <a:solidFill>
                              <a:schemeClr val="accent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𝐟𝐛</m:t>
                              </m:r>
                            </m:oMath>
                          </a14:m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err="1">
                              <a:solidFill>
                                <a:schemeClr val="accent1"/>
                              </a:solidFill>
                            </a:rPr>
                            <a:t>Expected</a:t>
                          </a:r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 events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53944681"/>
                      </a:ext>
                    </a:extLst>
                  </a:tr>
                  <a:tr h="295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1.5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500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9.18</m:t>
                                </m:r>
                                <m:r>
                                  <a:rPr lang="it-IT" sz="16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4.59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804934256"/>
                      </a:ext>
                    </a:extLst>
                  </a:tr>
                  <a:tr h="295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3.0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1300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1.79</m:t>
                                </m:r>
                                <m:r>
                                  <a:rPr lang="it-IT" sz="16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it-IT" sz="16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23.21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01135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ella 5">
                <a:extLst>
                  <a:ext uri="{FF2B5EF4-FFF2-40B4-BE49-F238E27FC236}">
                    <a16:creationId xmlns:a16="http://schemas.microsoft.com/office/drawing/2014/main" id="{FA4CF9C9-5831-AE4A-A7EC-B6F68D8D0F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166783"/>
                  </p:ext>
                </p:extLst>
              </p:nvPr>
            </p:nvGraphicFramePr>
            <p:xfrm>
              <a:off x="5384632" y="4703175"/>
              <a:ext cx="3748747" cy="1571055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65508">
                      <a:extLst>
                        <a:ext uri="{9D8B030D-6E8A-4147-A177-3AD203B41FA5}">
                          <a16:colId xmlns:a16="http://schemas.microsoft.com/office/drawing/2014/main" val="59641501"/>
                        </a:ext>
                      </a:extLst>
                    </a:gridCol>
                    <a:gridCol w="758174">
                      <a:extLst>
                        <a:ext uri="{9D8B030D-6E8A-4147-A177-3AD203B41FA5}">
                          <a16:colId xmlns:a16="http://schemas.microsoft.com/office/drawing/2014/main" val="1232324568"/>
                        </a:ext>
                      </a:extLst>
                    </a:gridCol>
                    <a:gridCol w="1280471">
                      <a:extLst>
                        <a:ext uri="{9D8B030D-6E8A-4147-A177-3AD203B41FA5}">
                          <a16:colId xmlns:a16="http://schemas.microsoft.com/office/drawing/2014/main" val="2795797425"/>
                        </a:ext>
                      </a:extLst>
                    </a:gridCol>
                    <a:gridCol w="1044594">
                      <a:extLst>
                        <a:ext uri="{9D8B030D-6E8A-4147-A177-3AD203B41FA5}">
                          <a16:colId xmlns:a16="http://schemas.microsoft.com/office/drawing/2014/main" val="3858339049"/>
                        </a:ext>
                      </a:extLst>
                    </a:gridCol>
                  </a:tblGrid>
                  <a:tr h="37338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it-IT" sz="2000" dirty="0">
                              <a:solidFill>
                                <a:schemeClr val="accent6"/>
                              </a:solidFill>
                            </a:rPr>
                            <a:t>4µ-SM BACKGROUND </a:t>
                          </a:r>
                          <a:endParaRPr lang="it-IT" sz="2000" dirty="0">
                            <a:solidFill>
                              <a:schemeClr val="accent6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3210987"/>
                      </a:ext>
                    </a:extLst>
                  </a:tr>
                  <a:tr h="5617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t="-77273" r="-460377" b="-12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88333" t="-77273" r="-306667" b="-12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11881" t="-77273" r="-82178" b="-12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err="1">
                              <a:solidFill>
                                <a:schemeClr val="accent1"/>
                              </a:solidFill>
                            </a:rPr>
                            <a:t>Expected</a:t>
                          </a:r>
                          <a:r>
                            <a:rPr lang="it-IT" sz="1600" b="1" dirty="0">
                              <a:solidFill>
                                <a:schemeClr val="accent1"/>
                              </a:solidFill>
                            </a:rPr>
                            <a:t> events</a:t>
                          </a:r>
                          <a:endParaRPr lang="it-IT" sz="1600" b="1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53944681"/>
                      </a:ext>
                    </a:extLst>
                  </a:tr>
                  <a:tr h="3179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1.5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500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11881" t="-300000" r="-82178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4.59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804934256"/>
                      </a:ext>
                    </a:extLst>
                  </a:tr>
                  <a:tr h="3179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3.0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1300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11881" t="-416000" r="-82178" b="-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23.21</a:t>
                          </a:r>
                          <a:endParaRPr lang="it-IT" sz="16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011352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" name="Immagine 24">
            <a:extLst>
              <a:ext uri="{FF2B5EF4-FFF2-40B4-BE49-F238E27FC236}">
                <a16:creationId xmlns:a16="http://schemas.microsoft.com/office/drawing/2014/main" id="{40E8A3C1-7C5F-2B46-A4CC-65A6D9F1A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785" y="2582154"/>
            <a:ext cx="1861097" cy="1449924"/>
          </a:xfrm>
          <a:prstGeom prst="rect">
            <a:avLst/>
          </a:prstGeom>
        </p:spPr>
      </p:pic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F314ACF3-DAB3-C148-928B-C24DE75A91C6}"/>
              </a:ext>
            </a:extLst>
          </p:cNvPr>
          <p:cNvSpPr/>
          <p:nvPr/>
        </p:nvSpPr>
        <p:spPr>
          <a:xfrm>
            <a:off x="3176137" y="2430334"/>
            <a:ext cx="2044394" cy="1601744"/>
          </a:xfrm>
          <a:prstGeom prst="round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accent1"/>
              </a:solidFill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4FDAAD8F-A5B6-A142-A788-D25FD751B4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458" y="4852173"/>
            <a:ext cx="1955484" cy="1273060"/>
          </a:xfrm>
          <a:prstGeom prst="rect">
            <a:avLst/>
          </a:prstGeom>
        </p:spPr>
      </p:pic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08E8827-5762-5345-B468-98FA8FD1811F}"/>
              </a:ext>
            </a:extLst>
          </p:cNvPr>
          <p:cNvSpPr/>
          <p:nvPr/>
        </p:nvSpPr>
        <p:spPr>
          <a:xfrm>
            <a:off x="3242528" y="4652597"/>
            <a:ext cx="2044394" cy="1601744"/>
          </a:xfrm>
          <a:prstGeom prst="roundRect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B7F1C013-4D82-A84E-8F0C-88E9A491007E}"/>
                  </a:ext>
                </a:extLst>
              </p:cNvPr>
              <p:cNvSpPr txBox="1"/>
              <p:nvPr/>
            </p:nvSpPr>
            <p:spPr>
              <a:xfrm>
                <a:off x="92365" y="5269909"/>
                <a:ext cx="3135112" cy="9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i="1" dirty="0" err="1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</a:rPr>
                  <a:t>Selections</a:t>
                </a:r>
                <a:r>
                  <a:rPr lang="it-IT" sz="1600" i="1" dirty="0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i="1" dirty="0" err="1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</a:rPr>
                  <a:t>applied</a:t>
                </a:r>
                <a:r>
                  <a:rPr lang="it-IT" sz="1600" i="1" dirty="0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</a:rPr>
                  <a:t> at the generator </a:t>
                </a:r>
                <a:r>
                  <a:rPr lang="it-IT" sz="1600" i="1" dirty="0" err="1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</a:rPr>
                  <a:t>level</a:t>
                </a:r>
                <a:r>
                  <a:rPr lang="it-IT" sz="1600" i="1" dirty="0">
                    <a:solidFill>
                      <a:schemeClr val="accent6"/>
                    </a:solidFill>
                    <a:latin typeface="+mj-lt"/>
                    <a:ea typeface="Verdan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sz="1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&gt;5 </m:t>
                    </m:r>
                    <m:r>
                      <a:rPr lang="it-IT" sz="1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it-IT" sz="1200" i="1" dirty="0">
                    <a:solidFill>
                      <a:schemeClr val="accent6"/>
                    </a:solidFill>
                    <a:latin typeface="+mj-lt"/>
                  </a:rPr>
                  <a:t>;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it-IT" sz="1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&lt;2.5</m:t>
                    </m:r>
                  </m:oMath>
                </a14:m>
                <a:r>
                  <a:rPr lang="it-IT" sz="1200" i="1" dirty="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10&lt;</m:t>
                        </m:r>
                        <m:r>
                          <a:rPr lang="it-IT" sz="1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it-IT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sz="1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it-IT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sz="12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it-IT" sz="1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&lt;150 </m:t>
                    </m:r>
                    <m:r>
                      <a:rPr lang="it-IT" sz="1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it-IT" sz="1200" i="1" dirty="0">
                    <a:solidFill>
                      <a:schemeClr val="accent6"/>
                    </a:solidFill>
                    <a:latin typeface="+mj-lt"/>
                  </a:rPr>
                  <a:t>.</a:t>
                </a:r>
                <a:endParaRPr lang="it-IT" sz="1600" i="1" dirty="0">
                  <a:solidFill>
                    <a:schemeClr val="accent6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B7F1C013-4D82-A84E-8F0C-88E9A4910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" y="5269909"/>
                <a:ext cx="3135112" cy="976999"/>
              </a:xfrm>
              <a:prstGeom prst="rect">
                <a:avLst/>
              </a:prstGeom>
              <a:blipFill>
                <a:blip r:embed="rId10"/>
                <a:stretch>
                  <a:fillRect l="-1215" t="-1266" b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4 6">
            <a:extLst>
              <a:ext uri="{FF2B5EF4-FFF2-40B4-BE49-F238E27FC236}">
                <a16:creationId xmlns:a16="http://schemas.microsoft.com/office/drawing/2014/main" id="{AA5EDBF9-613A-4548-AE4D-68907D121DAD}"/>
              </a:ext>
            </a:extLst>
          </p:cNvPr>
          <p:cNvCxnSpPr>
            <a:cxnSpLocks/>
          </p:cNvCxnSpPr>
          <p:nvPr/>
        </p:nvCxnSpPr>
        <p:spPr>
          <a:xfrm>
            <a:off x="1127250" y="3368228"/>
            <a:ext cx="344198" cy="229493"/>
          </a:xfrm>
          <a:prstGeom prst="bentConnector3">
            <a:avLst>
              <a:gd name="adj1" fmla="val -49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>
            <a:extLst>
              <a:ext uri="{FF2B5EF4-FFF2-40B4-BE49-F238E27FC236}">
                <a16:creationId xmlns:a16="http://schemas.microsoft.com/office/drawing/2014/main" id="{383E7BAC-13FB-3041-B89E-1DFBFC677722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B4F20FA-CBDF-6C40-B60F-B33DD270C6A5}"/>
                  </a:ext>
                </a:extLst>
              </p:cNvPr>
              <p:cNvSpPr txBox="1"/>
              <p:nvPr/>
            </p:nvSpPr>
            <p:spPr>
              <a:xfrm>
                <a:off x="7401879" y="-62206"/>
                <a:ext cx="1731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B4F20FA-CBDF-6C40-B60F-B33DD270C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79" y="-62206"/>
                <a:ext cx="1731500" cy="369332"/>
              </a:xfrm>
              <a:prstGeom prst="rect">
                <a:avLst/>
              </a:prstGeom>
              <a:blipFill>
                <a:blip r:embed="rId11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08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DFB-3C90-0E46-9CEF-DCA55E9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77"/>
            <a:ext cx="8728195" cy="1135737"/>
          </a:xfrm>
        </p:spPr>
        <p:txBody>
          <a:bodyPr>
            <a:normAutofit/>
          </a:bodyPr>
          <a:lstStyle/>
          <a:p>
            <a:r>
              <a:rPr lang="en-GB" sz="4000" b="1" dirty="0"/>
              <a:t>Muon reconstruction performance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6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183E218-9156-DD4F-AB95-C0096F74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0" y="830859"/>
            <a:ext cx="8728195" cy="889628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cs typeface="Levenim MT" panose="02010502060101010101" pitchFamily="2" charset="-79"/>
              </a:rPr>
              <a:t>Track reconstruction based on conformal tracking</a:t>
            </a:r>
          </a:p>
          <a:p>
            <a:r>
              <a:rPr lang="en-GB" sz="1800" dirty="0">
                <a:cs typeface="Levenim MT" panose="02010502060101010101" pitchFamily="2" charset="-79"/>
              </a:rPr>
              <a:t>Muons are reconstructed with a particle flow approach combining tracker tracks with hits in calorimeters and muon system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A11C3F8-410A-5943-B824-80313FA3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9" y="1720487"/>
            <a:ext cx="3418468" cy="2446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9558F48-B961-6B4B-BE5E-15AF82521D73}"/>
                  </a:ext>
                </a:extLst>
              </p:cNvPr>
              <p:cNvSpPr txBox="1"/>
              <p:nvPr/>
            </p:nvSpPr>
            <p:spPr>
              <a:xfrm>
                <a:off x="922718" y="2502596"/>
                <a:ext cx="26707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i="1" smtClean="0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 </m:t>
                    </m:r>
                  </m:oMath>
                </a14:m>
                <a:r>
                  <a:rPr lang="it-IT" sz="1600" dirty="0">
                    <a:solidFill>
                      <a:srgbClr val="2E5CD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 the barrel,</a:t>
                </a:r>
              </a:p>
              <a:p>
                <a14:m>
                  <m:oMath xmlns:m="http://schemas.openxmlformats.org/officeDocument/2006/math">
                    <m:r>
                      <a:rPr lang="it-IT" sz="1600" i="1" smtClean="0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97%</m:t>
                    </m:r>
                  </m:oMath>
                </a14:m>
                <a:r>
                  <a:rPr lang="it-IT" sz="1600" dirty="0">
                    <a:solidFill>
                      <a:srgbClr val="2E5CD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in the </a:t>
                </a:r>
                <a:r>
                  <a:rPr lang="it-IT" sz="1600" dirty="0" err="1">
                    <a:solidFill>
                      <a:srgbClr val="2E5CD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endcap</a:t>
                </a:r>
                <a:r>
                  <a:rPr lang="it-IT" sz="1600" dirty="0">
                    <a:solidFill>
                      <a:srgbClr val="2E5CD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9558F48-B961-6B4B-BE5E-15AF82521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8" y="2502596"/>
                <a:ext cx="2670724" cy="584775"/>
              </a:xfrm>
              <a:prstGeom prst="rect">
                <a:avLst/>
              </a:prstGeom>
              <a:blipFill>
                <a:blip r:embed="rId3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magine 22">
            <a:extLst>
              <a:ext uri="{FF2B5EF4-FFF2-40B4-BE49-F238E27FC236}">
                <a16:creationId xmlns:a16="http://schemas.microsoft.com/office/drawing/2014/main" id="{10814938-A056-4845-87AE-C80EBC5D7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9" y="4131599"/>
            <a:ext cx="3319918" cy="237553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56CD511-4314-B149-9E14-15113ADB2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684" y="2339674"/>
            <a:ext cx="3666151" cy="262327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7725987-43B2-2F47-98F1-30CEA237CCAE}"/>
              </a:ext>
            </a:extLst>
          </p:cNvPr>
          <p:cNvSpPr/>
          <p:nvPr/>
        </p:nvSpPr>
        <p:spPr>
          <a:xfrm>
            <a:off x="4304760" y="485150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it-IT" sz="1600" dirty="0"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err="1">
                <a:ea typeface="Verdana" panose="020B0604030504040204" pitchFamily="34" charset="0"/>
              </a:rPr>
              <a:t>Tracking</a:t>
            </a:r>
            <a:r>
              <a:rPr lang="it-IT" sz="1600" dirty="0">
                <a:ea typeface="Verdana" panose="020B0604030504040204" pitchFamily="34" charset="0"/>
              </a:rPr>
              <a:t> </a:t>
            </a:r>
            <a:r>
              <a:rPr lang="it-IT" sz="1600" dirty="0" err="1">
                <a:ea typeface="Verdana" panose="020B0604030504040204" pitchFamily="34" charset="0"/>
              </a:rPr>
              <a:t>efficiency</a:t>
            </a:r>
            <a:r>
              <a:rPr lang="it-IT" sz="1600" dirty="0">
                <a:ea typeface="Verdana" panose="020B0604030504040204" pitchFamily="34" charset="0"/>
              </a:rPr>
              <a:t> </a:t>
            </a:r>
            <a:r>
              <a:rPr lang="it-IT" sz="1600" dirty="0" err="1">
                <a:ea typeface="Verdana" panose="020B0604030504040204" pitchFamily="34" charset="0"/>
              </a:rPr>
              <a:t>slightly</a:t>
            </a:r>
            <a:r>
              <a:rPr lang="it-IT" sz="1600" dirty="0">
                <a:ea typeface="Verdana" panose="020B0604030504040204" pitchFamily="34" charset="0"/>
              </a:rPr>
              <a:t> </a:t>
            </a:r>
            <a:r>
              <a:rPr lang="it-IT" sz="1600" dirty="0" err="1">
                <a:ea typeface="Verdana" panose="020B0604030504040204" pitchFamily="34" charset="0"/>
              </a:rPr>
              <a:t>reduced</a:t>
            </a:r>
            <a:r>
              <a:rPr lang="it-IT" sz="1600" dirty="0">
                <a:ea typeface="Verdana" panose="020B0604030504040204" pitchFamily="34" charset="0"/>
              </a:rPr>
              <a:t>  </a:t>
            </a:r>
            <a:r>
              <a:rPr lang="it-IT" sz="1600" dirty="0" err="1">
                <a:ea typeface="Verdana" panose="020B0604030504040204" pitchFamily="34" charset="0"/>
              </a:rPr>
              <a:t>when</a:t>
            </a:r>
            <a:r>
              <a:rPr lang="it-IT" sz="1600" dirty="0">
                <a:ea typeface="Verdana" panose="020B0604030504040204" pitchFamily="34" charset="0"/>
              </a:rPr>
              <a:t> </a:t>
            </a:r>
            <a:r>
              <a:rPr lang="it-IT" sz="1600" dirty="0" err="1">
                <a:ea typeface="Verdana" panose="020B0604030504040204" pitchFamily="34" charset="0"/>
              </a:rPr>
              <a:t>including</a:t>
            </a:r>
            <a:r>
              <a:rPr lang="it-IT" sz="1600" dirty="0">
                <a:ea typeface="Verdana" panose="020B0604030504040204" pitchFamily="34" charset="0"/>
              </a:rPr>
              <a:t> BIB </a:t>
            </a:r>
            <a:r>
              <a:rPr lang="it-IT" sz="1600" b="1" dirty="0">
                <a:solidFill>
                  <a:schemeClr val="accent1"/>
                </a:solidFill>
                <a:ea typeface="Verdana" panose="020B0604030504040204" pitchFamily="34" charset="0"/>
              </a:rPr>
              <a:t>O(10%)</a:t>
            </a:r>
            <a:r>
              <a:rPr lang="it-IT" sz="1600" dirty="0">
                <a:ea typeface="Verdana" panose="020B0604030504040204" pitchFamily="34" charset="0"/>
                <a:sym typeface="Wingdings" pitchFamily="2" charset="2"/>
              </a:rPr>
              <a:t> </a:t>
            </a:r>
            <a:r>
              <a:rPr lang="it-IT" sz="1600" dirty="0" err="1">
                <a:ea typeface="Verdana" panose="020B0604030504040204" pitchFamily="34" charset="0"/>
                <a:sym typeface="Wingdings" pitchFamily="2" charset="2"/>
              </a:rPr>
              <a:t>mitigation</a:t>
            </a:r>
            <a:r>
              <a:rPr lang="it-IT" sz="1600" dirty="0">
                <a:ea typeface="Verdana" panose="020B0604030504040204" pitchFamily="34" charset="0"/>
                <a:sym typeface="Wingdings" pitchFamily="2" charset="2"/>
              </a:rPr>
              <a:t> </a:t>
            </a:r>
            <a:r>
              <a:rPr lang="it-IT" sz="1600" dirty="0" err="1">
                <a:ea typeface="Verdana" panose="020B0604030504040204" pitchFamily="34" charset="0"/>
                <a:sym typeface="Wingdings" pitchFamily="2" charset="2"/>
              </a:rPr>
              <a:t>strategy</a:t>
            </a:r>
            <a:r>
              <a:rPr lang="it-IT" sz="1600" dirty="0">
                <a:ea typeface="Verdana" panose="020B0604030504040204" pitchFamily="34" charset="0"/>
                <a:sym typeface="Wingdings" pitchFamily="2" charset="2"/>
              </a:rPr>
              <a:t> under </a:t>
            </a:r>
            <a:r>
              <a:rPr lang="it-IT" sz="1600" dirty="0" err="1">
                <a:ea typeface="Verdana" panose="020B0604030504040204" pitchFamily="34" charset="0"/>
                <a:sym typeface="Wingdings" pitchFamily="2" charset="2"/>
              </a:rPr>
              <a:t>development</a:t>
            </a:r>
            <a:endParaRPr lang="it-IT" sz="1600" dirty="0">
              <a:ea typeface="Verdana" panose="020B0604030504040204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err="1">
                <a:ea typeface="Verdana" panose="020B0604030504040204" pitchFamily="34" charset="0"/>
                <a:sym typeface="Wingdings" pitchFamily="2" charset="2"/>
              </a:rPr>
              <a:t>Results</a:t>
            </a:r>
            <a:r>
              <a:rPr lang="it-IT" sz="1600" dirty="0">
                <a:ea typeface="Verdana" panose="020B0604030504040204" pitchFamily="34" charset="0"/>
                <a:sym typeface="Wingdings" pitchFamily="2" charset="2"/>
              </a:rPr>
              <a:t> </a:t>
            </a:r>
            <a:r>
              <a:rPr lang="it-IT" sz="1600" dirty="0" err="1">
                <a:ea typeface="Verdana" panose="020B0604030504040204" pitchFamily="34" charset="0"/>
                <a:sym typeface="Wingdings" pitchFamily="2" charset="2"/>
              </a:rPr>
              <a:t>used</a:t>
            </a:r>
            <a:r>
              <a:rPr lang="it-IT" sz="1600" dirty="0">
                <a:ea typeface="Verdana" panose="020B0604030504040204" pitchFamily="34" charset="0"/>
                <a:sym typeface="Wingdings" pitchFamily="2" charset="2"/>
              </a:rPr>
              <a:t> for </a:t>
            </a:r>
            <a:r>
              <a:rPr lang="it-IT" sz="1600" dirty="0" err="1">
                <a:solidFill>
                  <a:schemeClr val="accent1"/>
                </a:solidFill>
                <a:ea typeface="Verdana" panose="020B0604030504040204" pitchFamily="34" charset="0"/>
                <a:sym typeface="Wingdings" pitchFamily="2" charset="2"/>
              </a:rPr>
              <a:t>parametric</a:t>
            </a:r>
            <a:r>
              <a:rPr lang="it-IT" sz="1600" dirty="0">
                <a:solidFill>
                  <a:schemeClr val="accent1"/>
                </a:solidFill>
                <a:ea typeface="Verdana" panose="020B0604030504040204" pitchFamily="34" charset="0"/>
                <a:sym typeface="Wingdings" pitchFamily="2" charset="2"/>
              </a:rPr>
              <a:t> </a:t>
            </a:r>
            <a:r>
              <a:rPr lang="it-IT" sz="1600" dirty="0" err="1">
                <a:solidFill>
                  <a:schemeClr val="accent1"/>
                </a:solidFill>
                <a:ea typeface="Verdana" panose="020B0604030504040204" pitchFamily="34" charset="0"/>
                <a:sym typeface="Wingdings" pitchFamily="2" charset="2"/>
              </a:rPr>
              <a:t>evaluation</a:t>
            </a:r>
            <a:r>
              <a:rPr lang="it-IT" sz="1600" dirty="0">
                <a:ea typeface="Verdana" panose="020B0604030504040204" pitchFamily="34" charset="0"/>
                <a:sym typeface="Wingdings" pitchFamily="2" charset="2"/>
              </a:rPr>
              <a:t> of the BIB impact on the </a:t>
            </a:r>
            <a:r>
              <a:rPr lang="it-IT" sz="1600" dirty="0" err="1">
                <a:ea typeface="Verdana" panose="020B0604030504040204" pitchFamily="34" charset="0"/>
                <a:sym typeface="Wingdings" pitchFamily="2" charset="2"/>
              </a:rPr>
              <a:t>final</a:t>
            </a:r>
            <a:r>
              <a:rPr lang="it-IT" sz="1600" dirty="0">
                <a:ea typeface="Verdana" panose="020B0604030504040204" pitchFamily="34" charset="0"/>
                <a:sym typeface="Wingdings" pitchFamily="2" charset="2"/>
              </a:rPr>
              <a:t> </a:t>
            </a:r>
            <a:r>
              <a:rPr lang="it-IT" sz="1600" dirty="0" err="1">
                <a:ea typeface="Verdana" panose="020B0604030504040204" pitchFamily="34" charset="0"/>
                <a:sym typeface="Wingdings" pitchFamily="2" charset="2"/>
              </a:rPr>
              <a:t>results</a:t>
            </a:r>
            <a:endParaRPr lang="it-IT" sz="1600" dirty="0">
              <a:ea typeface="Verdana" panose="020B060403050404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2B3D3F1-DCDD-294C-B33E-97F3A2698B85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F2E63C3-0AA5-0A4E-AFB5-2322BF5F5DE6}"/>
                  </a:ext>
                </a:extLst>
              </p:cNvPr>
              <p:cNvSpPr txBox="1"/>
              <p:nvPr/>
            </p:nvSpPr>
            <p:spPr>
              <a:xfrm>
                <a:off x="7401879" y="-62206"/>
                <a:ext cx="1731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F2E63C3-0AA5-0A4E-AFB5-2322BF5F5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79" y="-62206"/>
                <a:ext cx="1731500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BC207A26-CA5D-A245-B717-F2581CA6AE48}"/>
              </a:ext>
            </a:extLst>
          </p:cNvPr>
          <p:cNvSpPr/>
          <p:nvPr/>
        </p:nvSpPr>
        <p:spPr>
          <a:xfrm>
            <a:off x="4255299" y="17369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 err="1">
                <a:ea typeface="Verdana" panose="020B0604030504040204" pitchFamily="34" charset="0"/>
              </a:rPr>
              <a:t>Estimation</a:t>
            </a:r>
            <a:r>
              <a:rPr lang="it-IT" sz="1600" b="1" dirty="0">
                <a:ea typeface="Verdana" panose="020B0604030504040204" pitchFamily="34" charset="0"/>
              </a:rPr>
              <a:t> of the </a:t>
            </a:r>
            <a:r>
              <a:rPr lang="it-IT" sz="1600" b="1" dirty="0">
                <a:solidFill>
                  <a:schemeClr val="accent1"/>
                </a:solidFill>
                <a:ea typeface="Verdana" panose="020B0604030504040204" pitchFamily="34" charset="0"/>
              </a:rPr>
              <a:t>impact of the BIB</a:t>
            </a:r>
            <a:r>
              <a:rPr lang="it-IT" sz="1600" b="1" dirty="0">
                <a:ea typeface="Verdana" panose="020B0604030504040204" pitchFamily="34" charset="0"/>
              </a:rPr>
              <a:t>: </a:t>
            </a:r>
            <a:r>
              <a:rPr lang="it-IT" sz="1600" b="1" dirty="0" err="1">
                <a:ea typeface="Verdana" panose="020B0604030504040204" pitchFamily="34" charset="0"/>
              </a:rPr>
              <a:t>cone-filter</a:t>
            </a:r>
            <a:r>
              <a:rPr lang="it-IT" sz="1600" b="1" dirty="0">
                <a:ea typeface="Verdana" panose="020B0604030504040204" pitchFamily="34" charset="0"/>
              </a:rPr>
              <a:t> for </a:t>
            </a:r>
            <a:r>
              <a:rPr lang="it-IT" sz="1600" b="1" dirty="0" err="1">
                <a:ea typeface="Verdana" panose="020B0604030504040204" pitchFamily="34" charset="0"/>
              </a:rPr>
              <a:t>tracker</a:t>
            </a:r>
            <a:r>
              <a:rPr lang="it-IT" sz="1600" b="1" dirty="0">
                <a:ea typeface="Verdana" panose="020B0604030504040204" pitchFamily="34" charset="0"/>
              </a:rPr>
              <a:t> </a:t>
            </a:r>
            <a:r>
              <a:rPr lang="it-IT" sz="1600" b="1" dirty="0" err="1">
                <a:ea typeface="Verdana" panose="020B0604030504040204" pitchFamily="34" charset="0"/>
              </a:rPr>
              <a:t>hits</a:t>
            </a:r>
            <a:r>
              <a:rPr lang="it-IT" sz="1600" b="1" dirty="0">
                <a:ea typeface="Verdana" panose="020B0604030504040204" pitchFamily="34" charset="0"/>
              </a:rPr>
              <a:t> to reduce the processing time.</a:t>
            </a:r>
          </a:p>
        </p:txBody>
      </p:sp>
    </p:spTree>
    <p:extLst>
      <p:ext uri="{BB962C8B-B14F-4D97-AF65-F5344CB8AC3E}">
        <p14:creationId xmlns:p14="http://schemas.microsoft.com/office/powerpoint/2010/main" val="178023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375EDFB-3C90-0E46-9CEF-DCA55E995C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02592" y="12532"/>
                <a:ext cx="8728195" cy="113573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4000" dirty="0">
                    <a:solidFill>
                      <a:schemeClr val="tx1"/>
                    </a:solidFill>
                  </a:rPr>
                  <a:t> </a:t>
                </a:r>
                <a:r>
                  <a:rPr lang="it-IT" sz="400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topological</a:t>
                </a:r>
                <a:r>
                  <a:rPr lang="it-IT" sz="40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it-IT" sz="400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selection</a:t>
                </a:r>
                <a:endParaRPr lang="en-GB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375EDFB-3C90-0E46-9CEF-DCA55E995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2592" y="12532"/>
                <a:ext cx="8728195" cy="1135737"/>
              </a:xfrm>
              <a:blipFill>
                <a:blip r:embed="rId2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7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egnaposto piè di pagina 71">
            <a:extLst>
              <a:ext uri="{FF2B5EF4-FFF2-40B4-BE49-F238E27FC236}">
                <a16:creationId xmlns:a16="http://schemas.microsoft.com/office/drawing/2014/main" id="{F3E999B1-6C6D-FB41-B05D-B966AB72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014" y="6612963"/>
            <a:ext cx="7159212" cy="3651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WIN 2021- R. </a:t>
            </a:r>
            <a:r>
              <a:rPr lang="en-GB" b="1" dirty="0" err="1">
                <a:solidFill>
                  <a:schemeClr val="bg1"/>
                </a:solidFill>
              </a:rPr>
              <a:t>Venditti</a:t>
            </a:r>
            <a:r>
              <a:rPr lang="en-GB" b="1" dirty="0">
                <a:solidFill>
                  <a:schemeClr val="bg1"/>
                </a:solidFill>
              </a:rPr>
              <a:t> - </a:t>
            </a:r>
            <a:r>
              <a:rPr lang="it-IT" b="1" dirty="0" err="1">
                <a:solidFill>
                  <a:schemeClr val="bg1"/>
                </a:solidFill>
              </a:rPr>
              <a:t>Higgs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boson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couplings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measurement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a Multi-</a:t>
            </a:r>
            <a:r>
              <a:rPr lang="it-IT" b="1" dirty="0" err="1">
                <a:solidFill>
                  <a:schemeClr val="bg1"/>
                </a:solidFill>
              </a:rPr>
              <a:t>TeV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Muon</a:t>
            </a:r>
            <a:r>
              <a:rPr lang="it-IT" b="1" dirty="0">
                <a:solidFill>
                  <a:schemeClr val="bg1"/>
                </a:solidFill>
              </a:rPr>
              <a:t> Collider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FCEA127-8986-5F43-89F1-14D66244A0DC}"/>
                  </a:ext>
                </a:extLst>
              </p:cNvPr>
              <p:cNvSpPr txBox="1"/>
              <p:nvPr/>
            </p:nvSpPr>
            <p:spPr>
              <a:xfrm>
                <a:off x="92365" y="1960710"/>
                <a:ext cx="3764932" cy="205524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i="1" u="sng" dirty="0">
                    <a:solidFill>
                      <a:srgbClr val="0432FF"/>
                    </a:solidFill>
                    <a:latin typeface="+mj-lt"/>
                    <a:ea typeface="Cambria Math" panose="02040503050406030204" pitchFamily="18" charset="0"/>
                  </a:rPr>
                  <a:t>Z</a:t>
                </a:r>
                <a:r>
                  <a:rPr lang="it-IT" b="1" u="sng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b="1" u="sng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candidates</a:t>
                </a:r>
                <a:r>
                  <a:rPr lang="it-IT" b="1" u="sng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: </a:t>
                </a:r>
              </a:p>
              <a:p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OS </a:t>
                </a:r>
                <a:r>
                  <a:rPr lang="it-IT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muon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pairs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12&lt;</m:t>
                        </m:r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µµ</m:t>
                        </m:r>
                      </m:sub>
                    </m:sSub>
                    <m:r>
                      <a:rPr lang="it-IT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&lt;120 </m:t>
                    </m:r>
                    <m:r>
                      <a:rPr lang="it-IT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.</a:t>
                </a:r>
              </a:p>
              <a:p>
                <a:r>
                  <a:rPr lang="it-IT" b="1" i="1" u="sng" dirty="0">
                    <a:solidFill>
                      <a:srgbClr val="0432FF"/>
                    </a:solidFill>
                    <a:latin typeface="+mj-lt"/>
                    <a:ea typeface="Cambria Math" panose="02040503050406030204" pitchFamily="18" charset="0"/>
                  </a:rPr>
                  <a:t>ZZ</a:t>
                </a:r>
                <a:r>
                  <a:rPr lang="it-IT" b="1" u="sng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b="1" u="sng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candidates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: non-</a:t>
                </a:r>
                <a:r>
                  <a:rPr lang="it-IT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overlapping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i="1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Z</a:t>
                </a:r>
                <a:r>
                  <a:rPr lang="it-IT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s</a:t>
                </a:r>
                <a:endParaRPr lang="it-IT" dirty="0">
                  <a:solidFill>
                    <a:srgbClr val="0432FF"/>
                  </a:solidFill>
                  <a:latin typeface="+mj-lt"/>
                  <a:ea typeface="Verdana" panose="020B0604030504040204" pitchFamily="34" charset="0"/>
                </a:endParaRP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: </a:t>
                </a:r>
                <a:r>
                  <a:rPr lang="it-IT" i="1" dirty="0">
                    <a:solidFill>
                      <a:srgbClr val="0432FF"/>
                    </a:solidFill>
                    <a:latin typeface="+mj-lt"/>
                    <a:ea typeface="Cambria Math" panose="02040503050406030204" pitchFamily="18" charset="0"/>
                  </a:rPr>
                  <a:t>Z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candidate with mass </a:t>
                </a:r>
                <a:r>
                  <a:rPr lang="it-IT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closest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to the </a:t>
                </a:r>
                <a:r>
                  <a:rPr lang="it-IT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nominal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value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: </a:t>
                </a:r>
                <a:r>
                  <a:rPr lang="it-IT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other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i="1" dirty="0">
                    <a:solidFill>
                      <a:srgbClr val="0432FF"/>
                    </a:solidFill>
                    <a:latin typeface="+mj-lt"/>
                    <a:ea typeface="Cambria Math" panose="02040503050406030204" pitchFamily="18" charset="0"/>
                  </a:rPr>
                  <a:t>Z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candidate</a:t>
                </a:r>
              </a:p>
              <a:p>
                <a:endParaRPr lang="it-IT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FCEA127-8986-5F43-89F1-14D66244A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" y="1960710"/>
                <a:ext cx="3764932" cy="2055243"/>
              </a:xfrm>
              <a:prstGeom prst="rect">
                <a:avLst/>
              </a:prstGeom>
              <a:blipFill>
                <a:blip r:embed="rId3"/>
                <a:stretch>
                  <a:fillRect l="-1347" t="-1227" r="-1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6B670D3-DC52-D24B-A0FD-5FB01CCAA35F}"/>
                  </a:ext>
                </a:extLst>
              </p:cNvPr>
              <p:cNvSpPr txBox="1"/>
              <p:nvPr/>
            </p:nvSpPr>
            <p:spPr>
              <a:xfrm>
                <a:off x="100648" y="4092583"/>
                <a:ext cx="3756650" cy="215815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Selection of ZZ </a:t>
                </a:r>
                <a:r>
                  <a:rPr lang="it-IT" b="1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candidates</a:t>
                </a:r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:</a:t>
                </a: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it-IT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it-IT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it-IT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</m:sub>
                    </m:sSub>
                    <m:r>
                      <a:rPr lang="it-IT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it-IT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&gt;0.02</m:t>
                    </m:r>
                  </m:oMath>
                </a14:m>
                <a:endParaRPr lang="it-IT" i="1" dirty="0">
                  <a:solidFill>
                    <a:srgbClr val="0432FF"/>
                  </a:solidFill>
                  <a:latin typeface="+mj-lt"/>
                  <a:ea typeface="Verdana" panose="020B0604030504040204" pitchFamily="34" charset="0"/>
                </a:endParaRP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𝑇</m:t>
                        </m:r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&gt;20 </m:t>
                    </m:r>
                    <m:r>
                      <m:rPr>
                        <m:sty m:val="p"/>
                      </m:rP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GeV</m:t>
                    </m:r>
                  </m:oMath>
                </a14:m>
                <a:endParaRPr lang="it-IT" dirty="0">
                  <a:solidFill>
                    <a:srgbClr val="0432FF"/>
                  </a:solidFill>
                  <a:latin typeface="Cambria Math" panose="02040503050406030204" pitchFamily="18" charset="0"/>
                  <a:ea typeface="Verdana" panose="020B0604030504040204" pitchFamily="34" charset="0"/>
                </a:endParaRP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𝑇</m:t>
                        </m:r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&gt;10 </m:t>
                    </m:r>
                    <m:r>
                      <m:rPr>
                        <m:sty m:val="p"/>
                      </m:rP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GeV</m:t>
                    </m:r>
                  </m:oMath>
                </a14:m>
                <a:endParaRPr lang="it-IT" dirty="0">
                  <a:solidFill>
                    <a:srgbClr val="0432FF"/>
                  </a:solidFill>
                  <a:latin typeface="+mj-lt"/>
                  <a:ea typeface="Verdana" panose="020B0604030504040204" pitchFamily="34" charset="0"/>
                </a:endParaRP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mass </a:t>
                </a:r>
                <a14:m>
                  <m:oMath xmlns:m="http://schemas.openxmlformats.org/officeDocument/2006/math">
                    <m: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&gt;40 </m:t>
                    </m:r>
                    <m:r>
                      <m:rPr>
                        <m:sty m:val="p"/>
                      </m:rP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GeV</m:t>
                    </m:r>
                  </m:oMath>
                </a14:m>
                <a:endParaRPr lang="it-IT" dirty="0">
                  <a:solidFill>
                    <a:srgbClr val="0432FF"/>
                  </a:solidFill>
                  <a:latin typeface="+mj-lt"/>
                  <a:ea typeface="Verdana" panose="020B0604030504040204" pitchFamily="34" charset="0"/>
                </a:endParaRP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𝑚</m:t>
                        </m:r>
                      </m:e>
                      <m:sub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4</m:t>
                        </m:r>
                        <m:r>
                          <a:rPr lang="it-IT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&gt;70 </m:t>
                    </m:r>
                    <m:r>
                      <m:rPr>
                        <m:sty m:val="p"/>
                      </m:rPr>
                      <a:rPr lang="it-IT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GeV</m:t>
                    </m:r>
                  </m:oMath>
                </a14:m>
                <a:endParaRPr lang="it-IT" sz="1600" dirty="0">
                  <a:solidFill>
                    <a:srgbClr val="0432FF"/>
                  </a:solidFill>
                  <a:latin typeface="+mj-lt"/>
                  <a:ea typeface="Verdana" panose="020B0604030504040204" pitchFamily="34" charset="0"/>
                </a:endParaRPr>
              </a:p>
              <a:p>
                <a:pPr marL="557213" lvl="1" indent="-214313">
                  <a:buFont typeface="Arial" panose="020B0604020202020204" pitchFamily="34" charset="0"/>
                  <a:buChar char="•"/>
                </a:pPr>
                <a:r>
                  <a:rPr lang="it-IT" sz="1600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Arbitration</a:t>
                </a:r>
                <a:r>
                  <a:rPr lang="it-IT" sz="1600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based</a:t>
                </a:r>
                <a:r>
                  <a:rPr lang="it-IT" sz="1600" dirty="0">
                    <a:solidFill>
                      <a:srgbClr val="0432FF"/>
                    </a:solidFill>
                    <a:latin typeface="+mj-lt"/>
                    <a:ea typeface="Verdana" panose="020B0604030504040204" pitchFamily="34" charset="0"/>
                  </a:rPr>
                  <a:t> on Z1 mass</a:t>
                </a:r>
                <a:endParaRPr lang="it-IT" dirty="0">
                  <a:solidFill>
                    <a:srgbClr val="0432FF"/>
                  </a:solidFill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6B670D3-DC52-D24B-A0FD-5FB01CCA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8" y="4092583"/>
                <a:ext cx="3756650" cy="2158155"/>
              </a:xfrm>
              <a:prstGeom prst="rect">
                <a:avLst/>
              </a:prstGeom>
              <a:blipFill>
                <a:blip r:embed="rId4"/>
                <a:stretch>
                  <a:fillRect l="-1689" t="-1170" b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A1C3231-7152-AB46-85BB-91C2FBA6B010}"/>
                  </a:ext>
                </a:extLst>
              </p:cNvPr>
              <p:cNvSpPr txBox="1"/>
              <p:nvPr/>
            </p:nvSpPr>
            <p:spPr>
              <a:xfrm>
                <a:off x="92365" y="971319"/>
                <a:ext cx="3764932" cy="9233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u="sng" dirty="0">
                    <a:solidFill>
                      <a:srgbClr val="2E5CD0"/>
                    </a:solidFill>
                    <a:latin typeface="+mj-lt"/>
                    <a:ea typeface="Verdana" panose="020B0604030504040204" pitchFamily="34" charset="0"/>
                  </a:rPr>
                  <a:t>Good quality </a:t>
                </a:r>
                <a:r>
                  <a:rPr lang="it-IT" b="1" u="sng" dirty="0" err="1">
                    <a:solidFill>
                      <a:srgbClr val="2E5CD0"/>
                    </a:solidFill>
                    <a:latin typeface="+mj-lt"/>
                    <a:ea typeface="Verdana" panose="020B0604030504040204" pitchFamily="34" charset="0"/>
                  </a:rPr>
                  <a:t>final</a:t>
                </a:r>
                <a:r>
                  <a:rPr lang="it-IT" b="1" u="sng" dirty="0">
                    <a:solidFill>
                      <a:srgbClr val="2E5CD0"/>
                    </a:solidFill>
                    <a:latin typeface="+mj-lt"/>
                    <a:ea typeface="Verdana" panose="020B0604030504040204" pitchFamily="34" charset="0"/>
                  </a:rPr>
                  <a:t> state </a:t>
                </a:r>
                <a:r>
                  <a:rPr lang="it-IT" b="1" u="sng" dirty="0" err="1">
                    <a:solidFill>
                      <a:srgbClr val="2E5CD0"/>
                    </a:solidFill>
                    <a:latin typeface="+mj-lt"/>
                    <a:ea typeface="Verdana" panose="020B0604030504040204" pitchFamily="34" charset="0"/>
                  </a:rPr>
                  <a:t>muons</a:t>
                </a:r>
                <a:r>
                  <a:rPr lang="it-IT" b="1" u="sng" dirty="0">
                    <a:solidFill>
                      <a:srgbClr val="2E5CD0"/>
                    </a:solidFill>
                    <a:latin typeface="+mj-lt"/>
                    <a:ea typeface="Verdana" panose="020B0604030504040204" pitchFamily="34" charset="0"/>
                  </a:rPr>
                  <a:t>: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</a:rPr>
                      <m:t>&gt;5 </m:t>
                    </m:r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it-IT" dirty="0">
                    <a:solidFill>
                      <a:srgbClr val="2E5CD0"/>
                    </a:solidFill>
                    <a:latin typeface="+mj-lt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&lt;2.5;</m:t>
                    </m:r>
                  </m:oMath>
                </a14:m>
                <a:endParaRPr lang="it-IT" dirty="0">
                  <a:solidFill>
                    <a:srgbClr val="2E5CD0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&lt;2</m:t>
                    </m:r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it-IT" dirty="0">
                    <a:solidFill>
                      <a:srgbClr val="2E5CD0"/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solidFill>
                              <a:srgbClr val="2E5CD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&lt;10</m:t>
                    </m:r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it-IT" i="1">
                        <a:solidFill>
                          <a:srgbClr val="2E5CD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it-IT" dirty="0">
                    <a:solidFill>
                      <a:srgbClr val="2E5CD0"/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  <a:endParaRPr lang="it-IT" dirty="0">
                  <a:solidFill>
                    <a:schemeClr val="accent2"/>
                  </a:solidFill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A1C3231-7152-AB46-85BB-91C2FBA6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" y="971319"/>
                <a:ext cx="3764932" cy="923330"/>
              </a:xfrm>
              <a:prstGeom prst="rect">
                <a:avLst/>
              </a:prstGeom>
              <a:blipFill>
                <a:blip r:embed="rId5"/>
                <a:stretch>
                  <a:fillRect l="-1347" t="-2703" b="-67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>
            <a:extLst>
              <a:ext uri="{FF2B5EF4-FFF2-40B4-BE49-F238E27FC236}">
                <a16:creationId xmlns:a16="http://schemas.microsoft.com/office/drawing/2014/main" id="{093A701B-9459-F846-9605-9EDF6E939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386" y="1567447"/>
            <a:ext cx="2616807" cy="187242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C4F73F6-48BF-4E43-A29A-5833346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193" y="1545700"/>
            <a:ext cx="2616807" cy="1872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ella 9">
                <a:extLst>
                  <a:ext uri="{FF2B5EF4-FFF2-40B4-BE49-F238E27FC236}">
                    <a16:creationId xmlns:a16="http://schemas.microsoft.com/office/drawing/2014/main" id="{B60ED02A-D6F3-114A-9E69-6F84D5C372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9157089"/>
                  </p:ext>
                </p:extLst>
              </p:nvPr>
            </p:nvGraphicFramePr>
            <p:xfrm>
              <a:off x="4199042" y="3710152"/>
              <a:ext cx="4844311" cy="1286694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249867">
                      <a:extLst>
                        <a:ext uri="{9D8B030D-6E8A-4147-A177-3AD203B41FA5}">
                          <a16:colId xmlns:a16="http://schemas.microsoft.com/office/drawing/2014/main" val="1289420489"/>
                        </a:ext>
                      </a:extLst>
                    </a:gridCol>
                    <a:gridCol w="1267105">
                      <a:extLst>
                        <a:ext uri="{9D8B030D-6E8A-4147-A177-3AD203B41FA5}">
                          <a16:colId xmlns:a16="http://schemas.microsoft.com/office/drawing/2014/main" val="1539580951"/>
                        </a:ext>
                      </a:extLst>
                    </a:gridCol>
                    <a:gridCol w="1077472">
                      <a:extLst>
                        <a:ext uri="{9D8B030D-6E8A-4147-A177-3AD203B41FA5}">
                          <a16:colId xmlns:a16="http://schemas.microsoft.com/office/drawing/2014/main" val="1958045499"/>
                        </a:ext>
                      </a:extLst>
                    </a:gridCol>
                    <a:gridCol w="1249867">
                      <a:extLst>
                        <a:ext uri="{9D8B030D-6E8A-4147-A177-3AD203B41FA5}">
                          <a16:colId xmlns:a16="http://schemas.microsoft.com/office/drawing/2014/main" val="4010991584"/>
                        </a:ext>
                      </a:extLst>
                    </a:gridCol>
                  </a:tblGrid>
                  <a:tr h="290318">
                    <a:tc gridSpan="4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600" b="1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rad>
                              <m:r>
                                <a:rPr lang="it-IT" sz="1600" b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1600" b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1600" b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it-IT" sz="1600" b="1" dirty="0">
                              <a:solidFill>
                                <a:srgbClr val="0432FF"/>
                              </a:solidFill>
                            </a:rPr>
                            <a:t> TeV</a:t>
                          </a:r>
                          <a:endParaRPr lang="it-IT" sz="1600" b="1" dirty="0">
                            <a:solidFill>
                              <a:srgbClr val="0432FF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5311107"/>
                      </a:ext>
                    </a:extLst>
                  </a:tr>
                  <a:tr h="28791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err="1">
                              <a:solidFill>
                                <a:srgbClr val="0432FF"/>
                              </a:solidFill>
                            </a:rPr>
                            <a:t>Signal</a:t>
                          </a:r>
                          <a:endParaRPr lang="it-IT" sz="1600" b="1" dirty="0">
                            <a:solidFill>
                              <a:srgbClr val="0432FF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solidFill>
                                <a:srgbClr val="0432FF"/>
                              </a:solidFill>
                            </a:rPr>
                            <a:t>Background</a:t>
                          </a:r>
                          <a:endParaRPr lang="it-IT" sz="1600" b="1" dirty="0">
                            <a:solidFill>
                              <a:srgbClr val="0432FF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0305495"/>
                      </a:ext>
                    </a:extLst>
                  </a:tr>
                  <a:tr h="344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Events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accent1"/>
                              </a:solidFill>
                            </a:rPr>
                            <a:t>Efficiency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 (%)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Events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accent1"/>
                              </a:solidFill>
                            </a:rPr>
                            <a:t>Efficiency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 (%)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4017967"/>
                      </a:ext>
                    </a:extLst>
                  </a:tr>
                  <a:tr h="28791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2.97</a:t>
                          </a:r>
                          <a14:m>
                            <m:oMath xmlns:m="http://schemas.openxmlformats.org/officeDocument/2006/math">
                              <m:r>
                                <a:rPr lang="it-IT" sz="16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0.02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65.13</a:t>
                          </a:r>
                          <a14:m>
                            <m:oMath xmlns:m="http://schemas.openxmlformats.org/officeDocument/2006/math">
                              <m:r>
                                <a:rPr lang="it-IT" sz="16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.21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3.93</a:t>
                          </a:r>
                          <a14:m>
                            <m:oMath xmlns:m="http://schemas.openxmlformats.org/officeDocument/2006/math">
                              <m:r>
                                <a:rPr lang="it-IT" sz="16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0.01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85.77</a:t>
                          </a:r>
                          <a14:m>
                            <m:oMath xmlns:m="http://schemas.openxmlformats.org/officeDocument/2006/math">
                              <m:r>
                                <a:rPr lang="it-IT" sz="16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0.01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560417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ella 9">
                <a:extLst>
                  <a:ext uri="{FF2B5EF4-FFF2-40B4-BE49-F238E27FC236}">
                    <a16:creationId xmlns:a16="http://schemas.microsoft.com/office/drawing/2014/main" id="{B60ED02A-D6F3-114A-9E69-6F84D5C372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9157089"/>
                  </p:ext>
                </p:extLst>
              </p:nvPr>
            </p:nvGraphicFramePr>
            <p:xfrm>
              <a:off x="4199042" y="3710152"/>
              <a:ext cx="4844311" cy="1286694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249867">
                      <a:extLst>
                        <a:ext uri="{9D8B030D-6E8A-4147-A177-3AD203B41FA5}">
                          <a16:colId xmlns:a16="http://schemas.microsoft.com/office/drawing/2014/main" val="1289420489"/>
                        </a:ext>
                      </a:extLst>
                    </a:gridCol>
                    <a:gridCol w="1267105">
                      <a:extLst>
                        <a:ext uri="{9D8B030D-6E8A-4147-A177-3AD203B41FA5}">
                          <a16:colId xmlns:a16="http://schemas.microsoft.com/office/drawing/2014/main" val="1539580951"/>
                        </a:ext>
                      </a:extLst>
                    </a:gridCol>
                    <a:gridCol w="1077472">
                      <a:extLst>
                        <a:ext uri="{9D8B030D-6E8A-4147-A177-3AD203B41FA5}">
                          <a16:colId xmlns:a16="http://schemas.microsoft.com/office/drawing/2014/main" val="1958045499"/>
                        </a:ext>
                      </a:extLst>
                    </a:gridCol>
                    <a:gridCol w="1249867">
                      <a:extLst>
                        <a:ext uri="{9D8B030D-6E8A-4147-A177-3AD203B41FA5}">
                          <a16:colId xmlns:a16="http://schemas.microsoft.com/office/drawing/2014/main" val="4010991584"/>
                        </a:ext>
                      </a:extLst>
                    </a:gridCol>
                  </a:tblGrid>
                  <a:tr h="316929"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t="-12000" b="-336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5311107"/>
                      </a:ext>
                    </a:extLst>
                  </a:tr>
                  <a:tr h="31242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err="1">
                              <a:solidFill>
                                <a:srgbClr val="0432FF"/>
                              </a:solidFill>
                            </a:rPr>
                            <a:t>Signal</a:t>
                          </a:r>
                          <a:endParaRPr lang="it-IT" sz="1600" b="1" dirty="0">
                            <a:solidFill>
                              <a:srgbClr val="0432FF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solidFill>
                                <a:srgbClr val="0432FF"/>
                              </a:solidFill>
                            </a:rPr>
                            <a:t>Background</a:t>
                          </a:r>
                          <a:endParaRPr lang="it-IT" sz="1600" b="1" dirty="0">
                            <a:solidFill>
                              <a:srgbClr val="0432FF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0305495"/>
                      </a:ext>
                    </a:extLst>
                  </a:tr>
                  <a:tr h="344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Events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accent1"/>
                              </a:solidFill>
                            </a:rPr>
                            <a:t>Efficiency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 (%)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Events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accent1"/>
                              </a:solidFill>
                            </a:rPr>
                            <a:t>Efficiency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 (%)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4017967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t="-320000" r="-286869" b="-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99000" t="-320000" r="-184000" b="-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234118" t="-320000" r="-116471" b="-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286869" t="-320000" b="-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04175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a 9">
                <a:extLst>
                  <a:ext uri="{FF2B5EF4-FFF2-40B4-BE49-F238E27FC236}">
                    <a16:creationId xmlns:a16="http://schemas.microsoft.com/office/drawing/2014/main" id="{852CC080-48FA-DE4B-87DE-F7AD8E808D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0678416"/>
                  </p:ext>
                </p:extLst>
              </p:nvPr>
            </p:nvGraphicFramePr>
            <p:xfrm>
              <a:off x="4199042" y="5286381"/>
              <a:ext cx="4863940" cy="125418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54931">
                      <a:extLst>
                        <a:ext uri="{9D8B030D-6E8A-4147-A177-3AD203B41FA5}">
                          <a16:colId xmlns:a16="http://schemas.microsoft.com/office/drawing/2014/main" val="1289420489"/>
                        </a:ext>
                      </a:extLst>
                    </a:gridCol>
                    <a:gridCol w="1272241">
                      <a:extLst>
                        <a:ext uri="{9D8B030D-6E8A-4147-A177-3AD203B41FA5}">
                          <a16:colId xmlns:a16="http://schemas.microsoft.com/office/drawing/2014/main" val="1539580951"/>
                        </a:ext>
                      </a:extLst>
                    </a:gridCol>
                    <a:gridCol w="1081837">
                      <a:extLst>
                        <a:ext uri="{9D8B030D-6E8A-4147-A177-3AD203B41FA5}">
                          <a16:colId xmlns:a16="http://schemas.microsoft.com/office/drawing/2014/main" val="1958045499"/>
                        </a:ext>
                      </a:extLst>
                    </a:gridCol>
                    <a:gridCol w="1254931">
                      <a:extLst>
                        <a:ext uri="{9D8B030D-6E8A-4147-A177-3AD203B41FA5}">
                          <a16:colId xmlns:a16="http://schemas.microsoft.com/office/drawing/2014/main" val="4010991584"/>
                        </a:ext>
                      </a:extLst>
                    </a:gridCol>
                  </a:tblGrid>
                  <a:tr h="253508">
                    <a:tc gridSpan="4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600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</m:rad>
                              <m:r>
                                <a:rPr lang="it-IT" sz="1600" b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b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it-IT" sz="1600" b="1" dirty="0">
                              <a:solidFill>
                                <a:schemeClr val="accent6"/>
                              </a:solidFill>
                            </a:rPr>
                            <a:t> TeV</a:t>
                          </a:r>
                          <a:endParaRPr lang="it-IT" sz="1600" b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5311107"/>
                      </a:ext>
                    </a:extLst>
                  </a:tr>
                  <a:tr h="2514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err="1">
                              <a:solidFill>
                                <a:schemeClr val="accent6"/>
                              </a:solidFill>
                            </a:rPr>
                            <a:t>Signal</a:t>
                          </a:r>
                          <a:endParaRPr lang="it-IT" sz="1600" b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solidFill>
                                <a:schemeClr val="accent6"/>
                              </a:solidFill>
                            </a:rPr>
                            <a:t>Background</a:t>
                          </a:r>
                          <a:endParaRPr lang="it-IT" sz="1600" b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0305495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Events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accent1"/>
                              </a:solidFill>
                            </a:rPr>
                            <a:t>Efficiency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 (%)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Events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accent1"/>
                              </a:solidFill>
                            </a:rPr>
                            <a:t>Efficiency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 (%)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4017967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10.77</a:t>
                          </a:r>
                          <a14:m>
                            <m:oMath xmlns:m="http://schemas.openxmlformats.org/officeDocument/2006/math">
                              <m:r>
                                <a:rPr lang="it-IT" sz="16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0.06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56.19</m:t>
                                </m:r>
                                <m:r>
                                  <a:rPr lang="it-IT" sz="16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it-IT" sz="16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0.22</m:t>
                                </m:r>
                              </m:oMath>
                            </m:oMathPara>
                          </a14:m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8.6</m:t>
                              </m:r>
                              <m:r>
                                <a:rPr lang="it-IT" sz="16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0.1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600" b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80.04</m:t>
                              </m:r>
                              <m:r>
                                <a:rPr lang="it-IT" sz="16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0.09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560417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a 9">
                <a:extLst>
                  <a:ext uri="{FF2B5EF4-FFF2-40B4-BE49-F238E27FC236}">
                    <a16:creationId xmlns:a16="http://schemas.microsoft.com/office/drawing/2014/main" id="{852CC080-48FA-DE4B-87DE-F7AD8E808D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0678416"/>
                  </p:ext>
                </p:extLst>
              </p:nvPr>
            </p:nvGraphicFramePr>
            <p:xfrm>
              <a:off x="4199042" y="5286381"/>
              <a:ext cx="4863940" cy="125418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54931">
                      <a:extLst>
                        <a:ext uri="{9D8B030D-6E8A-4147-A177-3AD203B41FA5}">
                          <a16:colId xmlns:a16="http://schemas.microsoft.com/office/drawing/2014/main" val="1289420489"/>
                        </a:ext>
                      </a:extLst>
                    </a:gridCol>
                    <a:gridCol w="1272241">
                      <a:extLst>
                        <a:ext uri="{9D8B030D-6E8A-4147-A177-3AD203B41FA5}">
                          <a16:colId xmlns:a16="http://schemas.microsoft.com/office/drawing/2014/main" val="1539580951"/>
                        </a:ext>
                      </a:extLst>
                    </a:gridCol>
                    <a:gridCol w="1081837">
                      <a:extLst>
                        <a:ext uri="{9D8B030D-6E8A-4147-A177-3AD203B41FA5}">
                          <a16:colId xmlns:a16="http://schemas.microsoft.com/office/drawing/2014/main" val="1958045499"/>
                        </a:ext>
                      </a:extLst>
                    </a:gridCol>
                    <a:gridCol w="1254931">
                      <a:extLst>
                        <a:ext uri="{9D8B030D-6E8A-4147-A177-3AD203B41FA5}">
                          <a16:colId xmlns:a16="http://schemas.microsoft.com/office/drawing/2014/main" val="4010991584"/>
                        </a:ext>
                      </a:extLst>
                    </a:gridCol>
                  </a:tblGrid>
                  <a:tr h="316929"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t="-12000" r="-260" b="-32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5311107"/>
                      </a:ext>
                    </a:extLst>
                  </a:tr>
                  <a:tr h="31242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 err="1">
                              <a:solidFill>
                                <a:schemeClr val="accent6"/>
                              </a:solidFill>
                            </a:rPr>
                            <a:t>Signal</a:t>
                          </a:r>
                          <a:endParaRPr lang="it-IT" sz="1600" b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solidFill>
                                <a:schemeClr val="accent6"/>
                              </a:solidFill>
                            </a:rPr>
                            <a:t>Background</a:t>
                          </a:r>
                          <a:endParaRPr lang="it-IT" sz="1600" b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0305495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Events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accent1"/>
                              </a:solidFill>
                            </a:rPr>
                            <a:t>Efficiency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 (%)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Events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err="1">
                              <a:solidFill>
                                <a:schemeClr val="accent1"/>
                              </a:solidFill>
                            </a:rPr>
                            <a:t>Efficiency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 (%)</a:t>
                          </a:r>
                          <a:endParaRPr lang="it-IT" sz="1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4017967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t="-312000" r="-288889" b="-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98020" t="-312000" r="-183168" b="-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235294" t="-312000" r="-117647" b="-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287879" t="-312000" r="-1010" b="-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04175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F15FEBEC-B179-7F4D-BA8C-0A623F5D7A4A}"/>
                  </a:ext>
                </a:extLst>
              </p:cNvPr>
              <p:cNvSpPr txBox="1"/>
              <p:nvPr/>
            </p:nvSpPr>
            <p:spPr>
              <a:xfrm>
                <a:off x="4338133" y="1192297"/>
                <a:ext cx="21253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600" dirty="0">
                    <a:solidFill>
                      <a:schemeClr val="accent2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chemeClr val="accent2"/>
                    </a:solidFill>
                    <a:latin typeface="+mj-lt"/>
                    <a:ea typeface="Verdana" panose="020B0604030504040204" pitchFamily="34" charset="0"/>
                  </a:rPr>
                  <a:t>reconstructed</a:t>
                </a:r>
                <a:r>
                  <a:rPr lang="it-IT" sz="1600" dirty="0">
                    <a:solidFill>
                      <a:schemeClr val="accent2"/>
                    </a:solidFill>
                    <a:latin typeface="+mj-lt"/>
                    <a:ea typeface="Verdana" panose="020B0604030504040204" pitchFamily="34" charset="0"/>
                  </a:rPr>
                  <a:t> mass</a:t>
                </a:r>
                <a:endParaRPr lang="it-IT" sz="2000" dirty="0"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F15FEBEC-B179-7F4D-BA8C-0A623F5D7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33" y="1192297"/>
                <a:ext cx="2125398" cy="338554"/>
              </a:xfrm>
              <a:prstGeom prst="rect">
                <a:avLst/>
              </a:prstGeom>
              <a:blipFill>
                <a:blip r:embed="rId10"/>
                <a:stretch>
                  <a:fillRect t="-740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AD369990-B8D4-024A-8AA3-18840C020B7B}"/>
                  </a:ext>
                </a:extLst>
              </p:cNvPr>
              <p:cNvSpPr txBox="1"/>
              <p:nvPr/>
            </p:nvSpPr>
            <p:spPr>
              <a:xfrm>
                <a:off x="6805389" y="1169824"/>
                <a:ext cx="21253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600" dirty="0">
                    <a:solidFill>
                      <a:schemeClr val="accent2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chemeClr val="accent2"/>
                    </a:solidFill>
                    <a:latin typeface="+mj-lt"/>
                    <a:ea typeface="Verdana" panose="020B0604030504040204" pitchFamily="34" charset="0"/>
                  </a:rPr>
                  <a:t>reconstructed</a:t>
                </a:r>
                <a:r>
                  <a:rPr lang="it-IT" sz="1600" dirty="0">
                    <a:solidFill>
                      <a:schemeClr val="accent2"/>
                    </a:solidFill>
                    <a:latin typeface="+mj-lt"/>
                    <a:ea typeface="Verdana" panose="020B0604030504040204" pitchFamily="34" charset="0"/>
                  </a:rPr>
                  <a:t> mass</a:t>
                </a:r>
                <a:endParaRPr lang="it-IT" sz="2000" dirty="0"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AD369990-B8D4-024A-8AA3-18840C020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389" y="1169824"/>
                <a:ext cx="2125398" cy="338554"/>
              </a:xfrm>
              <a:prstGeom prst="rect">
                <a:avLst/>
              </a:prstGeom>
              <a:blipFill>
                <a:blip r:embed="rId11"/>
                <a:stretch>
                  <a:fillRect t="-740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tangolo 31">
            <a:extLst>
              <a:ext uri="{FF2B5EF4-FFF2-40B4-BE49-F238E27FC236}">
                <a16:creationId xmlns:a16="http://schemas.microsoft.com/office/drawing/2014/main" id="{4DC9F880-DDD9-844E-9E53-B12C57F6D336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A3905A60-2099-134B-8FD5-99E146BD5C48}"/>
                  </a:ext>
                </a:extLst>
              </p:cNvPr>
              <p:cNvSpPr txBox="1"/>
              <p:nvPr/>
            </p:nvSpPr>
            <p:spPr>
              <a:xfrm>
                <a:off x="7401879" y="-62206"/>
                <a:ext cx="1731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A3905A60-2099-134B-8FD5-99E146BD5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79" y="-62206"/>
                <a:ext cx="1731500" cy="369332"/>
              </a:xfrm>
              <a:prstGeom prst="rect">
                <a:avLst/>
              </a:prstGeom>
              <a:blipFill>
                <a:blip r:embed="rId1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9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375EDFB-3C90-0E46-9CEF-DCA55E995C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58700"/>
                <a:ext cx="8728195" cy="1135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sz="40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it-IT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sSup>
                      <m:sSupPr>
                        <m:ctrlPr>
                          <a:rPr lang="it-IT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it-IT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4000" b="1" dirty="0"/>
                  <a:t> Preliminary results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375EDFB-3C90-0E46-9CEF-DCA55E995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58700"/>
                <a:ext cx="8728195" cy="1135737"/>
              </a:xfrm>
              <a:blipFill>
                <a:blip r:embed="rId2"/>
                <a:stretch>
                  <a:fillRect l="-1017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8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egnaposto piè di pagina 71">
            <a:extLst>
              <a:ext uri="{FF2B5EF4-FFF2-40B4-BE49-F238E27FC236}">
                <a16:creationId xmlns:a16="http://schemas.microsoft.com/office/drawing/2014/main" id="{F3E999B1-6C6D-FB41-B05D-B966AB72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014" y="6612963"/>
            <a:ext cx="7159212" cy="3651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WIN 2021- R. </a:t>
            </a:r>
            <a:r>
              <a:rPr lang="en-GB" b="1" dirty="0" err="1">
                <a:solidFill>
                  <a:schemeClr val="bg1"/>
                </a:solidFill>
              </a:rPr>
              <a:t>Venditti</a:t>
            </a:r>
            <a:r>
              <a:rPr lang="en-GB" b="1" dirty="0">
                <a:solidFill>
                  <a:schemeClr val="bg1"/>
                </a:solidFill>
              </a:rPr>
              <a:t> - </a:t>
            </a:r>
            <a:r>
              <a:rPr lang="it-IT" b="1" dirty="0" err="1">
                <a:solidFill>
                  <a:schemeClr val="bg1"/>
                </a:solidFill>
              </a:rPr>
              <a:t>Higgs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boson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couplings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measurement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a Multi-</a:t>
            </a:r>
            <a:r>
              <a:rPr lang="it-IT" b="1" dirty="0" err="1">
                <a:solidFill>
                  <a:schemeClr val="bg1"/>
                </a:solidFill>
              </a:rPr>
              <a:t>TeV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Muon</a:t>
            </a:r>
            <a:r>
              <a:rPr lang="it-IT" b="1" dirty="0">
                <a:solidFill>
                  <a:schemeClr val="bg1"/>
                </a:solidFill>
              </a:rPr>
              <a:t> Collider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1396E3B-DA2C-664E-A036-787E7D8DF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77" y="4196948"/>
            <a:ext cx="3289261" cy="235359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5434593-A451-5B45-AD26-201B835D5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248" y="1821755"/>
            <a:ext cx="3289261" cy="235359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90CB357-F193-1F4C-8697-57AE107C764E}"/>
              </a:ext>
            </a:extLst>
          </p:cNvPr>
          <p:cNvSpPr txBox="1"/>
          <p:nvPr/>
        </p:nvSpPr>
        <p:spPr>
          <a:xfrm>
            <a:off x="42138" y="1802538"/>
            <a:ext cx="2427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+mj-lt"/>
                <a:ea typeface="Verdana" panose="020B0604030504040204" pitchFamily="34" charset="0"/>
              </a:rPr>
              <a:t>Relative </a:t>
            </a:r>
            <a:r>
              <a:rPr lang="it-IT" sz="1600" b="1" dirty="0" err="1">
                <a:latin typeface="+mj-lt"/>
                <a:ea typeface="Verdana" panose="020B0604030504040204" pitchFamily="34" charset="0"/>
              </a:rPr>
              <a:t>uncertainty</a:t>
            </a:r>
            <a:r>
              <a:rPr lang="it-IT" sz="1600" b="1" dirty="0">
                <a:latin typeface="+mj-lt"/>
                <a:ea typeface="Verdana" panose="020B0604030504040204" pitchFamily="34" charset="0"/>
              </a:rPr>
              <a:t> on the </a:t>
            </a:r>
            <a:r>
              <a:rPr lang="it-IT" sz="1600" b="1" i="1" dirty="0">
                <a:latin typeface="+mj-lt"/>
                <a:ea typeface="Verdana" panose="020B0604030504040204" pitchFamily="34" charset="0"/>
              </a:rPr>
              <a:t>HXX </a:t>
            </a:r>
            <a:r>
              <a:rPr lang="it-IT" sz="1600" b="1" dirty="0" err="1">
                <a:latin typeface="+mj-lt"/>
                <a:ea typeface="Verdana" panose="020B0604030504040204" pitchFamily="34" charset="0"/>
              </a:rPr>
              <a:t>coupling</a:t>
            </a:r>
            <a:r>
              <a:rPr lang="it-IT" sz="1600" b="1" dirty="0">
                <a:latin typeface="+mj-lt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it-IT" sz="1600" b="1" dirty="0">
                <a:latin typeface="+mj-lt"/>
                <a:ea typeface="Verdana" panose="020B0604030504040204" pitchFamily="34" charset="0"/>
              </a:rPr>
              <a:t>(X </a:t>
            </a:r>
            <a:r>
              <a:rPr lang="it-IT" sz="1600" b="1" dirty="0" err="1">
                <a:latin typeface="+mj-lt"/>
                <a:ea typeface="Verdana" panose="020B0604030504040204" pitchFamily="34" charset="0"/>
              </a:rPr>
              <a:t>any</a:t>
            </a:r>
            <a:r>
              <a:rPr lang="it-IT" sz="1600" b="1" dirty="0">
                <a:latin typeface="+mj-lt"/>
                <a:ea typeface="Verdana" panose="020B0604030504040204" pitchFamily="34" charset="0"/>
              </a:rPr>
              <a:t> SM </a:t>
            </a:r>
            <a:r>
              <a:rPr lang="it-IT" sz="1600" b="1" dirty="0" err="1">
                <a:latin typeface="+mj-lt"/>
                <a:ea typeface="Verdana" panose="020B0604030504040204" pitchFamily="34" charset="0"/>
              </a:rPr>
              <a:t>particle</a:t>
            </a:r>
            <a:r>
              <a:rPr lang="it-IT" b="1" dirty="0">
                <a:latin typeface="+mj-lt"/>
                <a:ea typeface="Verdana" panose="020B0604030504040204" pitchFamily="34" charset="0"/>
              </a:rPr>
              <a:t>)</a:t>
            </a:r>
            <a:endParaRPr lang="it-IT" b="1" i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959360F-B9E2-334D-A89C-45EF56E8D4AF}"/>
                  </a:ext>
                </a:extLst>
              </p:cNvPr>
              <p:cNvSpPr txBox="1"/>
              <p:nvPr/>
            </p:nvSpPr>
            <p:spPr>
              <a:xfrm>
                <a:off x="92365" y="1049419"/>
                <a:ext cx="6649064" cy="615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𝝂𝝂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𝒁𝒁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𝝂𝝂</m:t>
                          </m:r>
                        </m:e>
                      </m:d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𝝂𝝂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𝑩𝑹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𝑿𝑿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𝑯𝑾𝑾</m:t>
                              </m:r>
                            </m:sub>
                            <m:sup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it-IT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𝑿𝑿</m:t>
                              </m:r>
                            </m:sub>
                            <m:sup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959360F-B9E2-334D-A89C-45EF56E8D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" y="1049419"/>
                <a:ext cx="6649064" cy="615425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5EA14EA-C55B-9A40-8059-0B95BFA024ED}"/>
                  </a:ext>
                </a:extLst>
              </p:cNvPr>
              <p:cNvSpPr txBox="1"/>
              <p:nvPr/>
            </p:nvSpPr>
            <p:spPr>
              <a:xfrm>
                <a:off x="2362599" y="1613668"/>
                <a:ext cx="3426373" cy="1188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it-IT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𝑯𝒙𝒙</m:t>
                              </m:r>
                            </m:sub>
                          </m:sSub>
                        </m:den>
                      </m:f>
                      <m:r>
                        <a:rPr lang="it-IT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it-IT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it-IT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num>
                                    <m:den>
                                      <m:r>
                                        <a:rPr lang="it-IT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f>
                                        <m:fPr>
                                          <m:ctrlPr>
                                            <a:rPr lang="it-IT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𝒈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𝑯𝑾𝑾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𝜞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𝑯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lang="it-IT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𝒈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𝑯𝑾𝑾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𝜞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𝑯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it-I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it-IT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5EA14EA-C55B-9A40-8059-0B95BFA02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99" y="1613668"/>
                <a:ext cx="3426373" cy="1188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a 16">
                <a:extLst>
                  <a:ext uri="{FF2B5EF4-FFF2-40B4-BE49-F238E27FC236}">
                    <a16:creationId xmlns:a16="http://schemas.microsoft.com/office/drawing/2014/main" id="{40ACDA08-4DEA-CD4F-9E0F-FF632A73DB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922825"/>
                  </p:ext>
                </p:extLst>
              </p:nvPr>
            </p:nvGraphicFramePr>
            <p:xfrm>
              <a:off x="51008" y="2885853"/>
              <a:ext cx="5811162" cy="2333625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45337">
                      <a:extLst>
                        <a:ext uri="{9D8B030D-6E8A-4147-A177-3AD203B41FA5}">
                          <a16:colId xmlns:a16="http://schemas.microsoft.com/office/drawing/2014/main" val="1960794275"/>
                        </a:ext>
                      </a:extLst>
                    </a:gridCol>
                    <a:gridCol w="641639">
                      <a:extLst>
                        <a:ext uri="{9D8B030D-6E8A-4147-A177-3AD203B41FA5}">
                          <a16:colId xmlns:a16="http://schemas.microsoft.com/office/drawing/2014/main" val="4087019451"/>
                        </a:ext>
                      </a:extLst>
                    </a:gridCol>
                    <a:gridCol w="725330">
                      <a:extLst>
                        <a:ext uri="{9D8B030D-6E8A-4147-A177-3AD203B41FA5}">
                          <a16:colId xmlns:a16="http://schemas.microsoft.com/office/drawing/2014/main" val="2008125374"/>
                        </a:ext>
                      </a:extLst>
                    </a:gridCol>
                    <a:gridCol w="878765">
                      <a:extLst>
                        <a:ext uri="{9D8B030D-6E8A-4147-A177-3AD203B41FA5}">
                          <a16:colId xmlns:a16="http://schemas.microsoft.com/office/drawing/2014/main" val="2518118077"/>
                        </a:ext>
                      </a:extLst>
                    </a:gridCol>
                    <a:gridCol w="795073">
                      <a:extLst>
                        <a:ext uri="{9D8B030D-6E8A-4147-A177-3AD203B41FA5}">
                          <a16:colId xmlns:a16="http://schemas.microsoft.com/office/drawing/2014/main" val="2077028140"/>
                        </a:ext>
                      </a:extLst>
                    </a:gridCol>
                    <a:gridCol w="746253">
                      <a:extLst>
                        <a:ext uri="{9D8B030D-6E8A-4147-A177-3AD203B41FA5}">
                          <a16:colId xmlns:a16="http://schemas.microsoft.com/office/drawing/2014/main" val="2203947341"/>
                        </a:ext>
                      </a:extLst>
                    </a:gridCol>
                    <a:gridCol w="878765">
                      <a:extLst>
                        <a:ext uri="{9D8B030D-6E8A-4147-A177-3AD203B41FA5}">
                          <a16:colId xmlns:a16="http://schemas.microsoft.com/office/drawing/2014/main" val="114499408"/>
                        </a:ext>
                      </a:extLst>
                    </a:gridCol>
                  </a:tblGrid>
                  <a:tr h="276606">
                    <a:tc>
                      <a:txBody>
                        <a:bodyPr/>
                        <a:lstStyle/>
                        <a:p>
                          <a:endParaRPr lang="it-IT" sz="2000" dirty="0"/>
                        </a:p>
                      </a:txBody>
                      <a:tcPr marL="68580" marR="68580" marT="34290" marB="34290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20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</m:rad>
                              <m:r>
                                <a:rPr lang="it-IT" sz="2000" b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000" b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it-IT" sz="2000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it-IT" sz="2000" b="0" dirty="0" err="1">
                              <a:solidFill>
                                <a:schemeClr val="accent1"/>
                              </a:solidFill>
                            </a:rPr>
                            <a:t>TeV</a:t>
                          </a:r>
                          <a:r>
                            <a:rPr lang="it-IT" sz="2000" b="0" dirty="0">
                              <a:solidFill>
                                <a:schemeClr val="accent1"/>
                              </a:solidFill>
                            </a:rPr>
                            <a:t>   L=500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it-IT" sz="2000" b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it-IT" sz="2000" b="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20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</m:rad>
                              <m:r>
                                <a:rPr lang="it-IT" sz="2000" b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000" b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it-IT" sz="2000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it-IT" sz="2000" b="0" dirty="0" err="1">
                              <a:solidFill>
                                <a:schemeClr val="accent1"/>
                              </a:solidFill>
                            </a:rPr>
                            <a:t>TeV</a:t>
                          </a:r>
                          <a:r>
                            <a:rPr lang="it-IT" sz="2000" b="0" dirty="0">
                              <a:solidFill>
                                <a:schemeClr val="accent1"/>
                              </a:solidFill>
                            </a:rPr>
                            <a:t>   L=1300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000" b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it-IT" sz="2000" b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it-IT" sz="2000" b="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277842"/>
                      </a:ext>
                    </a:extLst>
                  </a:tr>
                  <a:tr h="444294">
                    <a:tc>
                      <a:txBody>
                        <a:bodyPr/>
                        <a:lstStyle/>
                        <a:p>
                          <a:r>
                            <a:rPr lang="it-IT" sz="2000" dirty="0" err="1"/>
                            <a:t>Results</a:t>
                          </a:r>
                          <a:endParaRPr lang="it-IT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Z</a:t>
                          </a:r>
                          <a:endParaRPr lang="it-IT" sz="2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20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it-IT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  </a:t>
                          </a:r>
                          <a:r>
                            <a:rPr lang="it-IT" sz="1600" dirty="0">
                              <a:solidFill>
                                <a:schemeClr val="accent1"/>
                              </a:solidFill>
                            </a:rPr>
                            <a:t>(%)</a:t>
                          </a:r>
                          <a:endParaRPr lang="it-IT" sz="2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b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it-IT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b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it-IT" sz="2000" b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𝑯𝒁𝒁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b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it-IT" sz="2000" b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𝑯𝒁𝒁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20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Z</a:t>
                          </a:r>
                          <a:endParaRPr lang="it-IT" sz="2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20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it-IT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oMath>
                          </a14:m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  </a:t>
                          </a:r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(%)</a:t>
                          </a:r>
                          <a:endParaRPr lang="it-IT" sz="2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b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it-IT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</m:e>
                                      <m:sub>
                                        <m:r>
                                          <a:rPr lang="it-IT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𝐇𝐙𝐙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</m:e>
                                      <m:sub>
                                        <m:r>
                                          <a:rPr lang="it-IT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𝐇𝐙𝐙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20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51271534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it-IT" sz="1600" b="1" dirty="0" err="1"/>
                            <a:t>Without</a:t>
                          </a:r>
                          <a:r>
                            <a:rPr lang="it-IT" sz="1600" b="1" dirty="0"/>
                            <a:t> BIB</a:t>
                          </a:r>
                          <a:endParaRPr lang="it-IT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3.65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60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accent1"/>
                              </a:solidFill>
                            </a:rPr>
                            <a:t>30</a:t>
                          </a:r>
                          <a:endParaRPr lang="it-IT" sz="18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6.91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32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accent1"/>
                              </a:solidFill>
                            </a:rPr>
                            <a:t>16</a:t>
                          </a:r>
                          <a:endParaRPr lang="it-IT" sz="18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82311925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r>
                            <a:rPr lang="it-IT" sz="1600" b="1" dirty="0"/>
                            <a:t>With BIB</a:t>
                          </a:r>
                          <a:endParaRPr lang="it-IT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3.08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71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accent1"/>
                              </a:solidFill>
                            </a:rPr>
                            <a:t>36</a:t>
                          </a:r>
                          <a:endParaRPr lang="it-IT" sz="18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5.85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37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  <a:endParaRPr lang="it-IT" sz="18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37376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a 16">
                <a:extLst>
                  <a:ext uri="{FF2B5EF4-FFF2-40B4-BE49-F238E27FC236}">
                    <a16:creationId xmlns:a16="http://schemas.microsoft.com/office/drawing/2014/main" id="{40ACDA08-4DEA-CD4F-9E0F-FF632A73DB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922825"/>
                  </p:ext>
                </p:extLst>
              </p:nvPr>
            </p:nvGraphicFramePr>
            <p:xfrm>
              <a:off x="51008" y="2885853"/>
              <a:ext cx="5811162" cy="23404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45337">
                      <a:extLst>
                        <a:ext uri="{9D8B030D-6E8A-4147-A177-3AD203B41FA5}">
                          <a16:colId xmlns:a16="http://schemas.microsoft.com/office/drawing/2014/main" val="1960794275"/>
                        </a:ext>
                      </a:extLst>
                    </a:gridCol>
                    <a:gridCol w="641639">
                      <a:extLst>
                        <a:ext uri="{9D8B030D-6E8A-4147-A177-3AD203B41FA5}">
                          <a16:colId xmlns:a16="http://schemas.microsoft.com/office/drawing/2014/main" val="4087019451"/>
                        </a:ext>
                      </a:extLst>
                    </a:gridCol>
                    <a:gridCol w="725330">
                      <a:extLst>
                        <a:ext uri="{9D8B030D-6E8A-4147-A177-3AD203B41FA5}">
                          <a16:colId xmlns:a16="http://schemas.microsoft.com/office/drawing/2014/main" val="2008125374"/>
                        </a:ext>
                      </a:extLst>
                    </a:gridCol>
                    <a:gridCol w="878765">
                      <a:extLst>
                        <a:ext uri="{9D8B030D-6E8A-4147-A177-3AD203B41FA5}">
                          <a16:colId xmlns:a16="http://schemas.microsoft.com/office/drawing/2014/main" val="2518118077"/>
                        </a:ext>
                      </a:extLst>
                    </a:gridCol>
                    <a:gridCol w="795073">
                      <a:extLst>
                        <a:ext uri="{9D8B030D-6E8A-4147-A177-3AD203B41FA5}">
                          <a16:colId xmlns:a16="http://schemas.microsoft.com/office/drawing/2014/main" val="2077028140"/>
                        </a:ext>
                      </a:extLst>
                    </a:gridCol>
                    <a:gridCol w="746253">
                      <a:extLst>
                        <a:ext uri="{9D8B030D-6E8A-4147-A177-3AD203B41FA5}">
                          <a16:colId xmlns:a16="http://schemas.microsoft.com/office/drawing/2014/main" val="2203947341"/>
                        </a:ext>
                      </a:extLst>
                    </a:gridCol>
                    <a:gridCol w="878765">
                      <a:extLst>
                        <a:ext uri="{9D8B030D-6E8A-4147-A177-3AD203B41FA5}">
                          <a16:colId xmlns:a16="http://schemas.microsoft.com/office/drawing/2014/main" val="114499408"/>
                        </a:ext>
                      </a:extLst>
                    </a:gridCol>
                  </a:tblGrid>
                  <a:tr h="688531">
                    <a:tc>
                      <a:txBody>
                        <a:bodyPr/>
                        <a:lstStyle/>
                        <a:p>
                          <a:endParaRPr lang="it-IT" sz="2000" dirty="0"/>
                        </a:p>
                      </a:txBody>
                      <a:tcPr marL="68580" marR="68580" marT="34290" marB="34290"/>
                    </a:tc>
                    <a:tc gridSpan="3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1412" t="-7407" r="-108475" b="-2592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40314" t="-7407" r="-524" b="-2592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277842"/>
                      </a:ext>
                    </a:extLst>
                  </a:tr>
                  <a:tr h="752729">
                    <a:tc>
                      <a:txBody>
                        <a:bodyPr/>
                        <a:lstStyle/>
                        <a:p>
                          <a:r>
                            <a:rPr lang="it-IT" sz="2000" dirty="0" err="1"/>
                            <a:t>Results</a:t>
                          </a:r>
                          <a:endParaRPr lang="it-IT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Z</a:t>
                          </a:r>
                          <a:endParaRPr lang="it-IT" sz="2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249123" t="-96667" r="-45789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288406" t="-96667" r="-278261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dirty="0">
                              <a:solidFill>
                                <a:schemeClr val="accent1"/>
                              </a:solidFill>
                            </a:rPr>
                            <a:t>Z</a:t>
                          </a:r>
                          <a:endParaRPr lang="it-IT" sz="20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561017" t="-96667" r="-118644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 anchor="ctr">
                        <a:blipFill>
                          <a:blip r:embed="rId7"/>
                          <a:stretch>
                            <a:fillRect l="-565217" t="-96667" r="-1449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2715341"/>
                      </a:ext>
                    </a:extLst>
                  </a:tr>
                  <a:tr h="556260">
                    <a:tc>
                      <a:txBody>
                        <a:bodyPr/>
                        <a:lstStyle/>
                        <a:p>
                          <a:r>
                            <a:rPr lang="it-IT" sz="1600" b="1" dirty="0" err="1"/>
                            <a:t>Without</a:t>
                          </a:r>
                          <a:r>
                            <a:rPr lang="it-IT" sz="1600" b="1" dirty="0"/>
                            <a:t> BIB</a:t>
                          </a:r>
                          <a:endParaRPr lang="it-IT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3.65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60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accent1"/>
                              </a:solidFill>
                            </a:rPr>
                            <a:t>30</a:t>
                          </a:r>
                          <a:endParaRPr lang="it-IT" sz="18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6.91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32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accent1"/>
                              </a:solidFill>
                            </a:rPr>
                            <a:t>16</a:t>
                          </a:r>
                          <a:endParaRPr lang="it-IT" sz="18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823119258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r>
                            <a:rPr lang="it-IT" sz="1600" b="1" dirty="0"/>
                            <a:t>With BIB</a:t>
                          </a:r>
                          <a:endParaRPr lang="it-IT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3.08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71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accent1"/>
                              </a:solidFill>
                            </a:rPr>
                            <a:t>36</a:t>
                          </a:r>
                          <a:endParaRPr lang="it-IT" sz="18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5.85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solidFill>
                                <a:schemeClr val="accent1"/>
                              </a:solidFill>
                            </a:rPr>
                            <a:t>37</a:t>
                          </a:r>
                          <a:endParaRPr lang="it-IT" sz="18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  <a:endParaRPr lang="it-IT" sz="1800" b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373760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Rettangolo 26">
            <a:extLst>
              <a:ext uri="{FF2B5EF4-FFF2-40B4-BE49-F238E27FC236}">
                <a16:creationId xmlns:a16="http://schemas.microsoft.com/office/drawing/2014/main" id="{9E3E8F5D-0629-8B4E-BF30-7E554D37C16B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3BBD5E53-6229-1645-B9A2-D4F5A626447B}"/>
                  </a:ext>
                </a:extLst>
              </p:cNvPr>
              <p:cNvSpPr txBox="1"/>
              <p:nvPr/>
            </p:nvSpPr>
            <p:spPr>
              <a:xfrm>
                <a:off x="7401879" y="-62206"/>
                <a:ext cx="1731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t-IT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3BBD5E53-6229-1645-B9A2-D4F5A6264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79" y="-62206"/>
                <a:ext cx="1731500" cy="369332"/>
              </a:xfrm>
              <a:prstGeom prst="rect">
                <a:avLst/>
              </a:prstGeom>
              <a:blipFill>
                <a:blip r:embed="rId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8DB298-04D6-904F-A4C4-EB180958F855}"/>
              </a:ext>
            </a:extLst>
          </p:cNvPr>
          <p:cNvSpPr txBox="1"/>
          <p:nvPr/>
        </p:nvSpPr>
        <p:spPr>
          <a:xfrm>
            <a:off x="42138" y="5330990"/>
            <a:ext cx="5959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Results can be improved by a factor 2 including all the leptonic channels (assuming same efficiencies)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Further improvement: inclusions of the fully hadronic final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E2F3DEC1-312B-F14D-B8B3-D9E4BE8BFF63}"/>
                  </a:ext>
                </a:extLst>
              </p:cNvPr>
              <p:cNvSpPr/>
              <p:nvPr/>
            </p:nvSpPr>
            <p:spPr>
              <a:xfrm>
                <a:off x="7535653" y="2039373"/>
                <a:ext cx="151336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rad>
                    <m:r>
                      <a:rPr lang="it-IT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it-IT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it-IT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</a:t>
                </a:r>
                <a:r>
                  <a:rPr lang="it-IT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E2F3DEC1-312B-F14D-B8B3-D9E4BE8BF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653" y="2039373"/>
                <a:ext cx="1513363" cy="372410"/>
              </a:xfrm>
              <a:prstGeom prst="rect">
                <a:avLst/>
              </a:prstGeom>
              <a:blipFill>
                <a:blip r:embed="rId9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0F4BBE8A-1DB2-4647-BCEE-CF7DE54BB036}"/>
                  </a:ext>
                </a:extLst>
              </p:cNvPr>
              <p:cNvSpPr/>
              <p:nvPr/>
            </p:nvSpPr>
            <p:spPr>
              <a:xfrm>
                <a:off x="7762548" y="4430257"/>
                <a:ext cx="133703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rad>
                    <m:r>
                      <a:rPr lang="it-IT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it-IT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it-IT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</a:t>
                </a:r>
                <a:r>
                  <a:rPr lang="it-IT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0F4BBE8A-1DB2-4647-BCEE-CF7DE54BB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548" y="4430257"/>
                <a:ext cx="1337033" cy="372410"/>
              </a:xfrm>
              <a:prstGeom prst="rect">
                <a:avLst/>
              </a:prstGeom>
              <a:blipFill>
                <a:blip r:embed="rId10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99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5EDFB-3C90-0E46-9CEF-DCA55E99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373"/>
            <a:ext cx="8728195" cy="1135737"/>
          </a:xfrm>
        </p:spPr>
        <p:txBody>
          <a:bodyPr>
            <a:normAutofit/>
          </a:bodyPr>
          <a:lstStyle/>
          <a:p>
            <a:r>
              <a:rPr lang="it-IT" sz="4000" b="1" kern="0" dirty="0"/>
              <a:t>H-to-c-quark </a:t>
            </a:r>
            <a:r>
              <a:rPr lang="it-IT" sz="4000" b="1" kern="0" dirty="0" err="1"/>
              <a:t>coupling</a:t>
            </a:r>
            <a:r>
              <a:rPr lang="it-IT" sz="4000" b="1" kern="0" dirty="0"/>
              <a:t> </a:t>
            </a:r>
            <a:r>
              <a:rPr lang="it-IT" sz="4000" b="1" kern="0" dirty="0" err="1"/>
              <a:t>at</a:t>
            </a:r>
            <a:r>
              <a:rPr lang="it-IT" sz="4000" b="1" kern="0" dirty="0"/>
              <a:t> </a:t>
            </a:r>
            <a:r>
              <a:rPr lang="it-IT" sz="4000" b="1" kern="0" dirty="0" err="1"/>
              <a:t>Muon</a:t>
            </a:r>
            <a:r>
              <a:rPr lang="it-IT" sz="4000" b="1" kern="0" dirty="0"/>
              <a:t> Collider</a:t>
            </a:r>
            <a:endParaRPr lang="en-GB" sz="40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E28416-5C67-9A46-B511-3AE089502607}"/>
              </a:ext>
            </a:extLst>
          </p:cNvPr>
          <p:cNvSpPr/>
          <p:nvPr/>
        </p:nvSpPr>
        <p:spPr>
          <a:xfrm>
            <a:off x="0" y="6569765"/>
            <a:ext cx="9144000" cy="288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600F45-17C1-E143-B941-C37D157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C3875BF-D624-BB42-B484-54093BE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9899" y="6517064"/>
            <a:ext cx="2057400" cy="365125"/>
          </a:xfrm>
        </p:spPr>
        <p:txBody>
          <a:bodyPr/>
          <a:lstStyle/>
          <a:p>
            <a:fld id="{8C3F9E3B-B859-E541-AE7C-128C3EF06D2D}" type="slidenum">
              <a:rPr lang="en-GB" sz="1600" b="1" smtClean="0">
                <a:solidFill>
                  <a:schemeClr val="bg2"/>
                </a:solidFill>
                <a:latin typeface="+mj-lt"/>
              </a:rPr>
              <a:t>9</a:t>
            </a:fld>
            <a:endParaRPr lang="en-GB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Segnaposto data 70">
            <a:extLst>
              <a:ext uri="{FF2B5EF4-FFF2-40B4-BE49-F238E27FC236}">
                <a16:creationId xmlns:a16="http://schemas.microsoft.com/office/drawing/2014/main" id="{7AB3C5FB-49A4-4B43-9C95-BAE6B021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50" y="6531319"/>
            <a:ext cx="2057400" cy="365125"/>
          </a:xfrm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07/09/20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egnaposto piè di pagina 71">
            <a:extLst>
              <a:ext uri="{FF2B5EF4-FFF2-40B4-BE49-F238E27FC236}">
                <a16:creationId xmlns:a16="http://schemas.microsoft.com/office/drawing/2014/main" id="{F3E999B1-6C6D-FB41-B05D-B966AB72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0014" y="6612963"/>
            <a:ext cx="7159212" cy="3651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WIN 2021- R. </a:t>
            </a:r>
            <a:r>
              <a:rPr lang="en-GB" b="1" dirty="0" err="1">
                <a:solidFill>
                  <a:schemeClr val="bg1"/>
                </a:solidFill>
              </a:rPr>
              <a:t>Venditti</a:t>
            </a:r>
            <a:r>
              <a:rPr lang="en-GB" b="1" dirty="0">
                <a:solidFill>
                  <a:schemeClr val="bg1"/>
                </a:solidFill>
              </a:rPr>
              <a:t> - </a:t>
            </a:r>
            <a:r>
              <a:rPr lang="it-IT" b="1" dirty="0" err="1">
                <a:solidFill>
                  <a:schemeClr val="bg1"/>
                </a:solidFill>
              </a:rPr>
              <a:t>Higgs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boson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couplings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measurement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a Multi-</a:t>
            </a:r>
            <a:r>
              <a:rPr lang="it-IT" b="1" dirty="0" err="1">
                <a:solidFill>
                  <a:schemeClr val="bg1"/>
                </a:solidFill>
              </a:rPr>
              <a:t>TeV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Muon</a:t>
            </a:r>
            <a:r>
              <a:rPr lang="it-IT" b="1" dirty="0">
                <a:solidFill>
                  <a:schemeClr val="bg1"/>
                </a:solidFill>
              </a:rPr>
              <a:t> Collider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04AE4C3-5D45-C240-8777-8F34F86F4A3C}"/>
              </a:ext>
            </a:extLst>
          </p:cNvPr>
          <p:cNvGrpSpPr/>
          <p:nvPr/>
        </p:nvGrpSpPr>
        <p:grpSpPr>
          <a:xfrm>
            <a:off x="92365" y="1067857"/>
            <a:ext cx="5103208" cy="2791927"/>
            <a:chOff x="183762" y="3032247"/>
            <a:chExt cx="6355791" cy="3362325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5A30BF73-45C2-4F41-93C1-350BB42C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762" y="3032247"/>
              <a:ext cx="5114925" cy="3362325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3A4AF52F-71AE-594D-9D0F-EF355943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2253" y="3032248"/>
              <a:ext cx="1257300" cy="3362324"/>
            </a:xfrm>
            <a:prstGeom prst="rect">
              <a:avLst/>
            </a:prstGeom>
          </p:spPr>
        </p:pic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C4D1E934-025B-3B45-B144-23DD232EA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31" y="4037793"/>
            <a:ext cx="3390720" cy="245508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7365DE60-0966-784A-832D-831D6F985C36}"/>
              </a:ext>
            </a:extLst>
          </p:cNvPr>
          <p:cNvSpPr txBox="1">
            <a:spLocks/>
          </p:cNvSpPr>
          <p:nvPr/>
        </p:nvSpPr>
        <p:spPr>
          <a:xfrm>
            <a:off x="5179030" y="1535363"/>
            <a:ext cx="3913622" cy="520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14300" indent="0">
              <a:buNone/>
            </a:pPr>
            <a:r>
              <a:rPr lang="en-AU" sz="1700" kern="0" dirty="0">
                <a:latin typeface="Barlow" panose="00000500000000000000" pitchFamily="2" charset="0"/>
              </a:rPr>
              <a:t>are kinematically indistinguishable.</a:t>
            </a:r>
          </a:p>
          <a:p>
            <a:pPr>
              <a:lnSpc>
                <a:spcPct val="100000"/>
              </a:lnSpc>
            </a:pPr>
            <a:r>
              <a:rPr lang="en-AU" sz="1700" kern="0" dirty="0">
                <a:latin typeface="Barlow" panose="00000500000000000000" pitchFamily="2" charset="0"/>
              </a:rPr>
              <a:t>Dedicated tagger to discriminate c jets from b and light-flavour ones.</a:t>
            </a:r>
          </a:p>
          <a:p>
            <a:pPr>
              <a:lnSpc>
                <a:spcPct val="100000"/>
              </a:lnSpc>
            </a:pPr>
            <a:r>
              <a:rPr lang="en-AU" sz="1700" dirty="0">
                <a:latin typeface="Barlow" panose="00000500000000000000" pitchFamily="2" charset="0"/>
              </a:rPr>
              <a:t>Heavy-flavour hadron characteristics:</a:t>
            </a:r>
          </a:p>
          <a:p>
            <a:pPr marL="914365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1700" b="1" dirty="0">
                <a:latin typeface="Barlow" panose="00000500000000000000" pitchFamily="2" charset="0"/>
              </a:rPr>
              <a:t>Secondary vertices (SV)</a:t>
            </a:r>
          </a:p>
          <a:p>
            <a:pPr marL="914365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1700" b="1" dirty="0">
                <a:latin typeface="Barlow" panose="00000500000000000000" pitchFamily="2" charset="0"/>
              </a:rPr>
              <a:t>Displaced tracks</a:t>
            </a:r>
          </a:p>
          <a:p>
            <a:pPr marL="914365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1700" b="1" dirty="0">
                <a:latin typeface="Barlow" panose="00000500000000000000" pitchFamily="2" charset="0"/>
              </a:rPr>
              <a:t>Low-energy non isolated leptons</a:t>
            </a:r>
          </a:p>
          <a:p>
            <a:pPr lvl="1" algn="just"/>
            <a:endParaRPr lang="en-AU" sz="1800" dirty="0">
              <a:latin typeface="Barlow" panose="00000500000000000000" pitchFamily="2" charset="0"/>
            </a:endParaRPr>
          </a:p>
          <a:p>
            <a:pPr lvl="1" algn="just"/>
            <a:endParaRPr lang="en-AU" sz="1800" dirty="0">
              <a:latin typeface="Barlow" panose="00000500000000000000" pitchFamily="2" charset="0"/>
            </a:endParaRPr>
          </a:p>
          <a:p>
            <a:endParaRPr lang="it-IT" sz="1800" dirty="0">
              <a:latin typeface="Barlow" panose="00000500000000000000" pitchFamily="2" charset="0"/>
            </a:endParaRPr>
          </a:p>
          <a:p>
            <a:endParaRPr lang="en-AU" sz="1800" dirty="0">
              <a:latin typeface="Barlow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05B8573B-BBB9-074C-86F9-B99066E55A12}"/>
                  </a:ext>
                </a:extLst>
              </p:cNvPr>
              <p:cNvSpPr/>
              <p:nvPr/>
            </p:nvSpPr>
            <p:spPr>
              <a:xfrm>
                <a:off x="5105268" y="1120558"/>
                <a:ext cx="4133889" cy="407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000" b="1" i="1" kern="0">
                          <a:solidFill>
                            <a:srgbClr val="052385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2000" b="1" i="1" kern="0">
                          <a:solidFill>
                            <a:srgbClr val="052385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1" i="1" kern="0">
                          <a:solidFill>
                            <a:srgbClr val="052385"/>
                          </a:solidFill>
                          <a:latin typeface="Cambria Math" panose="02040503050406030204" pitchFamily="18" charset="0"/>
                        </a:rPr>
                        <m:t>𝒈𝒈</m:t>
                      </m:r>
                      <m:r>
                        <a:rPr lang="it-IT" sz="2000" b="1" i="1" kern="0">
                          <a:solidFill>
                            <a:srgbClr val="052385"/>
                          </a:solidFill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it-IT" sz="2000" b="1" i="1" kern="0">
                          <a:solidFill>
                            <a:srgbClr val="107A4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2000" b="1" i="1" kern="0">
                          <a:solidFill>
                            <a:srgbClr val="107A4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1" i="1" kern="0">
                          <a:solidFill>
                            <a:srgbClr val="107A4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acc>
                        <m:accPr>
                          <m:chr m:val="̅"/>
                          <m:ctrlPr>
                            <a:rPr lang="it-IT" sz="2000" b="1" i="1" kern="0">
                              <a:solidFill>
                                <a:srgbClr val="107A4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1" i="1" kern="0">
                              <a:solidFill>
                                <a:srgbClr val="107A4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it-IT" sz="2000" i="1" ker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sz="2000" b="1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2000" b="1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1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acc>
                        <m:accPr>
                          <m:chr m:val="̅"/>
                          <m:ctrlPr>
                            <a:rPr lang="it-IT" sz="20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AU" sz="2000" b="1" kern="0" dirty="0">
                  <a:latin typeface="Barlow" panose="00000500000000000000" pitchFamily="2" charset="0"/>
                </a:endParaRPr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05B8573B-BBB9-074C-86F9-B99066E55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268" y="1120558"/>
                <a:ext cx="4133889" cy="407227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magine 24" descr="Immagine che contiene testo, persona, mappa&#10;&#10;Descrizione generata automaticamente">
            <a:extLst>
              <a:ext uri="{FF2B5EF4-FFF2-40B4-BE49-F238E27FC236}">
                <a16:creationId xmlns:a16="http://schemas.microsoft.com/office/drawing/2014/main" id="{C9E2CFC0-BAD4-A345-A763-AD274AFE4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83" y="4151450"/>
            <a:ext cx="4040504" cy="2390632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7B346639-FEC9-A348-A2DE-C7A5BD401570}"/>
              </a:ext>
            </a:extLst>
          </p:cNvPr>
          <p:cNvSpPr/>
          <p:nvPr/>
        </p:nvSpPr>
        <p:spPr>
          <a:xfrm>
            <a:off x="0" y="0"/>
            <a:ext cx="9144001" cy="3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F32EEC6-710C-5E47-BC16-1E9354E358CC}"/>
              </a:ext>
            </a:extLst>
          </p:cNvPr>
          <p:cNvSpPr txBox="1"/>
          <p:nvPr/>
        </p:nvSpPr>
        <p:spPr>
          <a:xfrm>
            <a:off x="8342126" y="-3738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H</a:t>
            </a:r>
            <a:r>
              <a:rPr lang="en-GB" dirty="0" err="1">
                <a:solidFill>
                  <a:schemeClr val="bg1"/>
                </a:solidFill>
                <a:sym typeface="Wingdings" pitchFamily="2" charset="2"/>
              </a:rPr>
              <a:t>cc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67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1798</Words>
  <Application>Microsoft Macintosh PowerPoint</Application>
  <PresentationFormat>Presentazione su schermo (4:3)</PresentationFormat>
  <Paragraphs>353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0" baseType="lpstr">
      <vt:lpstr>Arial</vt:lpstr>
      <vt:lpstr>Barlow</vt:lpstr>
      <vt:lpstr>Barlow Light</vt:lpstr>
      <vt:lpstr>Calibri</vt:lpstr>
      <vt:lpstr>Calibri Light</vt:lpstr>
      <vt:lpstr>Cambria Math</vt:lpstr>
      <vt:lpstr>Helvetica</vt:lpstr>
      <vt:lpstr>Levenim MT</vt:lpstr>
      <vt:lpstr>LiberationSans</vt:lpstr>
      <vt:lpstr>Raleway Thin</vt:lpstr>
      <vt:lpstr>Verdana</vt:lpstr>
      <vt:lpstr>Wingdings</vt:lpstr>
      <vt:lpstr>Tema di Office</vt:lpstr>
      <vt:lpstr>Physics at Muon Collider</vt:lpstr>
      <vt:lpstr>Higgs Physics at a Muon Collider</vt:lpstr>
      <vt:lpstr>Higgs boson couplings: from present to future</vt:lpstr>
      <vt:lpstr>What has been explored this year in Bari</vt:lpstr>
      <vt:lpstr>H→ZZ^∗→4μ Signal and background</vt:lpstr>
      <vt:lpstr>Muon reconstruction performance </vt:lpstr>
      <vt:lpstr>H→ZZ^∗→4μ  topological selection</vt:lpstr>
      <vt:lpstr>H→ZZ^∗→4μ Preliminary results</vt:lpstr>
      <vt:lpstr>H-to-c-quark coupling at Muon Collider</vt:lpstr>
      <vt:lpstr>C-jet tagging algorithm: the variables</vt:lpstr>
      <vt:lpstr>C-jet tagging algorithm</vt:lpstr>
      <vt:lpstr>H→cc ̅ preliminary results</vt:lpstr>
      <vt:lpstr>Summary</vt:lpstr>
      <vt:lpstr>Perspectives and future challenges</vt:lpstr>
      <vt:lpstr>Backup</vt:lpstr>
      <vt:lpstr>The Muon Collider experiment and challenges</vt:lpstr>
      <vt:lpstr>Jet reconstruction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Highlights</dc:title>
  <dc:creator>ROSAMARIA VENDITTI</dc:creator>
  <cp:lastModifiedBy>ROSAMARIA VENDITTI</cp:lastModifiedBy>
  <cp:revision>94</cp:revision>
  <cp:lastPrinted>2021-06-05T11:06:04Z</cp:lastPrinted>
  <dcterms:created xsi:type="dcterms:W3CDTF">2020-09-05T23:29:56Z</dcterms:created>
  <dcterms:modified xsi:type="dcterms:W3CDTF">2021-06-28T09:30:57Z</dcterms:modified>
</cp:coreProperties>
</file>