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9"/>
  </p:notesMasterIdLst>
  <p:sldIdLst>
    <p:sldId id="285" r:id="rId5"/>
    <p:sldId id="319" r:id="rId6"/>
    <p:sldId id="287" r:id="rId7"/>
    <p:sldId id="291" r:id="rId8"/>
    <p:sldId id="320" r:id="rId9"/>
    <p:sldId id="314" r:id="rId10"/>
    <p:sldId id="315" r:id="rId11"/>
    <p:sldId id="324" r:id="rId12"/>
    <p:sldId id="286" r:id="rId13"/>
    <p:sldId id="323" r:id="rId14"/>
    <p:sldId id="305" r:id="rId15"/>
    <p:sldId id="316" r:id="rId16"/>
    <p:sldId id="306" r:id="rId17"/>
    <p:sldId id="326" r:id="rId18"/>
    <p:sldId id="308" r:id="rId19"/>
    <p:sldId id="307" r:id="rId20"/>
    <p:sldId id="288" r:id="rId21"/>
    <p:sldId id="318" r:id="rId22"/>
    <p:sldId id="294" r:id="rId23"/>
    <p:sldId id="312" r:id="rId24"/>
    <p:sldId id="310" r:id="rId25"/>
    <p:sldId id="311" r:id="rId26"/>
    <p:sldId id="296" r:id="rId27"/>
    <p:sldId id="32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64" userDrawn="1">
          <p15:clr>
            <a:srgbClr val="A4A3A4"/>
          </p15:clr>
        </p15:guide>
        <p15:guide id="2" orient="horz" pos="218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04F81C-FD68-4C4B-B65D-9EABABDF68DD}" v="260" dt="2021-06-29T13:38:50.4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58" autoAdjust="0"/>
    <p:restoredTop sz="94353" autoAdjust="0"/>
  </p:normalViewPr>
  <p:slideViewPr>
    <p:cSldViewPr snapToGrid="0">
      <p:cViewPr varScale="1">
        <p:scale>
          <a:sx n="69" d="100"/>
          <a:sy n="69" d="100"/>
        </p:scale>
        <p:origin x="474" y="72"/>
      </p:cViewPr>
      <p:guideLst>
        <p:guide pos="3864"/>
        <p:guide orient="horz" pos="218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B2DF33-C844-4972-A5FB-3A250D99277B}" type="datetimeFigureOut">
              <a:rPr lang="en-US" smtClean="0"/>
              <a:t>6/30/2021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801DBE-63D0-4DBF-A501-8140656606AB}" type="slidenum">
              <a:rPr lang="en-US" smtClean="0"/>
              <a:t>‹#›</a:t>
            </a:fld>
            <a:endParaRPr lang="en-US"/>
          </a:p>
        </p:txBody>
      </p:sp>
    </p:spTree>
    <p:extLst>
      <p:ext uri="{BB962C8B-B14F-4D97-AF65-F5344CB8AC3E}">
        <p14:creationId xmlns:p14="http://schemas.microsoft.com/office/powerpoint/2010/main" val="2715014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7E801DBE-63D0-4DBF-A501-8140656606AB}" type="slidenum">
              <a:rPr lang="en-US" smtClean="0"/>
              <a:t>5</a:t>
            </a:fld>
            <a:endParaRPr lang="en-US"/>
          </a:p>
        </p:txBody>
      </p:sp>
    </p:spTree>
    <p:extLst>
      <p:ext uri="{BB962C8B-B14F-4D97-AF65-F5344CB8AC3E}">
        <p14:creationId xmlns:p14="http://schemas.microsoft.com/office/powerpoint/2010/main" val="3277633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801DBE-63D0-4DBF-A501-8140656606AB}" type="slidenum">
              <a:rPr lang="en-US" smtClean="0"/>
              <a:t>6</a:t>
            </a:fld>
            <a:endParaRPr lang="en-US"/>
          </a:p>
        </p:txBody>
      </p:sp>
    </p:spTree>
    <p:extLst>
      <p:ext uri="{BB962C8B-B14F-4D97-AF65-F5344CB8AC3E}">
        <p14:creationId xmlns:p14="http://schemas.microsoft.com/office/powerpoint/2010/main" val="1123041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801DBE-63D0-4DBF-A501-8140656606AB}" type="slidenum">
              <a:rPr lang="en-US" smtClean="0"/>
              <a:t>10</a:t>
            </a:fld>
            <a:endParaRPr lang="en-US"/>
          </a:p>
        </p:txBody>
      </p:sp>
    </p:spTree>
    <p:extLst>
      <p:ext uri="{BB962C8B-B14F-4D97-AF65-F5344CB8AC3E}">
        <p14:creationId xmlns:p14="http://schemas.microsoft.com/office/powerpoint/2010/main" val="1946036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801DBE-63D0-4DBF-A501-8140656606AB}" type="slidenum">
              <a:rPr lang="en-US" smtClean="0"/>
              <a:t>23</a:t>
            </a:fld>
            <a:endParaRPr lang="en-US"/>
          </a:p>
        </p:txBody>
      </p:sp>
    </p:spTree>
    <p:extLst>
      <p:ext uri="{BB962C8B-B14F-4D97-AF65-F5344CB8AC3E}">
        <p14:creationId xmlns:p14="http://schemas.microsoft.com/office/powerpoint/2010/main" val="2322294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Ref idx="1001">
        <a:schemeClr val="bg1"/>
      </p:bgRef>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32876177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48586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F26B32-5E52-453E-8751-A40A9F865D5B}" type="datetimeFigureOut">
              <a:rPr lang="en-US" smtClean="0"/>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22217-71E3-4296-B09D-D599861BEC4F}" type="slidenum">
              <a:rPr lang="en-US" smtClean="0"/>
              <a:t>‹#›</a:t>
            </a:fld>
            <a:endParaRPr lang="en-US"/>
          </a:p>
        </p:txBody>
      </p:sp>
    </p:spTree>
    <p:extLst>
      <p:ext uri="{BB962C8B-B14F-4D97-AF65-F5344CB8AC3E}">
        <p14:creationId xmlns:p14="http://schemas.microsoft.com/office/powerpoint/2010/main" val="3213505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703EFC-5B44-4DD1-85D1-0875EE244F50}" type="datetimeFigureOut">
              <a:rPr lang="it-IT" smtClean="0"/>
              <a:t>30/06/2021</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D8C15C9F-7E59-4C8A-BCF9-D4800CA09375}" type="slidenum">
              <a:rPr lang="it-IT" smtClean="0"/>
              <a:t>‹#›</a:t>
            </a:fld>
            <a:endParaRPr lang="it-IT"/>
          </a:p>
        </p:txBody>
      </p:sp>
    </p:spTree>
    <p:extLst>
      <p:ext uri="{BB962C8B-B14F-4D97-AF65-F5344CB8AC3E}">
        <p14:creationId xmlns:p14="http://schemas.microsoft.com/office/powerpoint/2010/main" val="2745640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55185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66782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61782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39408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88139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76593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72448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51376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dirty="0"/>
          </a:p>
        </p:txBody>
      </p:sp>
      <p:sp>
        <p:nvSpPr>
          <p:cNvPr id="8" name="Google Shape;8;p1"/>
          <p:cNvSpPr txBox="1">
            <a:spLocks noGrp="1"/>
          </p:cNvSpPr>
          <p:nvPr>
            <p:ph type="sldNum" idx="12"/>
          </p:nvPr>
        </p:nvSpPr>
        <p:spPr>
          <a:xfrm>
            <a:off x="49800" y="6324668"/>
            <a:ext cx="731600" cy="524800"/>
          </a:xfrm>
          <a:prstGeom prst="rect">
            <a:avLst/>
          </a:prstGeom>
          <a:noFill/>
          <a:ln>
            <a:noFill/>
          </a:ln>
        </p:spPr>
        <p:txBody>
          <a:bodyPr spcFirstLastPara="1" wrap="square" lIns="91425" tIns="91425" rIns="91425" bIns="91425" anchor="ctr" anchorCtr="0">
            <a:noAutofit/>
          </a:bodyPr>
          <a:lstStyle>
            <a:lvl1pPr lvl="0" algn="r">
              <a:buNone/>
              <a:defRPr sz="1333" b="1">
                <a:solidFill>
                  <a:schemeClr val="tx1"/>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74709555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7"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5.jp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371.png"/><Relationship Id="rId3" Type="http://schemas.openxmlformats.org/officeDocument/2006/relationships/image" Target="../media/image27.png"/><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 Id="rId9" Type="http://schemas.openxmlformats.org/officeDocument/2006/relationships/image" Target="../media/image380.pn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60.png"/><Relationship Id="rId7"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400.png"/><Relationship Id="rId5" Type="http://schemas.openxmlformats.org/officeDocument/2006/relationships/image" Target="../media/image390.png"/><Relationship Id="rId4" Type="http://schemas.openxmlformats.org/officeDocument/2006/relationships/image" Target="../media/image370.png"/><Relationship Id="rId9" Type="http://schemas.openxmlformats.org/officeDocument/2006/relationships/image" Target="../media/image56.png"/></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61.png"/><Relationship Id="rId2" Type="http://schemas.openxmlformats.org/officeDocument/2006/relationships/image" Target="../media/image53.png"/><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5.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6.png"/><Relationship Id="rId7" Type="http://schemas.openxmlformats.org/officeDocument/2006/relationships/image" Target="../media/image64.png"/><Relationship Id="rId2" Type="http://schemas.openxmlformats.org/officeDocument/2006/relationships/image" Target="../media/image65.png"/><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70.pn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8" Type="http://schemas.openxmlformats.org/officeDocument/2006/relationships/image" Target="../media/image75.emf"/><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image" Target="../media/image65.jpg"/><Relationship Id="rId1" Type="http://schemas.openxmlformats.org/officeDocument/2006/relationships/slideLayout" Target="../slideLayouts/slideLayout3.xml"/><Relationship Id="rId6" Type="http://schemas.openxmlformats.org/officeDocument/2006/relationships/image" Target="../media/image760.png"/><Relationship Id="rId5" Type="http://schemas.openxmlformats.org/officeDocument/2006/relationships/image" Target="../media/image76.png"/><Relationship Id="rId4" Type="http://schemas.openxmlformats.org/officeDocument/2006/relationships/image" Target="../media/image72.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9.jp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hyperlink" Target="http://www.eupraxia-project.eu/" TargetMode="Externa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emf"/><Relationship Id="rId4" Type="http://schemas.openxmlformats.org/officeDocument/2006/relationships/image" Target="../media/image15.emf"/></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96316" y="1439504"/>
            <a:ext cx="8799368" cy="1077218"/>
          </a:xfrm>
          <a:prstGeom prst="rect">
            <a:avLst/>
          </a:prstGeom>
        </p:spPr>
        <p:txBody>
          <a:bodyPr wrap="square">
            <a:spAutoFit/>
          </a:bodyPr>
          <a:lstStyle/>
          <a:p>
            <a:pPr algn="ctr" defTabSz="1219170">
              <a:buClr>
                <a:srgbClr val="000000"/>
              </a:buClr>
            </a:pPr>
            <a:r>
              <a:rPr lang="en-GB" sz="3200" b="1" kern="0" dirty="0">
                <a:solidFill>
                  <a:srgbClr val="000000"/>
                </a:solidFill>
                <a:latin typeface="SansSerif" panose="00000400000000000000" pitchFamily="2" charset="2"/>
                <a:cs typeface="Arial"/>
                <a:sym typeface="Arial"/>
              </a:rPr>
              <a:t>Design and Optimization of Radio-Frequency Pulse Compressor Systems for High Brightness </a:t>
            </a:r>
            <a:r>
              <a:rPr lang="en-GB" sz="3200" b="1" kern="0" dirty="0" err="1">
                <a:solidFill>
                  <a:srgbClr val="000000"/>
                </a:solidFill>
                <a:latin typeface="SansSerif" panose="00000400000000000000" pitchFamily="2" charset="2"/>
                <a:cs typeface="Arial"/>
                <a:sym typeface="Arial"/>
              </a:rPr>
              <a:t>Linacs</a:t>
            </a:r>
            <a:endParaRPr lang="en-US" sz="3200" b="1" kern="0" dirty="0">
              <a:solidFill>
                <a:srgbClr val="000000"/>
              </a:solidFill>
              <a:latin typeface="SansSerif" panose="00000400000000000000" pitchFamily="2" charset="2"/>
              <a:cs typeface="Arial"/>
              <a:sym typeface="Arial"/>
            </a:endParaRPr>
          </a:p>
        </p:txBody>
      </p:sp>
      <p:sp>
        <p:nvSpPr>
          <p:cNvPr id="8" name="TextBox 7"/>
          <p:cNvSpPr txBox="1"/>
          <p:nvPr/>
        </p:nvSpPr>
        <p:spPr>
          <a:xfrm>
            <a:off x="4928608" y="2793722"/>
            <a:ext cx="2588017" cy="461665"/>
          </a:xfrm>
          <a:prstGeom prst="rect">
            <a:avLst/>
          </a:prstGeom>
          <a:noFill/>
        </p:spPr>
        <p:txBody>
          <a:bodyPr wrap="square" rtlCol="0">
            <a:spAutoFit/>
          </a:bodyPr>
          <a:lstStyle/>
          <a:p>
            <a:pPr defTabSz="1219170">
              <a:buClr>
                <a:srgbClr val="000000"/>
              </a:buClr>
            </a:pPr>
            <a:r>
              <a:rPr lang="en-US" sz="2400" b="1" kern="0" dirty="0">
                <a:solidFill>
                  <a:srgbClr val="000000"/>
                </a:solidFill>
                <a:latin typeface="SansSerif" panose="00000400000000000000" pitchFamily="2" charset="2"/>
                <a:cs typeface="Arial"/>
                <a:sym typeface="Arial"/>
              </a:rPr>
              <a:t>LEVAN KANKADZE</a:t>
            </a:r>
          </a:p>
        </p:txBody>
      </p:sp>
      <p:sp>
        <p:nvSpPr>
          <p:cNvPr id="9" name="TextBox 8"/>
          <p:cNvSpPr txBox="1"/>
          <p:nvPr/>
        </p:nvSpPr>
        <p:spPr>
          <a:xfrm>
            <a:off x="4242361" y="3286164"/>
            <a:ext cx="3960508" cy="954300"/>
          </a:xfrm>
          <a:prstGeom prst="rect">
            <a:avLst/>
          </a:prstGeom>
          <a:noFill/>
        </p:spPr>
        <p:txBody>
          <a:bodyPr wrap="none" rtlCol="0">
            <a:spAutoFit/>
          </a:bodyPr>
          <a:lstStyle/>
          <a:p>
            <a:pPr algn="ctr" defTabSz="1219170">
              <a:buClr>
                <a:srgbClr val="000000"/>
              </a:buClr>
            </a:pPr>
            <a:r>
              <a:rPr lang="it-IT" sz="1867" kern="0" dirty="0">
                <a:solidFill>
                  <a:srgbClr val="000000"/>
                </a:solidFill>
                <a:latin typeface="SansSerif" panose="00000400000000000000" pitchFamily="2" charset="2"/>
                <a:cs typeface="Arial"/>
                <a:sym typeface="Arial"/>
              </a:rPr>
              <a:t>Sapienza University (Rome, Italy)</a:t>
            </a:r>
          </a:p>
          <a:p>
            <a:pPr algn="ctr" defTabSz="1219170">
              <a:buClr>
                <a:srgbClr val="000000"/>
              </a:buClr>
            </a:pPr>
            <a:r>
              <a:rPr lang="it-IT" sz="1867" kern="0" dirty="0">
                <a:solidFill>
                  <a:srgbClr val="000000"/>
                </a:solidFill>
                <a:latin typeface="SansSerif" panose="00000400000000000000" pitchFamily="2" charset="2"/>
                <a:cs typeface="Arial"/>
                <a:sym typeface="Arial"/>
              </a:rPr>
              <a:t>INFN-LNF (Frascati, Italy)</a:t>
            </a:r>
          </a:p>
          <a:p>
            <a:pPr defTabSz="1219170">
              <a:buClr>
                <a:srgbClr val="000000"/>
              </a:buClr>
            </a:pPr>
            <a:endParaRPr lang="en-US" sz="1867" kern="0" dirty="0">
              <a:solidFill>
                <a:srgbClr val="000000"/>
              </a:solidFill>
              <a:latin typeface="Arial"/>
              <a:cs typeface="Arial"/>
              <a:sym typeface="Arial"/>
            </a:endParaRPr>
          </a:p>
        </p:txBody>
      </p:sp>
      <p:sp>
        <p:nvSpPr>
          <p:cNvPr id="10" name="Rectangle 9"/>
          <p:cNvSpPr/>
          <p:nvPr/>
        </p:nvSpPr>
        <p:spPr>
          <a:xfrm>
            <a:off x="1822932" y="5205983"/>
            <a:ext cx="8799368" cy="666977"/>
          </a:xfrm>
          <a:prstGeom prst="rect">
            <a:avLst/>
          </a:prstGeom>
        </p:spPr>
        <p:txBody>
          <a:bodyPr wrap="square">
            <a:spAutoFit/>
          </a:bodyPr>
          <a:lstStyle/>
          <a:p>
            <a:pPr defTabSz="1219170">
              <a:buClr>
                <a:srgbClr val="000000"/>
              </a:buClr>
            </a:pPr>
            <a:r>
              <a:rPr lang="it-IT" sz="1867" b="1" kern="0" dirty="0">
                <a:solidFill>
                  <a:srgbClr val="000000"/>
                </a:solidFill>
                <a:latin typeface="SansSerif" panose="00000400000000000000" pitchFamily="2" charset="2"/>
                <a:cs typeface="Arial"/>
                <a:sym typeface="Arial"/>
              </a:rPr>
              <a:t>              Advisor                                                                                              Co-Advisor</a:t>
            </a:r>
          </a:p>
          <a:p>
            <a:pPr defTabSz="1219170">
              <a:buClr>
                <a:srgbClr val="000000"/>
              </a:buClr>
            </a:pPr>
            <a:r>
              <a:rPr lang="it-IT" sz="1867" kern="0" dirty="0">
                <a:solidFill>
                  <a:srgbClr val="000000"/>
                </a:solidFill>
                <a:latin typeface="SansSerif" panose="00000400000000000000" pitchFamily="2" charset="2"/>
                <a:cs typeface="Arial"/>
                <a:sym typeface="Arial"/>
              </a:rPr>
              <a:t>Massimo Ferrario (INFN-LNF)                                                            David Alesini (INFN-LNF)</a:t>
            </a:r>
          </a:p>
        </p:txBody>
      </p:sp>
      <p:pic>
        <p:nvPicPr>
          <p:cNvPr id="6" name="Picture 5">
            <a:extLst>
              <a:ext uri="{FF2B5EF4-FFF2-40B4-BE49-F238E27FC236}">
                <a16:creationId xmlns:a16="http://schemas.microsoft.com/office/drawing/2014/main" id="{844C464D-F4FD-41A7-AAED-D9DF528828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06828" cy="1656264"/>
          </a:xfrm>
          <a:prstGeom prst="rect">
            <a:avLst/>
          </a:prstGeom>
        </p:spPr>
      </p:pic>
      <p:pic>
        <p:nvPicPr>
          <p:cNvPr id="11" name="Picture 10">
            <a:extLst>
              <a:ext uri="{FF2B5EF4-FFF2-40B4-BE49-F238E27FC236}">
                <a16:creationId xmlns:a16="http://schemas.microsoft.com/office/drawing/2014/main" id="{DF0EDDD8-EEBD-4FAE-9058-997AA6420D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9906" y="83519"/>
            <a:ext cx="1334929" cy="1322872"/>
          </a:xfrm>
          <a:prstGeom prst="rect">
            <a:avLst/>
          </a:prstGeom>
        </p:spPr>
      </p:pic>
      <p:sp>
        <p:nvSpPr>
          <p:cNvPr id="2" name="Rectangle 1">
            <a:extLst>
              <a:ext uri="{FF2B5EF4-FFF2-40B4-BE49-F238E27FC236}">
                <a16:creationId xmlns:a16="http://schemas.microsoft.com/office/drawing/2014/main" id="{72E6C03C-116C-4CC4-B4D1-DE37CE206793}"/>
              </a:ext>
            </a:extLst>
          </p:cNvPr>
          <p:cNvSpPr/>
          <p:nvPr/>
        </p:nvSpPr>
        <p:spPr>
          <a:xfrm>
            <a:off x="0" y="6220496"/>
            <a:ext cx="12192000" cy="63750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9829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474D00-387F-4134-B80F-F0AD0E2C7171}"/>
              </a:ext>
            </a:extLst>
          </p:cNvPr>
          <p:cNvPicPr>
            <a:picLocks noChangeAspect="1"/>
          </p:cNvPicPr>
          <p:nvPr/>
        </p:nvPicPr>
        <p:blipFill>
          <a:blip r:embed="rId3"/>
          <a:stretch>
            <a:fillRect/>
          </a:stretch>
        </p:blipFill>
        <p:spPr>
          <a:xfrm>
            <a:off x="6095999" y="474794"/>
            <a:ext cx="3567255" cy="1728464"/>
          </a:xfrm>
          <a:prstGeom prst="rect">
            <a:avLst/>
          </a:prstGeom>
        </p:spPr>
      </p:pic>
      <p:pic>
        <p:nvPicPr>
          <p:cNvPr id="13" name="Picture 12" descr="Chart, line chart&#10;&#10;Description automatically generated">
            <a:extLst>
              <a:ext uri="{FF2B5EF4-FFF2-40B4-BE49-F238E27FC236}">
                <a16:creationId xmlns:a16="http://schemas.microsoft.com/office/drawing/2014/main" id="{5E375B11-0F94-43C2-9C68-80A7D005C4F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56854" y="2042348"/>
            <a:ext cx="3779945" cy="1828877"/>
          </a:xfrm>
          <a:prstGeom prst="rect">
            <a:avLst/>
          </a:prstGeom>
        </p:spPr>
      </p:pic>
      <p:sp>
        <p:nvSpPr>
          <p:cNvPr id="2" name="Rettangolo 1"/>
          <p:cNvSpPr/>
          <p:nvPr/>
        </p:nvSpPr>
        <p:spPr>
          <a:xfrm>
            <a:off x="3313768" y="0"/>
            <a:ext cx="6033432" cy="646331"/>
          </a:xfrm>
          <a:prstGeom prst="rect">
            <a:avLst/>
          </a:prstGeom>
        </p:spPr>
        <p:txBody>
          <a:bodyPr wrap="square">
            <a:spAutoFit/>
          </a:bodyPr>
          <a:lstStyle/>
          <a:p>
            <a:r>
              <a:rPr lang="en-GB" sz="3600" b="1" dirty="0">
                <a:latin typeface="SansSerif"/>
              </a:rPr>
              <a:t>BOC DESIGN WORKFLOW</a:t>
            </a:r>
          </a:p>
        </p:txBody>
      </p:sp>
      <p:sp>
        <p:nvSpPr>
          <p:cNvPr id="4" name="Rettangolo 3"/>
          <p:cNvSpPr/>
          <p:nvPr/>
        </p:nvSpPr>
        <p:spPr>
          <a:xfrm>
            <a:off x="235192" y="664433"/>
            <a:ext cx="5898908" cy="8158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Theoretical optimization of the  BOC parameters (maximizing the efficiency of TW structures )</a:t>
            </a:r>
          </a:p>
        </p:txBody>
      </p:sp>
      <p:sp>
        <p:nvSpPr>
          <p:cNvPr id="10" name="Rettangolo 9"/>
          <p:cNvSpPr/>
          <p:nvPr/>
        </p:nvSpPr>
        <p:spPr>
          <a:xfrm>
            <a:off x="235192" y="1768597"/>
            <a:ext cx="5898908" cy="9219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Eigen mode simulations, for tuning resonant frequency and calculating unloaded quality factor  </a:t>
            </a:r>
          </a:p>
        </p:txBody>
      </p:sp>
      <p:sp>
        <p:nvSpPr>
          <p:cNvPr id="11" name="Rettangolo 10"/>
          <p:cNvSpPr/>
          <p:nvPr/>
        </p:nvSpPr>
        <p:spPr>
          <a:xfrm>
            <a:off x="235192" y="3008119"/>
            <a:ext cx="5898908" cy="12157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EM design of the coupler and bend to implement  brazing free technology,</a:t>
            </a:r>
          </a:p>
          <a:p>
            <a:pPr algn="ctr"/>
            <a:r>
              <a:rPr lang="en-GB" b="1" dirty="0">
                <a:solidFill>
                  <a:schemeClr val="tx1"/>
                </a:solidFill>
              </a:rPr>
              <a:t>Sensitivity calculation has been performed for mechanical tolerances definition </a:t>
            </a:r>
          </a:p>
        </p:txBody>
      </p:sp>
      <p:sp>
        <p:nvSpPr>
          <p:cNvPr id="17" name="Rettangolo 10">
            <a:extLst>
              <a:ext uri="{FF2B5EF4-FFF2-40B4-BE49-F238E27FC236}">
                <a16:creationId xmlns:a16="http://schemas.microsoft.com/office/drawing/2014/main" id="{6DA0332C-C7E3-425C-82C7-B0C1E7678177}"/>
              </a:ext>
            </a:extLst>
          </p:cNvPr>
          <p:cNvSpPr/>
          <p:nvPr/>
        </p:nvSpPr>
        <p:spPr>
          <a:xfrm>
            <a:off x="235192" y="4628299"/>
            <a:ext cx="5898908" cy="6147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Design of the cooling system and thermo- mechanical simulations</a:t>
            </a:r>
          </a:p>
        </p:txBody>
      </p:sp>
      <p:sp>
        <p:nvSpPr>
          <p:cNvPr id="20" name="Rettangolo 10">
            <a:extLst>
              <a:ext uri="{FF2B5EF4-FFF2-40B4-BE49-F238E27FC236}">
                <a16:creationId xmlns:a16="http://schemas.microsoft.com/office/drawing/2014/main" id="{C754B3E6-731A-4738-A55D-B46796B10013}"/>
              </a:ext>
            </a:extLst>
          </p:cNvPr>
          <p:cNvSpPr/>
          <p:nvPr/>
        </p:nvSpPr>
        <p:spPr>
          <a:xfrm>
            <a:off x="254242" y="5565337"/>
            <a:ext cx="5879858" cy="868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Mechanical design to allow fabrication of the structure</a:t>
            </a:r>
          </a:p>
        </p:txBody>
      </p:sp>
      <p:pic>
        <p:nvPicPr>
          <p:cNvPr id="14" name="Picture 13" descr="Chart, surface chart&#10;&#10;Description automatically generated">
            <a:extLst>
              <a:ext uri="{FF2B5EF4-FFF2-40B4-BE49-F238E27FC236}">
                <a16:creationId xmlns:a16="http://schemas.microsoft.com/office/drawing/2014/main" id="{BBB55177-7D26-4D84-89AC-F17C1A39E0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63255" y="432704"/>
            <a:ext cx="2413925" cy="2254515"/>
          </a:xfrm>
          <a:prstGeom prst="rect">
            <a:avLst/>
          </a:prstGeom>
        </p:spPr>
      </p:pic>
      <p:pic>
        <p:nvPicPr>
          <p:cNvPr id="18" name="Picture 17" descr="Chart, line chart&#10;&#10;Description automatically generated">
            <a:extLst>
              <a:ext uri="{FF2B5EF4-FFF2-40B4-BE49-F238E27FC236}">
                <a16:creationId xmlns:a16="http://schemas.microsoft.com/office/drawing/2014/main" id="{DB333592-91D6-4131-A6B7-BEDE6E010F3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266458" y="3758137"/>
            <a:ext cx="3237044" cy="1566201"/>
          </a:xfrm>
          <a:prstGeom prst="rect">
            <a:avLst/>
          </a:prstGeom>
        </p:spPr>
      </p:pic>
      <p:pic>
        <p:nvPicPr>
          <p:cNvPr id="16" name="Picture 15">
            <a:extLst>
              <a:ext uri="{FF2B5EF4-FFF2-40B4-BE49-F238E27FC236}">
                <a16:creationId xmlns:a16="http://schemas.microsoft.com/office/drawing/2014/main" id="{83A77D81-68D7-4416-BFB7-8AA88BD1A7D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463250" y="2977604"/>
            <a:ext cx="2699069" cy="1354705"/>
          </a:xfrm>
          <a:prstGeom prst="rect">
            <a:avLst/>
          </a:prstGeom>
        </p:spPr>
      </p:pic>
      <p:pic>
        <p:nvPicPr>
          <p:cNvPr id="19" name="Picture 18">
            <a:extLst>
              <a:ext uri="{FF2B5EF4-FFF2-40B4-BE49-F238E27FC236}">
                <a16:creationId xmlns:a16="http://schemas.microsoft.com/office/drawing/2014/main" id="{6B9C4706-5505-4025-ABF9-8837DE010E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04992" y="5324339"/>
            <a:ext cx="2683672" cy="1484915"/>
          </a:xfrm>
          <a:prstGeom prst="rect">
            <a:avLst/>
          </a:prstGeom>
        </p:spPr>
      </p:pic>
      <p:pic>
        <p:nvPicPr>
          <p:cNvPr id="21" name="Picture 20">
            <a:extLst>
              <a:ext uri="{FF2B5EF4-FFF2-40B4-BE49-F238E27FC236}">
                <a16:creationId xmlns:a16="http://schemas.microsoft.com/office/drawing/2014/main" id="{30A6E59B-E4FA-49B0-83A4-5D6949823F6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463250" y="4332309"/>
            <a:ext cx="2660909" cy="2186560"/>
          </a:xfrm>
          <a:prstGeom prst="rect">
            <a:avLst/>
          </a:prstGeom>
        </p:spPr>
      </p:pic>
    </p:spTree>
    <p:extLst>
      <p:ext uri="{BB962C8B-B14F-4D97-AF65-F5344CB8AC3E}">
        <p14:creationId xmlns:p14="http://schemas.microsoft.com/office/powerpoint/2010/main" val="291281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7"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BBC88-8F93-4F43-900C-23CEB8B1EF50}"/>
              </a:ext>
            </a:extLst>
          </p:cNvPr>
          <p:cNvSpPr>
            <a:spLocks noGrp="1"/>
          </p:cNvSpPr>
          <p:nvPr>
            <p:ph type="title"/>
          </p:nvPr>
        </p:nvSpPr>
        <p:spPr>
          <a:xfrm>
            <a:off x="528223" y="-75997"/>
            <a:ext cx="11360800" cy="763600"/>
          </a:xfrm>
        </p:spPr>
        <p:txBody>
          <a:bodyPr/>
          <a:lstStyle/>
          <a:p>
            <a:pPr algn="ctr"/>
            <a:r>
              <a:rPr lang="en-US" sz="3600" b="1" dirty="0">
                <a:latin typeface="SansSerif"/>
              </a:rPr>
              <a:t>BOC DESIGN PARAMETERS</a:t>
            </a:r>
            <a:br>
              <a:rPr lang="en-US" sz="3600" dirty="0">
                <a:latin typeface="SansSerif"/>
              </a:rPr>
            </a:br>
            <a:br>
              <a:rPr lang="en-US" sz="3600" dirty="0">
                <a:latin typeface="SansSerif"/>
              </a:rPr>
            </a:br>
            <a:endParaRPr lang="en-US" sz="3600" dirty="0">
              <a:latin typeface="SansSerif"/>
            </a:endParaRP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60FE7E17-26E1-4744-BD10-18FBD4E2D758}"/>
                  </a:ext>
                </a:extLst>
              </p:cNvPr>
              <p:cNvSpPr txBox="1"/>
              <p:nvPr/>
            </p:nvSpPr>
            <p:spPr>
              <a:xfrm>
                <a:off x="4375711" y="1647822"/>
                <a:ext cx="2088496" cy="71570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𝑹</m:t>
                          </m:r>
                        </m:e>
                        <m:sub>
                          <m:r>
                            <a:rPr lang="en-US" sz="2000" b="1" i="1" smtClean="0">
                              <a:latin typeface="Cambria Math" panose="02040503050406030204" pitchFamily="18" charset="0"/>
                            </a:rPr>
                            <m:t>𝒔𝒉</m:t>
                          </m:r>
                        </m:sub>
                      </m:sSub>
                      <m:r>
                        <a:rPr lang="en-US" sz="2000" b="1" i="1" smtClean="0">
                          <a:latin typeface="Cambria Math" panose="02040503050406030204" pitchFamily="18" charset="0"/>
                        </a:rPr>
                        <m:t>= </m:t>
                      </m:r>
                      <m:f>
                        <m:fPr>
                          <m:ctrlPr>
                            <a:rPr lang="en-US" sz="2000" b="1" i="1" smtClean="0">
                              <a:latin typeface="Cambria Math" panose="02040503050406030204" pitchFamily="18" charset="0"/>
                            </a:rPr>
                          </m:ctrlPr>
                        </m:fPr>
                        <m:num>
                          <m:sSup>
                            <m:sSupPr>
                              <m:ctrlPr>
                                <a:rPr lang="en-US" sz="2000" b="1" i="1" smtClean="0">
                                  <a:latin typeface="Cambria Math" panose="02040503050406030204" pitchFamily="18" charset="0"/>
                                </a:rPr>
                              </m:ctrlPr>
                            </m:sSupPr>
                            <m:e>
                              <m:r>
                                <a:rPr lang="en-US" sz="2000" b="1" i="1" smtClean="0">
                                  <a:latin typeface="Cambria Math" panose="02040503050406030204" pitchFamily="18" charset="0"/>
                                  <a:ea typeface="Cambria Math" panose="02040503050406030204" pitchFamily="18" charset="0"/>
                                </a:rPr>
                                <m:t>&lt;</m:t>
                              </m:r>
                              <m:r>
                                <a:rPr lang="en-US" sz="2000" b="1" i="1" smtClean="0">
                                  <a:latin typeface="Cambria Math" panose="02040503050406030204" pitchFamily="18" charset="0"/>
                                </a:rPr>
                                <m:t>𝑮</m:t>
                              </m:r>
                              <m:r>
                                <a:rPr lang="en-US" sz="2000" b="1" i="1" smtClean="0">
                                  <a:latin typeface="Cambria Math" panose="02040503050406030204" pitchFamily="18" charset="0"/>
                                  <a:ea typeface="Cambria Math" panose="02040503050406030204" pitchFamily="18" charset="0"/>
                                </a:rPr>
                                <m:t>&gt;</m:t>
                              </m:r>
                            </m:e>
                            <m:sup>
                              <m:r>
                                <a:rPr lang="en-US" sz="2000" b="1" i="1" smtClean="0">
                                  <a:latin typeface="Cambria Math" panose="02040503050406030204" pitchFamily="18" charset="0"/>
                                </a:rPr>
                                <m:t>𝟐</m:t>
                              </m:r>
                            </m:sup>
                          </m:sSup>
                          <m:r>
                            <a:rPr lang="en-US" sz="2000" b="1" i="1" smtClean="0">
                              <a:latin typeface="Cambria Math" panose="02040503050406030204" pitchFamily="18" charset="0"/>
                            </a:rPr>
                            <m:t> </m:t>
                          </m:r>
                          <m:r>
                            <a:rPr lang="en-US" sz="2000" b="1" i="1" smtClean="0">
                              <a:latin typeface="Cambria Math" panose="02040503050406030204" pitchFamily="18" charset="0"/>
                            </a:rPr>
                            <m:t>𝑳</m:t>
                          </m:r>
                        </m:num>
                        <m:den>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𝑷</m:t>
                              </m:r>
                            </m:e>
                            <m:sub>
                              <m:r>
                                <a:rPr lang="en-US" sz="2000" b="1" i="1" smtClean="0">
                                  <a:latin typeface="Cambria Math" panose="02040503050406030204" pitchFamily="18" charset="0"/>
                                </a:rPr>
                                <m:t>𝒌𝒍𝒚</m:t>
                              </m:r>
                            </m:sub>
                          </m:sSub>
                        </m:den>
                      </m:f>
                    </m:oMath>
                  </m:oMathPara>
                </a14:m>
                <a:endParaRPr lang="en-US" sz="2400" b="1" dirty="0"/>
              </a:p>
            </p:txBody>
          </p:sp>
        </mc:Choice>
        <mc:Fallback>
          <p:sp>
            <p:nvSpPr>
              <p:cNvPr id="7" name="TextBox 6">
                <a:extLst>
                  <a:ext uri="{FF2B5EF4-FFF2-40B4-BE49-F238E27FC236}">
                    <a16:creationId xmlns:a16="http://schemas.microsoft.com/office/drawing/2014/main" id="{60FE7E17-26E1-4744-BD10-18FBD4E2D758}"/>
                  </a:ext>
                </a:extLst>
              </p:cNvPr>
              <p:cNvSpPr txBox="1">
                <a:spLocks noRot="1" noChangeAspect="1" noMove="1" noResize="1" noEditPoints="1" noAdjustHandles="1" noChangeArrowheads="1" noChangeShapeType="1" noTextEdit="1"/>
              </p:cNvSpPr>
              <p:nvPr/>
            </p:nvSpPr>
            <p:spPr>
              <a:xfrm>
                <a:off x="4375711" y="1647822"/>
                <a:ext cx="2088496" cy="715709"/>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4C9370D-57F2-4D37-AB51-7216849EBDB3}"/>
                  </a:ext>
                </a:extLst>
              </p:cNvPr>
              <p:cNvSpPr txBox="1"/>
              <p:nvPr/>
            </p:nvSpPr>
            <p:spPr>
              <a:xfrm>
                <a:off x="2385893" y="3433404"/>
                <a:ext cx="1116652" cy="63780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𝑸</m:t>
                          </m:r>
                        </m:e>
                        <m:sub>
                          <m:r>
                            <a:rPr lang="en-US" sz="2400" b="1" i="1" smtClean="0">
                              <a:latin typeface="Cambria Math" panose="02040503050406030204" pitchFamily="18" charset="0"/>
                            </a:rPr>
                            <m:t>𝟎</m:t>
                          </m:r>
                        </m:sub>
                      </m:sSub>
                      <m:r>
                        <a:rPr lang="en-US" sz="2400" b="1" i="1" smtClean="0">
                          <a:latin typeface="Cambria Math" panose="02040503050406030204" pitchFamily="18" charset="0"/>
                        </a:rPr>
                        <m:t>= </m:t>
                      </m:r>
                      <m:f>
                        <m:fPr>
                          <m:ctrlPr>
                            <a:rPr lang="en-US" sz="2400" b="1" i="1" smtClean="0">
                              <a:latin typeface="Cambria Math" panose="02040503050406030204" pitchFamily="18" charset="0"/>
                            </a:rPr>
                          </m:ctrlPr>
                        </m:fPr>
                        <m:num>
                          <m:r>
                            <a:rPr lang="en-US" sz="2400" b="1" i="1" smtClean="0">
                              <a:latin typeface="Cambria Math" panose="02040503050406030204" pitchFamily="18" charset="0"/>
                            </a:rPr>
                            <m:t>𝒂</m:t>
                          </m:r>
                        </m:num>
                        <m:den>
                          <m:r>
                            <a:rPr lang="en-US" sz="2400" b="1" i="1" smtClean="0">
                              <a:latin typeface="Cambria Math" panose="02040503050406030204" pitchFamily="18" charset="0"/>
                              <a:ea typeface="Cambria Math" panose="02040503050406030204" pitchFamily="18" charset="0"/>
                            </a:rPr>
                            <m:t>𝜹</m:t>
                          </m:r>
                        </m:den>
                      </m:f>
                    </m:oMath>
                  </m:oMathPara>
                </a14:m>
                <a:endParaRPr lang="en-US" sz="2400" b="1" dirty="0"/>
              </a:p>
            </p:txBody>
          </p:sp>
        </mc:Choice>
        <mc:Fallback xmlns="">
          <p:sp>
            <p:nvSpPr>
              <p:cNvPr id="4" name="TextBox 3">
                <a:extLst>
                  <a:ext uri="{FF2B5EF4-FFF2-40B4-BE49-F238E27FC236}">
                    <a16:creationId xmlns:a16="http://schemas.microsoft.com/office/drawing/2014/main" id="{D4C9370D-57F2-4D37-AB51-7216849EBDB3}"/>
                  </a:ext>
                </a:extLst>
              </p:cNvPr>
              <p:cNvSpPr txBox="1">
                <a:spLocks noRot="1" noChangeAspect="1" noMove="1" noResize="1" noEditPoints="1" noAdjustHandles="1" noChangeArrowheads="1" noChangeShapeType="1" noTextEdit="1"/>
              </p:cNvSpPr>
              <p:nvPr/>
            </p:nvSpPr>
            <p:spPr>
              <a:xfrm>
                <a:off x="2385893" y="3433404"/>
                <a:ext cx="1116652" cy="63780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672B81B-8F0C-4300-9124-0BA0C98C0F0A}"/>
                  </a:ext>
                </a:extLst>
              </p:cNvPr>
              <p:cNvSpPr txBox="1"/>
              <p:nvPr/>
            </p:nvSpPr>
            <p:spPr>
              <a:xfrm>
                <a:off x="70649" y="4066259"/>
                <a:ext cx="4836837" cy="369332"/>
              </a:xfrm>
              <a:prstGeom prst="rect">
                <a:avLst/>
              </a:prstGeom>
              <a:noFill/>
            </p:spPr>
            <p:txBody>
              <a:bodyPr wrap="none" rtlCol="0">
                <a:spAutoFit/>
              </a:bodyPr>
              <a:lstStyle/>
              <a:p>
                <a14:m>
                  <m:oMath xmlns:m="http://schemas.openxmlformats.org/officeDocument/2006/math">
                    <m:r>
                      <a:rPr lang="en-US" b="1" i="1" smtClean="0">
                        <a:latin typeface="Cambria Math" panose="02040503050406030204" pitchFamily="18" charset="0"/>
                      </a:rPr>
                      <m:t>𝒂</m:t>
                    </m:r>
                    <m:r>
                      <a:rPr lang="en-US" b="0" i="1" smtClean="0">
                        <a:latin typeface="Cambria Math" panose="02040503050406030204" pitchFamily="18" charset="0"/>
                      </a:rPr>
                      <m:t> </m:t>
                    </m:r>
                  </m:oMath>
                </a14:m>
                <a:r>
                  <a:rPr lang="en-US" dirty="0"/>
                  <a:t>is the large cavity radius </a:t>
                </a:r>
                <a14:m>
                  <m:oMath xmlns:m="http://schemas.openxmlformats.org/officeDocument/2006/math">
                    <m:r>
                      <a:rPr lang="en-US" b="1" i="1" smtClean="0">
                        <a:latin typeface="Cambria Math" panose="02040503050406030204" pitchFamily="18" charset="0"/>
                        <a:ea typeface="Cambria Math" panose="02040503050406030204" pitchFamily="18" charset="0"/>
                      </a:rPr>
                      <m:t>𝜹</m:t>
                    </m:r>
                  </m:oMath>
                </a14:m>
                <a:r>
                  <a:rPr lang="en-US" dirty="0"/>
                  <a:t> is the skin depth </a:t>
                </a:r>
              </a:p>
            </p:txBody>
          </p:sp>
        </mc:Choice>
        <mc:Fallback xmlns="">
          <p:sp>
            <p:nvSpPr>
              <p:cNvPr id="5" name="TextBox 4">
                <a:extLst>
                  <a:ext uri="{FF2B5EF4-FFF2-40B4-BE49-F238E27FC236}">
                    <a16:creationId xmlns:a16="http://schemas.microsoft.com/office/drawing/2014/main" id="{0672B81B-8F0C-4300-9124-0BA0C98C0F0A}"/>
                  </a:ext>
                </a:extLst>
              </p:cNvPr>
              <p:cNvSpPr txBox="1">
                <a:spLocks noRot="1" noChangeAspect="1" noMove="1" noResize="1" noEditPoints="1" noAdjustHandles="1" noChangeArrowheads="1" noChangeShapeType="1" noTextEdit="1"/>
              </p:cNvSpPr>
              <p:nvPr/>
            </p:nvSpPr>
            <p:spPr>
              <a:xfrm>
                <a:off x="70649" y="4066259"/>
                <a:ext cx="4836837" cy="369332"/>
              </a:xfrm>
              <a:prstGeom prst="rect">
                <a:avLst/>
              </a:prstGeom>
              <a:blipFill>
                <a:blip r:embed="rId5"/>
                <a:stretch>
                  <a:fillRect t="-8197" r="-378" b="-24590"/>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376033F3-8162-465C-AE36-264A587771A6}"/>
              </a:ext>
            </a:extLst>
          </p:cNvPr>
          <p:cNvSpPr txBox="1"/>
          <p:nvPr/>
        </p:nvSpPr>
        <p:spPr>
          <a:xfrm>
            <a:off x="-1" y="1014213"/>
            <a:ext cx="12005428" cy="646331"/>
          </a:xfrm>
          <a:prstGeom prst="rect">
            <a:avLst/>
          </a:prstGeom>
          <a:noFill/>
        </p:spPr>
        <p:txBody>
          <a:bodyPr wrap="square" rtlCol="0">
            <a:spAutoFit/>
          </a:bodyPr>
          <a:lstStyle/>
          <a:p>
            <a:r>
              <a:rPr lang="en-US" dirty="0"/>
              <a:t>Optimal external quality factors for a different BOC unloaded quality factors has been calculated, for which </a:t>
            </a:r>
            <a:r>
              <a:rPr lang="en-US" b="1" dirty="0"/>
              <a:t>effective shunt impedance </a:t>
            </a:r>
            <a:r>
              <a:rPr lang="en-US" dirty="0"/>
              <a:t>of a TW accelerating structure is optimized.</a:t>
            </a:r>
          </a:p>
        </p:txBody>
      </p:sp>
      <mc:AlternateContent xmlns:mc="http://schemas.openxmlformats.org/markup-compatibility/2006">
        <mc:Choice xmlns:a14="http://schemas.microsoft.com/office/drawing/2010/main" Requires="a14">
          <p:graphicFrame>
            <p:nvGraphicFramePr>
              <p:cNvPr id="10" name="Table 10">
                <a:extLst>
                  <a:ext uri="{FF2B5EF4-FFF2-40B4-BE49-F238E27FC236}">
                    <a16:creationId xmlns:a16="http://schemas.microsoft.com/office/drawing/2014/main" id="{B0976EC2-7B9A-4BD4-BD75-EC6DE2036B99}"/>
                  </a:ext>
                </a:extLst>
              </p:cNvPr>
              <p:cNvGraphicFramePr>
                <a:graphicFrameLocks noGrp="1"/>
              </p:cNvGraphicFramePr>
              <p:nvPr>
                <p:extLst>
                  <p:ext uri="{D42A27DB-BD31-4B8C-83A1-F6EECF244321}">
                    <p14:modId xmlns:p14="http://schemas.microsoft.com/office/powerpoint/2010/main" val="990047088"/>
                  </p:ext>
                </p:extLst>
              </p:nvPr>
            </p:nvGraphicFramePr>
            <p:xfrm>
              <a:off x="572981" y="4710838"/>
              <a:ext cx="4742476" cy="2056190"/>
            </p:xfrm>
            <a:graphic>
              <a:graphicData uri="http://schemas.openxmlformats.org/drawingml/2006/table">
                <a:tbl>
                  <a:tblPr firstRow="1" bandRow="1">
                    <a:tableStyleId>{5C22544A-7EE6-4342-B048-85BDC9FD1C3A}</a:tableStyleId>
                  </a:tblPr>
                  <a:tblGrid>
                    <a:gridCol w="2798781">
                      <a:extLst>
                        <a:ext uri="{9D8B030D-6E8A-4147-A177-3AD203B41FA5}">
                          <a16:colId xmlns:a16="http://schemas.microsoft.com/office/drawing/2014/main" val="1518050005"/>
                        </a:ext>
                      </a:extLst>
                    </a:gridCol>
                    <a:gridCol w="1943695">
                      <a:extLst>
                        <a:ext uri="{9D8B030D-6E8A-4147-A177-3AD203B41FA5}">
                          <a16:colId xmlns:a16="http://schemas.microsoft.com/office/drawing/2014/main" val="4010555780"/>
                        </a:ext>
                      </a:extLst>
                    </a:gridCol>
                  </a:tblGrid>
                  <a:tr h="340426">
                    <a:tc gridSpan="2">
                      <a:txBody>
                        <a:bodyPr/>
                        <a:lstStyle/>
                        <a:p>
                          <a:pPr algn="ct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tc>
                    <a:extLst>
                      <a:ext uri="{0D108BD9-81ED-4DB2-BD59-A6C34878D82A}">
                        <a16:rowId xmlns:a16="http://schemas.microsoft.com/office/drawing/2014/main" val="497202175"/>
                      </a:ext>
                    </a:extLst>
                  </a:tr>
                  <a:tr h="428941">
                    <a:tc>
                      <a:txBody>
                        <a:bodyPr/>
                        <a:lstStyle/>
                        <a:p>
                          <a:r>
                            <a:rPr lang="en-US" sz="1600" dirty="0"/>
                            <a:t>Frequency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11.9942 GHz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31886356"/>
                      </a:ext>
                    </a:extLst>
                  </a:tr>
                  <a:tr h="428941">
                    <a:tc>
                      <a:txBody>
                        <a:bodyPr/>
                        <a:lstStyle/>
                        <a:p>
                          <a:r>
                            <a:rPr lang="en-US" sz="1600" dirty="0"/>
                            <a:t>Unloaded quality factor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143 000 (</a:t>
                          </a:r>
                          <a14:m>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𝑇𝑀</m:t>
                                  </m:r>
                                </m:e>
                                <m:sub>
                                  <m:r>
                                    <a:rPr lang="en-US" sz="1600" b="0" i="1" smtClean="0">
                                      <a:latin typeface="Cambria Math" panose="02040503050406030204" pitchFamily="18" charset="0"/>
                                    </a:rPr>
                                    <m:t>16,1,1</m:t>
                                  </m:r>
                                </m:sub>
                              </m:sSub>
                            </m:oMath>
                          </a14:m>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4719781"/>
                      </a:ext>
                    </a:extLst>
                  </a:tr>
                  <a:tr h="428941">
                    <a:tc>
                      <a:txBody>
                        <a:bodyPr/>
                        <a:lstStyle/>
                        <a:p>
                          <a:r>
                            <a:rPr lang="en-US" sz="1600" dirty="0"/>
                            <a:t>External quality factor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18400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6546707"/>
                      </a:ext>
                    </a:extLst>
                  </a:tr>
                  <a:tr h="428941">
                    <a:tc>
                      <a:txBody>
                        <a:bodyPr/>
                        <a:lstStyle/>
                        <a:p>
                          <a:r>
                            <a:rPr lang="en-US" sz="1600" dirty="0"/>
                            <a:t>Coupling coefficient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7.8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3078499"/>
                      </a:ext>
                    </a:extLst>
                  </a:tr>
                </a:tbl>
              </a:graphicData>
            </a:graphic>
          </p:graphicFrame>
        </mc:Choice>
        <mc:Fallback>
          <p:graphicFrame>
            <p:nvGraphicFramePr>
              <p:cNvPr id="10" name="Table 10">
                <a:extLst>
                  <a:ext uri="{FF2B5EF4-FFF2-40B4-BE49-F238E27FC236}">
                    <a16:creationId xmlns:a16="http://schemas.microsoft.com/office/drawing/2014/main" id="{B0976EC2-7B9A-4BD4-BD75-EC6DE2036B99}"/>
                  </a:ext>
                </a:extLst>
              </p:cNvPr>
              <p:cNvGraphicFramePr>
                <a:graphicFrameLocks noGrp="1"/>
              </p:cNvGraphicFramePr>
              <p:nvPr>
                <p:extLst>
                  <p:ext uri="{D42A27DB-BD31-4B8C-83A1-F6EECF244321}">
                    <p14:modId xmlns:p14="http://schemas.microsoft.com/office/powerpoint/2010/main" val="990047088"/>
                  </p:ext>
                </p:extLst>
              </p:nvPr>
            </p:nvGraphicFramePr>
            <p:xfrm>
              <a:off x="572981" y="4710838"/>
              <a:ext cx="4742476" cy="2056190"/>
            </p:xfrm>
            <a:graphic>
              <a:graphicData uri="http://schemas.openxmlformats.org/drawingml/2006/table">
                <a:tbl>
                  <a:tblPr firstRow="1" bandRow="1">
                    <a:tableStyleId>{5C22544A-7EE6-4342-B048-85BDC9FD1C3A}</a:tableStyleId>
                  </a:tblPr>
                  <a:tblGrid>
                    <a:gridCol w="2798781">
                      <a:extLst>
                        <a:ext uri="{9D8B030D-6E8A-4147-A177-3AD203B41FA5}">
                          <a16:colId xmlns:a16="http://schemas.microsoft.com/office/drawing/2014/main" val="1518050005"/>
                        </a:ext>
                      </a:extLst>
                    </a:gridCol>
                    <a:gridCol w="1943695">
                      <a:extLst>
                        <a:ext uri="{9D8B030D-6E8A-4147-A177-3AD203B41FA5}">
                          <a16:colId xmlns:a16="http://schemas.microsoft.com/office/drawing/2014/main" val="4010555780"/>
                        </a:ext>
                      </a:extLst>
                    </a:gridCol>
                  </a:tblGrid>
                  <a:tr h="340426">
                    <a:tc gridSpan="2">
                      <a:txBody>
                        <a:bodyPr/>
                        <a:lstStyle/>
                        <a:p>
                          <a:pPr algn="ct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tc>
                    <a:extLst>
                      <a:ext uri="{0D108BD9-81ED-4DB2-BD59-A6C34878D82A}">
                        <a16:rowId xmlns:a16="http://schemas.microsoft.com/office/drawing/2014/main" val="497202175"/>
                      </a:ext>
                    </a:extLst>
                  </a:tr>
                  <a:tr h="428941">
                    <a:tc>
                      <a:txBody>
                        <a:bodyPr/>
                        <a:lstStyle/>
                        <a:p>
                          <a:r>
                            <a:rPr lang="en-US" sz="1600" dirty="0"/>
                            <a:t>Frequency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11.9942 GHz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31886356"/>
                      </a:ext>
                    </a:extLst>
                  </a:tr>
                  <a:tr h="428941">
                    <a:tc>
                      <a:txBody>
                        <a:bodyPr/>
                        <a:lstStyle/>
                        <a:p>
                          <a:r>
                            <a:rPr lang="en-US" sz="1600" dirty="0"/>
                            <a:t>Unloaded quality factor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144514" t="-180282" r="-940" b="-201408"/>
                          </a:stretch>
                        </a:blipFill>
                      </a:tcPr>
                    </a:tc>
                    <a:extLst>
                      <a:ext uri="{0D108BD9-81ED-4DB2-BD59-A6C34878D82A}">
                        <a16:rowId xmlns:a16="http://schemas.microsoft.com/office/drawing/2014/main" val="2474719781"/>
                      </a:ext>
                    </a:extLst>
                  </a:tr>
                  <a:tr h="428941">
                    <a:tc>
                      <a:txBody>
                        <a:bodyPr/>
                        <a:lstStyle/>
                        <a:p>
                          <a:r>
                            <a:rPr lang="en-US" sz="1600" dirty="0"/>
                            <a:t>External quality factor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18400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6546707"/>
                      </a:ext>
                    </a:extLst>
                  </a:tr>
                  <a:tr h="428941">
                    <a:tc>
                      <a:txBody>
                        <a:bodyPr/>
                        <a:lstStyle/>
                        <a:p>
                          <a:r>
                            <a:rPr lang="en-US" sz="1600" dirty="0"/>
                            <a:t>Coupling coefficient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7.8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3078499"/>
                      </a:ext>
                    </a:extLst>
                  </a:tr>
                </a:tbl>
              </a:graphicData>
            </a:graphic>
          </p:graphicFrame>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36185E64-6000-478A-BDB6-F1F56217BE26}"/>
                  </a:ext>
                </a:extLst>
              </p:cNvPr>
              <p:cNvSpPr txBox="1"/>
              <p:nvPr/>
            </p:nvSpPr>
            <p:spPr>
              <a:xfrm>
                <a:off x="70649" y="2336011"/>
                <a:ext cx="11612880" cy="1043812"/>
              </a:xfrm>
              <a:prstGeom prst="rect">
                <a:avLst/>
              </a:prstGeom>
              <a:noFill/>
            </p:spPr>
            <p:txBody>
              <a:bodyPr wrap="square">
                <a:spAutoFit/>
              </a:bodyPr>
              <a:lstStyle/>
              <a:p>
                <a:pPr algn="l"/>
                <a:r>
                  <a:rPr lang="en-US" sz="2000" b="0" i="0" u="none" strike="noStrike" baseline="0" dirty="0">
                    <a:latin typeface="+mj-lt"/>
                  </a:rPr>
                  <a:t>where</a:t>
                </a:r>
                <a:r>
                  <a:rPr lang="en-US" sz="2000" b="0" i="0" u="none" strike="noStrike" baseline="0" dirty="0">
                    <a:latin typeface="LMRoman10-Regular"/>
                  </a:rPr>
                  <a:t> </a:t>
                </a:r>
                <a14:m>
                  <m:oMath xmlns:m="http://schemas.openxmlformats.org/officeDocument/2006/math">
                    <m:r>
                      <a:rPr lang="en-US" sz="2000" b="1" i="1" u="none" strike="noStrike" baseline="0" smtClean="0">
                        <a:latin typeface="Cambria Math" panose="02040503050406030204" pitchFamily="18" charset="0"/>
                      </a:rPr>
                      <m:t>𝑮</m:t>
                    </m:r>
                  </m:oMath>
                </a14:m>
                <a:r>
                  <a:rPr lang="en-US" sz="2000" b="0" i="1" u="none" strike="noStrike" baseline="0" dirty="0">
                    <a:latin typeface="LMMathItalic10-Regular"/>
                  </a:rPr>
                  <a:t> </a:t>
                </a:r>
                <a:r>
                  <a:rPr lang="en-US" sz="2000" b="0" i="0" u="none" strike="noStrike" baseline="0" dirty="0">
                    <a:latin typeface="+mj-lt"/>
                  </a:rPr>
                  <a:t>is the average accelerating gradient</a:t>
                </a:r>
                <a:r>
                  <a:rPr lang="en-US" sz="2000" b="0" i="0" u="none" strike="noStrike" baseline="0" dirty="0">
                    <a:latin typeface="LMRoman10-Regular"/>
                  </a:rPr>
                  <a:t>, </a:t>
                </a:r>
                <a:r>
                  <a:rPr lang="en-US" sz="2000" b="0" i="0" u="none" strike="noStrike" dirty="0">
                    <a:latin typeface="LMRoman10-Regular"/>
                  </a:rPr>
                  <a:t> </a:t>
                </a:r>
                <a14:m>
                  <m:oMath xmlns:m="http://schemas.openxmlformats.org/officeDocument/2006/math">
                    <m:r>
                      <a:rPr lang="en-US" sz="2000" b="1" i="1" u="none" strike="noStrike" baseline="0" smtClean="0">
                        <a:latin typeface="Cambria Math" panose="02040503050406030204" pitchFamily="18" charset="0"/>
                      </a:rPr>
                      <m:t>𝑳</m:t>
                    </m:r>
                  </m:oMath>
                </a14:m>
                <a:r>
                  <a:rPr lang="en-US" sz="2000" b="0" i="1" u="none" strike="noStrike" baseline="0" dirty="0">
                    <a:latin typeface="LMMathItalic10-Regular"/>
                  </a:rPr>
                  <a:t> </a:t>
                </a:r>
                <a:r>
                  <a:rPr lang="en-US" sz="2000" b="0" i="0" u="none" strike="noStrike" baseline="0" dirty="0">
                    <a:latin typeface="+mj-lt"/>
                  </a:rPr>
                  <a:t>is structure length and </a:t>
                </a:r>
                <a14:m>
                  <m:oMath xmlns:m="http://schemas.openxmlformats.org/officeDocument/2006/math">
                    <m:sSub>
                      <m:sSubPr>
                        <m:ctrlPr>
                          <a:rPr lang="en-US" sz="2000" b="1" i="1" u="none" strike="noStrike" baseline="0" smtClean="0">
                            <a:latin typeface="Cambria Math" panose="02040503050406030204" pitchFamily="18" charset="0"/>
                          </a:rPr>
                        </m:ctrlPr>
                      </m:sSubPr>
                      <m:e>
                        <m:r>
                          <a:rPr lang="en-US" sz="2000" b="1" i="1" u="none" strike="noStrike" baseline="0" smtClean="0">
                            <a:latin typeface="Cambria Math" panose="02040503050406030204" pitchFamily="18" charset="0"/>
                          </a:rPr>
                          <m:t>𝑷</m:t>
                        </m:r>
                      </m:e>
                      <m:sub>
                        <m:r>
                          <a:rPr lang="en-US" sz="2000" b="1" i="1" u="none" strike="noStrike" baseline="0" smtClean="0">
                            <a:latin typeface="Cambria Math" panose="02040503050406030204" pitchFamily="18" charset="0"/>
                          </a:rPr>
                          <m:t>𝒌𝒍𝒚</m:t>
                        </m:r>
                      </m:sub>
                    </m:sSub>
                  </m:oMath>
                </a14:m>
                <a:r>
                  <a:rPr lang="en-US" sz="2000" b="1" i="0" u="none" strike="noStrike" baseline="0" dirty="0">
                    <a:latin typeface="LMRoman10-Regular"/>
                  </a:rPr>
                  <a:t> </a:t>
                </a:r>
                <a:r>
                  <a:rPr lang="en-US" sz="2000" b="0" i="0" u="none" strike="noStrike" baseline="0" dirty="0">
                    <a:latin typeface="+mj-lt"/>
                  </a:rPr>
                  <a:t>is klystron power</a:t>
                </a:r>
                <a:r>
                  <a:rPr lang="en-US" sz="2000" b="0" i="0" u="none" strike="noStrike" baseline="0" dirty="0">
                    <a:latin typeface="LMRoman10-Regular"/>
                  </a:rPr>
                  <a:t>.</a:t>
                </a:r>
              </a:p>
              <a:p>
                <a:pPr algn="l"/>
                <a:endParaRPr lang="en-US" sz="2000" b="0" i="0" u="none" strike="noStrike" baseline="0" dirty="0">
                  <a:latin typeface="LMRoman10-Regular"/>
                </a:endParaRPr>
              </a:p>
              <a:p>
                <a:pPr algn="l"/>
                <a:r>
                  <a:rPr lang="en-US" sz="2000" b="1" dirty="0">
                    <a:latin typeface="+mj-lt"/>
                  </a:rPr>
                  <a:t>Unloaded quality factor </a:t>
                </a:r>
                <a:r>
                  <a:rPr lang="en-US" sz="2000" dirty="0">
                    <a:latin typeface="+mj-lt"/>
                  </a:rPr>
                  <a:t>of the cavity is defined as follows</a:t>
                </a:r>
              </a:p>
            </p:txBody>
          </p:sp>
        </mc:Choice>
        <mc:Fallback>
          <p:sp>
            <p:nvSpPr>
              <p:cNvPr id="9" name="TextBox 8">
                <a:extLst>
                  <a:ext uri="{FF2B5EF4-FFF2-40B4-BE49-F238E27FC236}">
                    <a16:creationId xmlns:a16="http://schemas.microsoft.com/office/drawing/2014/main" id="{36185E64-6000-478A-BDB6-F1F56217BE26}"/>
                  </a:ext>
                </a:extLst>
              </p:cNvPr>
              <p:cNvSpPr txBox="1">
                <a:spLocks noRot="1" noChangeAspect="1" noMove="1" noResize="1" noEditPoints="1" noAdjustHandles="1" noChangeArrowheads="1" noChangeShapeType="1" noTextEdit="1"/>
              </p:cNvSpPr>
              <p:nvPr/>
            </p:nvSpPr>
            <p:spPr>
              <a:xfrm>
                <a:off x="70649" y="2336011"/>
                <a:ext cx="11612880" cy="1043812"/>
              </a:xfrm>
              <a:prstGeom prst="rect">
                <a:avLst/>
              </a:prstGeom>
              <a:blipFill>
                <a:blip r:embed="rId7"/>
                <a:stretch>
                  <a:fillRect l="-577" t="-2924" b="-9942"/>
                </a:stretch>
              </a:blipFill>
            </p:spPr>
            <p:txBody>
              <a:bodyPr/>
              <a:lstStyle/>
              <a:p>
                <a:r>
                  <a:rPr lang="en-US">
                    <a:noFill/>
                  </a:rPr>
                  <a:t> </a:t>
                </a:r>
              </a:p>
            </p:txBody>
          </p:sp>
        </mc:Fallback>
      </mc:AlternateContent>
      <p:sp>
        <p:nvSpPr>
          <p:cNvPr id="24" name="Rectangle: Rounded Corners 23">
            <a:extLst>
              <a:ext uri="{FF2B5EF4-FFF2-40B4-BE49-F238E27FC236}">
                <a16:creationId xmlns:a16="http://schemas.microsoft.com/office/drawing/2014/main" id="{5A6956F3-FA73-410E-A201-A9392C7EA9ED}"/>
              </a:ext>
            </a:extLst>
          </p:cNvPr>
          <p:cNvSpPr/>
          <p:nvPr/>
        </p:nvSpPr>
        <p:spPr>
          <a:xfrm>
            <a:off x="2071947" y="4463745"/>
            <a:ext cx="1981200" cy="4941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Design Goal</a:t>
            </a:r>
          </a:p>
        </p:txBody>
      </p:sp>
      <p:pic>
        <p:nvPicPr>
          <p:cNvPr id="6" name="Picture 5" descr="Chart, line chart&#10;&#10;Description automatically generated">
            <a:extLst>
              <a:ext uri="{FF2B5EF4-FFF2-40B4-BE49-F238E27FC236}">
                <a16:creationId xmlns:a16="http://schemas.microsoft.com/office/drawing/2014/main" id="{F4053CB0-4140-4690-B0E6-09AC253590E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373485" y="3379823"/>
            <a:ext cx="6631943" cy="3208780"/>
          </a:xfrm>
          <a:prstGeom prst="rect">
            <a:avLst/>
          </a:prstGeom>
        </p:spPr>
      </p:pic>
      <p:sp>
        <p:nvSpPr>
          <p:cNvPr id="12" name="TextBox 11">
            <a:extLst>
              <a:ext uri="{FF2B5EF4-FFF2-40B4-BE49-F238E27FC236}">
                <a16:creationId xmlns:a16="http://schemas.microsoft.com/office/drawing/2014/main" id="{0D64E815-9478-42C4-BE2E-7B1A7F7B5DD3}"/>
              </a:ext>
            </a:extLst>
          </p:cNvPr>
          <p:cNvSpPr txBox="1"/>
          <p:nvPr/>
        </p:nvSpPr>
        <p:spPr>
          <a:xfrm>
            <a:off x="0" y="644881"/>
            <a:ext cx="12005428" cy="369332"/>
          </a:xfrm>
          <a:prstGeom prst="rect">
            <a:avLst/>
          </a:prstGeom>
          <a:noFill/>
        </p:spPr>
        <p:txBody>
          <a:bodyPr wrap="square" rtlCol="0">
            <a:spAutoFit/>
          </a:bodyPr>
          <a:lstStyle/>
          <a:p>
            <a:r>
              <a:rPr lang="en-US" dirty="0"/>
              <a:t>The TW accelerating structures have been optimized assuming a BOC unloaded quality factor equal to </a:t>
            </a:r>
            <a:r>
              <a:rPr lang="en-US" b="1" dirty="0"/>
              <a:t>150 000</a:t>
            </a:r>
            <a:r>
              <a:rPr lang="en-US" dirty="0"/>
              <a:t>.</a:t>
            </a:r>
          </a:p>
        </p:txBody>
      </p:sp>
    </p:spTree>
    <p:extLst>
      <p:ext uri="{BB962C8B-B14F-4D97-AF65-F5344CB8AC3E}">
        <p14:creationId xmlns:p14="http://schemas.microsoft.com/office/powerpoint/2010/main" val="3970175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387993" y="0"/>
            <a:ext cx="9492214" cy="646331"/>
          </a:xfrm>
          <a:prstGeom prst="rect">
            <a:avLst/>
          </a:prstGeom>
        </p:spPr>
        <p:txBody>
          <a:bodyPr wrap="none">
            <a:spAutoFit/>
          </a:bodyPr>
          <a:lstStyle/>
          <a:p>
            <a:r>
              <a:rPr lang="en-US" sz="3600" b="1" dirty="0">
                <a:latin typeface="SansSerif"/>
              </a:rPr>
              <a:t>ELECTROMAGNETIC DESIGN OF THE BOC CAVITY </a:t>
            </a:r>
          </a:p>
        </p:txBody>
      </p:sp>
      <p:sp>
        <p:nvSpPr>
          <p:cNvPr id="4" name="TextBox 3">
            <a:extLst>
              <a:ext uri="{FF2B5EF4-FFF2-40B4-BE49-F238E27FC236}">
                <a16:creationId xmlns:a16="http://schemas.microsoft.com/office/drawing/2014/main" id="{11D589DB-C653-4F35-ABB9-7183A2272468}"/>
              </a:ext>
            </a:extLst>
          </p:cNvPr>
          <p:cNvSpPr txBox="1"/>
          <p:nvPr/>
        </p:nvSpPr>
        <p:spPr>
          <a:xfrm>
            <a:off x="3607015" y="721379"/>
            <a:ext cx="6737168" cy="369332"/>
          </a:xfrm>
          <a:prstGeom prst="rect">
            <a:avLst/>
          </a:prstGeom>
          <a:noFill/>
        </p:spPr>
        <p:txBody>
          <a:bodyPr wrap="square">
            <a:spAutoFit/>
          </a:bodyPr>
          <a:lstStyle/>
          <a:p>
            <a:r>
              <a:rPr lang="en-US" dirty="0"/>
              <a:t>The design of the cavity has been performed in </a:t>
            </a:r>
            <a:r>
              <a:rPr lang="en-US" b="1" dirty="0"/>
              <a:t>ANSYS-HFSS</a:t>
            </a:r>
          </a:p>
        </p:txBody>
      </p:sp>
      <p:pic>
        <p:nvPicPr>
          <p:cNvPr id="6" name="Picture 5" descr="Diagram, schematic&#10;&#10;Description automatically generated">
            <a:extLst>
              <a:ext uri="{FF2B5EF4-FFF2-40B4-BE49-F238E27FC236}">
                <a16:creationId xmlns:a16="http://schemas.microsoft.com/office/drawing/2014/main" id="{E03A49F0-F7F5-48AD-BC19-2E07BBEBBC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7" y="4325112"/>
            <a:ext cx="4044696" cy="2532888"/>
          </a:xfrm>
          <a:prstGeom prst="rect">
            <a:avLst/>
          </a:prstGeom>
        </p:spPr>
      </p:pic>
      <p:pic>
        <p:nvPicPr>
          <p:cNvPr id="8" name="Picture 7" descr="Chart, surface chart&#10;&#10;Description automatically generated">
            <a:extLst>
              <a:ext uri="{FF2B5EF4-FFF2-40B4-BE49-F238E27FC236}">
                <a16:creationId xmlns:a16="http://schemas.microsoft.com/office/drawing/2014/main" id="{FB869797-8685-4AC3-B8BA-7717F3C7A1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957" y="1347843"/>
            <a:ext cx="2711982" cy="2532889"/>
          </a:xfrm>
          <a:prstGeom prst="rect">
            <a:avLst/>
          </a:prstGeom>
        </p:spPr>
      </p:pic>
      <p:sp>
        <p:nvSpPr>
          <p:cNvPr id="3" name="Rectangle: Rounded Corners 2">
            <a:extLst>
              <a:ext uri="{FF2B5EF4-FFF2-40B4-BE49-F238E27FC236}">
                <a16:creationId xmlns:a16="http://schemas.microsoft.com/office/drawing/2014/main" id="{11775341-E0D7-4C8A-94EC-2DDCCDAAA923}"/>
              </a:ext>
            </a:extLst>
          </p:cNvPr>
          <p:cNvSpPr/>
          <p:nvPr/>
        </p:nvSpPr>
        <p:spPr>
          <a:xfrm>
            <a:off x="146957" y="3667915"/>
            <a:ext cx="3294019" cy="6759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Geometry for driven modal simulations</a:t>
            </a:r>
          </a:p>
        </p:txBody>
      </p:sp>
      <p:sp>
        <p:nvSpPr>
          <p:cNvPr id="7" name="Rectangle: Rounded Corners 6">
            <a:extLst>
              <a:ext uri="{FF2B5EF4-FFF2-40B4-BE49-F238E27FC236}">
                <a16:creationId xmlns:a16="http://schemas.microsoft.com/office/drawing/2014/main" id="{A474A825-26E3-4A1A-BC6E-555A5DEB966E}"/>
              </a:ext>
            </a:extLst>
          </p:cNvPr>
          <p:cNvSpPr/>
          <p:nvPr/>
        </p:nvSpPr>
        <p:spPr>
          <a:xfrm>
            <a:off x="146957" y="720270"/>
            <a:ext cx="2843347" cy="6296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Slice for eigen mode simulations</a:t>
            </a:r>
          </a:p>
        </p:txBody>
      </p:sp>
      <p:sp>
        <p:nvSpPr>
          <p:cNvPr id="5" name="TextBox 4">
            <a:extLst>
              <a:ext uri="{FF2B5EF4-FFF2-40B4-BE49-F238E27FC236}">
                <a16:creationId xmlns:a16="http://schemas.microsoft.com/office/drawing/2014/main" id="{B76C10FC-9165-4A34-AFF3-FF5C3C2E77C9}"/>
              </a:ext>
            </a:extLst>
          </p:cNvPr>
          <p:cNvSpPr txBox="1"/>
          <p:nvPr/>
        </p:nvSpPr>
        <p:spPr>
          <a:xfrm>
            <a:off x="3607015" y="1100842"/>
            <a:ext cx="8300356" cy="2308324"/>
          </a:xfrm>
          <a:prstGeom prst="rect">
            <a:avLst/>
          </a:prstGeom>
          <a:noFill/>
        </p:spPr>
        <p:txBody>
          <a:bodyPr wrap="square" rtlCol="0">
            <a:spAutoFit/>
          </a:bodyPr>
          <a:lstStyle/>
          <a:p>
            <a:pPr algn="just"/>
            <a:r>
              <a:rPr lang="en-US" dirty="0"/>
              <a:t>In </a:t>
            </a:r>
            <a:r>
              <a:rPr lang="en-US" b="1" dirty="0"/>
              <a:t>Eigen mode</a:t>
            </a:r>
            <a:r>
              <a:rPr lang="en-US" dirty="0"/>
              <a:t> simulations we can tune the </a:t>
            </a:r>
            <a:r>
              <a:rPr lang="ka-GE" dirty="0"/>
              <a:t> </a:t>
            </a:r>
            <a:r>
              <a:rPr lang="en-US" dirty="0"/>
              <a:t>resonant frequency and check unloaded quality factor</a:t>
            </a:r>
          </a:p>
          <a:p>
            <a:endParaRPr lang="en-US" dirty="0"/>
          </a:p>
          <a:p>
            <a:r>
              <a:rPr lang="en-US" dirty="0"/>
              <a:t>The </a:t>
            </a:r>
            <a:r>
              <a:rPr lang="en-US" b="1" dirty="0"/>
              <a:t>Driven modal </a:t>
            </a:r>
            <a:r>
              <a:rPr lang="en-US" dirty="0"/>
              <a:t>simulations tune the different design parameter</a:t>
            </a:r>
            <a:r>
              <a:rPr lang="ka-GE" dirty="0"/>
              <a:t>’</a:t>
            </a:r>
            <a:r>
              <a:rPr lang="en-US" dirty="0"/>
              <a:t>s dimensions (slots, waveguide, gap, bend and so on). also the </a:t>
            </a:r>
            <a:r>
              <a:rPr lang="en-US" b="1" dirty="0"/>
              <a:t>scattering parameters </a:t>
            </a:r>
            <a:r>
              <a:rPr lang="en-US" dirty="0"/>
              <a:t>to evaluate overall performance of the system</a:t>
            </a:r>
          </a:p>
          <a:p>
            <a:endParaRPr lang="en-US" dirty="0"/>
          </a:p>
          <a:p>
            <a:endParaRPr lang="en-US" dirty="0"/>
          </a:p>
        </p:txBody>
      </p:sp>
      <p:pic>
        <p:nvPicPr>
          <p:cNvPr id="9" name="Picture 8" descr="Chart, line chart&#10;&#10;Description automatically generated">
            <a:extLst>
              <a:ext uri="{FF2B5EF4-FFF2-40B4-BE49-F238E27FC236}">
                <a16:creationId xmlns:a16="http://schemas.microsoft.com/office/drawing/2014/main" id="{34B90AAF-2C94-480E-AB17-D754261CC12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122550" y="2912777"/>
            <a:ext cx="7614061" cy="3683965"/>
          </a:xfrm>
          <a:prstGeom prst="rect">
            <a:avLst/>
          </a:prstGeom>
        </p:spPr>
      </p:pic>
    </p:spTree>
    <p:extLst>
      <p:ext uri="{BB962C8B-B14F-4D97-AF65-F5344CB8AC3E}">
        <p14:creationId xmlns:p14="http://schemas.microsoft.com/office/powerpoint/2010/main" val="2563216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97D33-9887-4770-BDCD-0DCCC351A2F7}"/>
              </a:ext>
            </a:extLst>
          </p:cNvPr>
          <p:cNvSpPr>
            <a:spLocks noGrp="1"/>
          </p:cNvSpPr>
          <p:nvPr>
            <p:ph type="title"/>
          </p:nvPr>
        </p:nvSpPr>
        <p:spPr>
          <a:xfrm>
            <a:off x="280903" y="-37089"/>
            <a:ext cx="11630194" cy="763600"/>
          </a:xfrm>
        </p:spPr>
        <p:txBody>
          <a:bodyPr/>
          <a:lstStyle/>
          <a:p>
            <a:pPr algn="ctr"/>
            <a:r>
              <a:rPr lang="en-US" sz="3600" b="1" dirty="0">
                <a:latin typeface="SansSerif"/>
              </a:rPr>
              <a:t>DESIGN OF THE FEEDING WAVEGUIDE AND THE BEND</a:t>
            </a:r>
          </a:p>
        </p:txBody>
      </p:sp>
      <p:pic>
        <p:nvPicPr>
          <p:cNvPr id="4" name="Picture 3">
            <a:extLst>
              <a:ext uri="{FF2B5EF4-FFF2-40B4-BE49-F238E27FC236}">
                <a16:creationId xmlns:a16="http://schemas.microsoft.com/office/drawing/2014/main" id="{ED7A912D-52B1-4488-9152-B058DBDC125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80237" y="1643567"/>
            <a:ext cx="2946290" cy="2350705"/>
          </a:xfrm>
          <a:prstGeom prst="rect">
            <a:avLst/>
          </a:prstGeom>
        </p:spPr>
      </p:pic>
      <p:sp>
        <p:nvSpPr>
          <p:cNvPr id="5" name="TextBox 4">
            <a:extLst>
              <a:ext uri="{FF2B5EF4-FFF2-40B4-BE49-F238E27FC236}">
                <a16:creationId xmlns:a16="http://schemas.microsoft.com/office/drawing/2014/main" id="{13D10DE8-0C48-4936-8FF1-CBC9ADBF25B9}"/>
              </a:ext>
            </a:extLst>
          </p:cNvPr>
          <p:cNvSpPr txBox="1"/>
          <p:nvPr/>
        </p:nvSpPr>
        <p:spPr>
          <a:xfrm>
            <a:off x="43106" y="592760"/>
            <a:ext cx="11370268" cy="369332"/>
          </a:xfrm>
          <a:prstGeom prst="rect">
            <a:avLst/>
          </a:prstGeom>
          <a:noFill/>
        </p:spPr>
        <p:txBody>
          <a:bodyPr wrap="square" rtlCol="0">
            <a:spAutoFit/>
          </a:bodyPr>
          <a:lstStyle/>
          <a:p>
            <a:r>
              <a:rPr lang="en-US" dirty="0"/>
              <a:t>For implementation </a:t>
            </a:r>
            <a:r>
              <a:rPr lang="en-US" dirty="0" err="1"/>
              <a:t>brazeless</a:t>
            </a:r>
            <a:r>
              <a:rPr lang="en-US" dirty="0"/>
              <a:t> assembly, </a:t>
            </a:r>
            <a:r>
              <a:rPr lang="en-US" b="1" dirty="0"/>
              <a:t>gap</a:t>
            </a:r>
            <a:r>
              <a:rPr lang="en-US" dirty="0"/>
              <a:t> has been introduced in the </a:t>
            </a:r>
            <a:r>
              <a:rPr lang="en-US" b="1" dirty="0"/>
              <a:t>waveguide</a:t>
            </a:r>
            <a:r>
              <a:rPr lang="en-US" dirty="0"/>
              <a:t> and in the </a:t>
            </a:r>
            <a:r>
              <a:rPr lang="en-US" b="1" dirty="0"/>
              <a:t>bend</a:t>
            </a:r>
            <a:r>
              <a:rPr lang="en-US" dirty="0"/>
              <a:t>.</a:t>
            </a:r>
          </a:p>
        </p:txBody>
      </p:sp>
      <p:pic>
        <p:nvPicPr>
          <p:cNvPr id="7" name="Picture 6">
            <a:extLst>
              <a:ext uri="{FF2B5EF4-FFF2-40B4-BE49-F238E27FC236}">
                <a16:creationId xmlns:a16="http://schemas.microsoft.com/office/drawing/2014/main" id="{BD25C576-412E-4356-B7FC-4CD70E4DD1A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987345" y="1764589"/>
            <a:ext cx="3426029" cy="1719578"/>
          </a:xfrm>
          <a:prstGeom prst="rect">
            <a:avLst/>
          </a:prstGeom>
        </p:spPr>
      </p:pic>
      <p:pic>
        <p:nvPicPr>
          <p:cNvPr id="9" name="Picture 8">
            <a:extLst>
              <a:ext uri="{FF2B5EF4-FFF2-40B4-BE49-F238E27FC236}">
                <a16:creationId xmlns:a16="http://schemas.microsoft.com/office/drawing/2014/main" id="{B128CDE2-A063-4108-937F-8537264ECC9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70930" y="4216633"/>
            <a:ext cx="3390440" cy="2317282"/>
          </a:xfrm>
          <a:prstGeom prst="rect">
            <a:avLst/>
          </a:prstGeom>
        </p:spPr>
      </p:pic>
      <p:sp>
        <p:nvSpPr>
          <p:cNvPr id="10" name="TextBox 9">
            <a:extLst>
              <a:ext uri="{FF2B5EF4-FFF2-40B4-BE49-F238E27FC236}">
                <a16:creationId xmlns:a16="http://schemas.microsoft.com/office/drawing/2014/main" id="{9947BCB3-0051-4CAF-AA63-BC5D6159F49F}"/>
              </a:ext>
            </a:extLst>
          </p:cNvPr>
          <p:cNvSpPr txBox="1"/>
          <p:nvPr/>
        </p:nvSpPr>
        <p:spPr>
          <a:xfrm>
            <a:off x="7567472" y="1118258"/>
            <a:ext cx="4019049" cy="646331"/>
          </a:xfrm>
          <a:prstGeom prst="rect">
            <a:avLst/>
          </a:prstGeom>
          <a:noFill/>
        </p:spPr>
        <p:txBody>
          <a:bodyPr wrap="none" rtlCol="0">
            <a:spAutoFit/>
          </a:bodyPr>
          <a:lstStyle/>
          <a:p>
            <a:r>
              <a:rPr lang="en-US" dirty="0"/>
              <a:t>Gap has been optimized in such way </a:t>
            </a:r>
          </a:p>
          <a:p>
            <a:r>
              <a:rPr lang="en-US" dirty="0"/>
              <a:t>to reduce field penetration</a:t>
            </a:r>
            <a:r>
              <a:rPr lang="ka-GE" dirty="0"/>
              <a:t> </a:t>
            </a:r>
            <a:endParaRPr lang="en-US" dirty="0"/>
          </a:p>
        </p:txBody>
      </p:sp>
      <p:pic>
        <p:nvPicPr>
          <p:cNvPr id="8" name="Picture 7">
            <a:extLst>
              <a:ext uri="{FF2B5EF4-FFF2-40B4-BE49-F238E27FC236}">
                <a16:creationId xmlns:a16="http://schemas.microsoft.com/office/drawing/2014/main" id="{734C476D-B667-4A0C-9B86-5736FA3EA09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684766" y="1640106"/>
            <a:ext cx="3823130" cy="2484900"/>
          </a:xfrm>
          <a:prstGeom prst="rect">
            <a:avLst/>
          </a:prstGeom>
        </p:spPr>
      </p:pic>
      <p:pic>
        <p:nvPicPr>
          <p:cNvPr id="11" name="Picture 10">
            <a:extLst>
              <a:ext uri="{FF2B5EF4-FFF2-40B4-BE49-F238E27FC236}">
                <a16:creationId xmlns:a16="http://schemas.microsoft.com/office/drawing/2014/main" id="{E01CEEB1-48AC-4BD0-BF29-7DED849381F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60305" y="4810810"/>
            <a:ext cx="4297822" cy="1916561"/>
          </a:xfrm>
          <a:prstGeom prst="rect">
            <a:avLst/>
          </a:prstGeom>
        </p:spPr>
      </p:pic>
      <p:pic>
        <p:nvPicPr>
          <p:cNvPr id="12" name="Picture 11">
            <a:extLst>
              <a:ext uri="{FF2B5EF4-FFF2-40B4-BE49-F238E27FC236}">
                <a16:creationId xmlns:a16="http://schemas.microsoft.com/office/drawing/2014/main" id="{D1BB672B-91BC-4AFF-B677-2AAEDF0D99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39841" y="4790184"/>
            <a:ext cx="4464191" cy="1743731"/>
          </a:xfrm>
          <a:prstGeom prst="rect">
            <a:avLst/>
          </a:prstGeom>
        </p:spPr>
      </p:pic>
      <p:sp>
        <p:nvSpPr>
          <p:cNvPr id="6" name="Rectangle: Rounded Corners 5">
            <a:extLst>
              <a:ext uri="{FF2B5EF4-FFF2-40B4-BE49-F238E27FC236}">
                <a16:creationId xmlns:a16="http://schemas.microsoft.com/office/drawing/2014/main" id="{10E62836-101E-4B0A-8F34-F9F51BBFF9E1}"/>
              </a:ext>
            </a:extLst>
          </p:cNvPr>
          <p:cNvSpPr/>
          <p:nvPr/>
        </p:nvSpPr>
        <p:spPr>
          <a:xfrm>
            <a:off x="410866" y="1071761"/>
            <a:ext cx="2685031" cy="466453"/>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Waveguide and bend</a:t>
            </a:r>
          </a:p>
        </p:txBody>
      </p:sp>
      <p:sp>
        <p:nvSpPr>
          <p:cNvPr id="13" name="Rectangle: Rounded Corners 12">
            <a:extLst>
              <a:ext uri="{FF2B5EF4-FFF2-40B4-BE49-F238E27FC236}">
                <a16:creationId xmlns:a16="http://schemas.microsoft.com/office/drawing/2014/main" id="{55872153-0E90-4A2A-B9A6-04B1BCE0EF05}"/>
              </a:ext>
            </a:extLst>
          </p:cNvPr>
          <p:cNvSpPr/>
          <p:nvPr/>
        </p:nvSpPr>
        <p:spPr>
          <a:xfrm>
            <a:off x="4431502" y="1062733"/>
            <a:ext cx="1997053" cy="4664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Bend</a:t>
            </a:r>
          </a:p>
        </p:txBody>
      </p:sp>
      <p:sp>
        <p:nvSpPr>
          <p:cNvPr id="14" name="TextBox 13">
            <a:extLst>
              <a:ext uri="{FF2B5EF4-FFF2-40B4-BE49-F238E27FC236}">
                <a16:creationId xmlns:a16="http://schemas.microsoft.com/office/drawing/2014/main" id="{752D557C-F1A9-41FC-B077-52412F54DBC6}"/>
              </a:ext>
            </a:extLst>
          </p:cNvPr>
          <p:cNvSpPr txBox="1"/>
          <p:nvPr/>
        </p:nvSpPr>
        <p:spPr>
          <a:xfrm>
            <a:off x="7759670" y="3570302"/>
            <a:ext cx="4252221" cy="646331"/>
          </a:xfrm>
          <a:prstGeom prst="rect">
            <a:avLst/>
          </a:prstGeom>
          <a:noFill/>
        </p:spPr>
        <p:txBody>
          <a:bodyPr wrap="square">
            <a:spAutoFit/>
          </a:bodyPr>
          <a:lstStyle/>
          <a:p>
            <a:r>
              <a:rPr lang="en-US" dirty="0"/>
              <a:t>Also different gap positions has been studied</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6EE6962-8FE2-4DF1-A3B5-67C8917B00EB}"/>
                  </a:ext>
                </a:extLst>
              </p:cNvPr>
              <p:cNvSpPr txBox="1"/>
              <p:nvPr/>
            </p:nvSpPr>
            <p:spPr>
              <a:xfrm>
                <a:off x="901406" y="4390074"/>
                <a:ext cx="2148602"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𝑆</m:t>
                          </m:r>
                        </m:e>
                        <m:sub>
                          <m:r>
                            <a:rPr lang="en-US" sz="2000" b="0" i="1" smtClean="0">
                              <a:latin typeface="Cambria Math" panose="02040503050406030204" pitchFamily="18" charset="0"/>
                            </a:rPr>
                            <m:t>11</m:t>
                          </m:r>
                        </m:sub>
                      </m:sSub>
                      <m:r>
                        <a:rPr lang="en-US" sz="2000" b="0" i="1" smtClean="0">
                          <a:latin typeface="Cambria Math" panose="02040503050406030204" pitchFamily="18" charset="0"/>
                        </a:rPr>
                        <m:t>&lt; </m:t>
                      </m:r>
                      <m:r>
                        <a:rPr lang="en-US" sz="2000" b="0" i="1" smtClean="0">
                          <a:latin typeface="Cambria Math" panose="02040503050406030204" pitchFamily="18" charset="0"/>
                          <a:ea typeface="Cambria Math" panose="02040503050406030204" pitchFamily="18" charset="0"/>
                        </a:rPr>
                        <m:t>~ −40</m:t>
                      </m:r>
                      <m:r>
                        <a:rPr lang="en-US" sz="2000" b="0" i="1" smtClean="0">
                          <a:latin typeface="Cambria Math" panose="02040503050406030204" pitchFamily="18" charset="0"/>
                          <a:ea typeface="Cambria Math" panose="02040503050406030204" pitchFamily="18" charset="0"/>
                        </a:rPr>
                        <m:t>𝑑𝐵</m:t>
                      </m:r>
                    </m:oMath>
                  </m:oMathPara>
                </a14:m>
                <a:endParaRPr lang="en-US" sz="2000" dirty="0"/>
              </a:p>
            </p:txBody>
          </p:sp>
        </mc:Choice>
        <mc:Fallback xmlns="">
          <p:sp>
            <p:nvSpPr>
              <p:cNvPr id="15" name="TextBox 14">
                <a:extLst>
                  <a:ext uri="{FF2B5EF4-FFF2-40B4-BE49-F238E27FC236}">
                    <a16:creationId xmlns:a16="http://schemas.microsoft.com/office/drawing/2014/main" id="{96EE6962-8FE2-4DF1-A3B5-67C8917B00EB}"/>
                  </a:ext>
                </a:extLst>
              </p:cNvPr>
              <p:cNvSpPr txBox="1">
                <a:spLocks noRot="1" noChangeAspect="1" noMove="1" noResize="1" noEditPoints="1" noAdjustHandles="1" noChangeArrowheads="1" noChangeShapeType="1" noTextEdit="1"/>
              </p:cNvSpPr>
              <p:nvPr/>
            </p:nvSpPr>
            <p:spPr>
              <a:xfrm>
                <a:off x="901406" y="4390074"/>
                <a:ext cx="2148602" cy="400110"/>
              </a:xfrm>
              <a:prstGeom prst="rect">
                <a:avLst/>
              </a:prstGeom>
              <a:blipFill>
                <a:blip r:embed="rId8"/>
                <a:stretch>
                  <a:fillRect b="-30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E81EBE5-ABDD-4DC2-89A9-46D075CAD0B8}"/>
                  </a:ext>
                </a:extLst>
              </p:cNvPr>
              <p:cNvSpPr txBox="1"/>
              <p:nvPr/>
            </p:nvSpPr>
            <p:spPr>
              <a:xfrm>
                <a:off x="4184032" y="4318462"/>
                <a:ext cx="4424416" cy="369332"/>
              </a:xfrm>
              <a:prstGeom prst="rect">
                <a:avLst/>
              </a:prstGeom>
              <a:noFill/>
            </p:spPr>
            <p:txBody>
              <a:bodyPr wrap="none" rtlCol="0">
                <a:spAutoFit/>
              </a:bodyPr>
              <a:lstStyle/>
              <a:p>
                <a:r>
                  <a:rPr lang="en-US" dirty="0"/>
                  <a:t>No crosstalk between ports</a:t>
                </a:r>
                <a:r>
                  <a:rPr lang="en-US" sz="1800" b="0" dirty="0"/>
                  <a:t> </a:t>
                </a:r>
                <a14:m>
                  <m:oMath xmlns:m="http://schemas.openxmlformats.org/officeDocument/2006/math">
                    <m:r>
                      <a:rPr lang="en-US" sz="1800" b="0" i="1" smtClean="0">
                        <a:latin typeface="Cambria Math" panose="02040503050406030204" pitchFamily="18" charset="0"/>
                      </a:rPr>
                      <m:t>&lt; </m:t>
                    </m:r>
                    <m:r>
                      <a:rPr lang="en-US" sz="1800" b="0" i="1" smtClean="0">
                        <a:latin typeface="Cambria Math" panose="02040503050406030204" pitchFamily="18" charset="0"/>
                        <a:ea typeface="Cambria Math" panose="02040503050406030204" pitchFamily="18" charset="0"/>
                      </a:rPr>
                      <m:t>~ −87</m:t>
                    </m:r>
                    <m:r>
                      <a:rPr lang="en-US" sz="1800" b="0" i="1" smtClean="0">
                        <a:latin typeface="Cambria Math" panose="02040503050406030204" pitchFamily="18" charset="0"/>
                        <a:ea typeface="Cambria Math" panose="02040503050406030204" pitchFamily="18" charset="0"/>
                      </a:rPr>
                      <m:t>𝑑𝐵</m:t>
                    </m:r>
                  </m:oMath>
                </a14:m>
                <a:r>
                  <a:rPr lang="en-US" dirty="0"/>
                  <a:t> </a:t>
                </a:r>
              </a:p>
            </p:txBody>
          </p:sp>
        </mc:Choice>
        <mc:Fallback xmlns="">
          <p:sp>
            <p:nvSpPr>
              <p:cNvPr id="16" name="TextBox 15">
                <a:extLst>
                  <a:ext uri="{FF2B5EF4-FFF2-40B4-BE49-F238E27FC236}">
                    <a16:creationId xmlns:a16="http://schemas.microsoft.com/office/drawing/2014/main" id="{AE81EBE5-ABDD-4DC2-89A9-46D075CAD0B8}"/>
                  </a:ext>
                </a:extLst>
              </p:cNvPr>
              <p:cNvSpPr txBox="1">
                <a:spLocks noRot="1" noChangeAspect="1" noMove="1" noResize="1" noEditPoints="1" noAdjustHandles="1" noChangeArrowheads="1" noChangeShapeType="1" noTextEdit="1"/>
              </p:cNvSpPr>
              <p:nvPr/>
            </p:nvSpPr>
            <p:spPr>
              <a:xfrm>
                <a:off x="4184032" y="4318462"/>
                <a:ext cx="4424416" cy="369332"/>
              </a:xfrm>
              <a:prstGeom prst="rect">
                <a:avLst/>
              </a:prstGeom>
              <a:blipFill>
                <a:blip r:embed="rId9"/>
                <a:stretch>
                  <a:fillRect l="-1102" t="-8197" b="-24590"/>
                </a:stretch>
              </a:blipFill>
            </p:spPr>
            <p:txBody>
              <a:bodyPr/>
              <a:lstStyle/>
              <a:p>
                <a:r>
                  <a:rPr lang="en-US">
                    <a:noFill/>
                  </a:rPr>
                  <a:t> </a:t>
                </a:r>
              </a:p>
            </p:txBody>
          </p:sp>
        </mc:Fallback>
      </mc:AlternateContent>
    </p:spTree>
    <p:extLst>
      <p:ext uri="{BB962C8B-B14F-4D97-AF65-F5344CB8AC3E}">
        <p14:creationId xmlns:p14="http://schemas.microsoft.com/office/powerpoint/2010/main" val="2064723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7CFB1-252F-416B-B2BE-352B62B2B3D6}"/>
              </a:ext>
            </a:extLst>
          </p:cNvPr>
          <p:cNvSpPr>
            <a:spLocks noGrp="1"/>
          </p:cNvSpPr>
          <p:nvPr>
            <p:ph type="title"/>
          </p:nvPr>
        </p:nvSpPr>
        <p:spPr>
          <a:xfrm>
            <a:off x="415600" y="1"/>
            <a:ext cx="11360800" cy="521704"/>
          </a:xfrm>
        </p:spPr>
        <p:txBody>
          <a:bodyPr/>
          <a:lstStyle/>
          <a:p>
            <a:pPr marL="0" marR="0" lvl="0" indent="0" algn="ctr" defTabSz="914400" rtl="0" eaLnBrk="1" fontAlgn="auto" latinLnBrk="0" hangingPunct="1">
              <a:lnSpc>
                <a:spcPct val="100000"/>
              </a:lnSpc>
              <a:spcBef>
                <a:spcPts val="0"/>
              </a:spcBef>
              <a:spcAft>
                <a:spcPts val="0"/>
              </a:spcAft>
              <a:tabLst/>
              <a:defRPr/>
            </a:pPr>
            <a:r>
              <a:rPr kumimoji="0" lang="en-GB" sz="3600" b="1" i="0" u="none" strike="noStrike" kern="0" cap="none" spc="0" normalizeH="0" baseline="0" noProof="0" dirty="0">
                <a:ln>
                  <a:noFill/>
                </a:ln>
                <a:solidFill>
                  <a:srgbClr val="000000"/>
                </a:solidFill>
                <a:effectLst/>
                <a:uLnTx/>
                <a:uFillTx/>
                <a:latin typeface="SansSerif" panose="00000400000000000000" pitchFamily="2" charset="2"/>
                <a:cs typeface="Arial"/>
                <a:sym typeface="Arial"/>
              </a:rPr>
              <a:t>EM SIMULATION FOR COUPLING DESIGN</a:t>
            </a:r>
            <a:endParaRPr lang="en-US" sz="3600" dirty="0"/>
          </a:p>
        </p:txBody>
      </p:sp>
      <p:pic>
        <p:nvPicPr>
          <p:cNvPr id="6" name="Picture 5">
            <a:extLst>
              <a:ext uri="{FF2B5EF4-FFF2-40B4-BE49-F238E27FC236}">
                <a16:creationId xmlns:a16="http://schemas.microsoft.com/office/drawing/2014/main" id="{A9706FF5-B7CA-4CD9-A901-A82444E6925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97510" y="4751078"/>
            <a:ext cx="4234654" cy="2106922"/>
          </a:xfrm>
          <a:prstGeom prst="rect">
            <a:avLst/>
          </a:prstGeom>
        </p:spPr>
      </p:pic>
      <p:pic>
        <p:nvPicPr>
          <p:cNvPr id="7" name="Picture 6" descr="Chart, line chart&#10;&#10;Description automatically generated">
            <a:extLst>
              <a:ext uri="{FF2B5EF4-FFF2-40B4-BE49-F238E27FC236}">
                <a16:creationId xmlns:a16="http://schemas.microsoft.com/office/drawing/2014/main" id="{C0DCB242-D418-4CA6-A67C-A0BBCECB10D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498317" y="1751336"/>
            <a:ext cx="4850849" cy="2347021"/>
          </a:xfrm>
          <a:prstGeom prst="rect">
            <a:avLst/>
          </a:prstGeom>
        </p:spPr>
      </p:pic>
      <p:pic>
        <p:nvPicPr>
          <p:cNvPr id="4" name="Picture 3">
            <a:extLst>
              <a:ext uri="{FF2B5EF4-FFF2-40B4-BE49-F238E27FC236}">
                <a16:creationId xmlns:a16="http://schemas.microsoft.com/office/drawing/2014/main" id="{9EFC831A-3223-4F8F-ABB3-A84E2A9C379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4793503"/>
            <a:ext cx="4149386" cy="2064497"/>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9DDD843-1E04-4BFB-8A9A-12DB8243AF0E}"/>
                  </a:ext>
                </a:extLst>
              </p:cNvPr>
              <p:cNvSpPr txBox="1"/>
              <p:nvPr/>
            </p:nvSpPr>
            <p:spPr>
              <a:xfrm>
                <a:off x="96248" y="578914"/>
                <a:ext cx="11743599" cy="646331"/>
              </a:xfrm>
              <a:prstGeom prst="rect">
                <a:avLst/>
              </a:prstGeom>
              <a:noFill/>
            </p:spPr>
            <p:txBody>
              <a:bodyPr wrap="none" rtlCol="0">
                <a:spAutoFit/>
              </a:bodyPr>
              <a:lstStyle/>
              <a:p>
                <a:r>
                  <a:rPr lang="en-US" dirty="0"/>
                  <a:t>Coupling coefficient for different coupling slot width has been studied, for each </a:t>
                </a:r>
                <a:r>
                  <a:rPr lang="en-US" b="1" dirty="0"/>
                  <a:t>change of waveguide width has </a:t>
                </a:r>
              </a:p>
              <a:p>
                <a:r>
                  <a:rPr lang="en-US" b="1" dirty="0"/>
                  <a:t>been reoptimized</a:t>
                </a:r>
                <a:r>
                  <a:rPr lang="en-US" dirty="0"/>
                  <a:t>. Final results are shown below: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21 </m:t>
                        </m:r>
                      </m:sub>
                    </m:sSub>
                    <m:r>
                      <a:rPr lang="en-US" b="0" i="1" smtClean="0">
                        <a:latin typeface="Cambria Math" panose="02040503050406030204" pitchFamily="18" charset="0"/>
                      </a:rPr>
                      <m:t>=0.7734</m:t>
                    </m:r>
                    <m:r>
                      <a:rPr lang="ka-GE" b="0" i="1" smtClean="0">
                        <a:latin typeface="Cambria Math" panose="02040503050406030204" pitchFamily="18" charset="0"/>
                      </a:rPr>
                      <m:t> </m:t>
                    </m:r>
                    <m:r>
                      <a:rPr lang="ka-GE" b="0" i="1" smtClean="0">
                        <a:latin typeface="Cambria Math" panose="02040503050406030204" pitchFamily="18" charset="0"/>
                        <a:ea typeface="Cambria Math" panose="02040503050406030204" pitchFamily="18" charset="0"/>
                      </a:rPr>
                      <m:t>⇒</m:t>
                    </m:r>
                    <m:r>
                      <a:rPr lang="ka-GE" b="0" i="1" smtClean="0">
                        <a:latin typeface="Cambria Math" panose="02040503050406030204" pitchFamily="18" charset="0"/>
                      </a:rPr>
                      <m:t> </m:t>
                    </m:r>
                    <m:r>
                      <a:rPr lang="ka-GE" b="0" i="1" smtClean="0">
                        <a:latin typeface="Cambria Math" panose="02040503050406030204" pitchFamily="18" charset="0"/>
                        <a:ea typeface="Cambria Math" panose="02040503050406030204" pitchFamily="18" charset="0"/>
                      </a:rPr>
                      <m:t>𝛽</m:t>
                    </m:r>
                    <m:r>
                      <a:rPr lang="ka-GE" b="0" i="1" smtClean="0">
                        <a:latin typeface="Cambria Math" panose="02040503050406030204" pitchFamily="18" charset="0"/>
                        <a:ea typeface="Cambria Math" panose="02040503050406030204" pitchFamily="18" charset="0"/>
                      </a:rPr>
                      <m:t>=7.8 </m:t>
                    </m:r>
                  </m:oMath>
                </a14:m>
                <a:endParaRPr lang="en-US" dirty="0"/>
              </a:p>
            </p:txBody>
          </p:sp>
        </mc:Choice>
        <mc:Fallback xmlns="">
          <p:sp>
            <p:nvSpPr>
              <p:cNvPr id="8" name="TextBox 7">
                <a:extLst>
                  <a:ext uri="{FF2B5EF4-FFF2-40B4-BE49-F238E27FC236}">
                    <a16:creationId xmlns:a16="http://schemas.microsoft.com/office/drawing/2014/main" id="{19DDD843-1E04-4BFB-8A9A-12DB8243AF0E}"/>
                  </a:ext>
                </a:extLst>
              </p:cNvPr>
              <p:cNvSpPr txBox="1">
                <a:spLocks noRot="1" noChangeAspect="1" noMove="1" noResize="1" noEditPoints="1" noAdjustHandles="1" noChangeArrowheads="1" noChangeShapeType="1" noTextEdit="1"/>
              </p:cNvSpPr>
              <p:nvPr/>
            </p:nvSpPr>
            <p:spPr>
              <a:xfrm>
                <a:off x="96248" y="578914"/>
                <a:ext cx="11743599" cy="646331"/>
              </a:xfrm>
              <a:prstGeom prst="rect">
                <a:avLst/>
              </a:prstGeom>
              <a:blipFill>
                <a:blip r:embed="rId5"/>
                <a:stretch>
                  <a:fillRect l="-467" t="-5660"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5" name="Table 2">
                <a:extLst>
                  <a:ext uri="{FF2B5EF4-FFF2-40B4-BE49-F238E27FC236}">
                    <a16:creationId xmlns:a16="http://schemas.microsoft.com/office/drawing/2014/main" id="{DC59B368-ADA6-4662-A35D-D4EDCA5FD8C9}"/>
                  </a:ext>
                </a:extLst>
              </p:cNvPr>
              <p:cNvGraphicFramePr>
                <a:graphicFrameLocks noGrp="1"/>
              </p:cNvGraphicFramePr>
              <p:nvPr>
                <p:extLst>
                  <p:ext uri="{D42A27DB-BD31-4B8C-83A1-F6EECF244321}">
                    <p14:modId xmlns:p14="http://schemas.microsoft.com/office/powerpoint/2010/main" val="3445229749"/>
                  </p:ext>
                </p:extLst>
              </p:nvPr>
            </p:nvGraphicFramePr>
            <p:xfrm>
              <a:off x="8397290" y="1937011"/>
              <a:ext cx="3647208" cy="3729228"/>
            </p:xfrm>
            <a:graphic>
              <a:graphicData uri="http://schemas.openxmlformats.org/drawingml/2006/table">
                <a:tbl>
                  <a:tblPr firstRow="1" bandRow="1">
                    <a:tableStyleId>{5C22544A-7EE6-4342-B048-85BDC9FD1C3A}</a:tableStyleId>
                  </a:tblPr>
                  <a:tblGrid>
                    <a:gridCol w="2353594">
                      <a:extLst>
                        <a:ext uri="{9D8B030D-6E8A-4147-A177-3AD203B41FA5}">
                          <a16:colId xmlns:a16="http://schemas.microsoft.com/office/drawing/2014/main" val="1856691223"/>
                        </a:ext>
                      </a:extLst>
                    </a:gridCol>
                    <a:gridCol w="1293614">
                      <a:extLst>
                        <a:ext uri="{9D8B030D-6E8A-4147-A177-3AD203B41FA5}">
                          <a16:colId xmlns:a16="http://schemas.microsoft.com/office/drawing/2014/main" val="256751508"/>
                        </a:ext>
                      </a:extLst>
                    </a:gridCol>
                  </a:tblGrid>
                  <a:tr h="321222">
                    <a:tc gridSpan="2">
                      <a:txBody>
                        <a:bodyPr/>
                        <a:lstStyle/>
                        <a:p>
                          <a:pPr algn="ctr"/>
                          <a:r>
                            <a:rPr lang="en-US" sz="1800" dirty="0">
                              <a:solidFill>
                                <a:srgbClr val="002060"/>
                              </a:solidFill>
                            </a:rPr>
                            <a:t>Final Parameters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429088"/>
                      </a:ext>
                    </a:extLst>
                  </a:tr>
                  <a:tr h="321222">
                    <a:tc>
                      <a:txBody>
                        <a:bodyPr/>
                        <a:lstStyle/>
                        <a:p>
                          <a:r>
                            <a:rPr lang="en-US" sz="1600" dirty="0"/>
                            <a:t>Type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BOC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19823932"/>
                      </a:ext>
                    </a:extLst>
                  </a:tr>
                  <a:tr h="321222">
                    <a:tc>
                      <a:txBody>
                        <a:bodyPr/>
                        <a:lstStyle/>
                        <a:p>
                          <a:r>
                            <a:rPr lang="en-US" sz="1600" dirty="0"/>
                            <a:t>Frequency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t>11.9951 GHz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91643148"/>
                      </a:ext>
                    </a:extLst>
                  </a:tr>
                  <a:tr h="331584">
                    <a:tc>
                      <a:txBody>
                        <a:bodyPr/>
                        <a:lstStyle/>
                        <a:p>
                          <a:r>
                            <a:rPr lang="en-US" sz="1600" dirty="0"/>
                            <a:t>Resonant Mode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14:m>
                            <m:oMathPara xmlns:m="http://schemas.openxmlformats.org/officeDocument/2006/math">
                              <m:oMathParaPr>
                                <m:jc m:val="left"/>
                              </m:oMathParaPr>
                              <m:oMath xmlns:m="http://schemas.openxmlformats.org/officeDocument/2006/math">
                                <m:sSub>
                                  <m:sSubPr>
                                    <m:ctrlPr>
                                      <a:rPr lang="en-US" sz="1600" i="1" dirty="0" smtClean="0">
                                        <a:latin typeface="Cambria Math" panose="02040503050406030204" pitchFamily="18" charset="0"/>
                                      </a:rPr>
                                    </m:ctrlPr>
                                  </m:sSubPr>
                                  <m:e>
                                    <m:r>
                                      <a:rPr lang="en-US" sz="1600" b="0" i="1" dirty="0" smtClean="0">
                                        <a:latin typeface="Cambria Math" panose="02040503050406030204" pitchFamily="18" charset="0"/>
                                      </a:rPr>
                                      <m:t>𝑇𝑀</m:t>
                                    </m:r>
                                  </m:e>
                                  <m:sub>
                                    <m:r>
                                      <a:rPr lang="en-US" sz="1600" b="0" i="1" dirty="0" smtClean="0">
                                        <a:latin typeface="Cambria Math" panose="02040503050406030204" pitchFamily="18" charset="0"/>
                                      </a:rPr>
                                      <m:t>16,1,1</m:t>
                                    </m:r>
                                  </m:sub>
                                </m:sSub>
                              </m:oMath>
                            </m:oMathPara>
                          </a14:m>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26946851"/>
                      </a:ext>
                    </a:extLst>
                  </a:tr>
                  <a:tr h="321222">
                    <a:tc>
                      <a:txBody>
                        <a:bodyPr/>
                        <a:lstStyle/>
                        <a:p>
                          <a:r>
                            <a:rPr lang="en-US" sz="1600" dirty="0"/>
                            <a:t>Diameter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171.3 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28534223"/>
                      </a:ext>
                    </a:extLst>
                  </a:tr>
                  <a:tr h="321222">
                    <a:tc>
                      <a:txBody>
                        <a:bodyPr/>
                        <a:lstStyle/>
                        <a:p>
                          <a:r>
                            <a:rPr lang="en-US" sz="1400" dirty="0"/>
                            <a:t>Number of Coupling Slots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36745652"/>
                      </a:ext>
                    </a:extLst>
                  </a:tr>
                  <a:tr h="321222">
                    <a:tc>
                      <a:txBody>
                        <a:bodyPr/>
                        <a:lstStyle/>
                        <a:p>
                          <a:r>
                            <a:rPr lang="en-US" sz="1600" dirty="0"/>
                            <a:t>Coupling Factor (</a:t>
                          </a:r>
                          <a14:m>
                            <m:oMath xmlns:m="http://schemas.openxmlformats.org/officeDocument/2006/math">
                              <m:r>
                                <a:rPr lang="en-US" sz="1600" i="1" smtClean="0">
                                  <a:latin typeface="Cambria Math" panose="02040503050406030204" pitchFamily="18" charset="0"/>
                                  <a:ea typeface="Cambria Math" panose="02040503050406030204" pitchFamily="18" charset="0"/>
                                </a:rPr>
                                <m:t>𝛽</m:t>
                              </m:r>
                            </m:oMath>
                          </a14:m>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7.8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6783472"/>
                      </a:ext>
                    </a:extLst>
                  </a:tr>
                  <a:tr h="321222">
                    <a:tc>
                      <a:txBody>
                        <a:bodyPr/>
                        <a:lstStyle/>
                        <a:p>
                          <a:r>
                            <a:rPr lang="en-US" sz="1600" i="0" dirty="0">
                              <a:latin typeface="+mn-lt"/>
                            </a:rPr>
                            <a:t>BOC</a:t>
                          </a:r>
                          <a:r>
                            <a:rPr lang="en-US" sz="1600" i="0" baseline="0" dirty="0">
                              <a:latin typeface="+mn-lt"/>
                            </a:rPr>
                            <a:t> </a:t>
                          </a:r>
                          <a14:m>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𝑄</m:t>
                                  </m:r>
                                </m:e>
                                <m:sub>
                                  <m:r>
                                    <a:rPr lang="en-US" sz="1600" b="0" i="1" smtClean="0">
                                      <a:latin typeface="Cambria Math" panose="02040503050406030204" pitchFamily="18" charset="0"/>
                                    </a:rPr>
                                    <m:t>0</m:t>
                                  </m:r>
                                </m:sub>
                              </m:sSub>
                            </m:oMath>
                          </a14:m>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143 000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89407312"/>
                      </a:ext>
                    </a:extLst>
                  </a:tr>
                  <a:tr h="321222">
                    <a:tc>
                      <a:txBody>
                        <a:bodyPr/>
                        <a:lstStyle/>
                        <a:p>
                          <a:r>
                            <a:rPr lang="en-US" sz="1600" i="0" dirty="0">
                              <a:latin typeface="+mn-lt"/>
                            </a:rPr>
                            <a:t>Slot width</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3.8 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9901265"/>
                      </a:ext>
                    </a:extLst>
                  </a:tr>
                  <a:tr h="321222">
                    <a:tc>
                      <a:txBody>
                        <a:bodyPr/>
                        <a:lstStyle/>
                        <a:p>
                          <a:r>
                            <a:rPr lang="en-US" sz="1600" dirty="0"/>
                            <a:t>Slot height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9.5 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11854694"/>
                      </a:ext>
                    </a:extLst>
                  </a:tr>
                  <a:tr h="0">
                    <a:tc>
                      <a:txBody>
                        <a:bodyPr/>
                        <a:lstStyle/>
                        <a:p>
                          <a:r>
                            <a:rPr lang="en-US" sz="1600" dirty="0"/>
                            <a:t>Wall thickness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2 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7472045"/>
                      </a:ext>
                    </a:extLst>
                  </a:tr>
                </a:tbl>
              </a:graphicData>
            </a:graphic>
          </p:graphicFrame>
        </mc:Choice>
        <mc:Fallback xmlns="">
          <p:graphicFrame>
            <p:nvGraphicFramePr>
              <p:cNvPr id="5" name="Table 2">
                <a:extLst>
                  <a:ext uri="{FF2B5EF4-FFF2-40B4-BE49-F238E27FC236}">
                    <a16:creationId xmlns:a16="http://schemas.microsoft.com/office/drawing/2014/main" id="{DC59B368-ADA6-4662-A35D-D4EDCA5FD8C9}"/>
                  </a:ext>
                </a:extLst>
              </p:cNvPr>
              <p:cNvGraphicFramePr>
                <a:graphicFrameLocks noGrp="1"/>
              </p:cNvGraphicFramePr>
              <p:nvPr>
                <p:extLst>
                  <p:ext uri="{D42A27DB-BD31-4B8C-83A1-F6EECF244321}">
                    <p14:modId xmlns:p14="http://schemas.microsoft.com/office/powerpoint/2010/main" val="3445229749"/>
                  </p:ext>
                </p:extLst>
              </p:nvPr>
            </p:nvGraphicFramePr>
            <p:xfrm>
              <a:off x="8397290" y="1937011"/>
              <a:ext cx="3647208" cy="3729228"/>
            </p:xfrm>
            <a:graphic>
              <a:graphicData uri="http://schemas.openxmlformats.org/drawingml/2006/table">
                <a:tbl>
                  <a:tblPr firstRow="1" bandRow="1">
                    <a:tableStyleId>{5C22544A-7EE6-4342-B048-85BDC9FD1C3A}</a:tableStyleId>
                  </a:tblPr>
                  <a:tblGrid>
                    <a:gridCol w="2353594">
                      <a:extLst>
                        <a:ext uri="{9D8B030D-6E8A-4147-A177-3AD203B41FA5}">
                          <a16:colId xmlns:a16="http://schemas.microsoft.com/office/drawing/2014/main" val="1856691223"/>
                        </a:ext>
                      </a:extLst>
                    </a:gridCol>
                    <a:gridCol w="1293614">
                      <a:extLst>
                        <a:ext uri="{9D8B030D-6E8A-4147-A177-3AD203B41FA5}">
                          <a16:colId xmlns:a16="http://schemas.microsoft.com/office/drawing/2014/main" val="256751508"/>
                        </a:ext>
                      </a:extLst>
                    </a:gridCol>
                  </a:tblGrid>
                  <a:tr h="365760">
                    <a:tc gridSpan="2">
                      <a:txBody>
                        <a:bodyPr/>
                        <a:lstStyle/>
                        <a:p>
                          <a:pPr algn="ctr"/>
                          <a:r>
                            <a:rPr lang="en-US" sz="1800" dirty="0">
                              <a:solidFill>
                                <a:srgbClr val="002060"/>
                              </a:solidFill>
                            </a:rPr>
                            <a:t>Final Parameters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429088"/>
                      </a:ext>
                    </a:extLst>
                  </a:tr>
                  <a:tr h="335280">
                    <a:tc>
                      <a:txBody>
                        <a:bodyPr/>
                        <a:lstStyle/>
                        <a:p>
                          <a:r>
                            <a:rPr lang="en-US" sz="1600" dirty="0"/>
                            <a:t>Type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BOC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19823932"/>
                      </a:ext>
                    </a:extLst>
                  </a:tr>
                  <a:tr h="335280">
                    <a:tc>
                      <a:txBody>
                        <a:bodyPr/>
                        <a:lstStyle/>
                        <a:p>
                          <a:r>
                            <a:rPr lang="en-US" sz="1600" dirty="0"/>
                            <a:t>Frequency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t>11.9951 GHz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91643148"/>
                      </a:ext>
                    </a:extLst>
                  </a:tr>
                  <a:tr h="345948">
                    <a:tc>
                      <a:txBody>
                        <a:bodyPr/>
                        <a:lstStyle/>
                        <a:p>
                          <a:r>
                            <a:rPr lang="en-US" sz="1600" dirty="0"/>
                            <a:t>Resonant Mode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183019" t="-307018" r="-943" b="-700000"/>
                          </a:stretch>
                        </a:blipFill>
                      </a:tcPr>
                    </a:tc>
                    <a:extLst>
                      <a:ext uri="{0D108BD9-81ED-4DB2-BD59-A6C34878D82A}">
                        <a16:rowId xmlns:a16="http://schemas.microsoft.com/office/drawing/2014/main" val="626946851"/>
                      </a:ext>
                    </a:extLst>
                  </a:tr>
                  <a:tr h="335280">
                    <a:tc>
                      <a:txBody>
                        <a:bodyPr/>
                        <a:lstStyle/>
                        <a:p>
                          <a:r>
                            <a:rPr lang="en-US" sz="1600" dirty="0"/>
                            <a:t>Diameter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171.3 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28534223"/>
                      </a:ext>
                    </a:extLst>
                  </a:tr>
                  <a:tr h="335280">
                    <a:tc>
                      <a:txBody>
                        <a:bodyPr/>
                        <a:lstStyle/>
                        <a:p>
                          <a:r>
                            <a:rPr lang="en-US" sz="1400" dirty="0"/>
                            <a:t>Number of Coupling Slots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36745652"/>
                      </a:ext>
                    </a:extLst>
                  </a:tr>
                  <a:tr h="33528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258" t="-610714" r="-55297" b="-416071"/>
                          </a:stretch>
                        </a:blipFill>
                      </a:tcPr>
                    </a:tc>
                    <a:tc>
                      <a:txBody>
                        <a:bodyPr/>
                        <a:lstStyle/>
                        <a:p>
                          <a:r>
                            <a:rPr lang="en-US" sz="1600" dirty="0"/>
                            <a:t>7.8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6783472"/>
                      </a:ext>
                    </a:extLst>
                  </a:tr>
                  <a:tr h="33528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258" t="-723636" r="-55297" b="-323636"/>
                          </a:stretch>
                        </a:blipFill>
                      </a:tcPr>
                    </a:tc>
                    <a:tc>
                      <a:txBody>
                        <a:bodyPr/>
                        <a:lstStyle/>
                        <a:p>
                          <a:r>
                            <a:rPr lang="en-US" sz="1600" dirty="0"/>
                            <a:t>143 000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89407312"/>
                      </a:ext>
                    </a:extLst>
                  </a:tr>
                  <a:tr h="335280">
                    <a:tc>
                      <a:txBody>
                        <a:bodyPr/>
                        <a:lstStyle/>
                        <a:p>
                          <a:r>
                            <a:rPr lang="en-US" sz="1600" i="0" dirty="0">
                              <a:latin typeface="+mn-lt"/>
                            </a:rPr>
                            <a:t>Slot width</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3.8 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9901265"/>
                      </a:ext>
                    </a:extLst>
                  </a:tr>
                  <a:tr h="335280">
                    <a:tc>
                      <a:txBody>
                        <a:bodyPr/>
                        <a:lstStyle/>
                        <a:p>
                          <a:r>
                            <a:rPr lang="en-US" sz="1600" dirty="0"/>
                            <a:t>Slot height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9.5 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11854694"/>
                      </a:ext>
                    </a:extLst>
                  </a:tr>
                  <a:tr h="335280">
                    <a:tc>
                      <a:txBody>
                        <a:bodyPr/>
                        <a:lstStyle/>
                        <a:p>
                          <a:r>
                            <a:rPr lang="en-US" sz="1600" dirty="0"/>
                            <a:t>Wall thickness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2 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7472045"/>
                      </a:ext>
                    </a:extLst>
                  </a:tr>
                </a:tbl>
              </a:graphicData>
            </a:graphic>
          </p:graphicFrame>
        </mc:Fallback>
      </mc:AlternateContent>
      <p:pic>
        <p:nvPicPr>
          <p:cNvPr id="9" name="Picture 8" descr="Diagram, engineering drawing&#10;&#10;Description automatically generated">
            <a:extLst>
              <a:ext uri="{FF2B5EF4-FFF2-40B4-BE49-F238E27FC236}">
                <a16:creationId xmlns:a16="http://schemas.microsoft.com/office/drawing/2014/main" id="{C3EC9A10-FEED-4ADA-9B6A-4BE6C9DDC5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4330" y="1807804"/>
            <a:ext cx="2436700" cy="2325196"/>
          </a:xfrm>
          <a:prstGeom prst="rect">
            <a:avLst/>
          </a:prstGeom>
        </p:spPr>
      </p:pic>
      <p:sp>
        <p:nvSpPr>
          <p:cNvPr id="12" name="Rectangle: Rounded Corners 11">
            <a:extLst>
              <a:ext uri="{FF2B5EF4-FFF2-40B4-BE49-F238E27FC236}">
                <a16:creationId xmlns:a16="http://schemas.microsoft.com/office/drawing/2014/main" id="{FF60DDBF-1C5F-4501-8D51-16D92C0A739B}"/>
              </a:ext>
            </a:extLst>
          </p:cNvPr>
          <p:cNvSpPr/>
          <p:nvPr/>
        </p:nvSpPr>
        <p:spPr>
          <a:xfrm>
            <a:off x="96248" y="1352012"/>
            <a:ext cx="3294019" cy="3822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Parametrized coupling slot</a:t>
            </a:r>
          </a:p>
        </p:txBody>
      </p:sp>
      <mc:AlternateContent xmlns:mc="http://schemas.openxmlformats.org/markup-compatibility/2006" xmlns:a14="http://schemas.microsoft.com/office/drawing/2010/main">
        <mc:Choice Requires="a14">
          <p:sp>
            <p:nvSpPr>
              <p:cNvPr id="13" name="Rectangle: Rounded Corners 12">
                <a:extLst>
                  <a:ext uri="{FF2B5EF4-FFF2-40B4-BE49-F238E27FC236}">
                    <a16:creationId xmlns:a16="http://schemas.microsoft.com/office/drawing/2014/main" id="{C25C8396-1A7A-4030-97C0-FC5A61583D35}"/>
                  </a:ext>
                </a:extLst>
              </p:cNvPr>
              <p:cNvSpPr/>
              <p:nvPr/>
            </p:nvSpPr>
            <p:spPr>
              <a:xfrm>
                <a:off x="4276731" y="1370961"/>
                <a:ext cx="3294019" cy="3822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b="1" i="1" dirty="0" smtClean="0">
                        <a:solidFill>
                          <a:schemeClr val="tx1"/>
                        </a:solidFill>
                        <a:latin typeface="Cambria Math" panose="02040503050406030204" pitchFamily="18" charset="0"/>
                        <a:ea typeface="Cambria Math" panose="02040503050406030204" pitchFamily="18" charset="0"/>
                      </a:rPr>
                      <m:t>𝜷</m:t>
                    </m:r>
                  </m:oMath>
                </a14:m>
                <a:r>
                  <a:rPr lang="en-US" b="1" dirty="0">
                    <a:solidFill>
                      <a:schemeClr val="tx1"/>
                    </a:solidFill>
                  </a:rPr>
                  <a:t> versus slot width</a:t>
                </a:r>
              </a:p>
            </p:txBody>
          </p:sp>
        </mc:Choice>
        <mc:Fallback xmlns="">
          <p:sp>
            <p:nvSpPr>
              <p:cNvPr id="13" name="Rectangle: Rounded Corners 12">
                <a:extLst>
                  <a:ext uri="{FF2B5EF4-FFF2-40B4-BE49-F238E27FC236}">
                    <a16:creationId xmlns:a16="http://schemas.microsoft.com/office/drawing/2014/main" id="{C25C8396-1A7A-4030-97C0-FC5A61583D35}"/>
                  </a:ext>
                </a:extLst>
              </p:cNvPr>
              <p:cNvSpPr>
                <a:spLocks noRot="1" noChangeAspect="1" noMove="1" noResize="1" noEditPoints="1" noAdjustHandles="1" noChangeArrowheads="1" noChangeShapeType="1" noTextEdit="1"/>
              </p:cNvSpPr>
              <p:nvPr/>
            </p:nvSpPr>
            <p:spPr>
              <a:xfrm>
                <a:off x="4276731" y="1370961"/>
                <a:ext cx="3294019" cy="382271"/>
              </a:xfrm>
              <a:prstGeom prst="roundRect">
                <a:avLst/>
              </a:prstGeom>
              <a:blipFill>
                <a:blip r:embed="rId8"/>
                <a:stretch>
                  <a:fillRect t="-2985" b="-179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Rounded Corners 13">
                <a:extLst>
                  <a:ext uri="{FF2B5EF4-FFF2-40B4-BE49-F238E27FC236}">
                    <a16:creationId xmlns:a16="http://schemas.microsoft.com/office/drawing/2014/main" id="{ACD652E3-4FA0-4793-BCF7-1EA4F4CA9F02}"/>
                  </a:ext>
                </a:extLst>
              </p:cNvPr>
              <p:cNvSpPr/>
              <p:nvPr/>
            </p:nvSpPr>
            <p:spPr>
              <a:xfrm>
                <a:off x="147502" y="4287596"/>
                <a:ext cx="3822610" cy="3822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Transmission Coefficient </a:t>
                </a:r>
                <a14:m>
                  <m:oMath xmlns:m="http://schemas.openxmlformats.org/officeDocument/2006/math">
                    <m:sSub>
                      <m:sSubPr>
                        <m:ctrlPr>
                          <a:rPr lang="en-US" sz="1600" b="1" i="1" smtClean="0">
                            <a:solidFill>
                              <a:schemeClr val="tx1"/>
                            </a:solidFill>
                            <a:latin typeface="Cambria Math" panose="02040503050406030204" pitchFamily="18" charset="0"/>
                          </a:rPr>
                        </m:ctrlPr>
                      </m:sSubPr>
                      <m:e>
                        <m:r>
                          <a:rPr lang="en-US" sz="1600" b="1" i="1" smtClean="0">
                            <a:solidFill>
                              <a:schemeClr val="tx1"/>
                            </a:solidFill>
                            <a:latin typeface="Cambria Math" panose="02040503050406030204" pitchFamily="18" charset="0"/>
                          </a:rPr>
                          <m:t>𝑺</m:t>
                        </m:r>
                      </m:e>
                      <m:sub>
                        <m:r>
                          <a:rPr lang="en-US" sz="1600" b="1" i="1" smtClean="0">
                            <a:solidFill>
                              <a:schemeClr val="tx1"/>
                            </a:solidFill>
                            <a:latin typeface="Cambria Math" panose="02040503050406030204" pitchFamily="18" charset="0"/>
                          </a:rPr>
                          <m:t>𝟐𝟏</m:t>
                        </m:r>
                      </m:sub>
                    </m:sSub>
                    <m:r>
                      <a:rPr lang="en-US" sz="1600" b="1" i="1" smtClean="0">
                        <a:solidFill>
                          <a:schemeClr val="tx1"/>
                        </a:solidFill>
                        <a:latin typeface="Cambria Math" panose="02040503050406030204" pitchFamily="18" charset="0"/>
                      </a:rPr>
                      <m:t>=</m:t>
                    </m:r>
                    <m:r>
                      <a:rPr lang="en-US" sz="1600" b="1" i="1" smtClean="0">
                        <a:solidFill>
                          <a:schemeClr val="tx1"/>
                        </a:solidFill>
                        <a:latin typeface="Cambria Math" panose="02040503050406030204" pitchFamily="18" charset="0"/>
                      </a:rPr>
                      <m:t>𝟎</m:t>
                    </m:r>
                    <m:r>
                      <a:rPr lang="en-US" sz="1600" b="1" i="1" smtClean="0">
                        <a:solidFill>
                          <a:schemeClr val="tx1"/>
                        </a:solidFill>
                        <a:latin typeface="Cambria Math" panose="02040503050406030204" pitchFamily="18" charset="0"/>
                      </a:rPr>
                      <m:t>.</m:t>
                    </m:r>
                    <m:r>
                      <a:rPr lang="en-US" sz="1600" b="1" i="1" smtClean="0">
                        <a:solidFill>
                          <a:schemeClr val="tx1"/>
                        </a:solidFill>
                        <a:latin typeface="Cambria Math" panose="02040503050406030204" pitchFamily="18" charset="0"/>
                      </a:rPr>
                      <m:t>𝟕𝟕</m:t>
                    </m:r>
                    <m:r>
                      <a:rPr lang="en-US" sz="1600" b="1" i="1" smtClean="0">
                        <a:solidFill>
                          <a:schemeClr val="tx1"/>
                        </a:solidFill>
                        <a:latin typeface="Cambria Math" panose="02040503050406030204" pitchFamily="18" charset="0"/>
                      </a:rPr>
                      <m:t> </m:t>
                    </m:r>
                  </m:oMath>
                </a14:m>
                <a:r>
                  <a:rPr lang="en-US" sz="1600" b="1" dirty="0">
                    <a:solidFill>
                      <a:schemeClr val="tx1"/>
                    </a:solidFill>
                  </a:rPr>
                  <a:t> </a:t>
                </a:r>
              </a:p>
            </p:txBody>
          </p:sp>
        </mc:Choice>
        <mc:Fallback xmlns="">
          <p:sp>
            <p:nvSpPr>
              <p:cNvPr id="14" name="Rectangle: Rounded Corners 13">
                <a:extLst>
                  <a:ext uri="{FF2B5EF4-FFF2-40B4-BE49-F238E27FC236}">
                    <a16:creationId xmlns:a16="http://schemas.microsoft.com/office/drawing/2014/main" id="{ACD652E3-4FA0-4793-BCF7-1EA4F4CA9F02}"/>
                  </a:ext>
                </a:extLst>
              </p:cNvPr>
              <p:cNvSpPr>
                <a:spLocks noRot="1" noChangeAspect="1" noMove="1" noResize="1" noEditPoints="1" noAdjustHandles="1" noChangeArrowheads="1" noChangeShapeType="1" noTextEdit="1"/>
              </p:cNvSpPr>
              <p:nvPr/>
            </p:nvSpPr>
            <p:spPr>
              <a:xfrm>
                <a:off x="147502" y="4287596"/>
                <a:ext cx="3822610" cy="382271"/>
              </a:xfrm>
              <a:prstGeom prst="roundRect">
                <a:avLst/>
              </a:prstGeom>
              <a:blipFill>
                <a:blip r:embed="rId9"/>
                <a:stretch>
                  <a:fillRect b="-104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Rounded Corners 14">
                <a:extLst>
                  <a:ext uri="{FF2B5EF4-FFF2-40B4-BE49-F238E27FC236}">
                    <a16:creationId xmlns:a16="http://schemas.microsoft.com/office/drawing/2014/main" id="{6378298A-9E88-4A5A-B63D-45BCA9D487F6}"/>
                  </a:ext>
                </a:extLst>
              </p:cNvPr>
              <p:cNvSpPr/>
              <p:nvPr/>
            </p:nvSpPr>
            <p:spPr>
              <a:xfrm>
                <a:off x="4397562" y="4277512"/>
                <a:ext cx="3951604" cy="3822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Reflection Coefficient </a:t>
                </a:r>
                <a14:m>
                  <m:oMath xmlns:m="http://schemas.openxmlformats.org/officeDocument/2006/math">
                    <m:sSub>
                      <m:sSubPr>
                        <m:ctrlPr>
                          <a:rPr lang="en-US" sz="1600" b="1" i="1" smtClean="0">
                            <a:solidFill>
                              <a:schemeClr val="tx1"/>
                            </a:solidFill>
                            <a:latin typeface="Cambria Math" panose="02040503050406030204" pitchFamily="18" charset="0"/>
                          </a:rPr>
                        </m:ctrlPr>
                      </m:sSubPr>
                      <m:e>
                        <m:r>
                          <a:rPr lang="en-US" sz="1600" b="1" i="1" smtClean="0">
                            <a:solidFill>
                              <a:schemeClr val="tx1"/>
                            </a:solidFill>
                            <a:latin typeface="Cambria Math" panose="02040503050406030204" pitchFamily="18" charset="0"/>
                          </a:rPr>
                          <m:t>𝑺</m:t>
                        </m:r>
                      </m:e>
                      <m:sub>
                        <m:r>
                          <a:rPr lang="en-US" sz="1600" b="1" i="1" smtClean="0">
                            <a:solidFill>
                              <a:schemeClr val="tx1"/>
                            </a:solidFill>
                            <a:latin typeface="Cambria Math" panose="02040503050406030204" pitchFamily="18" charset="0"/>
                          </a:rPr>
                          <m:t>𝟏𝟏</m:t>
                        </m:r>
                      </m:sub>
                    </m:sSub>
                    <m:r>
                      <a:rPr lang="en-US" sz="1600" b="1" i="1" smtClean="0">
                        <a:solidFill>
                          <a:schemeClr val="tx1"/>
                        </a:solidFill>
                        <a:latin typeface="Cambria Math" panose="02040503050406030204" pitchFamily="18" charset="0"/>
                      </a:rPr>
                      <m:t>&lt;−</m:t>
                    </m:r>
                    <m:r>
                      <a:rPr lang="en-US" sz="1600" b="1" i="1" smtClean="0">
                        <a:solidFill>
                          <a:schemeClr val="tx1"/>
                        </a:solidFill>
                        <a:latin typeface="Cambria Math" panose="02040503050406030204" pitchFamily="18" charset="0"/>
                      </a:rPr>
                      <m:t>𝟐𝟓</m:t>
                    </m:r>
                    <m:r>
                      <a:rPr lang="en-US" sz="1600" b="1" i="1" smtClean="0">
                        <a:solidFill>
                          <a:schemeClr val="tx1"/>
                        </a:solidFill>
                        <a:latin typeface="Cambria Math" panose="02040503050406030204" pitchFamily="18" charset="0"/>
                      </a:rPr>
                      <m:t> </m:t>
                    </m:r>
                    <m:r>
                      <a:rPr lang="en-US" sz="1600" b="1" i="1" smtClean="0">
                        <a:solidFill>
                          <a:schemeClr val="tx1"/>
                        </a:solidFill>
                        <a:latin typeface="Cambria Math" panose="02040503050406030204" pitchFamily="18" charset="0"/>
                      </a:rPr>
                      <m:t>𝒅𝑩</m:t>
                    </m:r>
                  </m:oMath>
                </a14:m>
                <a:endParaRPr lang="en-US" sz="1600" b="1" dirty="0">
                  <a:solidFill>
                    <a:schemeClr val="tx1"/>
                  </a:solidFill>
                </a:endParaRPr>
              </a:p>
            </p:txBody>
          </p:sp>
        </mc:Choice>
        <mc:Fallback xmlns="">
          <p:sp>
            <p:nvSpPr>
              <p:cNvPr id="15" name="Rectangle: Rounded Corners 14">
                <a:extLst>
                  <a:ext uri="{FF2B5EF4-FFF2-40B4-BE49-F238E27FC236}">
                    <a16:creationId xmlns:a16="http://schemas.microsoft.com/office/drawing/2014/main" id="{6378298A-9E88-4A5A-B63D-45BCA9D487F6}"/>
                  </a:ext>
                </a:extLst>
              </p:cNvPr>
              <p:cNvSpPr>
                <a:spLocks noRot="1" noChangeAspect="1" noMove="1" noResize="1" noEditPoints="1" noAdjustHandles="1" noChangeArrowheads="1" noChangeShapeType="1" noTextEdit="1"/>
              </p:cNvSpPr>
              <p:nvPr/>
            </p:nvSpPr>
            <p:spPr>
              <a:xfrm>
                <a:off x="4397562" y="4277512"/>
                <a:ext cx="3951604" cy="382271"/>
              </a:xfrm>
              <a:prstGeom prst="roundRect">
                <a:avLst/>
              </a:prstGeom>
              <a:blipFill>
                <a:blip r:embed="rId10"/>
                <a:stretch>
                  <a:fillRect b="-12121"/>
                </a:stretch>
              </a:blipFill>
            </p:spPr>
            <p:txBody>
              <a:bodyPr/>
              <a:lstStyle/>
              <a:p>
                <a:r>
                  <a:rPr lang="en-US">
                    <a:noFill/>
                  </a:rPr>
                  <a:t> </a:t>
                </a:r>
              </a:p>
            </p:txBody>
          </p:sp>
        </mc:Fallback>
      </mc:AlternateContent>
    </p:spTree>
    <p:extLst>
      <p:ext uri="{BB962C8B-B14F-4D97-AF65-F5344CB8AC3E}">
        <p14:creationId xmlns:p14="http://schemas.microsoft.com/office/powerpoint/2010/main" val="1131764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E7366-7388-4A1D-BCDE-1DB00AA42483}"/>
              </a:ext>
            </a:extLst>
          </p:cNvPr>
          <p:cNvSpPr>
            <a:spLocks noGrp="1"/>
          </p:cNvSpPr>
          <p:nvPr>
            <p:ph type="title"/>
          </p:nvPr>
        </p:nvSpPr>
        <p:spPr>
          <a:xfrm>
            <a:off x="534276" y="-13213"/>
            <a:ext cx="11360800" cy="516270"/>
          </a:xfrm>
        </p:spPr>
        <p:txBody>
          <a:bodyPr/>
          <a:lstStyle/>
          <a:p>
            <a:pPr algn="ctr"/>
            <a:r>
              <a:rPr lang="en-US" sz="3600" b="1" dirty="0">
                <a:latin typeface="SansSerif"/>
              </a:rPr>
              <a:t>SENSITIVITY STUDIES</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BFE8F97-3607-45ED-8EC5-4705A2E4B2DD}"/>
                  </a:ext>
                </a:extLst>
              </p:cNvPr>
              <p:cNvSpPr txBox="1"/>
              <p:nvPr/>
            </p:nvSpPr>
            <p:spPr>
              <a:xfrm>
                <a:off x="1498600" y="1973408"/>
                <a:ext cx="3022600" cy="481094"/>
              </a:xfrm>
              <a:prstGeom prst="rect">
                <a:avLst/>
              </a:prstGeom>
              <a:noFill/>
            </p:spPr>
            <p:txBody>
              <a:bodyPr wrap="square" lIns="0" tIns="0" rIns="0" bIns="0" rtlCol="0">
                <a:spAutoFit/>
              </a:bodyPr>
              <a:lstStyle/>
              <a:p>
                <a14:m>
                  <m:oMath xmlns:m="http://schemas.openxmlformats.org/officeDocument/2006/math">
                    <m:f>
                      <m:fPr>
                        <m:ctrlPr>
                          <a:rPr lang="en-US" sz="2000" i="1" smtClean="0">
                            <a:latin typeface="Cambria Math" panose="02040503050406030204" pitchFamily="18" charset="0"/>
                          </a:rPr>
                        </m:ctrlPr>
                      </m:fPr>
                      <m:num>
                        <m:r>
                          <a:rPr lang="en-US" sz="200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𝑓</m:t>
                        </m:r>
                      </m:num>
                      <m:den>
                        <m:r>
                          <a:rPr lang="en-US" sz="2000" b="0" i="1" smtClean="0">
                            <a:latin typeface="Cambria Math" panose="02040503050406030204" pitchFamily="18" charset="0"/>
                          </a:rPr>
                          <m:t>𝑓</m:t>
                        </m:r>
                      </m:den>
                    </m:f>
                  </m:oMath>
                </a14:m>
                <a:r>
                  <a:rPr lang="en-US" sz="2000" dirty="0"/>
                  <a:t> = </a:t>
                </a:r>
                <a14:m>
                  <m:oMath xmlns:m="http://schemas.openxmlformats.org/officeDocument/2006/math">
                    <m:r>
                      <a:rPr lang="en-US" sz="2000" i="1" smtClean="0">
                        <a:latin typeface="Cambria Math" panose="02040503050406030204" pitchFamily="18" charset="0"/>
                        <a:ea typeface="Cambria Math" panose="02040503050406030204" pitchFamily="18" charset="0"/>
                      </a:rPr>
                      <m:t>𝛼</m:t>
                    </m:r>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𝑇</m:t>
                    </m:r>
                    <m:r>
                      <a:rPr lang="en-US" sz="2000" b="0" i="1" smtClean="0">
                        <a:latin typeface="Cambria Math" panose="02040503050406030204" pitchFamily="18" charset="0"/>
                        <a:ea typeface="Cambria Math" panose="02040503050406030204" pitchFamily="18" charset="0"/>
                      </a:rPr>
                      <m:t>= ±1 </m:t>
                    </m:r>
                    <m:r>
                      <a:rPr lang="en-US" sz="2000" b="0" i="1" smtClean="0">
                        <a:latin typeface="Cambria Math" panose="02040503050406030204" pitchFamily="18" charset="0"/>
                        <a:ea typeface="Cambria Math" panose="02040503050406030204" pitchFamily="18" charset="0"/>
                      </a:rPr>
                      <m:t>𝑀𝐻𝑧</m:t>
                    </m:r>
                  </m:oMath>
                </a14:m>
                <a:endParaRPr lang="en-US" sz="2000" b="0" dirty="0">
                  <a:ea typeface="Cambria Math" panose="02040503050406030204" pitchFamily="18" charset="0"/>
                </a:endParaRPr>
              </a:p>
            </p:txBody>
          </p:sp>
        </mc:Choice>
        <mc:Fallback xmlns="">
          <p:sp>
            <p:nvSpPr>
              <p:cNvPr id="7" name="TextBox 6">
                <a:extLst>
                  <a:ext uri="{FF2B5EF4-FFF2-40B4-BE49-F238E27FC236}">
                    <a16:creationId xmlns:a16="http://schemas.microsoft.com/office/drawing/2014/main" id="{3BFE8F97-3607-45ED-8EC5-4705A2E4B2DD}"/>
                  </a:ext>
                </a:extLst>
              </p:cNvPr>
              <p:cNvSpPr txBox="1">
                <a:spLocks noRot="1" noChangeAspect="1" noMove="1" noResize="1" noEditPoints="1" noAdjustHandles="1" noChangeArrowheads="1" noChangeShapeType="1" noTextEdit="1"/>
              </p:cNvSpPr>
              <p:nvPr/>
            </p:nvSpPr>
            <p:spPr>
              <a:xfrm>
                <a:off x="1498600" y="1973408"/>
                <a:ext cx="3022600" cy="481094"/>
              </a:xfrm>
              <a:prstGeom prst="rect">
                <a:avLst/>
              </a:prstGeom>
              <a:blipFill>
                <a:blip r:embed="rId3"/>
                <a:stretch>
                  <a:fillRect l="-202" t="-2532" b="-88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DD7E771-BD59-49B8-B610-21090519CCFE}"/>
                  </a:ext>
                </a:extLst>
              </p:cNvPr>
              <p:cNvSpPr txBox="1"/>
              <p:nvPr/>
            </p:nvSpPr>
            <p:spPr>
              <a:xfrm>
                <a:off x="107579" y="761743"/>
                <a:ext cx="5988421" cy="1206549"/>
              </a:xfrm>
              <a:prstGeom prst="rect">
                <a:avLst/>
              </a:prstGeom>
              <a:noFill/>
            </p:spPr>
            <p:txBody>
              <a:bodyPr wrap="square">
                <a:spAutoFit/>
              </a:bodyPr>
              <a:lstStyle/>
              <a:p>
                <a:pPr marL="342900" indent="-342900" algn="l">
                  <a:buFont typeface="Arial" panose="020B0604020202020204" pitchFamily="34" charset="0"/>
                  <a:buChar char="•"/>
                </a:pPr>
                <a:r>
                  <a:rPr lang="en-US" sz="1800" b="0" i="0" u="none" strike="noStrike" baseline="0" dirty="0">
                    <a:latin typeface="+mj-lt"/>
                  </a:rPr>
                  <a:t>Assuming that we can tune the resonance frequency </a:t>
                </a:r>
              </a:p>
              <a:p>
                <a:pPr algn="l"/>
                <a:r>
                  <a:rPr lang="en-US" sz="1800" b="0" i="0" u="none" strike="noStrike" baseline="0" dirty="0">
                    <a:latin typeface="+mj-lt"/>
                  </a:rPr>
                  <a:t>of the cavity by changing the cooling</a:t>
                </a:r>
                <a:r>
                  <a:rPr lang="en-US" sz="1800" b="0" i="0" u="none" strike="noStrike" dirty="0">
                    <a:latin typeface="+mj-lt"/>
                  </a:rPr>
                  <a:t> water</a:t>
                </a:r>
                <a:r>
                  <a:rPr lang="en-US" sz="1800" b="0" i="0" u="none" strike="noStrike" baseline="0" dirty="0">
                    <a:latin typeface="+mj-lt"/>
                  </a:rPr>
                  <a:t> temperature </a:t>
                </a:r>
              </a:p>
              <a:p>
                <a:r>
                  <a:rPr lang="en-US" sz="1800" b="0" i="0" u="none" strike="noStrike" baseline="0" dirty="0">
                    <a:latin typeface="+mj-lt"/>
                  </a:rPr>
                  <a:t>by </a:t>
                </a:r>
                <a14:m>
                  <m:oMath xmlns:m="http://schemas.openxmlformats.org/officeDocument/2006/math">
                    <m:r>
                      <a:rPr lang="en-US" sz="1800" b="0" i="1" u="none" strike="noStrike" baseline="0" smtClean="0">
                        <a:latin typeface="Cambria Math" panose="02040503050406030204" pitchFamily="18" charset="0"/>
                        <a:ea typeface="Cambria Math" panose="02040503050406030204" pitchFamily="18" charset="0"/>
                      </a:rPr>
                      <m:t>±5℃</m:t>
                    </m:r>
                  </m:oMath>
                </a14:m>
                <a:r>
                  <a:rPr lang="en-US" dirty="0">
                    <a:latin typeface="+mj-lt"/>
                  </a:rPr>
                  <a:t> and thermal expansion coefficient of the copper equal to </a:t>
                </a:r>
                <a14:m>
                  <m:oMath xmlns:m="http://schemas.openxmlformats.org/officeDocument/2006/math">
                    <m:r>
                      <a:rPr lang="en-US" i="1" smtClean="0">
                        <a:latin typeface="Cambria Math" panose="02040503050406030204" pitchFamily="18" charset="0"/>
                        <a:ea typeface="Cambria Math" panose="02040503050406030204" pitchFamily="18" charset="0"/>
                      </a:rPr>
                      <m:t>𝛼</m:t>
                    </m:r>
                    <m:r>
                      <a:rPr lang="en-US" b="0" i="1" smtClean="0">
                        <a:latin typeface="Cambria Math" panose="02040503050406030204" pitchFamily="18" charset="0"/>
                        <a:ea typeface="Cambria Math" panose="02040503050406030204" pitchFamily="18" charset="0"/>
                      </a:rPr>
                      <m:t>=16.974 ×</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−06</m:t>
                        </m:r>
                      </m:sup>
                    </m:sSup>
                  </m:oMath>
                </a14:m>
                <a:r>
                  <a:rPr lang="en-US" dirty="0">
                    <a:latin typeface="+mj-lt"/>
                  </a:rPr>
                  <a:t> we will have</a:t>
                </a:r>
              </a:p>
            </p:txBody>
          </p:sp>
        </mc:Choice>
        <mc:Fallback xmlns="">
          <p:sp>
            <p:nvSpPr>
              <p:cNvPr id="9" name="TextBox 8">
                <a:extLst>
                  <a:ext uri="{FF2B5EF4-FFF2-40B4-BE49-F238E27FC236}">
                    <a16:creationId xmlns:a16="http://schemas.microsoft.com/office/drawing/2014/main" id="{6DD7E771-BD59-49B8-B610-21090519CCFE}"/>
                  </a:ext>
                </a:extLst>
              </p:cNvPr>
              <p:cNvSpPr txBox="1">
                <a:spLocks noRot="1" noChangeAspect="1" noMove="1" noResize="1" noEditPoints="1" noAdjustHandles="1" noChangeArrowheads="1" noChangeShapeType="1" noTextEdit="1"/>
              </p:cNvSpPr>
              <p:nvPr/>
            </p:nvSpPr>
            <p:spPr>
              <a:xfrm>
                <a:off x="107579" y="761743"/>
                <a:ext cx="5988421" cy="1206549"/>
              </a:xfrm>
              <a:prstGeom prst="rect">
                <a:avLst/>
              </a:prstGeom>
              <a:blipFill>
                <a:blip r:embed="rId4"/>
                <a:stretch>
                  <a:fillRect l="-916" t="-3030" b="-75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049608F-BD03-4978-A875-BDDF33E2671D}"/>
                  </a:ext>
                </a:extLst>
              </p:cNvPr>
              <p:cNvSpPr txBox="1"/>
              <p:nvPr/>
            </p:nvSpPr>
            <p:spPr>
              <a:xfrm>
                <a:off x="553746" y="6103337"/>
                <a:ext cx="4912307" cy="815608"/>
              </a:xfrm>
              <a:prstGeom prst="rect">
                <a:avLst/>
              </a:prstGeom>
              <a:noFill/>
            </p:spPr>
            <p:txBody>
              <a:bodyPr wrap="none" rtlCol="0">
                <a:spAutoFit/>
              </a:bodyPr>
              <a:lstStyle/>
              <a:p>
                <a:r>
                  <a:rPr lang="en-US" dirty="0"/>
                  <a:t>After fitting the data  </a:t>
                </a:r>
                <a:r>
                  <a:rPr lang="en-US" i="1" dirty="0">
                    <a:latin typeface="Cambria" panose="02040503050406030204" pitchFamily="18" charset="0"/>
                    <a:ea typeface="Cambria" panose="02040503050406030204" pitchFamily="18" charset="0"/>
                  </a:rPr>
                  <a:t>A = </a:t>
                </a:r>
                <a14:m>
                  <m:oMath xmlns:m="http://schemas.openxmlformats.org/officeDocument/2006/math">
                    <m:f>
                      <m:fPr>
                        <m:ctrlPr>
                          <a:rPr lang="en-US" sz="2000" i="1" smtClean="0">
                            <a:latin typeface="Cambria Math" panose="02040503050406030204" pitchFamily="18" charset="0"/>
                          </a:rPr>
                        </m:ctrlPr>
                      </m:fPr>
                      <m:num>
                        <m:r>
                          <a:rPr lang="en-US" sz="200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𝑓</m:t>
                        </m:r>
                      </m:num>
                      <m:den>
                        <m:r>
                          <a:rPr lang="en-US" sz="200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𝑎</m:t>
                        </m:r>
                      </m:den>
                    </m:f>
                    <m:r>
                      <a:rPr lang="en-US" sz="2000" b="0" i="1" smtClean="0">
                        <a:latin typeface="Cambria Math" panose="02040503050406030204" pitchFamily="18" charset="0"/>
                      </a:rPr>
                      <m:t>=136 </m:t>
                    </m:r>
                    <m:r>
                      <a:rPr lang="en-US" sz="2000" b="0" i="1" smtClean="0">
                        <a:latin typeface="Cambria Math" panose="02040503050406030204" pitchFamily="18" charset="0"/>
                      </a:rPr>
                      <m:t>𝑀𝐻𝑧</m:t>
                    </m:r>
                    <m:r>
                      <a:rPr lang="en-US" sz="2000" b="0" i="1" smtClean="0">
                        <a:latin typeface="Cambria Math" panose="02040503050406030204" pitchFamily="18" charset="0"/>
                      </a:rPr>
                      <m:t>/</m:t>
                    </m:r>
                    <m:r>
                      <a:rPr lang="en-US" sz="2000" b="0" i="1" smtClean="0">
                        <a:latin typeface="Cambria Math" panose="02040503050406030204" pitchFamily="18" charset="0"/>
                      </a:rPr>
                      <m:t>𝑚𝑚</m:t>
                    </m:r>
                  </m:oMath>
                </a14:m>
                <a:endParaRPr lang="en-US" sz="1800" dirty="0"/>
              </a:p>
              <a:p>
                <a:endParaRPr lang="en-US" dirty="0"/>
              </a:p>
            </p:txBody>
          </p:sp>
        </mc:Choice>
        <mc:Fallback xmlns="">
          <p:sp>
            <p:nvSpPr>
              <p:cNvPr id="11" name="TextBox 10">
                <a:extLst>
                  <a:ext uri="{FF2B5EF4-FFF2-40B4-BE49-F238E27FC236}">
                    <a16:creationId xmlns:a16="http://schemas.microsoft.com/office/drawing/2014/main" id="{C049608F-BD03-4978-A875-BDDF33E2671D}"/>
                  </a:ext>
                </a:extLst>
              </p:cNvPr>
              <p:cNvSpPr txBox="1">
                <a:spLocks noRot="1" noChangeAspect="1" noMove="1" noResize="1" noEditPoints="1" noAdjustHandles="1" noChangeArrowheads="1" noChangeShapeType="1" noTextEdit="1"/>
              </p:cNvSpPr>
              <p:nvPr/>
            </p:nvSpPr>
            <p:spPr>
              <a:xfrm>
                <a:off x="553746" y="6103337"/>
                <a:ext cx="4912307" cy="815608"/>
              </a:xfrm>
              <a:prstGeom prst="rect">
                <a:avLst/>
              </a:prstGeom>
              <a:blipFill>
                <a:blip r:embed="rId5"/>
                <a:stretch>
                  <a:fillRect l="-11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B69FA1F-3B17-4F3E-BA72-49BFD9B20CB7}"/>
                  </a:ext>
                </a:extLst>
              </p:cNvPr>
              <p:cNvSpPr txBox="1"/>
              <p:nvPr/>
            </p:nvSpPr>
            <p:spPr>
              <a:xfrm>
                <a:off x="6404021" y="839745"/>
                <a:ext cx="5372379" cy="1223605"/>
              </a:xfrm>
              <a:prstGeom prst="rect">
                <a:avLst/>
              </a:prstGeom>
              <a:noFill/>
            </p:spPr>
            <p:txBody>
              <a:bodyPr wrap="square" rtlCol="0">
                <a:spAutoFit/>
              </a:bodyPr>
              <a:lstStyle/>
              <a:p>
                <a:r>
                  <a:rPr lang="en-US" dirty="0"/>
                  <a:t>Machining </a:t>
                </a:r>
                <a:r>
                  <a:rPr lang="en-US" b="1" dirty="0"/>
                  <a:t>precision</a:t>
                </a:r>
                <a:r>
                  <a:rPr lang="en-US" dirty="0"/>
                  <a:t> must be </a:t>
                </a:r>
              </a:p>
              <a:p>
                <a:pPr algn="ctr"/>
                <a14:m>
                  <m:oMath xmlns:m="http://schemas.openxmlformats.org/officeDocument/2006/math">
                    <m:f>
                      <m:fPr>
                        <m:ctrlPr>
                          <a:rPr lang="en-US" sz="2400" i="1" smtClean="0">
                            <a:latin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𝑓</m:t>
                        </m:r>
                      </m:num>
                      <m:den>
                        <m:r>
                          <a:rPr lang="en-US" sz="2400" b="0" i="1" smtClean="0">
                            <a:latin typeface="Cambria Math" panose="02040503050406030204" pitchFamily="18" charset="0"/>
                          </a:rPr>
                          <m:t>𝑓</m:t>
                        </m:r>
                      </m:den>
                    </m:f>
                    <m:r>
                      <a:rPr lang="en-US" sz="2400" i="1" smtClean="0">
                        <a:latin typeface="Cambria Math" panose="02040503050406030204" pitchFamily="18" charset="0"/>
                        <a:ea typeface="Cambria Math" panose="02040503050406030204" pitchFamily="18" charset="0"/>
                      </a:rPr>
                      <m:t>×</m:t>
                    </m:r>
                    <m:f>
                      <m:fPr>
                        <m:ctrlPr>
                          <a:rPr lang="en-US" sz="240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1</m:t>
                        </m:r>
                      </m:num>
                      <m:den>
                        <m:r>
                          <a:rPr lang="en-US" sz="2400" b="0" i="1" smtClean="0">
                            <a:latin typeface="Cambria Math" panose="02040503050406030204" pitchFamily="18" charset="0"/>
                            <a:ea typeface="Cambria Math" panose="02040503050406030204" pitchFamily="18" charset="0"/>
                          </a:rPr>
                          <m:t>𝐴</m:t>
                        </m:r>
                      </m:den>
                    </m:f>
                  </m:oMath>
                </a14:m>
                <a:r>
                  <a:rPr lang="en-US" sz="2400" dirty="0"/>
                  <a:t> = </a:t>
                </a:r>
                <a14:m>
                  <m:oMath xmlns:m="http://schemas.openxmlformats.org/officeDocument/2006/math">
                    <m:sSup>
                      <m:sSupPr>
                        <m:ctrlPr>
                          <a:rPr lang="en-US" sz="2000" i="1" smtClean="0">
                            <a:latin typeface="Cambria Math" panose="02040503050406030204" pitchFamily="18" charset="0"/>
                            <a:ea typeface="Cambria Math" panose="02040503050406030204" pitchFamily="18" charset="0"/>
                          </a:rPr>
                        </m:ctrlPr>
                      </m:sSupPr>
                      <m:e>
                        <m:r>
                          <m:rPr>
                            <m:nor/>
                          </m:rPr>
                          <a:rPr lang="en-US" sz="2000" dirty="0"/>
                          <m:t>7</m:t>
                        </m:r>
                        <m:r>
                          <a:rPr lang="en-US" sz="2000" b="0" i="1" dirty="0" smtClean="0">
                            <a:latin typeface="Cambria Math" panose="02040503050406030204" pitchFamily="18" charset="0"/>
                          </a:rPr>
                          <m:t> </m:t>
                        </m:r>
                        <m:r>
                          <a:rPr lang="en-US" sz="2000" i="1">
                            <a:latin typeface="Cambria Math" panose="02040503050406030204" pitchFamily="18" charset="0"/>
                            <a:ea typeface="Cambria Math" panose="02040503050406030204" pitchFamily="18" charset="0"/>
                          </a:rPr>
                          <m:t>𝜇</m:t>
                        </m:r>
                        <m:r>
                          <a:rPr lang="en-US" sz="2000" i="1">
                            <a:latin typeface="Cambria Math" panose="02040503050406030204" pitchFamily="18" charset="0"/>
                            <a:ea typeface="Cambria Math" panose="02040503050406030204" pitchFamily="18" charset="0"/>
                          </a:rPr>
                          <m:t>𝑚</m:t>
                        </m:r>
                        <m:r>
                          <m:rPr>
                            <m:nor/>
                          </m:rPr>
                          <a:rPr lang="en-US" sz="2000" dirty="0"/>
                          <m:t> </m:t>
                        </m:r>
                      </m:e>
                      <m:sup>
                        <m:r>
                          <a:rPr lang="en-US" sz="2000" b="0" i="1" smtClean="0">
                            <a:latin typeface="Cambria Math" panose="02040503050406030204" pitchFamily="18" charset="0"/>
                            <a:ea typeface="Cambria Math" panose="02040503050406030204" pitchFamily="18" charset="0"/>
                          </a:rPr>
                          <m:t>−1</m:t>
                        </m:r>
                      </m:sup>
                    </m:sSup>
                  </m:oMath>
                </a14:m>
                <a:endParaRPr lang="en-US" sz="2400" dirty="0"/>
              </a:p>
              <a:p>
                <a:pPr algn="ctr"/>
                <a:endParaRPr lang="en-US" dirty="0"/>
              </a:p>
            </p:txBody>
          </p:sp>
        </mc:Choice>
        <mc:Fallback xmlns="">
          <p:sp>
            <p:nvSpPr>
              <p:cNvPr id="12" name="TextBox 11">
                <a:extLst>
                  <a:ext uri="{FF2B5EF4-FFF2-40B4-BE49-F238E27FC236}">
                    <a16:creationId xmlns:a16="http://schemas.microsoft.com/office/drawing/2014/main" id="{3B69FA1F-3B17-4F3E-BA72-49BFD9B20CB7}"/>
                  </a:ext>
                </a:extLst>
              </p:cNvPr>
              <p:cNvSpPr txBox="1">
                <a:spLocks noRot="1" noChangeAspect="1" noMove="1" noResize="1" noEditPoints="1" noAdjustHandles="1" noChangeArrowheads="1" noChangeShapeType="1" noTextEdit="1"/>
              </p:cNvSpPr>
              <p:nvPr/>
            </p:nvSpPr>
            <p:spPr>
              <a:xfrm>
                <a:off x="6404021" y="839745"/>
                <a:ext cx="5372379" cy="1223605"/>
              </a:xfrm>
              <a:prstGeom prst="rect">
                <a:avLst/>
              </a:prstGeom>
              <a:blipFill>
                <a:blip r:embed="rId6"/>
                <a:stretch>
                  <a:fillRect l="-1022" t="-3000"/>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9CA86523-DBDF-4DC9-ADE6-C38FCBB83CED}"/>
              </a:ext>
            </a:extLst>
          </p:cNvPr>
          <p:cNvSpPr txBox="1"/>
          <p:nvPr/>
        </p:nvSpPr>
        <p:spPr>
          <a:xfrm>
            <a:off x="53789" y="2468118"/>
            <a:ext cx="6096000" cy="646331"/>
          </a:xfrm>
          <a:prstGeom prst="rect">
            <a:avLst/>
          </a:prstGeom>
          <a:noFill/>
        </p:spPr>
        <p:txBody>
          <a:bodyPr wrap="square">
            <a:spAutoFit/>
          </a:bodyPr>
          <a:lstStyle/>
          <a:p>
            <a:pPr marL="285750" indent="-285750">
              <a:buFont typeface="Arial" panose="020B0604020202020204" pitchFamily="34" charset="0"/>
              <a:buChar char="•"/>
            </a:pPr>
            <a:r>
              <a:rPr lang="en-US" dirty="0"/>
              <a:t>The most critical geometrical parameters in the sensitivity calculation is the </a:t>
            </a:r>
            <a:r>
              <a:rPr lang="en-US" b="1" dirty="0"/>
              <a:t>cavity large radius a</a:t>
            </a:r>
            <a:r>
              <a:rPr lang="en-US" dirty="0"/>
              <a:t>.</a:t>
            </a:r>
          </a:p>
        </p:txBody>
      </p:sp>
      <p:pic>
        <p:nvPicPr>
          <p:cNvPr id="4" name="Picture 3" descr="Chart, line chart&#10;&#10;Description automatically generated">
            <a:extLst>
              <a:ext uri="{FF2B5EF4-FFF2-40B4-BE49-F238E27FC236}">
                <a16:creationId xmlns:a16="http://schemas.microsoft.com/office/drawing/2014/main" id="{4D85C44C-BB15-443D-B110-22F5DA939D2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44278" y="3243074"/>
            <a:ext cx="5896991" cy="2853183"/>
          </a:xfrm>
          <a:prstGeom prst="rect">
            <a:avLst/>
          </a:prstGeom>
        </p:spPr>
      </p:pic>
      <p:pic>
        <p:nvPicPr>
          <p:cNvPr id="8" name="Picture 7" descr="Chart&#10;&#10;Description automatically generated">
            <a:extLst>
              <a:ext uri="{FF2B5EF4-FFF2-40B4-BE49-F238E27FC236}">
                <a16:creationId xmlns:a16="http://schemas.microsoft.com/office/drawing/2014/main" id="{769B9B3C-C934-48F2-8079-3D7B9F654E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0" y="3429000"/>
            <a:ext cx="6019424" cy="2994922"/>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6E6AA1B-91D8-4D38-809C-40CA14B87059}"/>
                  </a:ext>
                </a:extLst>
              </p:cNvPr>
              <p:cNvSpPr txBox="1"/>
              <p:nvPr/>
            </p:nvSpPr>
            <p:spPr>
              <a:xfrm>
                <a:off x="6404021" y="2213955"/>
                <a:ext cx="5491055" cy="1254767"/>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T</a:t>
                </a:r>
                <a:r>
                  <a:rPr lang="en-US" sz="1800" b="0" i="0" u="none" strike="noStrike" baseline="0" dirty="0">
                    <a:latin typeface="Arial" panose="020B0604020202020204" pitchFamily="34" charset="0"/>
                    <a:cs typeface="Arial" panose="020B0604020202020204" pitchFamily="34" charset="0"/>
                  </a:rPr>
                  <a:t>he reflection coefficient </a:t>
                </a:r>
                <a14:m>
                  <m:oMath xmlns:m="http://schemas.openxmlformats.org/officeDocument/2006/math">
                    <m:sSub>
                      <m:sSubPr>
                        <m:ctrlPr>
                          <a:rPr lang="en-US" sz="2000" b="0" i="1" u="none" strike="noStrike" baseline="0" smtClean="0">
                            <a:latin typeface="Cambria Math" panose="02040503050406030204" pitchFamily="18" charset="0"/>
                            <a:cs typeface="Arial" panose="020B0604020202020204" pitchFamily="34" charset="0"/>
                          </a:rPr>
                        </m:ctrlPr>
                      </m:sSubPr>
                      <m:e>
                        <m:r>
                          <a:rPr lang="en-US" sz="2000" b="0" i="1" u="none" strike="noStrike" baseline="0" smtClean="0">
                            <a:latin typeface="Cambria Math" panose="02040503050406030204" pitchFamily="18" charset="0"/>
                            <a:cs typeface="Arial" panose="020B0604020202020204" pitchFamily="34" charset="0"/>
                          </a:rPr>
                          <m:t>𝑆</m:t>
                        </m:r>
                      </m:e>
                      <m:sub>
                        <m:r>
                          <a:rPr lang="en-US" sz="2000" b="0" i="1" u="none" strike="noStrike" baseline="0" smtClean="0">
                            <a:latin typeface="Cambria Math" panose="02040503050406030204" pitchFamily="18" charset="0"/>
                            <a:cs typeface="Arial" panose="020B0604020202020204" pitchFamily="34" charset="0"/>
                          </a:rPr>
                          <m:t>11</m:t>
                        </m:r>
                      </m:sub>
                    </m:sSub>
                  </m:oMath>
                </a14:m>
                <a:r>
                  <a:rPr lang="en-US" sz="1800" b="0" i="0" u="none" strike="noStrike"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in</a:t>
                </a:r>
                <a:r>
                  <a:rPr lang="en-US" sz="1800" b="0" i="0" u="none" strike="noStrike" baseline="0" dirty="0">
                    <a:latin typeface="Arial" panose="020B0604020202020204" pitchFamily="34" charset="0"/>
                    <a:cs typeface="Arial" panose="020B0604020202020204" pitchFamily="34" charset="0"/>
                  </a:rPr>
                  <a:t> proximity near final </a:t>
                </a:r>
              </a:p>
              <a:p>
                <a:r>
                  <a:rPr lang="en-US" sz="1800" b="0" i="0" u="none" strike="noStrike" baseline="0" dirty="0">
                    <a:latin typeface="Arial" panose="020B0604020202020204" pitchFamily="34" charset="0"/>
                    <a:cs typeface="Arial" panose="020B0604020202020204" pitchFamily="34" charset="0"/>
                  </a:rPr>
                  <a:t>waveguide width value also were studied. </a:t>
                </a:r>
                <a14:m>
                  <m:oMath xmlns:m="http://schemas.openxmlformats.org/officeDocument/2006/math">
                    <m:sSub>
                      <m:sSubPr>
                        <m:ctrlPr>
                          <a:rPr lang="en-US" sz="2000" b="1" i="1" u="none" strike="noStrike" baseline="0" smtClean="0">
                            <a:latin typeface="Cambria Math" panose="02040503050406030204" pitchFamily="18" charset="0"/>
                            <a:cs typeface="Arial" panose="020B0604020202020204" pitchFamily="34" charset="0"/>
                          </a:rPr>
                        </m:ctrlPr>
                      </m:sSubPr>
                      <m:e>
                        <m:r>
                          <a:rPr lang="en-US" sz="2000" b="1" i="1" u="none" strike="noStrike" baseline="0" smtClean="0">
                            <a:latin typeface="Cambria Math" panose="02040503050406030204" pitchFamily="18" charset="0"/>
                            <a:cs typeface="Arial" panose="020B0604020202020204" pitchFamily="34" charset="0"/>
                          </a:rPr>
                          <m:t>𝑺</m:t>
                        </m:r>
                      </m:e>
                      <m:sub>
                        <m:r>
                          <a:rPr lang="en-US" sz="2000" b="1" i="1" u="none" strike="noStrike" baseline="0" smtClean="0">
                            <a:latin typeface="Cambria Math" panose="02040503050406030204" pitchFamily="18" charset="0"/>
                            <a:cs typeface="Arial" panose="020B0604020202020204" pitchFamily="34" charset="0"/>
                          </a:rPr>
                          <m:t>𝟏𝟏</m:t>
                        </m:r>
                      </m:sub>
                    </m:sSub>
                  </m:oMath>
                </a14:m>
                <a:r>
                  <a:rPr lang="en-US" sz="2000" b="1" i="0" u="none" strike="noStrike" baseline="0" dirty="0">
                    <a:latin typeface="Arial" panose="020B0604020202020204" pitchFamily="34" charset="0"/>
                    <a:cs typeface="Arial" panose="020B0604020202020204" pitchFamily="34" charset="0"/>
                  </a:rPr>
                  <a:t> </a:t>
                </a:r>
                <a:r>
                  <a:rPr lang="en-US" sz="1800" b="1" i="0" u="none" strike="noStrike" baseline="0" dirty="0">
                    <a:latin typeface="Arial" panose="020B0604020202020204" pitchFamily="34" charset="0"/>
                    <a:cs typeface="Arial" panose="020B0604020202020204" pitchFamily="34" charset="0"/>
                  </a:rPr>
                  <a:t>has </a:t>
                </a:r>
              </a:p>
              <a:p>
                <a:r>
                  <a:rPr lang="en-US" sz="1800" b="1" i="0" u="none" strike="noStrike" baseline="0" dirty="0">
                    <a:latin typeface="Arial" panose="020B0604020202020204" pitchFamily="34" charset="0"/>
                    <a:cs typeface="Arial" panose="020B0604020202020204" pitchFamily="34" charset="0"/>
                  </a:rPr>
                  <a:t>a minimum on nominal value.</a:t>
                </a:r>
                <a:endParaRPr lang="en-US" b="1" dirty="0">
                  <a:latin typeface="Arial" panose="020B0604020202020204" pitchFamily="34" charset="0"/>
                  <a:cs typeface="Arial" panose="020B0604020202020204" pitchFamily="34" charset="0"/>
                </a:endParaRPr>
              </a:p>
              <a:p>
                <a:endParaRPr lang="en-US" dirty="0"/>
              </a:p>
            </p:txBody>
          </p:sp>
        </mc:Choice>
        <mc:Fallback xmlns="">
          <p:sp>
            <p:nvSpPr>
              <p:cNvPr id="13" name="TextBox 12">
                <a:extLst>
                  <a:ext uri="{FF2B5EF4-FFF2-40B4-BE49-F238E27FC236}">
                    <a16:creationId xmlns:a16="http://schemas.microsoft.com/office/drawing/2014/main" id="{86E6AA1B-91D8-4D38-809C-40CA14B87059}"/>
                  </a:ext>
                </a:extLst>
              </p:cNvPr>
              <p:cNvSpPr txBox="1">
                <a:spLocks noRot="1" noChangeAspect="1" noMove="1" noResize="1" noEditPoints="1" noAdjustHandles="1" noChangeArrowheads="1" noChangeShapeType="1" noTextEdit="1"/>
              </p:cNvSpPr>
              <p:nvPr/>
            </p:nvSpPr>
            <p:spPr>
              <a:xfrm>
                <a:off x="6404021" y="2213955"/>
                <a:ext cx="5491055" cy="1254767"/>
              </a:xfrm>
              <a:prstGeom prst="rect">
                <a:avLst/>
              </a:prstGeom>
              <a:blipFill>
                <a:blip r:embed="rId9"/>
                <a:stretch>
                  <a:fillRect l="-1000" t="-485"/>
                </a:stretch>
              </a:blipFill>
            </p:spPr>
            <p:txBody>
              <a:bodyPr/>
              <a:lstStyle/>
              <a:p>
                <a:r>
                  <a:rPr lang="en-US">
                    <a:noFill/>
                  </a:rPr>
                  <a:t> </a:t>
                </a:r>
              </a:p>
            </p:txBody>
          </p:sp>
        </mc:Fallback>
      </mc:AlternateContent>
    </p:spTree>
    <p:extLst>
      <p:ext uri="{BB962C8B-B14F-4D97-AF65-F5344CB8AC3E}">
        <p14:creationId xmlns:p14="http://schemas.microsoft.com/office/powerpoint/2010/main" val="2036964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line chart&#10;&#10;Description automatically generated">
            <a:extLst>
              <a:ext uri="{FF2B5EF4-FFF2-40B4-BE49-F238E27FC236}">
                <a16:creationId xmlns:a16="http://schemas.microsoft.com/office/drawing/2014/main" id="{1D2DDD26-4073-4DB6-AF85-32DAC495507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9930" y="1988162"/>
            <a:ext cx="4213591" cy="1744311"/>
          </a:xfrm>
          <a:prstGeom prst="rect">
            <a:avLst/>
          </a:prstGeom>
        </p:spPr>
      </p:pic>
      <p:sp>
        <p:nvSpPr>
          <p:cNvPr id="2" name="Title 1">
            <a:extLst>
              <a:ext uri="{FF2B5EF4-FFF2-40B4-BE49-F238E27FC236}">
                <a16:creationId xmlns:a16="http://schemas.microsoft.com/office/drawing/2014/main" id="{C81405A6-ADE1-43A0-A63A-ACD23017CB1A}"/>
              </a:ext>
            </a:extLst>
          </p:cNvPr>
          <p:cNvSpPr>
            <a:spLocks noGrp="1"/>
          </p:cNvSpPr>
          <p:nvPr>
            <p:ph type="title"/>
          </p:nvPr>
        </p:nvSpPr>
        <p:spPr>
          <a:xfrm>
            <a:off x="415600" y="1728"/>
            <a:ext cx="11360800" cy="568455"/>
          </a:xfrm>
        </p:spPr>
        <p:txBody>
          <a:bodyPr/>
          <a:lstStyle/>
          <a:p>
            <a:pPr algn="ctr"/>
            <a:r>
              <a:rPr lang="en-US" sz="3600" b="1" dirty="0">
                <a:latin typeface="SansSerif"/>
              </a:rPr>
              <a:t>THERMO-MECHANICAL SIMULATIONS</a:t>
            </a:r>
          </a:p>
        </p:txBody>
      </p:sp>
      <p:sp>
        <p:nvSpPr>
          <p:cNvPr id="6" name="Rectangle: Rounded Corners 5">
            <a:extLst>
              <a:ext uri="{FF2B5EF4-FFF2-40B4-BE49-F238E27FC236}">
                <a16:creationId xmlns:a16="http://schemas.microsoft.com/office/drawing/2014/main" id="{79A0F339-0A00-4C1B-981A-4A5D894D5983}"/>
              </a:ext>
            </a:extLst>
          </p:cNvPr>
          <p:cNvSpPr/>
          <p:nvPr/>
        </p:nvSpPr>
        <p:spPr>
          <a:xfrm>
            <a:off x="678289" y="751730"/>
            <a:ext cx="2262429" cy="443031"/>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Dissipated power</a:t>
            </a:r>
          </a:p>
        </p:txBody>
      </p:sp>
      <p:sp>
        <p:nvSpPr>
          <p:cNvPr id="8" name="Rectangle: Rounded Corners 7">
            <a:extLst>
              <a:ext uri="{FF2B5EF4-FFF2-40B4-BE49-F238E27FC236}">
                <a16:creationId xmlns:a16="http://schemas.microsoft.com/office/drawing/2014/main" id="{0550ACE0-A845-45FA-AE36-96316B953488}"/>
              </a:ext>
            </a:extLst>
          </p:cNvPr>
          <p:cNvSpPr/>
          <p:nvPr/>
        </p:nvSpPr>
        <p:spPr>
          <a:xfrm>
            <a:off x="4550853" y="726845"/>
            <a:ext cx="2807679" cy="460770"/>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Heating the structure</a:t>
            </a:r>
          </a:p>
        </p:txBody>
      </p:sp>
      <p:sp>
        <p:nvSpPr>
          <p:cNvPr id="10" name="Rectangle: Rounded Corners 9">
            <a:extLst>
              <a:ext uri="{FF2B5EF4-FFF2-40B4-BE49-F238E27FC236}">
                <a16:creationId xmlns:a16="http://schemas.microsoft.com/office/drawing/2014/main" id="{AED1D4F7-8727-4F8E-8A02-02E7278DBF52}"/>
              </a:ext>
            </a:extLst>
          </p:cNvPr>
          <p:cNvSpPr/>
          <p:nvPr/>
        </p:nvSpPr>
        <p:spPr>
          <a:xfrm>
            <a:off x="8640881" y="759589"/>
            <a:ext cx="3031016" cy="457706"/>
          </a:xfrm>
          <a:prstGeom prst="roundRect">
            <a:avLst/>
          </a:prstGeom>
          <a:solidFill>
            <a:schemeClr val="accent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Deformation due to heat</a:t>
            </a:r>
          </a:p>
        </p:txBody>
      </p:sp>
      <p:sp>
        <p:nvSpPr>
          <p:cNvPr id="11" name="Rectangle: Rounded Corners 10">
            <a:extLst>
              <a:ext uri="{FF2B5EF4-FFF2-40B4-BE49-F238E27FC236}">
                <a16:creationId xmlns:a16="http://schemas.microsoft.com/office/drawing/2014/main" id="{F3E4780F-009D-4172-B45F-F899C1BFD628}"/>
              </a:ext>
            </a:extLst>
          </p:cNvPr>
          <p:cNvSpPr/>
          <p:nvPr/>
        </p:nvSpPr>
        <p:spPr>
          <a:xfrm>
            <a:off x="415600" y="3880594"/>
            <a:ext cx="4735987" cy="505724"/>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The change of scattering parameters</a:t>
            </a:r>
          </a:p>
        </p:txBody>
      </p:sp>
      <p:pic>
        <p:nvPicPr>
          <p:cNvPr id="13" name="Picture 12">
            <a:extLst>
              <a:ext uri="{FF2B5EF4-FFF2-40B4-BE49-F238E27FC236}">
                <a16:creationId xmlns:a16="http://schemas.microsoft.com/office/drawing/2014/main" id="{08F1DEA2-F28D-46BD-BC00-45B0264BF1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0138" y="1321849"/>
            <a:ext cx="3809111" cy="2424511"/>
          </a:xfrm>
          <a:prstGeom prst="rect">
            <a:avLst/>
          </a:prstGeom>
        </p:spPr>
      </p:pic>
      <p:pic>
        <p:nvPicPr>
          <p:cNvPr id="15" name="Picture 14">
            <a:extLst>
              <a:ext uri="{FF2B5EF4-FFF2-40B4-BE49-F238E27FC236}">
                <a16:creationId xmlns:a16="http://schemas.microsoft.com/office/drawing/2014/main" id="{00D09C54-9D59-4AC4-A805-C42A7AC044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5101" y="1346734"/>
            <a:ext cx="4216969" cy="2333310"/>
          </a:xfrm>
          <a:prstGeom prst="rect">
            <a:avLst/>
          </a:prstGeom>
        </p:spPr>
      </p:pic>
      <p:pic>
        <p:nvPicPr>
          <p:cNvPr id="17" name="Picture 16">
            <a:extLst>
              <a:ext uri="{FF2B5EF4-FFF2-40B4-BE49-F238E27FC236}">
                <a16:creationId xmlns:a16="http://schemas.microsoft.com/office/drawing/2014/main" id="{AA763446-4D70-47C8-821D-73D73E679F5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066126" y="4396628"/>
            <a:ext cx="5760627" cy="2333310"/>
          </a:xfrm>
          <a:prstGeom prst="rect">
            <a:avLst/>
          </a:prstGeom>
        </p:spPr>
      </p:pic>
      <p:pic>
        <p:nvPicPr>
          <p:cNvPr id="19" name="Picture 18">
            <a:extLst>
              <a:ext uri="{FF2B5EF4-FFF2-40B4-BE49-F238E27FC236}">
                <a16:creationId xmlns:a16="http://schemas.microsoft.com/office/drawing/2014/main" id="{84112886-C78D-4B5F-8B3F-310A77F1A03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206" y="4450740"/>
            <a:ext cx="5757008" cy="2333310"/>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A79939E-EECC-45AF-B3E9-83B99B63E80C}"/>
                  </a:ext>
                </a:extLst>
              </p:cNvPr>
              <p:cNvSpPr txBox="1"/>
              <p:nvPr/>
            </p:nvSpPr>
            <p:spPr>
              <a:xfrm>
                <a:off x="20429" y="1258984"/>
                <a:ext cx="4063934" cy="646331"/>
              </a:xfrm>
              <a:prstGeom prst="rect">
                <a:avLst/>
              </a:prstGeom>
              <a:noFill/>
            </p:spPr>
            <p:txBody>
              <a:bodyPr wrap="none" rtlCol="0">
                <a:spAutoFit/>
              </a:bodyPr>
              <a:lstStyle/>
              <a:p>
                <a:pPr algn="ctr"/>
                <a:r>
                  <a:rPr lang="en-US" dirty="0"/>
                  <a:t>input power – output power =</a:t>
                </a:r>
              </a:p>
              <a:p>
                <a:pPr/>
                <a14:m>
                  <m:oMathPara xmlns:m="http://schemas.openxmlformats.org/officeDocument/2006/math">
                    <m:oMathParaPr>
                      <m:jc m:val="center"/>
                    </m:oMathParaPr>
                    <m:oMath xmlns:m="http://schemas.openxmlformats.org/officeDocument/2006/math">
                      <m:r>
                        <a:rPr lang="en-US" b="0" i="1" smtClean="0">
                          <a:latin typeface="Cambria Math" panose="02040503050406030204" pitchFamily="18" charset="0"/>
                        </a:rPr>
                        <m:t>7.5</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3</m:t>
                          </m:r>
                        </m:sup>
                      </m:sSup>
                      <m:r>
                        <a:rPr lang="en-US" b="0" i="1" smtClean="0">
                          <a:latin typeface="Cambria Math" panose="02040503050406030204" pitchFamily="18" charset="0"/>
                          <a:ea typeface="Cambria Math" panose="02040503050406030204" pitchFamily="18" charset="0"/>
                        </a:rPr>
                        <m:t> −5</m:t>
                      </m:r>
                      <m:r>
                        <a:rPr lang="en-US" i="1">
                          <a:latin typeface="Cambria Math" panose="02040503050406030204" pitchFamily="18" charset="0"/>
                        </a:rPr>
                        <m:t>.</m:t>
                      </m:r>
                      <m:r>
                        <a:rPr lang="en-US" b="0" i="1" smtClean="0">
                          <a:latin typeface="Cambria Math" panose="02040503050406030204" pitchFamily="18" charset="0"/>
                        </a:rPr>
                        <m:t>9</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3</m:t>
                          </m:r>
                        </m:sup>
                      </m:sSup>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1.6</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3</m:t>
                          </m:r>
                        </m:sup>
                      </m:sSup>
                      <m:r>
                        <a:rPr lang="en-US" b="0" i="1" smtClean="0">
                          <a:latin typeface="Cambria Math" panose="02040503050406030204" pitchFamily="18" charset="0"/>
                          <a:ea typeface="Cambria Math" panose="02040503050406030204" pitchFamily="18" charset="0"/>
                        </a:rPr>
                        <m:t>𝑊</m:t>
                      </m:r>
                    </m:oMath>
                  </m:oMathPara>
                </a14:m>
                <a:endParaRPr lang="en-US" dirty="0"/>
              </a:p>
            </p:txBody>
          </p:sp>
        </mc:Choice>
        <mc:Fallback xmlns="">
          <p:sp>
            <p:nvSpPr>
              <p:cNvPr id="20" name="TextBox 19">
                <a:extLst>
                  <a:ext uri="{FF2B5EF4-FFF2-40B4-BE49-F238E27FC236}">
                    <a16:creationId xmlns:a16="http://schemas.microsoft.com/office/drawing/2014/main" id="{FA79939E-EECC-45AF-B3E9-83B99B63E80C}"/>
                  </a:ext>
                </a:extLst>
              </p:cNvPr>
              <p:cNvSpPr txBox="1">
                <a:spLocks noRot="1" noChangeAspect="1" noMove="1" noResize="1" noEditPoints="1" noAdjustHandles="1" noChangeArrowheads="1" noChangeShapeType="1" noTextEdit="1"/>
              </p:cNvSpPr>
              <p:nvPr/>
            </p:nvSpPr>
            <p:spPr>
              <a:xfrm>
                <a:off x="20429" y="1258984"/>
                <a:ext cx="4063934" cy="646331"/>
              </a:xfrm>
              <a:prstGeom prst="rect">
                <a:avLst/>
              </a:prstGeom>
              <a:blipFill>
                <a:blip r:embed="rId7"/>
                <a:stretch>
                  <a:fillRect t="-56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307D84C-F70B-4ECC-8B62-6B6C55DFCF20}"/>
                  </a:ext>
                </a:extLst>
              </p:cNvPr>
              <p:cNvSpPr txBox="1"/>
              <p:nvPr/>
            </p:nvSpPr>
            <p:spPr>
              <a:xfrm>
                <a:off x="7040415" y="3809225"/>
                <a:ext cx="5029200" cy="369332"/>
              </a:xfrm>
              <a:prstGeom prst="rect">
                <a:avLst/>
              </a:prstGeom>
              <a:noFill/>
            </p:spPr>
            <p:txBody>
              <a:bodyPr wrap="square">
                <a:spAutoFit/>
              </a:bodyPr>
              <a:lstStyle/>
              <a:p>
                <a:pPr algn="l"/>
                <a:r>
                  <a:rPr lang="en-US" sz="1800" b="0" i="0" u="none" strike="noStrike" baseline="0" dirty="0">
                    <a:latin typeface="+mj-lt"/>
                  </a:rPr>
                  <a:t>The cooling water temperature was set to 22 </a:t>
                </a:r>
                <a14:m>
                  <m:oMath xmlns:m="http://schemas.openxmlformats.org/officeDocument/2006/math">
                    <m:r>
                      <a:rPr lang="en-US" sz="1800" b="0" i="1" u="none" strike="noStrike" baseline="0" smtClean="0">
                        <a:latin typeface="Cambria Math" panose="02040503050406030204" pitchFamily="18" charset="0"/>
                        <a:ea typeface="Cambria Math" panose="02040503050406030204" pitchFamily="18" charset="0"/>
                      </a:rPr>
                      <m:t>℃</m:t>
                    </m:r>
                  </m:oMath>
                </a14:m>
                <a:endParaRPr lang="en-US" dirty="0"/>
              </a:p>
            </p:txBody>
          </p:sp>
        </mc:Choice>
        <mc:Fallback xmlns="">
          <p:sp>
            <p:nvSpPr>
              <p:cNvPr id="16" name="TextBox 15">
                <a:extLst>
                  <a:ext uri="{FF2B5EF4-FFF2-40B4-BE49-F238E27FC236}">
                    <a16:creationId xmlns:a16="http://schemas.microsoft.com/office/drawing/2014/main" id="{4307D84C-F70B-4ECC-8B62-6B6C55DFCF20}"/>
                  </a:ext>
                </a:extLst>
              </p:cNvPr>
              <p:cNvSpPr txBox="1">
                <a:spLocks noRot="1" noChangeAspect="1" noMove="1" noResize="1" noEditPoints="1" noAdjustHandles="1" noChangeArrowheads="1" noChangeShapeType="1" noTextEdit="1"/>
              </p:cNvSpPr>
              <p:nvPr/>
            </p:nvSpPr>
            <p:spPr>
              <a:xfrm>
                <a:off x="7040415" y="3809225"/>
                <a:ext cx="5029200" cy="369332"/>
              </a:xfrm>
              <a:prstGeom prst="rect">
                <a:avLst/>
              </a:prstGeom>
              <a:blipFill>
                <a:blip r:embed="rId8"/>
                <a:stretch>
                  <a:fillRect l="-1091" t="-10000" b="-26667"/>
                </a:stretch>
              </a:blipFill>
            </p:spPr>
            <p:txBody>
              <a:bodyPr/>
              <a:lstStyle/>
              <a:p>
                <a:r>
                  <a:rPr lang="en-US">
                    <a:noFill/>
                  </a:rPr>
                  <a:t> </a:t>
                </a:r>
              </a:p>
            </p:txBody>
          </p:sp>
        </mc:Fallback>
      </mc:AlternateContent>
    </p:spTree>
    <p:extLst>
      <p:ext uri="{BB962C8B-B14F-4D97-AF65-F5344CB8AC3E}">
        <p14:creationId xmlns:p14="http://schemas.microsoft.com/office/powerpoint/2010/main" val="2794178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F6E42-DA20-4D3C-9A2F-31B8E635F60C}"/>
              </a:ext>
            </a:extLst>
          </p:cNvPr>
          <p:cNvSpPr>
            <a:spLocks noGrp="1"/>
          </p:cNvSpPr>
          <p:nvPr>
            <p:ph type="title"/>
          </p:nvPr>
        </p:nvSpPr>
        <p:spPr>
          <a:xfrm>
            <a:off x="415600" y="0"/>
            <a:ext cx="11360800" cy="708338"/>
          </a:xfrm>
        </p:spPr>
        <p:txBody>
          <a:bodyPr/>
          <a:lstStyle/>
          <a:p>
            <a:r>
              <a:rPr lang="en-US" sz="3600" b="1" dirty="0">
                <a:latin typeface="SansSerif" panose="00000400000000000000"/>
              </a:rPr>
              <a:t>MECHANICAL DESIGN</a:t>
            </a:r>
          </a:p>
        </p:txBody>
      </p:sp>
      <p:pic>
        <p:nvPicPr>
          <p:cNvPr id="6" name="Picture 5">
            <a:extLst>
              <a:ext uri="{FF2B5EF4-FFF2-40B4-BE49-F238E27FC236}">
                <a16:creationId xmlns:a16="http://schemas.microsoft.com/office/drawing/2014/main" id="{BB868049-3009-4589-96CD-DF5C2793295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763061" y="2638063"/>
            <a:ext cx="4013339" cy="4050406"/>
          </a:xfrm>
          <a:prstGeom prst="rect">
            <a:avLst/>
          </a:prstGeom>
        </p:spPr>
      </p:pic>
      <p:pic>
        <p:nvPicPr>
          <p:cNvPr id="4" name="Picture 3">
            <a:extLst>
              <a:ext uri="{FF2B5EF4-FFF2-40B4-BE49-F238E27FC236}">
                <a16:creationId xmlns:a16="http://schemas.microsoft.com/office/drawing/2014/main" id="{0396DC5D-C613-480A-AC76-BE99EFCC4DF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820702" y="2620324"/>
            <a:ext cx="4929094" cy="4050405"/>
          </a:xfrm>
          <a:prstGeom prst="rect">
            <a:avLst/>
          </a:prstGeom>
        </p:spPr>
      </p:pic>
      <p:sp>
        <p:nvSpPr>
          <p:cNvPr id="9" name="TextBox 8">
            <a:extLst>
              <a:ext uri="{FF2B5EF4-FFF2-40B4-BE49-F238E27FC236}">
                <a16:creationId xmlns:a16="http://schemas.microsoft.com/office/drawing/2014/main" id="{EE8E3F09-1F98-446B-88F2-1AC174BE3BD8}"/>
              </a:ext>
            </a:extLst>
          </p:cNvPr>
          <p:cNvSpPr txBox="1"/>
          <p:nvPr/>
        </p:nvSpPr>
        <p:spPr>
          <a:xfrm>
            <a:off x="131346" y="648870"/>
            <a:ext cx="11929307" cy="2031325"/>
          </a:xfrm>
          <a:prstGeom prst="rect">
            <a:avLst/>
          </a:prstGeom>
          <a:noFill/>
        </p:spPr>
        <p:txBody>
          <a:bodyPr wrap="square">
            <a:spAutoFit/>
          </a:bodyPr>
          <a:lstStyle/>
          <a:p>
            <a:pPr marL="285750" indent="-285750" algn="just">
              <a:buFont typeface="Arial" panose="020B0604020202020204" pitchFamily="34" charset="0"/>
              <a:buChar char="•"/>
            </a:pPr>
            <a:r>
              <a:rPr lang="en-US" sz="1800" dirty="0">
                <a:solidFill>
                  <a:prstClr val="black"/>
                </a:solidFill>
                <a:latin typeface="+mj-lt"/>
                <a:cs typeface="Calibri" panose="020F0502020204030204" pitchFamily="34" charset="0"/>
              </a:rPr>
              <a:t>In the overall design a continuous </a:t>
            </a:r>
            <a:r>
              <a:rPr lang="en-US" sz="1800" b="1" dirty="0">
                <a:solidFill>
                  <a:prstClr val="black"/>
                </a:solidFill>
                <a:latin typeface="+mj-lt"/>
                <a:cs typeface="Calibri" panose="020F0502020204030204" pitchFamily="34" charset="0"/>
              </a:rPr>
              <a:t>feedback between the electromagnetic design and the mechanical model </a:t>
            </a:r>
            <a:r>
              <a:rPr lang="en-US" sz="1800" dirty="0">
                <a:solidFill>
                  <a:prstClr val="black"/>
                </a:solidFill>
                <a:latin typeface="+mj-lt"/>
                <a:cs typeface="Calibri" panose="020F0502020204030204" pitchFamily="34" charset="0"/>
              </a:rPr>
              <a:t>has been necessary to match electromagnetic and mechanical constraints.</a:t>
            </a:r>
            <a:endParaRPr lang="ka-GE" dirty="0">
              <a:latin typeface="+mj-lt"/>
            </a:endParaRPr>
          </a:p>
          <a:p>
            <a:pPr marL="285750" indent="-285750" algn="just">
              <a:buFont typeface="Arial" panose="020B0604020202020204" pitchFamily="34" charset="0"/>
              <a:buChar char="•"/>
            </a:pPr>
            <a:r>
              <a:rPr lang="en-US" dirty="0">
                <a:latin typeface="+mj-lt"/>
              </a:rPr>
              <a:t>The structure is composed by a main </a:t>
            </a:r>
            <a:r>
              <a:rPr lang="en-US" b="1" dirty="0">
                <a:latin typeface="+mj-lt"/>
              </a:rPr>
              <a:t>cavity</a:t>
            </a:r>
            <a:r>
              <a:rPr lang="en-US" dirty="0">
                <a:latin typeface="+mj-lt"/>
              </a:rPr>
              <a:t> and </a:t>
            </a:r>
            <a:r>
              <a:rPr lang="en-US" b="1" dirty="0">
                <a:latin typeface="+mj-lt"/>
              </a:rPr>
              <a:t>coupler waveguide with bend.</a:t>
            </a:r>
            <a:r>
              <a:rPr lang="en-US" dirty="0">
                <a:latin typeface="+mj-lt"/>
              </a:rPr>
              <a:t> They are connected with 24 screw holes disposed at 15° to one another to provide homogeneous force on the gasket when the cells are clamped together. </a:t>
            </a:r>
          </a:p>
          <a:p>
            <a:pPr marL="285750" indent="-285750" algn="just">
              <a:buFont typeface="Arial" panose="020B0604020202020204" pitchFamily="34" charset="0"/>
              <a:buChar char="•"/>
            </a:pPr>
            <a:r>
              <a:rPr lang="en-US" dirty="0">
                <a:latin typeface="+mj-lt"/>
              </a:rPr>
              <a:t>Each parts will be fabricated from cylinders of Oxygen Free High Conductivity (OFHC) copper using high precision lathe and milling machines. </a:t>
            </a:r>
          </a:p>
        </p:txBody>
      </p:sp>
    </p:spTree>
    <p:extLst>
      <p:ext uri="{BB962C8B-B14F-4D97-AF65-F5344CB8AC3E}">
        <p14:creationId xmlns:p14="http://schemas.microsoft.com/office/powerpoint/2010/main" val="790391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92125" y="0"/>
            <a:ext cx="11207750" cy="1077218"/>
          </a:xfrm>
          <a:prstGeom prst="rect">
            <a:avLst/>
          </a:prstGeom>
        </p:spPr>
        <p:txBody>
          <a:bodyPr wrap="square">
            <a:spAutoFit/>
          </a:bodyPr>
          <a:lstStyle/>
          <a:p>
            <a:pPr algn="ctr"/>
            <a:r>
              <a:rPr lang="en-US" sz="3200" b="1" dirty="0">
                <a:latin typeface="SansSerif" panose="00000400000000000000"/>
              </a:rPr>
              <a:t>BOC PULSE COMPRESSOR DESIGN FOR </a:t>
            </a:r>
          </a:p>
          <a:p>
            <a:pPr algn="ctr"/>
            <a:r>
              <a:rPr lang="en-US" sz="3200" b="1" dirty="0">
                <a:latin typeface="SansSerif" panose="00000400000000000000"/>
              </a:rPr>
              <a:t>STANDING WAVE RF STRUCTURES</a:t>
            </a:r>
          </a:p>
        </p:txBody>
      </p:sp>
      <p:sp>
        <p:nvSpPr>
          <p:cNvPr id="4" name="TextBox 3">
            <a:extLst>
              <a:ext uri="{FF2B5EF4-FFF2-40B4-BE49-F238E27FC236}">
                <a16:creationId xmlns:a16="http://schemas.microsoft.com/office/drawing/2014/main" id="{ED0C38F7-F2CF-4F71-998E-661907CEB3C8}"/>
              </a:ext>
            </a:extLst>
          </p:cNvPr>
          <p:cNvSpPr txBox="1"/>
          <p:nvPr/>
        </p:nvSpPr>
        <p:spPr>
          <a:xfrm>
            <a:off x="133894" y="1077218"/>
            <a:ext cx="11413671" cy="2031325"/>
          </a:xfrm>
          <a:prstGeom prst="rect">
            <a:avLst/>
          </a:prstGeom>
          <a:noFill/>
        </p:spPr>
        <p:txBody>
          <a:bodyPr wrap="square">
            <a:spAutoFit/>
          </a:bodyPr>
          <a:lstStyle/>
          <a:p>
            <a:pPr marL="285750" indent="-285750" algn="just">
              <a:buFont typeface="Arial" panose="020B0604020202020204" pitchFamily="34" charset="0"/>
              <a:buChar char="•"/>
            </a:pPr>
            <a:r>
              <a:rPr lang="en-US" sz="1800" b="1" i="0" u="none" strike="noStrike" baseline="0" dirty="0">
                <a:latin typeface="+mj-lt"/>
              </a:rPr>
              <a:t>SW cavities </a:t>
            </a:r>
            <a:r>
              <a:rPr lang="en-US" sz="1800" b="0" i="0" u="none" strike="noStrike" baseline="0" dirty="0">
                <a:latin typeface="+mj-lt"/>
              </a:rPr>
              <a:t>are typically feed through </a:t>
            </a:r>
            <a:r>
              <a:rPr lang="en-US" sz="1800" b="1" i="0" u="none" strike="noStrike" baseline="0" dirty="0">
                <a:latin typeface="+mj-lt"/>
              </a:rPr>
              <a:t>circulators (or isolators)</a:t>
            </a:r>
            <a:r>
              <a:rPr lang="en-US" sz="1800" b="0" i="0" u="none" strike="noStrike" baseline="0" dirty="0">
                <a:latin typeface="+mj-lt"/>
              </a:rPr>
              <a:t> in order to protect the klystron from the reflected power during RF transients. </a:t>
            </a:r>
            <a:endParaRPr lang="en-US" dirty="0">
              <a:latin typeface="+mj-lt"/>
            </a:endParaRPr>
          </a:p>
          <a:p>
            <a:pPr marL="285750" indent="-285750" algn="just">
              <a:buFont typeface="Arial" panose="020B0604020202020204" pitchFamily="34" charset="0"/>
              <a:buChar char="•"/>
            </a:pPr>
            <a:r>
              <a:rPr lang="en-US" sz="1800" b="0" i="0" u="none" strike="noStrike" baseline="0" dirty="0">
                <a:latin typeface="+mj-lt"/>
              </a:rPr>
              <a:t>Commercially, </a:t>
            </a:r>
            <a:r>
              <a:rPr lang="en-US" sz="1800" b="1" i="0" u="none" strike="noStrike" baseline="0" dirty="0">
                <a:latin typeface="+mj-lt"/>
              </a:rPr>
              <a:t>circulators are available at different frequencies</a:t>
            </a:r>
            <a:r>
              <a:rPr lang="en-US" sz="1800" b="0" i="0" u="none" strike="noStrike" baseline="0" dirty="0">
                <a:latin typeface="+mj-lt"/>
              </a:rPr>
              <a:t>, as example in </a:t>
            </a:r>
            <a:r>
              <a:rPr lang="en-US" sz="1800" b="1" i="0" u="none" strike="noStrike" baseline="0" dirty="0">
                <a:latin typeface="+mj-lt"/>
              </a:rPr>
              <a:t>L </a:t>
            </a:r>
            <a:r>
              <a:rPr lang="en-US" sz="1800" b="0" i="0" u="none" strike="noStrike" baseline="0" dirty="0">
                <a:latin typeface="+mj-lt"/>
              </a:rPr>
              <a:t>or </a:t>
            </a:r>
            <a:r>
              <a:rPr lang="en-US" sz="1800" b="1" i="0" u="none" strike="noStrike" baseline="0" dirty="0">
                <a:latin typeface="+mj-lt"/>
              </a:rPr>
              <a:t>S band</a:t>
            </a:r>
            <a:r>
              <a:rPr lang="en-US" sz="1800" b="0" i="0" u="none" strike="noStrike" baseline="0" dirty="0">
                <a:latin typeface="+mj-lt"/>
              </a:rPr>
              <a:t>, </a:t>
            </a:r>
          </a:p>
          <a:p>
            <a:pPr marL="285750" indent="-285750" algn="just">
              <a:buFont typeface="Arial" panose="020B0604020202020204" pitchFamily="34" charset="0"/>
              <a:buChar char="•"/>
            </a:pPr>
            <a:r>
              <a:rPr lang="en-US" b="1" dirty="0">
                <a:latin typeface="+mj-lt"/>
              </a:rPr>
              <a:t>C</a:t>
            </a:r>
            <a:r>
              <a:rPr lang="en-US" sz="1800" b="1" i="0" u="none" strike="noStrike" baseline="0" dirty="0">
                <a:latin typeface="+mj-lt"/>
              </a:rPr>
              <a:t>irculators are not available</a:t>
            </a:r>
            <a:r>
              <a:rPr lang="en-US" sz="1800" b="0" i="0" u="none" strike="noStrike" baseline="0" dirty="0">
                <a:latin typeface="+mj-lt"/>
              </a:rPr>
              <a:t> at higher frequencies as in the case of </a:t>
            </a:r>
            <a:r>
              <a:rPr lang="en-US" sz="1800" b="1" i="0" u="none" strike="noStrike" baseline="0" dirty="0">
                <a:latin typeface="+mj-lt"/>
              </a:rPr>
              <a:t>C</a:t>
            </a:r>
            <a:r>
              <a:rPr lang="en-US" sz="1800" b="0" i="0" u="none" strike="noStrike" baseline="0" dirty="0">
                <a:latin typeface="+mj-lt"/>
              </a:rPr>
              <a:t> or </a:t>
            </a:r>
            <a:r>
              <a:rPr lang="en-US" sz="1800" b="1" i="0" u="none" strike="noStrike" baseline="0" dirty="0">
                <a:latin typeface="+mj-lt"/>
              </a:rPr>
              <a:t>X band, </a:t>
            </a:r>
          </a:p>
          <a:p>
            <a:pPr marL="285750" indent="-285750" algn="just">
              <a:buFont typeface="Arial" panose="020B0604020202020204" pitchFamily="34" charset="0"/>
              <a:buChar char="•"/>
            </a:pPr>
            <a:endParaRPr lang="en-US" b="1" dirty="0">
              <a:latin typeface="+mj-lt"/>
            </a:endParaRPr>
          </a:p>
          <a:p>
            <a:pPr algn="just"/>
            <a:r>
              <a:rPr lang="en-US" b="1" dirty="0">
                <a:latin typeface="+mj-lt"/>
              </a:rPr>
              <a:t>Alternative feeding scheme, which avoids circulator or isolator, can be realized with pulse compressor and power splitter.</a:t>
            </a:r>
          </a:p>
        </p:txBody>
      </p:sp>
      <p:pic>
        <p:nvPicPr>
          <p:cNvPr id="6" name="Picture 5" descr="Diagram&#10;&#10;Description automatically generated">
            <a:extLst>
              <a:ext uri="{FF2B5EF4-FFF2-40B4-BE49-F238E27FC236}">
                <a16:creationId xmlns:a16="http://schemas.microsoft.com/office/drawing/2014/main" id="{55C1DA39-8B90-4C1C-876E-C931E94E8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5099" y="2902494"/>
            <a:ext cx="6832241" cy="3244306"/>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EB5E7B7-A85C-4A59-BB1C-EF725E8640EB}"/>
                  </a:ext>
                </a:extLst>
              </p:cNvPr>
              <p:cNvSpPr txBox="1"/>
              <p:nvPr/>
            </p:nvSpPr>
            <p:spPr>
              <a:xfrm>
                <a:off x="133894" y="3197443"/>
                <a:ext cx="4991100" cy="3422540"/>
              </a:xfrm>
              <a:prstGeom prst="rect">
                <a:avLst/>
              </a:prstGeom>
              <a:noFill/>
            </p:spPr>
            <p:txBody>
              <a:bodyPr wrap="square" rtlCol="0">
                <a:spAutoFit/>
              </a:bodyPr>
              <a:lstStyle/>
              <a:p>
                <a:pPr algn="just"/>
                <a:r>
                  <a:rPr lang="en-US" b="0" i="0" u="none" strike="noStrike" baseline="0" dirty="0">
                    <a:latin typeface="+mj-lt"/>
                  </a:rPr>
                  <a:t>If rf pulse compressor amplifies the klystron power </a:t>
                </a:r>
                <a:r>
                  <a:rPr lang="en-US" b="0" i="0" u="none" strike="noStrike" dirty="0">
                    <a:latin typeface="+mj-lt"/>
                  </a:rPr>
                  <a:t> </a:t>
                </a:r>
                <a:r>
                  <a:rPr lang="en-US" b="0" i="0" u="none" strike="noStrike" baseline="0" dirty="0">
                    <a:latin typeface="+mj-lt"/>
                  </a:rPr>
                  <a:t>by a factor </a:t>
                </a:r>
                <a14:m>
                  <m:oMath xmlns:m="http://schemas.openxmlformats.org/officeDocument/2006/math">
                    <m:r>
                      <a:rPr lang="en-US" b="1" i="1" u="none" strike="noStrike" baseline="0" dirty="0" smtClean="0">
                        <a:latin typeface="Cambria Math" panose="02040503050406030204" pitchFamily="18" charset="0"/>
                      </a:rPr>
                      <m:t>𝑭</m:t>
                    </m:r>
                  </m:oMath>
                </a14:m>
                <a:r>
                  <a:rPr lang="en-US" b="0" i="0" u="none" strike="noStrike" baseline="0" dirty="0">
                    <a:latin typeface="+mj-lt"/>
                  </a:rPr>
                  <a:t> and the power is then </a:t>
                </a:r>
                <a:r>
                  <a:rPr lang="en-US" b="0" i="0" u="none" strike="noStrike" baseline="0" dirty="0" err="1">
                    <a:latin typeface="+mj-lt"/>
                  </a:rPr>
                  <a:t>splitted</a:t>
                </a:r>
                <a:r>
                  <a:rPr lang="en-US" b="0" i="0" u="none" strike="noStrike" baseline="0" dirty="0">
                    <a:latin typeface="+mj-lt"/>
                  </a:rPr>
                  <a:t> by a power splitter by a factor </a:t>
                </a:r>
                <a14:m>
                  <m:oMath xmlns:m="http://schemas.openxmlformats.org/officeDocument/2006/math">
                    <m:r>
                      <a:rPr lang="en-US" b="1" i="1" u="none" strike="noStrike" baseline="0" dirty="0" smtClean="0">
                        <a:latin typeface="Cambria Math" panose="02040503050406030204" pitchFamily="18" charset="0"/>
                      </a:rPr>
                      <m:t>𝑺</m:t>
                    </m:r>
                  </m:oMath>
                </a14:m>
                <a:r>
                  <a:rPr lang="en-US" b="0" i="0" u="none" strike="noStrike" baseline="0" dirty="0">
                    <a:latin typeface="+mj-lt"/>
                  </a:rPr>
                  <a:t>. The reflections from  the SW structure back to the klystron are then </a:t>
                </a:r>
                <a:r>
                  <a:rPr lang="en-US" b="0" i="0" u="none" strike="noStrike" dirty="0">
                    <a:latin typeface="+mj-lt"/>
                  </a:rPr>
                  <a:t> </a:t>
                </a:r>
                <a:r>
                  <a:rPr lang="en-US" b="0" i="0" u="none" strike="noStrike" baseline="0" dirty="0">
                    <a:latin typeface="+mj-lt"/>
                  </a:rPr>
                  <a:t>reduced by a factor </a:t>
                </a:r>
                <a14:m>
                  <m:oMath xmlns:m="http://schemas.openxmlformats.org/officeDocument/2006/math">
                    <m:r>
                      <a:rPr lang="en-US" b="1" i="1" u="none" strike="noStrike" baseline="0" smtClean="0">
                        <a:latin typeface="Cambria Math" panose="02040503050406030204" pitchFamily="18" charset="0"/>
                      </a:rPr>
                      <m:t>𝑭</m:t>
                    </m:r>
                    <m:r>
                      <a:rPr lang="en-US" b="1" i="1" u="none" strike="noStrike" baseline="0" smtClean="0">
                        <a:latin typeface="Cambria Math" panose="02040503050406030204" pitchFamily="18" charset="0"/>
                      </a:rPr>
                      <m:t>/</m:t>
                    </m:r>
                    <m:sSup>
                      <m:sSupPr>
                        <m:ctrlPr>
                          <a:rPr lang="en-US" b="1" i="1" u="none" strike="noStrike" baseline="0" smtClean="0">
                            <a:latin typeface="Cambria Math" panose="02040503050406030204" pitchFamily="18" charset="0"/>
                          </a:rPr>
                        </m:ctrlPr>
                      </m:sSupPr>
                      <m:e>
                        <m:r>
                          <a:rPr lang="en-US" b="1" i="1" u="none" strike="noStrike" baseline="0" smtClean="0">
                            <a:latin typeface="Cambria Math" panose="02040503050406030204" pitchFamily="18" charset="0"/>
                          </a:rPr>
                          <m:t>𝑺</m:t>
                        </m:r>
                      </m:e>
                      <m:sup>
                        <m:r>
                          <a:rPr lang="en-US" b="1" i="1" u="none" strike="noStrike" baseline="0" smtClean="0">
                            <a:latin typeface="Cambria Math" panose="02040503050406030204" pitchFamily="18" charset="0"/>
                          </a:rPr>
                          <m:t>𝟐</m:t>
                        </m:r>
                      </m:sup>
                    </m:sSup>
                  </m:oMath>
                </a14:m>
                <a:r>
                  <a:rPr lang="en-US" b="1" i="0" u="none" strike="noStrike" baseline="0" dirty="0">
                    <a:latin typeface="+mj-lt"/>
                  </a:rPr>
                  <a:t> </a:t>
                </a:r>
                <a:r>
                  <a:rPr lang="en-US" b="0" i="0" u="none" strike="noStrike" baseline="0" dirty="0">
                    <a:latin typeface="+mj-lt"/>
                  </a:rPr>
                  <a:t>because of the presence of the power splitter itself. </a:t>
                </a:r>
                <a:endParaRPr lang="en-US" dirty="0">
                  <a:latin typeface="+mj-lt"/>
                </a:endParaRPr>
              </a:p>
              <a:p>
                <a:pPr algn="just"/>
                <a:endParaRPr lang="en-US" dirty="0">
                  <a:latin typeface="+mj-lt"/>
                </a:endParaRPr>
              </a:p>
              <a:p>
                <a:pPr algn="just"/>
                <a:r>
                  <a:rPr lang="en-US" b="0" i="0" u="none" strike="noStrike" baseline="0" dirty="0">
                    <a:latin typeface="+mj-lt"/>
                  </a:rPr>
                  <a:t>The residual power from the splitter </a:t>
                </a:r>
                <a14:m>
                  <m:oMath xmlns:m="http://schemas.openxmlformats.org/officeDocument/2006/math">
                    <m:r>
                      <m:rPr>
                        <m:sty m:val="p"/>
                      </m:rPr>
                      <a:rPr lang="en-US" b="0" i="0" u="none" strike="noStrike" baseline="0" dirty="0" smtClean="0">
                        <a:latin typeface="Cambria Math" panose="02040503050406030204" pitchFamily="18" charset="0"/>
                      </a:rPr>
                      <m:t>F</m:t>
                    </m:r>
                    <m:r>
                      <a:rPr lang="en-US" b="0" i="1" u="none" strike="noStrike" baseline="0" dirty="0" smtClean="0">
                        <a:latin typeface="Cambria Math" panose="02040503050406030204" pitchFamily="18" charset="0"/>
                        <a:ea typeface="Cambria Math" panose="02040503050406030204" pitchFamily="18" charset="0"/>
                      </a:rPr>
                      <m:t>×</m:t>
                    </m:r>
                    <m:r>
                      <a:rPr lang="en-US" b="1" i="1" u="none" strike="noStrike" baseline="0" dirty="0" smtClean="0">
                        <a:latin typeface="Cambria Math" panose="02040503050406030204" pitchFamily="18" charset="0"/>
                      </a:rPr>
                      <m:t>(</m:t>
                    </m:r>
                    <m:r>
                      <a:rPr lang="en-US" b="1" i="1" u="none" strike="noStrike" baseline="0" dirty="0" smtClean="0">
                        <a:latin typeface="Cambria Math" panose="02040503050406030204" pitchFamily="18" charset="0"/>
                      </a:rPr>
                      <m:t>𝟏</m:t>
                    </m:r>
                    <m:r>
                      <a:rPr lang="en-US" b="1" i="1" u="none" strike="noStrike" baseline="0" dirty="0" smtClean="0">
                        <a:latin typeface="Cambria Math" panose="02040503050406030204" pitchFamily="18" charset="0"/>
                      </a:rPr>
                      <m:t> − </m:t>
                    </m:r>
                    <m:r>
                      <a:rPr lang="en-US" b="1" i="1" u="none" strike="noStrike" baseline="0" dirty="0" smtClean="0">
                        <a:latin typeface="Cambria Math" panose="02040503050406030204" pitchFamily="18" charset="0"/>
                      </a:rPr>
                      <m:t>𝟏</m:t>
                    </m:r>
                    <m:r>
                      <a:rPr lang="en-US" b="1" i="1" u="none" strike="noStrike" baseline="0" dirty="0" smtClean="0">
                        <a:latin typeface="Cambria Math" panose="02040503050406030204" pitchFamily="18" charset="0"/>
                      </a:rPr>
                      <m:t>/</m:t>
                    </m:r>
                    <m:r>
                      <a:rPr lang="en-US" b="1" i="1" u="none" strike="noStrike" baseline="0" dirty="0" smtClean="0">
                        <a:latin typeface="Cambria Math" panose="02040503050406030204" pitchFamily="18" charset="0"/>
                      </a:rPr>
                      <m:t>𝑺</m:t>
                    </m:r>
                    <m:r>
                      <a:rPr lang="en-US" b="1" i="1" u="none" strike="noStrike" baseline="0" dirty="0" smtClean="0">
                        <a:latin typeface="Cambria Math" panose="02040503050406030204" pitchFamily="18" charset="0"/>
                      </a:rPr>
                      <m:t>) </m:t>
                    </m:r>
                  </m:oMath>
                </a14:m>
                <a:r>
                  <a:rPr lang="en-US" dirty="0">
                    <a:latin typeface="+mj-lt"/>
                  </a:rPr>
                  <a:t> </a:t>
                </a:r>
                <a:r>
                  <a:rPr lang="en-US" b="0" i="0" u="none" strike="noStrike" baseline="0" dirty="0">
                    <a:latin typeface="+mj-lt"/>
                  </a:rPr>
                  <a:t>can be either dissipated  into a rf load or, more  conveniently, used to feed another TW cavity  (that hasn’t reflections).</a:t>
                </a:r>
                <a:endParaRPr lang="en-US" dirty="0">
                  <a:latin typeface="+mj-lt"/>
                </a:endParaRPr>
              </a:p>
            </p:txBody>
          </p:sp>
        </mc:Choice>
        <mc:Fallback xmlns="">
          <p:sp>
            <p:nvSpPr>
              <p:cNvPr id="3" name="TextBox 2">
                <a:extLst>
                  <a:ext uri="{FF2B5EF4-FFF2-40B4-BE49-F238E27FC236}">
                    <a16:creationId xmlns:a16="http://schemas.microsoft.com/office/drawing/2014/main" id="{4EB5E7B7-A85C-4A59-BB1C-EF725E8640EB}"/>
                  </a:ext>
                </a:extLst>
              </p:cNvPr>
              <p:cNvSpPr txBox="1">
                <a:spLocks noRot="1" noChangeAspect="1" noMove="1" noResize="1" noEditPoints="1" noAdjustHandles="1" noChangeArrowheads="1" noChangeShapeType="1" noTextEdit="1"/>
              </p:cNvSpPr>
              <p:nvPr/>
            </p:nvSpPr>
            <p:spPr>
              <a:xfrm>
                <a:off x="133894" y="3197443"/>
                <a:ext cx="4991100" cy="3422540"/>
              </a:xfrm>
              <a:prstGeom prst="rect">
                <a:avLst/>
              </a:prstGeom>
              <a:blipFill>
                <a:blip r:embed="rId3"/>
                <a:stretch>
                  <a:fillRect l="-1099" t="-1070" r="-977" b="-1961"/>
                </a:stretch>
              </a:blipFill>
            </p:spPr>
            <p:txBody>
              <a:bodyPr/>
              <a:lstStyle/>
              <a:p>
                <a:r>
                  <a:rPr lang="en-US">
                    <a:noFill/>
                  </a:rPr>
                  <a:t> </a:t>
                </a:r>
              </a:p>
            </p:txBody>
          </p:sp>
        </mc:Fallback>
      </mc:AlternateContent>
    </p:spTree>
    <p:extLst>
      <p:ext uri="{BB962C8B-B14F-4D97-AF65-F5344CB8AC3E}">
        <p14:creationId xmlns:p14="http://schemas.microsoft.com/office/powerpoint/2010/main" val="535012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BF3D0-7031-4295-BCFE-04342DB2A3AC}"/>
              </a:ext>
            </a:extLst>
          </p:cNvPr>
          <p:cNvSpPr>
            <a:spLocks noGrp="1"/>
          </p:cNvSpPr>
          <p:nvPr>
            <p:ph type="title"/>
          </p:nvPr>
        </p:nvSpPr>
        <p:spPr>
          <a:xfrm>
            <a:off x="173774" y="0"/>
            <a:ext cx="11360800" cy="763600"/>
          </a:xfrm>
        </p:spPr>
        <p:txBody>
          <a:bodyPr/>
          <a:lstStyle/>
          <a:p>
            <a:pPr algn="ctr"/>
            <a:r>
              <a:rPr lang="en-US" sz="3600" b="1" dirty="0">
                <a:latin typeface="SansSerif"/>
              </a:rPr>
              <a:t>RF-GUNS</a:t>
            </a:r>
            <a:endParaRPr lang="en-US" b="1" dirty="0">
              <a:latin typeface="SansSerif"/>
            </a:endParaRPr>
          </a:p>
        </p:txBody>
      </p:sp>
      <p:pic>
        <p:nvPicPr>
          <p:cNvPr id="5" name="Immagine 9">
            <a:extLst>
              <a:ext uri="{FF2B5EF4-FFF2-40B4-BE49-F238E27FC236}">
                <a16:creationId xmlns:a16="http://schemas.microsoft.com/office/drawing/2014/main" id="{4451EE2A-C8AC-4E46-BAF5-26C22FA45A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2007" y="3512405"/>
            <a:ext cx="3916219" cy="2839907"/>
          </a:xfrm>
          <a:prstGeom prst="rect">
            <a:avLst/>
          </a:prstGeom>
        </p:spPr>
      </p:pic>
      <p:pic>
        <p:nvPicPr>
          <p:cNvPr id="6" name="Immagine 13">
            <a:extLst>
              <a:ext uri="{FF2B5EF4-FFF2-40B4-BE49-F238E27FC236}">
                <a16:creationId xmlns:a16="http://schemas.microsoft.com/office/drawing/2014/main" id="{1988B59F-D86C-4E28-AADA-E4A23E8407B7}"/>
              </a:ext>
            </a:extLst>
          </p:cNvPr>
          <p:cNvPicPr>
            <a:picLocks noChangeAspect="1"/>
          </p:cNvPicPr>
          <p:nvPr/>
        </p:nvPicPr>
        <p:blipFill rotWithShape="1">
          <a:blip r:embed="rId3">
            <a:extLst>
              <a:ext uri="{28A0092B-C50C-407E-A947-70E740481C1C}">
                <a14:useLocalDpi xmlns:a14="http://schemas.microsoft.com/office/drawing/2010/main" val="0"/>
              </a:ext>
            </a:extLst>
          </a:blip>
          <a:srcRect b="9364"/>
          <a:stretch/>
        </p:blipFill>
        <p:spPr>
          <a:xfrm>
            <a:off x="7485618" y="505688"/>
            <a:ext cx="4532608" cy="2759539"/>
          </a:xfrm>
          <a:prstGeom prst="rect">
            <a:avLst/>
          </a:prstGeom>
        </p:spPr>
      </p:pic>
      <p:sp>
        <p:nvSpPr>
          <p:cNvPr id="9" name="Rectangle 4">
            <a:extLst>
              <a:ext uri="{FF2B5EF4-FFF2-40B4-BE49-F238E27FC236}">
                <a16:creationId xmlns:a16="http://schemas.microsoft.com/office/drawing/2014/main" id="{985BF6DD-9FEF-4C24-8799-103878E2C019}"/>
              </a:ext>
            </a:extLst>
          </p:cNvPr>
          <p:cNvSpPr/>
          <p:nvPr/>
        </p:nvSpPr>
        <p:spPr>
          <a:xfrm>
            <a:off x="0" y="730366"/>
            <a:ext cx="7485618" cy="5447645"/>
          </a:xfrm>
          <a:prstGeom prst="rect">
            <a:avLst/>
          </a:prstGeom>
        </p:spPr>
        <p:txBody>
          <a:bodyPr wrap="square">
            <a:spAutoFit/>
          </a:bodyPr>
          <a:lstStyle/>
          <a:p>
            <a:pPr marL="285750" indent="-285750" algn="just">
              <a:buFont typeface="Arial" panose="020B0604020202020204" pitchFamily="34" charset="0"/>
              <a:buChar char="•"/>
            </a:pPr>
            <a:r>
              <a:rPr lang="en-US" dirty="0">
                <a:latin typeface="+mj-lt"/>
                <a:cs typeface="Calibri" panose="020F0502020204030204" pitchFamily="34" charset="0"/>
              </a:rPr>
              <a:t>RF Photo-guns are electron sources widely used in modern facilities and finds applications as injectors for FELs, THz and Compton sources allowing reaching very high beam brightness.</a:t>
            </a:r>
          </a:p>
          <a:p>
            <a:pPr marL="285750" indent="-285750" algn="just">
              <a:buFont typeface="Arial" panose="020B0604020202020204" pitchFamily="34" charset="0"/>
              <a:buChar char="•"/>
            </a:pPr>
            <a:endParaRPr lang="en-US" dirty="0">
              <a:latin typeface="+mj-lt"/>
              <a:cs typeface="Calibri" panose="020F0502020204030204" pitchFamily="34" charset="0"/>
            </a:endParaRPr>
          </a:p>
          <a:p>
            <a:pPr marL="285750" indent="-285750" algn="l">
              <a:buFont typeface="Arial" panose="020B0604020202020204" pitchFamily="34" charset="0"/>
              <a:buChar char="•"/>
            </a:pPr>
            <a:r>
              <a:rPr lang="en-US" b="0" i="0" u="none" strike="noStrike" baseline="0" dirty="0">
                <a:latin typeface="+mj-lt"/>
              </a:rPr>
              <a:t>A laser pulse of a suitable wavelength extracts the electrons from a cathode embedded in an RF cavity called RF Gun</a:t>
            </a:r>
          </a:p>
          <a:p>
            <a:pPr algn="l"/>
            <a:endParaRPr lang="en-GB" sz="2000" dirty="0">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n-US" b="0" i="0" u="none" strike="noStrike" baseline="0" dirty="0">
                <a:latin typeface="+mj-lt"/>
              </a:rPr>
              <a:t>An external RF power source excites the cavity accelerating mode so that the photo-electrons are immediately accelerated by the RF electric field on the cathode and all along the gun beam axis</a:t>
            </a:r>
            <a:endParaRPr lang="en-US" dirty="0">
              <a:latin typeface="+mj-lt"/>
              <a:ea typeface="Verdana" panose="020B0604030504040204" pitchFamily="34" charset="0"/>
              <a:cs typeface="Calibri" panose="020F0502020204030204" pitchFamily="34" charset="0"/>
            </a:endParaRPr>
          </a:p>
          <a:p>
            <a:pPr algn="l"/>
            <a:endParaRPr lang="en-GB" sz="2000" dirty="0">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GB" dirty="0">
                <a:latin typeface="+mj-lt"/>
                <a:cs typeface="Calibri" panose="020F0502020204030204" pitchFamily="34" charset="0"/>
              </a:rPr>
              <a:t>Presently, the </a:t>
            </a:r>
            <a:r>
              <a:rPr lang="en-GB" b="1" dirty="0">
                <a:latin typeface="+mj-lt"/>
                <a:cs typeface="Calibri" panose="020F0502020204030204" pitchFamily="34" charset="0"/>
              </a:rPr>
              <a:t>RF technology mostly used for RF Guns is the L or S-band </a:t>
            </a:r>
            <a:r>
              <a:rPr lang="en-GB" dirty="0">
                <a:latin typeface="+mj-lt"/>
                <a:cs typeface="Calibri" panose="020F0502020204030204" pitchFamily="34" charset="0"/>
              </a:rPr>
              <a:t>(f=1.3 or 3 GHz). </a:t>
            </a:r>
          </a:p>
          <a:p>
            <a:pPr algn="just"/>
            <a:endParaRPr lang="en-GB" dirty="0">
              <a:latin typeface="+mj-lt"/>
              <a:cs typeface="Calibri" panose="020F0502020204030204" pitchFamily="34" charset="0"/>
            </a:endParaRPr>
          </a:p>
          <a:p>
            <a:pPr marL="285750" indent="-285750" algn="just">
              <a:buFont typeface="Arial" panose="020B0604020202020204" pitchFamily="34" charset="0"/>
              <a:buChar char="•"/>
            </a:pPr>
            <a:r>
              <a:rPr lang="en-GB" dirty="0">
                <a:latin typeface="+mj-lt"/>
                <a:cs typeface="Calibri" panose="020F0502020204030204" pitchFamily="34" charset="0"/>
              </a:rPr>
              <a:t>According to </a:t>
            </a:r>
            <a:r>
              <a:rPr lang="en-GB" b="1" dirty="0">
                <a:latin typeface="+mj-lt"/>
                <a:cs typeface="Calibri" panose="020F0502020204030204" pitchFamily="34" charset="0"/>
              </a:rPr>
              <a:t>beam dynamics studies</a:t>
            </a:r>
            <a:r>
              <a:rPr lang="en-GB" dirty="0">
                <a:latin typeface="+mj-lt"/>
                <a:cs typeface="Calibri" panose="020F0502020204030204" pitchFamily="34" charset="0"/>
              </a:rPr>
              <a:t>, the higher the </a:t>
            </a:r>
            <a:r>
              <a:rPr lang="en-GB" b="1" dirty="0">
                <a:latin typeface="+mj-lt"/>
                <a:cs typeface="Calibri" panose="020F0502020204030204" pitchFamily="34" charset="0"/>
              </a:rPr>
              <a:t>peak electric field on the cathode</a:t>
            </a:r>
            <a:r>
              <a:rPr lang="en-GB" dirty="0">
                <a:latin typeface="+mj-lt"/>
                <a:cs typeface="Calibri" panose="020F0502020204030204" pitchFamily="34" charset="0"/>
              </a:rPr>
              <a:t>, the better is the quality of the beam emerging from the Gun. In this respect the S-band represents the state-of-the-art, providing typical peak fields of </a:t>
            </a:r>
            <a:r>
              <a:rPr lang="en-GB" b="1" dirty="0">
                <a:latin typeface="+mj-lt"/>
                <a:cs typeface="Calibri" panose="020F0502020204030204" pitchFamily="34" charset="0"/>
              </a:rPr>
              <a:t>≈120 MV/m </a:t>
            </a:r>
            <a:r>
              <a:rPr lang="en-GB" dirty="0">
                <a:latin typeface="+mj-lt"/>
                <a:cs typeface="Calibri" panose="020F0502020204030204" pitchFamily="34" charset="0"/>
              </a:rPr>
              <a:t>on the cathode</a:t>
            </a:r>
            <a:r>
              <a:rPr lang="en-GB" dirty="0">
                <a:latin typeface="Calibri" panose="020F0502020204030204" pitchFamily="34" charset="0"/>
                <a:cs typeface="Calibri" panose="020F0502020204030204" pitchFamily="34" charset="0"/>
              </a:rPr>
              <a:t>.</a:t>
            </a:r>
          </a:p>
          <a:p>
            <a:pPr marL="285750" indent="-285750" algn="just">
              <a:buFont typeface="Arial" panose="020B0604020202020204" pitchFamily="34" charset="0"/>
              <a:buChar char="•"/>
            </a:pPr>
            <a:endParaRPr lang="en-GB" sz="2000" dirty="0">
              <a:latin typeface="Calibri" panose="020F0502020204030204" pitchFamily="34" charset="0"/>
              <a:ea typeface="Verdana" panose="020B0604030504040204" pitchFamily="34" charset="0"/>
              <a:cs typeface="Calibri" panose="020F0502020204030204" pitchFamily="34" charset="0"/>
            </a:endParaRPr>
          </a:p>
        </p:txBody>
      </p:sp>
    </p:spTree>
    <p:extLst>
      <p:ext uri="{BB962C8B-B14F-4D97-AF65-F5344CB8AC3E}">
        <p14:creationId xmlns:p14="http://schemas.microsoft.com/office/powerpoint/2010/main" val="3809168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A9F43-E233-494D-9D2D-4C2EDB183A44}"/>
              </a:ext>
            </a:extLst>
          </p:cNvPr>
          <p:cNvSpPr>
            <a:spLocks noGrp="1"/>
          </p:cNvSpPr>
          <p:nvPr>
            <p:ph type="title"/>
          </p:nvPr>
        </p:nvSpPr>
        <p:spPr>
          <a:xfrm>
            <a:off x="415600" y="98116"/>
            <a:ext cx="11360800" cy="559207"/>
          </a:xfrm>
        </p:spPr>
        <p:txBody>
          <a:bodyPr/>
          <a:lstStyle/>
          <a:p>
            <a:r>
              <a:rPr lang="en-US" sz="4000" b="1" dirty="0">
                <a:latin typeface="SansSerif" panose="00000400000000000000"/>
              </a:rPr>
              <a:t>OUTLINE</a:t>
            </a:r>
          </a:p>
        </p:txBody>
      </p:sp>
      <p:sp>
        <p:nvSpPr>
          <p:cNvPr id="4" name="TextBox 3">
            <a:extLst>
              <a:ext uri="{FF2B5EF4-FFF2-40B4-BE49-F238E27FC236}">
                <a16:creationId xmlns:a16="http://schemas.microsoft.com/office/drawing/2014/main" id="{5DD9932E-ACBF-496A-BCE1-885151D55720}"/>
              </a:ext>
            </a:extLst>
          </p:cNvPr>
          <p:cNvSpPr txBox="1"/>
          <p:nvPr/>
        </p:nvSpPr>
        <p:spPr>
          <a:xfrm>
            <a:off x="258846" y="635377"/>
            <a:ext cx="11517554" cy="5816977"/>
          </a:xfrm>
          <a:prstGeom prst="rect">
            <a:avLst/>
          </a:prstGeom>
          <a:noFill/>
        </p:spPr>
        <p:txBody>
          <a:bodyPr wrap="square" rtlCol="0">
            <a:spAutoFit/>
          </a:bodyPr>
          <a:lstStyle/>
          <a:p>
            <a:r>
              <a:rPr lang="en-US" sz="2000" b="1" dirty="0">
                <a:solidFill>
                  <a:schemeClr val="accent5">
                    <a:lumMod val="75000"/>
                  </a:schemeClr>
                </a:solidFill>
                <a:latin typeface="SansSerif" panose="00000400000000000000"/>
              </a:rPr>
              <a:t>Rf pulse compressors for LINACs:</a:t>
            </a:r>
          </a:p>
          <a:p>
            <a:pPr marL="800100" lvl="1" indent="-342900">
              <a:buFont typeface="Arial" panose="020B0604020202020204" pitchFamily="34" charset="0"/>
              <a:buChar char="•"/>
            </a:pPr>
            <a:r>
              <a:rPr lang="en-US" dirty="0">
                <a:latin typeface="SansSerif" panose="00000400000000000000"/>
              </a:rPr>
              <a:t>Pulse compressors based on SLED</a:t>
            </a:r>
          </a:p>
          <a:p>
            <a:pPr marL="800100" lvl="1" indent="-342900">
              <a:buFont typeface="Arial" panose="020B0604020202020204" pitchFamily="34" charset="0"/>
              <a:buChar char="•"/>
            </a:pPr>
            <a:r>
              <a:rPr lang="en-US" dirty="0">
                <a:latin typeface="SansSerif" panose="00000400000000000000"/>
              </a:rPr>
              <a:t>Pulse compressors based on Barrel Open Cavity (BOC)</a:t>
            </a:r>
          </a:p>
          <a:p>
            <a:pPr marL="800100" lvl="1" indent="-342900">
              <a:buFont typeface="Arial" panose="020B0604020202020204" pitchFamily="34" charset="0"/>
              <a:buChar char="•"/>
            </a:pPr>
            <a:r>
              <a:rPr lang="en-US" dirty="0">
                <a:latin typeface="SansSerif" panose="00000400000000000000"/>
              </a:rPr>
              <a:t>BOC working principle details</a:t>
            </a:r>
          </a:p>
          <a:p>
            <a:pPr marL="800100" lvl="1" indent="-342900">
              <a:buFont typeface="Arial" panose="020B0604020202020204" pitchFamily="34" charset="0"/>
              <a:buChar char="•"/>
            </a:pPr>
            <a:r>
              <a:rPr lang="en-US" dirty="0">
                <a:latin typeface="SansSerif" panose="00000400000000000000"/>
              </a:rPr>
              <a:t>Comparison between the SLED and the BOC schemes</a:t>
            </a:r>
            <a:endParaRPr lang="en-US" b="1" dirty="0">
              <a:solidFill>
                <a:schemeClr val="accent5">
                  <a:lumMod val="75000"/>
                </a:schemeClr>
              </a:solidFill>
              <a:latin typeface="SansSerif" panose="00000400000000000000"/>
            </a:endParaRPr>
          </a:p>
          <a:p>
            <a:r>
              <a:rPr lang="en-US" sz="2000" b="1" dirty="0">
                <a:solidFill>
                  <a:schemeClr val="accent5">
                    <a:lumMod val="75000"/>
                  </a:schemeClr>
                </a:solidFill>
                <a:latin typeface="SansSerif" panose="00000400000000000000"/>
              </a:rPr>
              <a:t>Realization of accelerator components without brazing: the LNF-INFN technology</a:t>
            </a:r>
            <a:endParaRPr lang="en-US" b="1" dirty="0">
              <a:solidFill>
                <a:schemeClr val="accent5">
                  <a:lumMod val="75000"/>
                </a:schemeClr>
              </a:solidFill>
              <a:latin typeface="SansSerif" panose="00000400000000000000"/>
            </a:endParaRPr>
          </a:p>
          <a:p>
            <a:r>
              <a:rPr lang="en-US" sz="2000" b="1" dirty="0" err="1">
                <a:solidFill>
                  <a:schemeClr val="accent5">
                    <a:lumMod val="75000"/>
                  </a:schemeClr>
                </a:solidFill>
                <a:latin typeface="SansSerif" panose="00000400000000000000"/>
              </a:rPr>
              <a:t>EuPRAXIA@SPARC_LAB</a:t>
            </a:r>
            <a:r>
              <a:rPr lang="en-US" sz="2000" b="1" dirty="0">
                <a:solidFill>
                  <a:schemeClr val="accent5">
                    <a:lumMod val="75000"/>
                  </a:schemeClr>
                </a:solidFill>
                <a:latin typeface="SansSerif" panose="00000400000000000000"/>
              </a:rPr>
              <a:t> project: short introduction</a:t>
            </a:r>
          </a:p>
          <a:p>
            <a:pPr marL="800100" lvl="1" indent="-342900">
              <a:buFont typeface="Arial" panose="020B0604020202020204" pitchFamily="34" charset="0"/>
              <a:buChar char="•"/>
            </a:pPr>
            <a:r>
              <a:rPr lang="en-US" dirty="0">
                <a:latin typeface="SansSerif" panose="00000400000000000000"/>
              </a:rPr>
              <a:t>Overview of the </a:t>
            </a:r>
            <a:r>
              <a:rPr lang="en-US" dirty="0" err="1">
                <a:latin typeface="SansSerif" panose="00000400000000000000"/>
              </a:rPr>
              <a:t>EuPRAXIA@SPARC_LAB</a:t>
            </a:r>
            <a:r>
              <a:rPr lang="en-US" dirty="0">
                <a:latin typeface="SansSerif" panose="00000400000000000000"/>
              </a:rPr>
              <a:t> LINAC</a:t>
            </a:r>
          </a:p>
          <a:p>
            <a:r>
              <a:rPr lang="en-US" sz="2000" b="1" dirty="0">
                <a:solidFill>
                  <a:schemeClr val="accent5">
                    <a:lumMod val="75000"/>
                  </a:schemeClr>
                </a:solidFill>
                <a:latin typeface="SansSerif" panose="00000400000000000000"/>
              </a:rPr>
              <a:t>BOC design workflow</a:t>
            </a:r>
          </a:p>
          <a:p>
            <a:pPr marL="800100" lvl="1" indent="-342900">
              <a:buFont typeface="Arial" panose="020B0604020202020204" pitchFamily="34" charset="0"/>
              <a:buChar char="•"/>
            </a:pPr>
            <a:r>
              <a:rPr lang="en-US" dirty="0">
                <a:latin typeface="SansSerif" panose="00000400000000000000"/>
              </a:rPr>
              <a:t>Electromagnetic design of the BOC cavity, feeding waveguide and the bend</a:t>
            </a:r>
          </a:p>
          <a:p>
            <a:pPr marL="800100" lvl="1" indent="-342900">
              <a:buFont typeface="Arial" panose="020B0604020202020204" pitchFamily="34" charset="0"/>
              <a:buChar char="•"/>
            </a:pPr>
            <a:r>
              <a:rPr lang="en-US" dirty="0">
                <a:latin typeface="SansSerif" panose="00000400000000000000"/>
              </a:rPr>
              <a:t>Sensitivity studies</a:t>
            </a:r>
          </a:p>
          <a:p>
            <a:pPr marL="800100" lvl="1" indent="-342900">
              <a:buFont typeface="Arial" panose="020B0604020202020204" pitchFamily="34" charset="0"/>
              <a:buChar char="•"/>
            </a:pPr>
            <a:r>
              <a:rPr lang="en-US" dirty="0">
                <a:latin typeface="SansSerif" panose="00000400000000000000"/>
              </a:rPr>
              <a:t>Simulations results: Summary</a:t>
            </a:r>
          </a:p>
          <a:p>
            <a:pPr marL="800100" lvl="1" indent="-342900">
              <a:buFont typeface="Arial" panose="020B0604020202020204" pitchFamily="34" charset="0"/>
              <a:buChar char="•"/>
            </a:pPr>
            <a:r>
              <a:rPr lang="en-US" dirty="0">
                <a:latin typeface="SansSerif" panose="00000400000000000000"/>
              </a:rPr>
              <a:t>Thermo-mechanical simulations</a:t>
            </a:r>
          </a:p>
          <a:p>
            <a:pPr marL="800100" lvl="1" indent="-342900">
              <a:buFont typeface="Arial" panose="020B0604020202020204" pitchFamily="34" charset="0"/>
              <a:buChar char="•"/>
            </a:pPr>
            <a:r>
              <a:rPr lang="en-US" dirty="0">
                <a:latin typeface="SansSerif" panose="00000400000000000000"/>
              </a:rPr>
              <a:t>Mechanical design</a:t>
            </a:r>
          </a:p>
          <a:p>
            <a:r>
              <a:rPr lang="en-US" sz="2000" b="1" dirty="0">
                <a:solidFill>
                  <a:schemeClr val="accent5">
                    <a:lumMod val="75000"/>
                  </a:schemeClr>
                </a:solidFill>
                <a:latin typeface="SansSerif" panose="00000400000000000000"/>
              </a:rPr>
              <a:t>BOC pulse compressor design for standing wave RF structures</a:t>
            </a:r>
          </a:p>
          <a:p>
            <a:pPr marL="742950" lvl="1" indent="-285750">
              <a:buFont typeface="Arial" panose="020B0604020202020204" pitchFamily="34" charset="0"/>
              <a:buChar char="•"/>
            </a:pPr>
            <a:r>
              <a:rPr lang="en-US" dirty="0">
                <a:latin typeface="SansSerif" panose="00000400000000000000"/>
              </a:rPr>
              <a:t>RF-guns</a:t>
            </a:r>
          </a:p>
          <a:p>
            <a:pPr marL="742950" lvl="1" indent="-285750">
              <a:buFont typeface="Arial" panose="020B0604020202020204" pitchFamily="34" charset="0"/>
              <a:buChar char="•"/>
            </a:pPr>
            <a:r>
              <a:rPr lang="en-US" dirty="0">
                <a:latin typeface="SansSerif" panose="00000400000000000000"/>
              </a:rPr>
              <a:t>The c band gun</a:t>
            </a:r>
          </a:p>
          <a:p>
            <a:pPr marL="742950" lvl="1" indent="-285750">
              <a:buFont typeface="Arial" panose="020B0604020202020204" pitchFamily="34" charset="0"/>
              <a:buChar char="•"/>
            </a:pPr>
            <a:r>
              <a:rPr lang="en-US" dirty="0">
                <a:latin typeface="SansSerif" panose="00000400000000000000"/>
              </a:rPr>
              <a:t>Feeding schemes for the c band gun</a:t>
            </a:r>
          </a:p>
          <a:p>
            <a:pPr marL="742950" lvl="1" indent="-285750">
              <a:buFont typeface="Arial" panose="020B0604020202020204" pitchFamily="34" charset="0"/>
              <a:buChar char="•"/>
            </a:pPr>
            <a:r>
              <a:rPr lang="en-US" dirty="0">
                <a:latin typeface="SansSerif" panose="00000400000000000000"/>
              </a:rPr>
              <a:t>Optimization of the BOC for C band gun and electromagnetic design of the BOC for C band gun feeding</a:t>
            </a:r>
          </a:p>
          <a:p>
            <a:r>
              <a:rPr lang="en-US" sz="2000" b="1" dirty="0">
                <a:solidFill>
                  <a:schemeClr val="accent5">
                    <a:lumMod val="75000"/>
                  </a:schemeClr>
                </a:solidFill>
                <a:latin typeface="SansSerif" panose="00000400000000000000"/>
              </a:rPr>
              <a:t>Conclusions and Outlook</a:t>
            </a:r>
          </a:p>
        </p:txBody>
      </p:sp>
    </p:spTree>
    <p:extLst>
      <p:ext uri="{BB962C8B-B14F-4D97-AF65-F5344CB8AC3E}">
        <p14:creationId xmlns:p14="http://schemas.microsoft.com/office/powerpoint/2010/main" val="31383097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1C76A-B573-472B-8CCB-19E989874650}"/>
              </a:ext>
            </a:extLst>
          </p:cNvPr>
          <p:cNvSpPr>
            <a:spLocks noGrp="1"/>
          </p:cNvSpPr>
          <p:nvPr>
            <p:ph type="title"/>
          </p:nvPr>
        </p:nvSpPr>
        <p:spPr>
          <a:xfrm>
            <a:off x="324160" y="35720"/>
            <a:ext cx="11360800" cy="512567"/>
          </a:xfrm>
        </p:spPr>
        <p:txBody>
          <a:bodyPr/>
          <a:lstStyle/>
          <a:p>
            <a:pPr algn="ctr"/>
            <a:r>
              <a:rPr lang="en-US" sz="3600" b="1" dirty="0">
                <a:latin typeface="SansSerif"/>
              </a:rPr>
              <a:t>THE C BAND GUN</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FB5DCD6-6662-4545-BDB3-2061432043E1}"/>
                  </a:ext>
                </a:extLst>
              </p:cNvPr>
              <p:cNvSpPr txBox="1"/>
              <p:nvPr/>
            </p:nvSpPr>
            <p:spPr>
              <a:xfrm>
                <a:off x="118655" y="823782"/>
                <a:ext cx="7758248" cy="5098960"/>
              </a:xfrm>
              <a:prstGeom prst="rect">
                <a:avLst/>
              </a:prstGeom>
              <a:noFill/>
            </p:spPr>
            <p:txBody>
              <a:bodyPr wrap="square">
                <a:spAutoFit/>
              </a:bodyPr>
              <a:lstStyle/>
              <a:p>
                <a:pPr marL="285750" indent="-285750" algn="just">
                  <a:buFont typeface="Arial" panose="020B0604020202020204" pitchFamily="34" charset="0"/>
                  <a:buChar char="•"/>
                </a:pPr>
                <a:r>
                  <a:rPr lang="en-US" sz="1800" b="0" i="0" u="none" strike="noStrike" baseline="0" dirty="0">
                    <a:latin typeface="+mj-lt"/>
                  </a:rPr>
                  <a:t>Recently the idea to implement rf guns operating in </a:t>
                </a:r>
                <a:r>
                  <a:rPr lang="en-US" sz="1800" b="1" i="0" u="none" strike="noStrike" baseline="0" dirty="0">
                    <a:latin typeface="+mj-lt"/>
                  </a:rPr>
                  <a:t>C-band</a:t>
                </a:r>
                <a:r>
                  <a:rPr lang="en-US" sz="1800" b="0" i="0" u="none" strike="noStrike" baseline="0" dirty="0">
                    <a:latin typeface="+mj-lt"/>
                  </a:rPr>
                  <a:t> RF</a:t>
                </a:r>
                <a:r>
                  <a:rPr lang="en-US" sz="1800" b="0" i="0" u="none" strike="noStrike" dirty="0">
                    <a:latin typeface="+mj-lt"/>
                  </a:rPr>
                  <a:t> </a:t>
                </a:r>
                <a:r>
                  <a:rPr lang="en-US" sz="1800" b="0" i="0" u="none" strike="noStrike" baseline="0" dirty="0">
                    <a:latin typeface="+mj-lt"/>
                  </a:rPr>
                  <a:t>(</a:t>
                </a:r>
                <a14:m>
                  <m:oMath xmlns:m="http://schemas.openxmlformats.org/officeDocument/2006/math">
                    <m:r>
                      <a:rPr lang="en-US" sz="1800" b="0" i="1" u="none" strike="noStrike" baseline="0" dirty="0" smtClean="0">
                        <a:latin typeface="Cambria Math" panose="02040503050406030204" pitchFamily="18" charset="0"/>
                      </a:rPr>
                      <m:t>𝐹</m:t>
                    </m:r>
                    <m:r>
                      <a:rPr lang="en-US" sz="1800" b="0" i="1" u="none" strike="noStrike" baseline="0" dirty="0" smtClean="0">
                        <a:latin typeface="Cambria Math" panose="02040503050406030204" pitchFamily="18" charset="0"/>
                      </a:rPr>
                      <m:t>= 5.712 </m:t>
                    </m:r>
                    <m:r>
                      <a:rPr lang="en-US" sz="1800" b="0" i="1" u="none" strike="noStrike" baseline="0" dirty="0" smtClean="0">
                        <a:latin typeface="Cambria Math" panose="02040503050406030204" pitchFamily="18" charset="0"/>
                      </a:rPr>
                      <m:t>𝐺𝐻𝑧</m:t>
                    </m:r>
                  </m:oMath>
                </a14:m>
                <a:r>
                  <a:rPr lang="en-US" sz="1800" b="0" i="0" u="none" strike="noStrike" baseline="0" dirty="0">
                    <a:latin typeface="+mj-lt"/>
                  </a:rPr>
                  <a:t>) has been developed.</a:t>
                </a:r>
              </a:p>
              <a:p>
                <a:pPr marL="285750" indent="-285750" algn="just">
                  <a:buFont typeface="Arial" panose="020B0604020202020204" pitchFamily="34" charset="0"/>
                  <a:buChar char="•"/>
                </a:pPr>
                <a:endParaRPr lang="en-US" dirty="0">
                  <a:latin typeface="LMRoman10-Regular"/>
                </a:endParaRPr>
              </a:p>
              <a:p>
                <a:pPr marL="285750" indent="-285750" algn="just">
                  <a:buFont typeface="Arial" panose="020B0604020202020204" pitchFamily="34" charset="0"/>
                  <a:buChar char="•"/>
                </a:pPr>
                <a:r>
                  <a:rPr lang="en-US" sz="1800" b="0" i="0" u="none" strike="noStrike" baseline="0" dirty="0">
                    <a:latin typeface="+mj-lt"/>
                  </a:rPr>
                  <a:t>C band is a more recent technology whose reliability and effectiveness have been already fully demonstrated.</a:t>
                </a:r>
              </a:p>
              <a:p>
                <a:pPr marL="285750" indent="-285750" algn="just">
                  <a:buFont typeface="Arial" panose="020B0604020202020204" pitchFamily="34" charset="0"/>
                  <a:buChar char="•"/>
                </a:pPr>
                <a:endParaRPr lang="en-US" dirty="0">
                  <a:latin typeface="+mj-lt"/>
                </a:endParaRPr>
              </a:p>
              <a:p>
                <a:pPr marL="285750" indent="-285750" algn="just">
                  <a:buFont typeface="Arial" panose="020B0604020202020204" pitchFamily="34" charset="0"/>
                  <a:buChar char="•"/>
                </a:pPr>
                <a:r>
                  <a:rPr lang="en-US" dirty="0">
                    <a:latin typeface="+mj-lt"/>
                  </a:rPr>
                  <a:t>Frequency step-up from S-band to C-band can provide an improvement of the photo-injector beam quality.</a:t>
                </a:r>
              </a:p>
              <a:p>
                <a:pPr marL="285750" indent="-285750" algn="just">
                  <a:buFont typeface="Arial" panose="020B0604020202020204" pitchFamily="34" charset="0"/>
                  <a:buChar char="•"/>
                </a:pPr>
                <a:endParaRPr lang="en-US" dirty="0">
                  <a:latin typeface="+mj-lt"/>
                </a:endParaRPr>
              </a:p>
              <a:p>
                <a:pPr marL="285750" indent="-285750" algn="just">
                  <a:buFont typeface="Arial" panose="020B0604020202020204" pitchFamily="34" charset="0"/>
                  <a:buChar char="•"/>
                </a:pPr>
                <a:r>
                  <a:rPr lang="en-US" dirty="0">
                    <a:latin typeface="+mj-lt"/>
                  </a:rPr>
                  <a:t>This is mainly related to the filling time reduction in case of SW cavities, corresponding to an RF pulse duration shortening, which scales as </a:t>
                </a:r>
                <a14:m>
                  <m:oMath xmlns:m="http://schemas.openxmlformats.org/officeDocument/2006/math">
                    <m:sSup>
                      <m:sSupPr>
                        <m:ctrlPr>
                          <a:rPr lang="en-US" i="1" dirty="0" smtClean="0">
                            <a:latin typeface="Cambria Math" panose="02040503050406030204" pitchFamily="18" charset="0"/>
                          </a:rPr>
                        </m:ctrlPr>
                      </m:sSupPr>
                      <m:e>
                        <m:r>
                          <a:rPr lang="en-US" b="0" i="1" dirty="0" smtClean="0">
                            <a:latin typeface="Cambria Math" panose="02040503050406030204" pitchFamily="18" charset="0"/>
                          </a:rPr>
                          <m:t>𝑓</m:t>
                        </m:r>
                      </m:e>
                      <m:sup>
                        <m:r>
                          <a:rPr lang="en-US" b="0" i="1" dirty="0" smtClean="0">
                            <a:latin typeface="Cambria Math" panose="02040503050406030204" pitchFamily="18" charset="0"/>
                          </a:rPr>
                          <m:t>−3/2</m:t>
                        </m:r>
                      </m:sup>
                    </m:sSup>
                  </m:oMath>
                </a14:m>
                <a:r>
                  <a:rPr lang="en-US" dirty="0">
                    <a:latin typeface="+mj-lt"/>
                  </a:rPr>
                  <a:t>, and to the increase of the RF structure efficiency (the shunt impedance per unit length) which scales as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𝑓</m:t>
                        </m:r>
                      </m:e>
                      <m:sup>
                        <m:r>
                          <a:rPr lang="en-US" b="0" i="1" dirty="0" smtClean="0">
                            <a:latin typeface="Cambria Math" panose="02040503050406030204" pitchFamily="18" charset="0"/>
                          </a:rPr>
                          <m:t>1</m:t>
                        </m:r>
                        <m:r>
                          <a:rPr lang="en-US" i="1" dirty="0">
                            <a:latin typeface="Cambria Math" panose="02040503050406030204" pitchFamily="18" charset="0"/>
                          </a:rPr>
                          <m:t>/2</m:t>
                        </m:r>
                      </m:sup>
                    </m:sSup>
                  </m:oMath>
                </a14:m>
                <a:r>
                  <a:rPr lang="en-US" dirty="0">
                    <a:latin typeface="+mj-lt"/>
                  </a:rPr>
                  <a:t> and allows saving RF power to reach the design peak field.</a:t>
                </a:r>
              </a:p>
              <a:p>
                <a:pPr marL="285750" indent="-285750" algn="just">
                  <a:buFont typeface="Arial" panose="020B0604020202020204" pitchFamily="34" charset="0"/>
                  <a:buChar char="•"/>
                </a:pPr>
                <a:endParaRPr lang="en-US" dirty="0">
                  <a:latin typeface="+mj-lt"/>
                </a:endParaRPr>
              </a:p>
              <a:p>
                <a:pPr marL="285750" indent="-285750" algn="just">
                  <a:buFont typeface="Arial" panose="020B0604020202020204" pitchFamily="34" charset="0"/>
                  <a:buChar char="•"/>
                </a:pPr>
                <a:r>
                  <a:rPr lang="en-US" dirty="0">
                    <a:latin typeface="+mj-lt"/>
                  </a:rPr>
                  <a:t>I</a:t>
                </a:r>
                <a:r>
                  <a:rPr lang="en-US" sz="1800" b="0" i="0" u="none" strike="noStrike" baseline="0" dirty="0">
                    <a:latin typeface="+mj-lt"/>
                  </a:rPr>
                  <a:t>n the framework of the </a:t>
                </a:r>
                <a:r>
                  <a:rPr lang="en-US" sz="1800" b="1" i="0" u="none" strike="noStrike" baseline="0" dirty="0">
                    <a:latin typeface="+mj-lt"/>
                  </a:rPr>
                  <a:t>XLS-Compact Light design </a:t>
                </a:r>
                <a:r>
                  <a:rPr lang="en-US" sz="1800" b="0" i="0" u="none" strike="noStrike" baseline="0" dirty="0">
                    <a:latin typeface="+mj-lt"/>
                  </a:rPr>
                  <a:t>study and of the </a:t>
                </a:r>
                <a:r>
                  <a:rPr lang="en-US" sz="1800" b="1" i="0" u="none" strike="noStrike" baseline="0" dirty="0" err="1">
                    <a:latin typeface="+mj-lt"/>
                  </a:rPr>
                  <a:t>EuPRAXIA@SPARC_LAB</a:t>
                </a:r>
                <a:r>
                  <a:rPr lang="en-US" sz="1800" b="1" i="0" u="none" strike="noStrike" baseline="0" dirty="0">
                    <a:latin typeface="+mj-lt"/>
                  </a:rPr>
                  <a:t> </a:t>
                </a:r>
                <a:r>
                  <a:rPr lang="en-US" sz="1800" b="0" i="0" u="none" strike="noStrike" baseline="0" dirty="0">
                    <a:latin typeface="+mj-lt"/>
                  </a:rPr>
                  <a:t>proposal a new </a:t>
                </a:r>
                <a:r>
                  <a:rPr lang="en-US" sz="1800" b="1" i="0" u="none" strike="noStrike" baseline="0" dirty="0">
                    <a:latin typeface="+mj-lt"/>
                  </a:rPr>
                  <a:t>SW C band gun</a:t>
                </a:r>
                <a:r>
                  <a:rPr lang="en-US" sz="1800" b="0" i="0" u="none" strike="noStrike" baseline="0" dirty="0">
                    <a:latin typeface="+mj-lt"/>
                  </a:rPr>
                  <a:t> has been proposed.</a:t>
                </a:r>
                <a:endParaRPr lang="en-US" dirty="0">
                  <a:latin typeface="+mj-lt"/>
                </a:endParaRPr>
              </a:p>
            </p:txBody>
          </p:sp>
        </mc:Choice>
        <mc:Fallback xmlns="">
          <p:sp>
            <p:nvSpPr>
              <p:cNvPr id="14" name="TextBox 13">
                <a:extLst>
                  <a:ext uri="{FF2B5EF4-FFF2-40B4-BE49-F238E27FC236}">
                    <a16:creationId xmlns:a16="http://schemas.microsoft.com/office/drawing/2014/main" id="{FFB5DCD6-6662-4545-BDB3-2061432043E1}"/>
                  </a:ext>
                </a:extLst>
              </p:cNvPr>
              <p:cNvSpPr txBox="1">
                <a:spLocks noRot="1" noChangeAspect="1" noMove="1" noResize="1" noEditPoints="1" noAdjustHandles="1" noChangeArrowheads="1" noChangeShapeType="1" noTextEdit="1"/>
              </p:cNvSpPr>
              <p:nvPr/>
            </p:nvSpPr>
            <p:spPr>
              <a:xfrm>
                <a:off x="118655" y="823782"/>
                <a:ext cx="7758248" cy="5098960"/>
              </a:xfrm>
              <a:prstGeom prst="rect">
                <a:avLst/>
              </a:prstGeom>
              <a:blipFill>
                <a:blip r:embed="rId2"/>
                <a:stretch>
                  <a:fillRect l="-471" t="-597" r="-628" b="-9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7" name="Table 14">
                <a:extLst>
                  <a:ext uri="{FF2B5EF4-FFF2-40B4-BE49-F238E27FC236}">
                    <a16:creationId xmlns:a16="http://schemas.microsoft.com/office/drawing/2014/main" id="{C8E7797F-E9BC-477A-93D6-E673D468E95D}"/>
                  </a:ext>
                </a:extLst>
              </p:cNvPr>
              <p:cNvGraphicFramePr>
                <a:graphicFrameLocks noGrp="1"/>
              </p:cNvGraphicFramePr>
              <p:nvPr>
                <p:extLst>
                  <p:ext uri="{D42A27DB-BD31-4B8C-83A1-F6EECF244321}">
                    <p14:modId xmlns:p14="http://schemas.microsoft.com/office/powerpoint/2010/main" val="3442728936"/>
                  </p:ext>
                </p:extLst>
              </p:nvPr>
            </p:nvGraphicFramePr>
            <p:xfrm>
              <a:off x="8116585" y="887056"/>
              <a:ext cx="3905794" cy="5678941"/>
            </p:xfrm>
            <a:graphic>
              <a:graphicData uri="http://schemas.openxmlformats.org/drawingml/2006/table">
                <a:tbl>
                  <a:tblPr firstRow="1" bandRow="1">
                    <a:tableStyleId>{5C22544A-7EE6-4342-B048-85BDC9FD1C3A}</a:tableStyleId>
                  </a:tblPr>
                  <a:tblGrid>
                    <a:gridCol w="2844438">
                      <a:extLst>
                        <a:ext uri="{9D8B030D-6E8A-4147-A177-3AD203B41FA5}">
                          <a16:colId xmlns:a16="http://schemas.microsoft.com/office/drawing/2014/main" val="1215462541"/>
                        </a:ext>
                      </a:extLst>
                    </a:gridCol>
                    <a:gridCol w="1061356">
                      <a:extLst>
                        <a:ext uri="{9D8B030D-6E8A-4147-A177-3AD203B41FA5}">
                          <a16:colId xmlns:a16="http://schemas.microsoft.com/office/drawing/2014/main" val="2670707383"/>
                        </a:ext>
                      </a:extLst>
                    </a:gridCol>
                  </a:tblGrid>
                  <a:tr h="484708">
                    <a:tc gridSpan="2">
                      <a:txBody>
                        <a:bodyPr/>
                        <a:lstStyle/>
                        <a:p>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97348642"/>
                      </a:ext>
                    </a:extLst>
                  </a:tr>
                  <a:tr h="546947">
                    <a:tc>
                      <a:txBody>
                        <a:bodyPr/>
                        <a:lstStyle/>
                        <a:p>
                          <a:r>
                            <a:rPr lang="en-US" sz="1600" b="0" i="0" u="none" strike="noStrike" baseline="0" dirty="0">
                              <a:latin typeface="LMRoman10-Regular"/>
                            </a:rPr>
                            <a:t>Working frequency [GHz]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5.712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48834863"/>
                      </a:ext>
                    </a:extLst>
                  </a:tr>
                  <a:tr h="326896">
                    <a:tc>
                      <a:txBody>
                        <a:bodyPr/>
                        <a:lstStyle/>
                        <a:p>
                          <a14:m>
                            <m:oMath xmlns:m="http://schemas.openxmlformats.org/officeDocument/2006/math">
                              <m:sSub>
                                <m:sSubPr>
                                  <m:ctrlPr>
                                    <a:rPr lang="en-US" sz="1400" i="1" dirty="0" smtClean="0">
                                      <a:latin typeface="Cambria Math" panose="02040503050406030204" pitchFamily="18" charset="0"/>
                                    </a:rPr>
                                  </m:ctrlPr>
                                </m:sSubPr>
                                <m:e>
                                  <m:r>
                                    <a:rPr lang="en-US" sz="1400" i="1" dirty="0" smtClean="0">
                                      <a:latin typeface="Cambria Math" panose="02040503050406030204" pitchFamily="18" charset="0"/>
                                    </a:rPr>
                                    <m:t>𝐸</m:t>
                                  </m:r>
                                </m:e>
                                <m:sub>
                                  <m:r>
                                    <a:rPr lang="en-US" sz="1400" b="0" i="1" dirty="0" smtClean="0">
                                      <a:latin typeface="Cambria Math" panose="02040503050406030204" pitchFamily="18" charset="0"/>
                                    </a:rPr>
                                    <m:t>𝑐𝑎𝑡h</m:t>
                                  </m:r>
                                </m:sub>
                              </m:sSub>
                            </m:oMath>
                          </a14:m>
                          <a:r>
                            <a:rPr lang="ka-GE" sz="1400" dirty="0"/>
                            <a:t>/</a:t>
                          </a:r>
                          <a14:m>
                            <m:oMath xmlns:m="http://schemas.openxmlformats.org/officeDocument/2006/math">
                              <m:sSup>
                                <m:sSupPr>
                                  <m:ctrlPr>
                                    <a:rPr lang="en-US" sz="1400" b="0" i="1" u="none" strike="noStrike" cap="none" baseline="0" dirty="0" smtClean="0">
                                      <a:solidFill>
                                        <a:schemeClr val="dk1"/>
                                      </a:solidFill>
                                      <a:latin typeface="Cambria Math" panose="02040503050406030204" pitchFamily="18" charset="0"/>
                                      <a:ea typeface="+mn-ea"/>
                                      <a:cs typeface="+mn-cs"/>
                                      <a:sym typeface="Arial"/>
                                    </a:rPr>
                                  </m:ctrlPr>
                                </m:sSupPr>
                                <m:e>
                                  <m:sSub>
                                    <m:sSubPr>
                                      <m:ctrlPr>
                                        <a:rPr lang="en-US" sz="1400" b="0" i="1" u="none" strike="noStrike" cap="none" baseline="0" dirty="0" smtClean="0">
                                          <a:solidFill>
                                            <a:schemeClr val="dk1"/>
                                          </a:solidFill>
                                          <a:latin typeface="Cambria Math" panose="02040503050406030204" pitchFamily="18" charset="0"/>
                                          <a:ea typeface="+mn-ea"/>
                                          <a:cs typeface="+mn-cs"/>
                                          <a:sym typeface="Arial"/>
                                        </a:rPr>
                                      </m:ctrlPr>
                                    </m:sSubPr>
                                    <m:e>
                                      <m:r>
                                        <a:rPr lang="en-US" sz="1400" b="0" i="1" u="none" strike="noStrike" cap="none" baseline="0" dirty="0" smtClean="0">
                                          <a:solidFill>
                                            <a:schemeClr val="dk1"/>
                                          </a:solidFill>
                                          <a:latin typeface="Cambria Math" panose="02040503050406030204" pitchFamily="18" charset="0"/>
                                          <a:ea typeface="+mn-ea"/>
                                          <a:cs typeface="+mn-cs"/>
                                          <a:sym typeface="Arial"/>
                                        </a:rPr>
                                        <m:t>𝑃</m:t>
                                      </m:r>
                                    </m:e>
                                    <m:sub>
                                      <m:r>
                                        <a:rPr lang="en-US" sz="1400" b="0" i="1" u="none" strike="noStrike" cap="none" baseline="0" dirty="0" smtClean="0">
                                          <a:solidFill>
                                            <a:schemeClr val="dk1"/>
                                          </a:solidFill>
                                          <a:latin typeface="Cambria Math" panose="02040503050406030204" pitchFamily="18" charset="0"/>
                                          <a:ea typeface="+mn-ea"/>
                                          <a:cs typeface="+mn-cs"/>
                                          <a:sym typeface="Arial"/>
                                        </a:rPr>
                                        <m:t>𝑑𝑖𝑠𝑠</m:t>
                                      </m:r>
                                    </m:sub>
                                  </m:sSub>
                                </m:e>
                                <m:sup>
                                  <m:r>
                                    <a:rPr lang="en-US" sz="1400" b="0" i="1" u="none" strike="noStrike" cap="none" baseline="0" dirty="0" smtClean="0">
                                      <a:solidFill>
                                        <a:schemeClr val="dk1"/>
                                      </a:solidFill>
                                      <a:latin typeface="Cambria Math" panose="02040503050406030204" pitchFamily="18" charset="0"/>
                                      <a:ea typeface="+mn-ea"/>
                                      <a:cs typeface="+mn-cs"/>
                                      <a:sym typeface="Arial"/>
                                    </a:rPr>
                                    <m:t>1/2</m:t>
                                  </m:r>
                                </m:sup>
                              </m:sSup>
                            </m:oMath>
                          </a14:m>
                          <a:r>
                            <a:rPr lang="en-US" sz="1400" b="0" i="0" u="none" strike="noStrike" cap="none" baseline="0" dirty="0">
                              <a:solidFill>
                                <a:schemeClr val="dk1"/>
                              </a:solidFill>
                              <a:latin typeface="+mn-lt"/>
                              <a:ea typeface="+mn-ea"/>
                              <a:cs typeface="+mn-cs"/>
                              <a:sym typeface="Arial"/>
                            </a:rPr>
                            <a:t> </a:t>
                          </a:r>
                          <a14:m>
                            <m:oMath xmlns:m="http://schemas.openxmlformats.org/officeDocument/2006/math">
                              <m:r>
                                <a:rPr lang="en-US" sz="1400" b="0" i="1" u="none" strike="noStrike" cap="none" baseline="0" dirty="0" smtClean="0">
                                  <a:solidFill>
                                    <a:schemeClr val="dk1"/>
                                  </a:solidFill>
                                  <a:latin typeface="Cambria Math" panose="02040503050406030204" pitchFamily="18" charset="0"/>
                                  <a:ea typeface="+mn-ea"/>
                                  <a:cs typeface="+mn-cs"/>
                                  <a:sym typeface="Arial"/>
                                </a:rPr>
                                <m:t>[</m:t>
                              </m:r>
                              <m:r>
                                <a:rPr lang="en-US" sz="1400" b="0" i="1" u="none" strike="noStrike" cap="none" baseline="0" dirty="0" smtClean="0">
                                  <a:solidFill>
                                    <a:schemeClr val="dk1"/>
                                  </a:solidFill>
                                  <a:latin typeface="Cambria Math" panose="02040503050406030204" pitchFamily="18" charset="0"/>
                                  <a:ea typeface="+mn-ea"/>
                                  <a:cs typeface="+mn-cs"/>
                                  <a:sym typeface="Arial"/>
                                </a:rPr>
                                <m:t>𝑀𝑉</m:t>
                              </m:r>
                              <m:r>
                                <a:rPr lang="en-US" sz="1400" b="0" i="1" u="none" strike="noStrike" cap="none" baseline="0" dirty="0" smtClean="0">
                                  <a:solidFill>
                                    <a:schemeClr val="dk1"/>
                                  </a:solidFill>
                                  <a:latin typeface="Cambria Math" panose="02040503050406030204" pitchFamily="18" charset="0"/>
                                  <a:ea typeface="+mn-ea"/>
                                  <a:cs typeface="+mn-cs"/>
                                  <a:sym typeface="Arial"/>
                                </a:rPr>
                                <m:t>/(</m:t>
                              </m:r>
                              <m:r>
                                <a:rPr lang="en-US" sz="1400" b="0" i="1" u="none" strike="noStrike" cap="none" baseline="0" dirty="0" smtClean="0">
                                  <a:solidFill>
                                    <a:schemeClr val="dk1"/>
                                  </a:solidFill>
                                  <a:latin typeface="Cambria Math" panose="02040503050406030204" pitchFamily="18" charset="0"/>
                                  <a:ea typeface="+mn-ea"/>
                                  <a:cs typeface="+mn-cs"/>
                                  <a:sym typeface="Arial"/>
                                </a:rPr>
                                <m:t>𝑚𝑀</m:t>
                              </m:r>
                              <m:sSup>
                                <m:sSupPr>
                                  <m:ctrlPr>
                                    <a:rPr lang="en-US" sz="1400" b="0" i="1" u="none" strike="noStrike" cap="none" baseline="0" dirty="0" smtClean="0">
                                      <a:solidFill>
                                        <a:schemeClr val="dk1"/>
                                      </a:solidFill>
                                      <a:latin typeface="Cambria Math" panose="02040503050406030204" pitchFamily="18" charset="0"/>
                                      <a:ea typeface="+mn-ea"/>
                                      <a:cs typeface="+mn-cs"/>
                                      <a:sym typeface="Arial"/>
                                    </a:rPr>
                                  </m:ctrlPr>
                                </m:sSupPr>
                                <m:e>
                                  <m:r>
                                    <a:rPr lang="en-US" sz="1400" b="0" i="1" u="none" strike="noStrike" cap="none" baseline="0" dirty="0" smtClean="0">
                                      <a:solidFill>
                                        <a:schemeClr val="dk1"/>
                                      </a:solidFill>
                                      <a:latin typeface="Cambria Math" panose="02040503050406030204" pitchFamily="18" charset="0"/>
                                      <a:ea typeface="+mn-ea"/>
                                      <a:cs typeface="+mn-cs"/>
                                      <a:sym typeface="Arial"/>
                                    </a:rPr>
                                    <m:t>𝑊</m:t>
                                  </m:r>
                                </m:e>
                                <m:sup>
                                  <m:r>
                                    <a:rPr lang="en-US" sz="1400" b="0" i="1" u="none" strike="noStrike" cap="none" baseline="0" dirty="0" smtClean="0">
                                      <a:solidFill>
                                        <a:schemeClr val="dk1"/>
                                      </a:solidFill>
                                      <a:latin typeface="Cambria Math" panose="02040503050406030204" pitchFamily="18" charset="0"/>
                                      <a:ea typeface="+mn-ea"/>
                                      <a:cs typeface="+mn-cs"/>
                                      <a:sym typeface="Arial"/>
                                    </a:rPr>
                                    <m:t>1/2</m:t>
                                  </m:r>
                                </m:sup>
                              </m:sSup>
                              <m:r>
                                <a:rPr lang="en-US" sz="1400" b="0" i="1" u="none" strike="noStrike" cap="none" baseline="0" dirty="0" smtClean="0">
                                  <a:solidFill>
                                    <a:schemeClr val="dk1"/>
                                  </a:solidFill>
                                  <a:latin typeface="Cambria Math" panose="02040503050406030204" pitchFamily="18" charset="0"/>
                                  <a:ea typeface="+mn-ea"/>
                                  <a:cs typeface="+mn-cs"/>
                                  <a:sym typeface="Arial"/>
                                </a:rPr>
                                <m:t>)]</m:t>
                              </m:r>
                            </m:oMath>
                          </a14:m>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52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57002013"/>
                      </a:ext>
                    </a:extLst>
                  </a:tr>
                  <a:tr h="326896">
                    <a:tc>
                      <a:txBody>
                        <a:bodyPr/>
                        <a:lstStyle/>
                        <a:p>
                          <a:r>
                            <a:rPr lang="en-US" sz="1600" b="0" i="0" u="none" strike="noStrike" baseline="0" dirty="0">
                              <a:latin typeface="LMRoman10-Regular"/>
                            </a:rPr>
                            <a:t>RF input power [MW]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5672887"/>
                      </a:ext>
                    </a:extLst>
                  </a:tr>
                  <a:tr h="444791">
                    <a:tc>
                      <a:txBody>
                        <a:bodyPr/>
                        <a:lstStyle/>
                        <a:p>
                          <a:r>
                            <a:rPr lang="en-US" sz="1600" b="0" i="0" u="none" strike="noStrike" baseline="0" dirty="0">
                              <a:latin typeface="LMRoman10-Regular"/>
                            </a:rPr>
                            <a:t>Cathode peak field [MV/m]</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160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29860697"/>
                      </a:ext>
                    </a:extLst>
                  </a:tr>
                  <a:tr h="32689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0" i="0" u="none" strike="noStrike" baseline="0" dirty="0">
                              <a:latin typeface="LMRoman10-Regular"/>
                            </a:rPr>
                            <a:t>Cathode type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Copper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01345189"/>
                      </a:ext>
                    </a:extLst>
                  </a:tr>
                  <a:tr h="326896">
                    <a:tc>
                      <a:txBody>
                        <a:bodyPr/>
                        <a:lstStyle/>
                        <a:p>
                          <a:r>
                            <a:rPr lang="en-US" sz="1600" b="0" i="0" u="none" strike="noStrike" baseline="0" dirty="0">
                              <a:latin typeface="LMRoman10-Regular"/>
                            </a:rPr>
                            <a:t>Rep. rate [Hz]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13821"/>
                      </a:ext>
                    </a:extLst>
                  </a:tr>
                  <a:tr h="326896">
                    <a:tc>
                      <a:txBody>
                        <a:bodyPr/>
                        <a:lstStyle/>
                        <a:p>
                          <a:r>
                            <a:rPr lang="en-US" sz="1600" b="0" i="0" u="none" strike="noStrike" baseline="0" dirty="0">
                              <a:latin typeface="LMRoman10-Regular"/>
                            </a:rPr>
                            <a:t>Quality factor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11800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10368882"/>
                      </a:ext>
                    </a:extLst>
                  </a:tr>
                  <a:tr h="326896">
                    <a:tc>
                      <a:txBody>
                        <a:bodyPr/>
                        <a:lstStyle/>
                        <a:p>
                          <a:r>
                            <a:rPr lang="en-US" sz="1600" b="0" i="0" u="none" strike="noStrike" baseline="0" dirty="0">
                              <a:latin typeface="LMRoman10-Regular"/>
                            </a:rPr>
                            <a:t>Filling time [ns]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164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7372855"/>
                      </a:ext>
                    </a:extLst>
                  </a:tr>
                  <a:tr h="326896">
                    <a:tc>
                      <a:txBody>
                        <a:bodyPr/>
                        <a:lstStyle/>
                        <a:p>
                          <a:r>
                            <a:rPr lang="en-US" sz="1600" b="0" i="0" u="none" strike="noStrike" baseline="0" dirty="0">
                              <a:latin typeface="LMRoman10-Regular"/>
                            </a:rPr>
                            <a:t>Coupling coefficient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9342097"/>
                      </a:ext>
                    </a:extLst>
                  </a:tr>
                  <a:tr h="326896">
                    <a:tc>
                      <a:txBody>
                        <a:bodyPr/>
                        <a:lstStyle/>
                        <a:p>
                          <a:r>
                            <a:rPr lang="en-US" sz="1600" b="0" i="0" u="none" strike="noStrike" baseline="0" dirty="0">
                              <a:latin typeface="LMRoman10-Regular"/>
                            </a:rPr>
                            <a:t>RF pulse length [ns]</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300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1761940"/>
                      </a:ext>
                    </a:extLst>
                  </a:tr>
                  <a:tr h="345965">
                    <a:tc>
                      <a:txBody>
                        <a:bodyPr/>
                        <a:lstStyle/>
                        <a:p>
                          <a14:m>
                            <m:oMath xmlns:m="http://schemas.openxmlformats.org/officeDocument/2006/math">
                              <m:sSub>
                                <m:sSubPr>
                                  <m:ctrlPr>
                                    <a:rPr lang="en-US" sz="1600" i="1" dirty="0" smtClean="0">
                                      <a:latin typeface="Cambria Math" panose="02040503050406030204" pitchFamily="18" charset="0"/>
                                    </a:rPr>
                                  </m:ctrlPr>
                                </m:sSubPr>
                                <m:e>
                                  <m:r>
                                    <a:rPr lang="en-US" sz="1600" i="1" dirty="0" smtClean="0">
                                      <a:latin typeface="Cambria Math" panose="02040503050406030204" pitchFamily="18" charset="0"/>
                                    </a:rPr>
                                    <m:t>𝐸</m:t>
                                  </m:r>
                                </m:e>
                                <m:sub>
                                  <m:r>
                                    <a:rPr lang="en-US" sz="1600" i="1" dirty="0" smtClean="0">
                                      <a:latin typeface="Cambria Math" panose="02040503050406030204" pitchFamily="18" charset="0"/>
                                    </a:rPr>
                                    <m:t>𝑠𝑢𝑟𝑓</m:t>
                                  </m:r>
                                </m:sub>
                              </m:sSub>
                            </m:oMath>
                          </a14:m>
                          <a:r>
                            <a:rPr lang="en-US" sz="1600" dirty="0"/>
                            <a:t>/</a:t>
                          </a:r>
                          <a14:m>
                            <m:oMath xmlns:m="http://schemas.openxmlformats.org/officeDocument/2006/math">
                              <m:sSub>
                                <m:sSubPr>
                                  <m:ctrlPr>
                                    <a:rPr lang="en-US" sz="1600" i="1" dirty="0" smtClean="0">
                                      <a:latin typeface="Cambria Math" panose="02040503050406030204" pitchFamily="18" charset="0"/>
                                    </a:rPr>
                                  </m:ctrlPr>
                                </m:sSubPr>
                                <m:e>
                                  <m:r>
                                    <a:rPr lang="en-US" sz="1600" i="1" dirty="0" smtClean="0">
                                      <a:latin typeface="Cambria Math" panose="02040503050406030204" pitchFamily="18" charset="0"/>
                                    </a:rPr>
                                    <m:t>𝐸</m:t>
                                  </m:r>
                                </m:e>
                                <m:sub>
                                  <m:r>
                                    <a:rPr lang="en-US" sz="1600" b="0" i="1" dirty="0" smtClean="0">
                                      <a:latin typeface="Cambria Math" panose="02040503050406030204" pitchFamily="18" charset="0"/>
                                    </a:rPr>
                                    <m:t>𝑐𝑎𝑡h</m:t>
                                  </m:r>
                                </m:sub>
                              </m:sSub>
                            </m:oMath>
                          </a14:m>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4973771"/>
                      </a:ext>
                    </a:extLst>
                  </a:tr>
                  <a:tr h="494857">
                    <a:tc>
                      <a:txBody>
                        <a:bodyPr/>
                        <a:lstStyle/>
                        <a:p>
                          <a:r>
                            <a:rPr lang="en-US" sz="1400" b="0" i="0" u="none" strike="noStrike" baseline="0" dirty="0">
                              <a:latin typeface="LMRoman10-Regular"/>
                            </a:rPr>
                            <a:t>Modified Poynting vector [W</a:t>
                          </a:r>
                          <a:r>
                            <a:rPr lang="en-US" sz="1400" b="0" i="1" u="none" strike="noStrike" baseline="0" dirty="0">
                              <a:latin typeface="LMMathItalic10-Regular"/>
                            </a:rPr>
                            <a:t>/μ</a:t>
                          </a:r>
                          <a:r>
                            <a:rPr lang="en-US" sz="1400" b="0" i="0" u="none" strike="noStrike" baseline="0" dirty="0">
                              <a:latin typeface="LMRoman10-Regular"/>
                            </a:rPr>
                            <a:t>m</a:t>
                          </a:r>
                          <a:r>
                            <a:rPr lang="en-US" sz="1000" b="0" i="0" u="none" strike="noStrike" baseline="0" dirty="0">
                              <a:latin typeface="LMRoman8-Regular"/>
                            </a:rPr>
                            <a:t>2</a:t>
                          </a:r>
                          <a:r>
                            <a:rPr lang="en-US" sz="1400" b="0" i="0" u="none" strike="noStrike" baseline="0" dirty="0">
                              <a:latin typeface="LMRoman10-Regular"/>
                            </a:rPr>
                            <a:t>]</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6072572"/>
                      </a:ext>
                    </a:extLst>
                  </a:tr>
                  <a:tr h="32689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0" i="0" u="none" strike="noStrike" baseline="0" dirty="0">
                              <a:latin typeface="LMRoman10-Regular"/>
                            </a:rPr>
                            <a:t>Pulsed heating [C] </a:t>
                          </a:r>
                          <a:r>
                            <a:rPr lang="en-US" sz="1600" b="0" i="1" u="none" strike="noStrike" baseline="0" dirty="0">
                              <a:latin typeface="LMMathItalic10-Regular"/>
                            </a:rPr>
                            <a:t>&lt;</a:t>
                          </a:r>
                          <a:r>
                            <a:rPr lang="en-US" sz="1600" b="0" i="0" u="none" strike="noStrike" baseline="0" dirty="0">
                              <a:latin typeface="LMRoman10-Regular"/>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25114262"/>
                      </a:ext>
                    </a:extLst>
                  </a:tr>
                  <a:tr h="32689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0" i="0" u="none" strike="noStrike" baseline="0" dirty="0">
                              <a:latin typeface="LMRoman10-Regular"/>
                            </a:rPr>
                            <a:t>Average diss. Power [W]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230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90516696"/>
                      </a:ext>
                    </a:extLst>
                  </a:tr>
                </a:tbl>
              </a:graphicData>
            </a:graphic>
          </p:graphicFrame>
        </mc:Choice>
        <mc:Fallback xmlns="">
          <p:graphicFrame>
            <p:nvGraphicFramePr>
              <p:cNvPr id="7" name="Table 14">
                <a:extLst>
                  <a:ext uri="{FF2B5EF4-FFF2-40B4-BE49-F238E27FC236}">
                    <a16:creationId xmlns:a16="http://schemas.microsoft.com/office/drawing/2014/main" id="{C8E7797F-E9BC-477A-93D6-E673D468E95D}"/>
                  </a:ext>
                </a:extLst>
              </p:cNvPr>
              <p:cNvGraphicFramePr>
                <a:graphicFrameLocks noGrp="1"/>
              </p:cNvGraphicFramePr>
              <p:nvPr>
                <p:extLst>
                  <p:ext uri="{D42A27DB-BD31-4B8C-83A1-F6EECF244321}">
                    <p14:modId xmlns:p14="http://schemas.microsoft.com/office/powerpoint/2010/main" val="3442728936"/>
                  </p:ext>
                </p:extLst>
              </p:nvPr>
            </p:nvGraphicFramePr>
            <p:xfrm>
              <a:off x="8116585" y="887056"/>
              <a:ext cx="3905794" cy="5678941"/>
            </p:xfrm>
            <a:graphic>
              <a:graphicData uri="http://schemas.openxmlformats.org/drawingml/2006/table">
                <a:tbl>
                  <a:tblPr firstRow="1" bandRow="1">
                    <a:tableStyleId>{5C22544A-7EE6-4342-B048-85BDC9FD1C3A}</a:tableStyleId>
                  </a:tblPr>
                  <a:tblGrid>
                    <a:gridCol w="2844438">
                      <a:extLst>
                        <a:ext uri="{9D8B030D-6E8A-4147-A177-3AD203B41FA5}">
                          <a16:colId xmlns:a16="http://schemas.microsoft.com/office/drawing/2014/main" val="1215462541"/>
                        </a:ext>
                      </a:extLst>
                    </a:gridCol>
                    <a:gridCol w="1061356">
                      <a:extLst>
                        <a:ext uri="{9D8B030D-6E8A-4147-A177-3AD203B41FA5}">
                          <a16:colId xmlns:a16="http://schemas.microsoft.com/office/drawing/2014/main" val="2670707383"/>
                        </a:ext>
                      </a:extLst>
                    </a:gridCol>
                  </a:tblGrid>
                  <a:tr h="484708">
                    <a:tc gridSpan="2">
                      <a:txBody>
                        <a:bodyPr/>
                        <a:lstStyle/>
                        <a:p>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97348642"/>
                      </a:ext>
                    </a:extLst>
                  </a:tr>
                  <a:tr h="546947">
                    <a:tc>
                      <a:txBody>
                        <a:bodyPr/>
                        <a:lstStyle/>
                        <a:p>
                          <a:r>
                            <a:rPr lang="en-US" sz="1600" b="0" i="0" u="none" strike="noStrike" baseline="0" dirty="0">
                              <a:latin typeface="LMRoman10-Regular"/>
                            </a:rPr>
                            <a:t>Working frequency [GHz]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5.712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48834863"/>
                      </a:ext>
                    </a:extLst>
                  </a:tr>
                  <a:tr h="33528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14" t="-303571" r="-37607" b="-1285714"/>
                          </a:stretch>
                        </a:blipFill>
                      </a:tcPr>
                    </a:tc>
                    <a:tc>
                      <a:txBody>
                        <a:bodyPr/>
                        <a:lstStyle/>
                        <a:p>
                          <a:r>
                            <a:rPr lang="en-US" sz="1600" dirty="0"/>
                            <a:t>52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57002013"/>
                      </a:ext>
                    </a:extLst>
                  </a:tr>
                  <a:tr h="335280">
                    <a:tc>
                      <a:txBody>
                        <a:bodyPr/>
                        <a:lstStyle/>
                        <a:p>
                          <a:r>
                            <a:rPr lang="en-US" sz="1600" b="0" i="0" u="none" strike="noStrike" baseline="0" dirty="0">
                              <a:latin typeface="LMRoman10-Regular"/>
                            </a:rPr>
                            <a:t>RF input power [MW]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5672887"/>
                      </a:ext>
                    </a:extLst>
                  </a:tr>
                  <a:tr h="444791">
                    <a:tc>
                      <a:txBody>
                        <a:bodyPr/>
                        <a:lstStyle/>
                        <a:p>
                          <a:r>
                            <a:rPr lang="en-US" sz="1600" b="0" i="0" u="none" strike="noStrike" baseline="0" dirty="0">
                              <a:latin typeface="LMRoman10-Regular"/>
                            </a:rPr>
                            <a:t>Cathode peak field [MV/m]</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160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29860697"/>
                      </a:ext>
                    </a:extLst>
                  </a:tr>
                  <a:tr h="33528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0" i="0" u="none" strike="noStrike" baseline="0" dirty="0">
                              <a:latin typeface="LMRoman10-Regular"/>
                            </a:rPr>
                            <a:t>Cathode type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Copper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01345189"/>
                      </a:ext>
                    </a:extLst>
                  </a:tr>
                  <a:tr h="335280">
                    <a:tc>
                      <a:txBody>
                        <a:bodyPr/>
                        <a:lstStyle/>
                        <a:p>
                          <a:r>
                            <a:rPr lang="en-US" sz="1600" b="0" i="0" u="none" strike="noStrike" baseline="0" dirty="0">
                              <a:latin typeface="LMRoman10-Regular"/>
                            </a:rPr>
                            <a:t>Rep. rate [Hz]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13821"/>
                      </a:ext>
                    </a:extLst>
                  </a:tr>
                  <a:tr h="335280">
                    <a:tc>
                      <a:txBody>
                        <a:bodyPr/>
                        <a:lstStyle/>
                        <a:p>
                          <a:r>
                            <a:rPr lang="en-US" sz="1600" b="0" i="0" u="none" strike="noStrike" baseline="0" dirty="0">
                              <a:latin typeface="LMRoman10-Regular"/>
                            </a:rPr>
                            <a:t>Quality factor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11800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10368882"/>
                      </a:ext>
                    </a:extLst>
                  </a:tr>
                  <a:tr h="335280">
                    <a:tc>
                      <a:txBody>
                        <a:bodyPr/>
                        <a:lstStyle/>
                        <a:p>
                          <a:r>
                            <a:rPr lang="en-US" sz="1600" b="0" i="0" u="none" strike="noStrike" baseline="0" dirty="0">
                              <a:latin typeface="LMRoman10-Regular"/>
                            </a:rPr>
                            <a:t>Filling time [ns]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164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7372855"/>
                      </a:ext>
                    </a:extLst>
                  </a:tr>
                  <a:tr h="335280">
                    <a:tc>
                      <a:txBody>
                        <a:bodyPr/>
                        <a:lstStyle/>
                        <a:p>
                          <a:r>
                            <a:rPr lang="en-US" sz="1600" b="0" i="0" u="none" strike="noStrike" baseline="0" dirty="0">
                              <a:latin typeface="LMRoman10-Regular"/>
                            </a:rPr>
                            <a:t>Coupling coefficient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9342097"/>
                      </a:ext>
                    </a:extLst>
                  </a:tr>
                  <a:tr h="335280">
                    <a:tc>
                      <a:txBody>
                        <a:bodyPr/>
                        <a:lstStyle/>
                        <a:p>
                          <a:r>
                            <a:rPr lang="en-US" sz="1600" b="0" i="0" u="none" strike="noStrike" baseline="0" dirty="0">
                              <a:latin typeface="LMRoman10-Regular"/>
                            </a:rPr>
                            <a:t>RF pulse length [ns]</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300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1761940"/>
                      </a:ext>
                    </a:extLst>
                  </a:tr>
                  <a:tr h="354838">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14" t="-1159322" r="-37607" b="-344068"/>
                          </a:stretch>
                        </a:blipFill>
                      </a:tcPr>
                    </a:tc>
                    <a:tc>
                      <a:txBody>
                        <a:bodyPr/>
                        <a:lstStyle/>
                        <a:p>
                          <a:r>
                            <a:rPr lang="en-US" sz="1600" dirty="0"/>
                            <a:t>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4973771"/>
                      </a:ext>
                    </a:extLst>
                  </a:tr>
                  <a:tr h="494857">
                    <a:tc>
                      <a:txBody>
                        <a:bodyPr/>
                        <a:lstStyle/>
                        <a:p>
                          <a:r>
                            <a:rPr lang="en-US" sz="1400" b="0" i="0" u="none" strike="noStrike" baseline="0" dirty="0">
                              <a:latin typeface="LMRoman10-Regular"/>
                            </a:rPr>
                            <a:t>Modified Poynting vector [W</a:t>
                          </a:r>
                          <a:r>
                            <a:rPr lang="en-US" sz="1400" b="0" i="1" u="none" strike="noStrike" baseline="0" dirty="0">
                              <a:latin typeface="LMMathItalic10-Regular"/>
                            </a:rPr>
                            <a:t>/μ</a:t>
                          </a:r>
                          <a:r>
                            <a:rPr lang="en-US" sz="1400" b="0" i="0" u="none" strike="noStrike" baseline="0" dirty="0">
                              <a:latin typeface="LMRoman10-Regular"/>
                            </a:rPr>
                            <a:t>m</a:t>
                          </a:r>
                          <a:r>
                            <a:rPr lang="en-US" sz="1000" b="0" i="0" u="none" strike="noStrike" baseline="0" dirty="0">
                              <a:latin typeface="LMRoman8-Regular"/>
                            </a:rPr>
                            <a:t>2</a:t>
                          </a:r>
                          <a:r>
                            <a:rPr lang="en-US" sz="1400" b="0" i="0" u="none" strike="noStrike" baseline="0" dirty="0">
                              <a:latin typeface="LMRoman10-Regular"/>
                            </a:rPr>
                            <a:t>]</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6072572"/>
                      </a:ext>
                    </a:extLst>
                  </a:tr>
                  <a:tr h="33528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0" i="0" u="none" strike="noStrike" baseline="0" dirty="0">
                              <a:latin typeface="LMRoman10-Regular"/>
                            </a:rPr>
                            <a:t>Pulsed heating [C] </a:t>
                          </a:r>
                          <a:r>
                            <a:rPr lang="en-US" sz="1600" b="0" i="1" u="none" strike="noStrike" baseline="0" dirty="0">
                              <a:latin typeface="LMMathItalic10-Regular"/>
                            </a:rPr>
                            <a:t>&lt;</a:t>
                          </a:r>
                          <a:r>
                            <a:rPr lang="en-US" sz="1600" b="0" i="0" u="none" strike="noStrike" baseline="0" dirty="0">
                              <a:latin typeface="LMRoman10-Regular"/>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25114262"/>
                      </a:ext>
                    </a:extLst>
                  </a:tr>
                  <a:tr h="33528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0" i="0" u="none" strike="noStrike" baseline="0" dirty="0">
                              <a:latin typeface="LMRoman10-Regular"/>
                            </a:rPr>
                            <a:t>Average diss. Power [W]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230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90516696"/>
                      </a:ext>
                    </a:extLst>
                  </a:tr>
                </a:tbl>
              </a:graphicData>
            </a:graphic>
          </p:graphicFrame>
        </mc:Fallback>
      </mc:AlternateContent>
      <p:sp>
        <p:nvSpPr>
          <p:cNvPr id="13" name="Rectangle: Rounded Corners 12">
            <a:extLst>
              <a:ext uri="{FF2B5EF4-FFF2-40B4-BE49-F238E27FC236}">
                <a16:creationId xmlns:a16="http://schemas.microsoft.com/office/drawing/2014/main" id="{D1E8CB56-2D86-48A2-939F-2A885CD74C50}"/>
              </a:ext>
            </a:extLst>
          </p:cNvPr>
          <p:cNvSpPr/>
          <p:nvPr/>
        </p:nvSpPr>
        <p:spPr>
          <a:xfrm>
            <a:off x="8801395" y="592096"/>
            <a:ext cx="2536174" cy="5811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Main Parameters</a:t>
            </a:r>
          </a:p>
          <a:p>
            <a:pPr algn="ctr"/>
            <a:r>
              <a:rPr lang="en-US" b="1" dirty="0">
                <a:solidFill>
                  <a:schemeClr val="tx1"/>
                </a:solidFill>
              </a:rPr>
              <a:t>C band gun</a:t>
            </a:r>
          </a:p>
        </p:txBody>
      </p:sp>
    </p:spTree>
    <p:extLst>
      <p:ext uri="{BB962C8B-B14F-4D97-AF65-F5344CB8AC3E}">
        <p14:creationId xmlns:p14="http://schemas.microsoft.com/office/powerpoint/2010/main" val="4253489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E3E60-536A-48D4-85A5-810612CBF84C}"/>
              </a:ext>
            </a:extLst>
          </p:cNvPr>
          <p:cNvSpPr>
            <a:spLocks noGrp="1"/>
          </p:cNvSpPr>
          <p:nvPr>
            <p:ph type="title"/>
          </p:nvPr>
        </p:nvSpPr>
        <p:spPr>
          <a:xfrm>
            <a:off x="453903" y="17052"/>
            <a:ext cx="11360800" cy="763600"/>
          </a:xfrm>
        </p:spPr>
        <p:txBody>
          <a:bodyPr/>
          <a:lstStyle/>
          <a:p>
            <a:pPr algn="ctr"/>
            <a:r>
              <a:rPr lang="en-US" sz="3600" b="1" dirty="0">
                <a:latin typeface="SansSerif"/>
              </a:rPr>
              <a:t>OPTIMIZATION OF THE BOC FOR C BAND GUN</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BC56571-2A2B-4942-B654-BFC7B9B126ED}"/>
                  </a:ext>
                </a:extLst>
              </p:cNvPr>
              <p:cNvSpPr txBox="1"/>
              <p:nvPr/>
            </p:nvSpPr>
            <p:spPr>
              <a:xfrm>
                <a:off x="0" y="969059"/>
                <a:ext cx="3374565" cy="60471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𝑇</m:t>
                          </m:r>
                        </m:e>
                        <m:sub>
                          <m:r>
                            <a:rPr lang="en-US" sz="2000" b="0" i="1" smtClean="0">
                              <a:latin typeface="Cambria Math" panose="02040503050406030204" pitchFamily="18" charset="0"/>
                            </a:rPr>
                            <m:t>𝑐</m:t>
                          </m:r>
                        </m:sub>
                      </m:sSub>
                      <m:f>
                        <m:fPr>
                          <m:ctrlPr>
                            <a:rPr lang="en-US" sz="2000" i="1" smtClean="0">
                              <a:latin typeface="Cambria Math" panose="02040503050406030204" pitchFamily="18" charset="0"/>
                            </a:rPr>
                          </m:ctrlPr>
                        </m:fPr>
                        <m:num>
                          <m:r>
                            <a:rPr lang="en-US" sz="2000" b="0" i="1" smtClean="0">
                              <a:latin typeface="Cambria Math" panose="02040503050406030204" pitchFamily="18" charset="0"/>
                            </a:rPr>
                            <m:t>𝑑</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𝐸</m:t>
                              </m:r>
                            </m:e>
                            <m:sub>
                              <m:r>
                                <a:rPr lang="en-US" sz="2000" b="0" i="1" smtClean="0">
                                  <a:latin typeface="Cambria Math" panose="02040503050406030204" pitchFamily="18" charset="0"/>
                                </a:rPr>
                                <m:t>𝑒</m:t>
                              </m:r>
                            </m:sub>
                          </m:sSub>
                        </m:num>
                        <m:den>
                          <m:r>
                            <a:rPr lang="en-US" sz="2000" b="0" i="1" smtClean="0">
                              <a:latin typeface="Cambria Math" panose="02040503050406030204" pitchFamily="18" charset="0"/>
                            </a:rPr>
                            <m:t>𝑑𝑡</m:t>
                          </m:r>
                        </m:den>
                      </m:f>
                      <m:r>
                        <a:rPr lang="en-US" sz="2000" b="0" i="1" smtClean="0">
                          <a:latin typeface="Cambria Math" panose="02040503050406030204" pitchFamily="18" charset="0"/>
                        </a:rPr>
                        <m:t>+</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𝐸</m:t>
                          </m:r>
                        </m:e>
                        <m:sub>
                          <m:r>
                            <a:rPr lang="en-US" sz="2000" b="0" i="1" smtClean="0">
                              <a:latin typeface="Cambria Math" panose="02040503050406030204" pitchFamily="18" charset="0"/>
                              <a:ea typeface="Cambria Math" panose="02040503050406030204" pitchFamily="18" charset="0"/>
                            </a:rPr>
                            <m:t>𝑒</m:t>
                          </m:r>
                        </m:sub>
                      </m:sSub>
                      <m:r>
                        <a:rPr lang="en-US" sz="2000" b="0" i="1"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𝛼</m:t>
                      </m:r>
                      <m:sSub>
                        <m:sSubPr>
                          <m:ctrlPr>
                            <a:rPr lang="en-US" sz="200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𝐸</m:t>
                          </m:r>
                        </m:e>
                        <m:sub>
                          <m:r>
                            <a:rPr lang="en-US" sz="2000" b="0" i="1" smtClean="0">
                              <a:latin typeface="Cambria Math" panose="02040503050406030204" pitchFamily="18" charset="0"/>
                              <a:ea typeface="Cambria Math" panose="02040503050406030204" pitchFamily="18" charset="0"/>
                            </a:rPr>
                            <m:t>𝑖</m:t>
                          </m:r>
                        </m:sub>
                      </m:sSub>
                    </m:oMath>
                  </m:oMathPara>
                </a14:m>
                <a:endParaRPr lang="en-US" sz="1050" dirty="0"/>
              </a:p>
            </p:txBody>
          </p:sp>
        </mc:Choice>
        <mc:Fallback xmlns="">
          <p:sp>
            <p:nvSpPr>
              <p:cNvPr id="4" name="TextBox 3">
                <a:extLst>
                  <a:ext uri="{FF2B5EF4-FFF2-40B4-BE49-F238E27FC236}">
                    <a16:creationId xmlns:a16="http://schemas.microsoft.com/office/drawing/2014/main" id="{1BC56571-2A2B-4942-B654-BFC7B9B126ED}"/>
                  </a:ext>
                </a:extLst>
              </p:cNvPr>
              <p:cNvSpPr txBox="1">
                <a:spLocks noRot="1" noChangeAspect="1" noMove="1" noResize="1" noEditPoints="1" noAdjustHandles="1" noChangeArrowheads="1" noChangeShapeType="1" noTextEdit="1"/>
              </p:cNvSpPr>
              <p:nvPr/>
            </p:nvSpPr>
            <p:spPr>
              <a:xfrm>
                <a:off x="0" y="969059"/>
                <a:ext cx="3374565" cy="604717"/>
              </a:xfrm>
              <a:prstGeom prst="rect">
                <a:avLst/>
              </a:prstGeom>
              <a:blipFill>
                <a:blip r:embed="rId2"/>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3A2A1A05-980D-46CD-87CA-E7A96D7FAD95}"/>
              </a:ext>
            </a:extLst>
          </p:cNvPr>
          <p:cNvSpPr txBox="1"/>
          <p:nvPr/>
        </p:nvSpPr>
        <p:spPr>
          <a:xfrm>
            <a:off x="266700" y="590620"/>
            <a:ext cx="3523465" cy="369332"/>
          </a:xfrm>
          <a:prstGeom prst="rect">
            <a:avLst/>
          </a:prstGeom>
          <a:noFill/>
        </p:spPr>
        <p:txBody>
          <a:bodyPr wrap="square">
            <a:spAutoFit/>
          </a:bodyPr>
          <a:lstStyle/>
          <a:p>
            <a:pPr algn="l"/>
            <a:r>
              <a:rPr lang="en-US" sz="1800" b="0" i="0" u="none" strike="noStrike" baseline="0" dirty="0">
                <a:latin typeface="+mj-lt"/>
              </a:rPr>
              <a:t>Field reflected from the cavity</a:t>
            </a:r>
            <a:endParaRPr lang="en-US" dirty="0">
              <a:latin typeface="+mj-lt"/>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23D0D06-5B86-402A-9ED4-54479800E2F2}"/>
                  </a:ext>
                </a:extLst>
              </p:cNvPr>
              <p:cNvSpPr txBox="1"/>
              <p:nvPr/>
            </p:nvSpPr>
            <p:spPr>
              <a:xfrm>
                <a:off x="207453" y="1578897"/>
                <a:ext cx="5113964" cy="400110"/>
              </a:xfrm>
              <a:prstGeom prst="rect">
                <a:avLst/>
              </a:prstGeom>
              <a:noFill/>
            </p:spPr>
            <p:txBody>
              <a:bodyPr wrap="none" rtlCol="0">
                <a:spAutoFit/>
              </a:bodyPr>
              <a:lstStyle/>
              <a:p>
                <a14:m>
                  <m:oMath xmlns:m="http://schemas.openxmlformats.org/officeDocument/2006/math">
                    <m:sSub>
                      <m:sSubPr>
                        <m:ctrlPr>
                          <a:rPr lang="en-US" sz="200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𝐸</m:t>
                        </m:r>
                      </m:e>
                      <m:sub>
                        <m:r>
                          <a:rPr lang="en-US" sz="2000" b="0" i="1" smtClean="0">
                            <a:latin typeface="Cambria Math" panose="02040503050406030204" pitchFamily="18" charset="0"/>
                            <a:ea typeface="Cambria Math" panose="02040503050406030204" pitchFamily="18" charset="0"/>
                          </a:rPr>
                          <m:t>𝑖</m:t>
                        </m:r>
                      </m:sub>
                    </m:sSub>
                  </m:oMath>
                </a14:m>
                <a:r>
                  <a:rPr lang="en-US" sz="2000" dirty="0"/>
                  <a:t> </a:t>
                </a:r>
                <a:r>
                  <a:rPr lang="en-US" dirty="0"/>
                  <a:t>is BOC output, which feeds the SW structure.</a:t>
                </a:r>
              </a:p>
            </p:txBody>
          </p:sp>
        </mc:Choice>
        <mc:Fallback xmlns="">
          <p:sp>
            <p:nvSpPr>
              <p:cNvPr id="7" name="TextBox 6">
                <a:extLst>
                  <a:ext uri="{FF2B5EF4-FFF2-40B4-BE49-F238E27FC236}">
                    <a16:creationId xmlns:a16="http://schemas.microsoft.com/office/drawing/2014/main" id="{923D0D06-5B86-402A-9ED4-54479800E2F2}"/>
                  </a:ext>
                </a:extLst>
              </p:cNvPr>
              <p:cNvSpPr txBox="1">
                <a:spLocks noRot="1" noChangeAspect="1" noMove="1" noResize="1" noEditPoints="1" noAdjustHandles="1" noChangeArrowheads="1" noChangeShapeType="1" noTextEdit="1"/>
              </p:cNvSpPr>
              <p:nvPr/>
            </p:nvSpPr>
            <p:spPr>
              <a:xfrm>
                <a:off x="207453" y="1578897"/>
                <a:ext cx="5113964" cy="400110"/>
              </a:xfrm>
              <a:prstGeom prst="rect">
                <a:avLst/>
              </a:prstGeom>
              <a:blipFill>
                <a:blip r:embed="rId3"/>
                <a:stretch>
                  <a:fillRect r="-358" b="-22727"/>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F251EDCC-9EE6-4D3E-82F8-650C35404C89}"/>
              </a:ext>
            </a:extLst>
          </p:cNvPr>
          <p:cNvSpPr txBox="1"/>
          <p:nvPr/>
        </p:nvSpPr>
        <p:spPr>
          <a:xfrm>
            <a:off x="207453" y="2008055"/>
            <a:ext cx="4076700" cy="369332"/>
          </a:xfrm>
          <a:prstGeom prst="rect">
            <a:avLst/>
          </a:prstGeom>
          <a:noFill/>
        </p:spPr>
        <p:txBody>
          <a:bodyPr wrap="square">
            <a:spAutoFit/>
          </a:bodyPr>
          <a:lstStyle/>
          <a:p>
            <a:r>
              <a:rPr lang="en-US" dirty="0"/>
              <a:t>Dissipated power in the cavity</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09D74FA-7090-4DFC-BDBD-1D7E1326CED8}"/>
                  </a:ext>
                </a:extLst>
              </p:cNvPr>
              <p:cNvSpPr txBox="1"/>
              <p:nvPr/>
            </p:nvSpPr>
            <p:spPr>
              <a:xfrm>
                <a:off x="549505" y="2329338"/>
                <a:ext cx="175554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𝑃</m:t>
                          </m:r>
                        </m:e>
                        <m:sub>
                          <m:r>
                            <a:rPr lang="en-US" sz="2000" b="0" i="1" smtClean="0">
                              <a:latin typeface="Cambria Math" panose="02040503050406030204" pitchFamily="18" charset="0"/>
                            </a:rPr>
                            <m:t>𝑑𝑖𝑠𝑠</m:t>
                          </m:r>
                          <m:r>
                            <a:rPr lang="en-US" sz="2000" b="0" i="1" smtClean="0">
                              <a:latin typeface="Cambria Math" panose="02040503050406030204" pitchFamily="18" charset="0"/>
                            </a:rPr>
                            <m:t>. </m:t>
                          </m:r>
                        </m:sub>
                      </m:sSub>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𝐸</m:t>
                              </m:r>
                            </m:e>
                            <m:sub>
                              <m:r>
                                <a:rPr lang="en-US" sz="2000" b="0" i="1" smtClean="0">
                                  <a:latin typeface="Cambria Math" panose="02040503050406030204" pitchFamily="18" charset="0"/>
                                </a:rPr>
                                <m:t>𝑒</m:t>
                              </m:r>
                            </m:sub>
                            <m:sup>
                              <m:r>
                                <a:rPr lang="en-US" sz="2000" b="0" i="1" smtClean="0">
                                  <a:latin typeface="Cambria Math" panose="02040503050406030204" pitchFamily="18" charset="0"/>
                                </a:rPr>
                                <m:t>2</m:t>
                              </m:r>
                            </m:sup>
                          </m:sSubSup>
                          <m:r>
                            <a:rPr lang="en-US" sz="2000" b="0" i="1" smtClean="0">
                              <a:latin typeface="Cambria Math" panose="02040503050406030204" pitchFamily="18" charset="0"/>
                            </a:rPr>
                            <m:t>/</m:t>
                          </m:r>
                          <m:r>
                            <a:rPr lang="en-US" sz="2000" b="0" i="1" smtClean="0">
                              <a:latin typeface="Cambria Math" panose="02040503050406030204" pitchFamily="18" charset="0"/>
                            </a:rPr>
                            <m:t>𝑄</m:t>
                          </m:r>
                        </m:e>
                        <m:sub>
                          <m:r>
                            <a:rPr lang="en-US" sz="2000" b="0" i="1" smtClean="0">
                              <a:latin typeface="Cambria Math" panose="02040503050406030204" pitchFamily="18" charset="0"/>
                            </a:rPr>
                            <m:t>0</m:t>
                          </m:r>
                        </m:sub>
                      </m:sSub>
                    </m:oMath>
                  </m:oMathPara>
                </a14:m>
                <a:endParaRPr lang="en-US" sz="2000" dirty="0"/>
              </a:p>
            </p:txBody>
          </p:sp>
        </mc:Choice>
        <mc:Fallback xmlns="">
          <p:sp>
            <p:nvSpPr>
              <p:cNvPr id="10" name="TextBox 9">
                <a:extLst>
                  <a:ext uri="{FF2B5EF4-FFF2-40B4-BE49-F238E27FC236}">
                    <a16:creationId xmlns:a16="http://schemas.microsoft.com/office/drawing/2014/main" id="{409D74FA-7090-4DFC-BDBD-1D7E1326CED8}"/>
                  </a:ext>
                </a:extLst>
              </p:cNvPr>
              <p:cNvSpPr txBox="1">
                <a:spLocks noRot="1" noChangeAspect="1" noMove="1" noResize="1" noEditPoints="1" noAdjustHandles="1" noChangeArrowheads="1" noChangeShapeType="1" noTextEdit="1"/>
              </p:cNvSpPr>
              <p:nvPr/>
            </p:nvSpPr>
            <p:spPr>
              <a:xfrm>
                <a:off x="549505" y="2329338"/>
                <a:ext cx="1755545" cy="307777"/>
              </a:xfrm>
              <a:prstGeom prst="rect">
                <a:avLst/>
              </a:prstGeom>
              <a:blipFill>
                <a:blip r:embed="rId4"/>
                <a:stretch>
                  <a:fillRect l="-2431" r="-1042" b="-37255"/>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C364D58A-E158-4523-A251-47E5B6817F02}"/>
              </a:ext>
            </a:extLst>
          </p:cNvPr>
          <p:cNvSpPr txBox="1"/>
          <p:nvPr/>
        </p:nvSpPr>
        <p:spPr>
          <a:xfrm>
            <a:off x="207453" y="2675430"/>
            <a:ext cx="4076700" cy="369332"/>
          </a:xfrm>
          <a:prstGeom prst="rect">
            <a:avLst/>
          </a:prstGeom>
          <a:noFill/>
        </p:spPr>
        <p:txBody>
          <a:bodyPr wrap="square">
            <a:spAutoFit/>
          </a:bodyPr>
          <a:lstStyle/>
          <a:p>
            <a:pPr algn="l"/>
            <a:r>
              <a:rPr lang="en-US" dirty="0">
                <a:latin typeface="+mj-lt"/>
              </a:rPr>
              <a:t>C</a:t>
            </a:r>
            <a:r>
              <a:rPr lang="en-US" sz="1800" b="0" i="0" u="none" strike="noStrike" baseline="0" dirty="0">
                <a:latin typeface="+mj-lt"/>
              </a:rPr>
              <a:t>athode peak field of the rf-gun is</a:t>
            </a:r>
            <a:endParaRPr lang="en-US" dirty="0">
              <a:latin typeface="+mj-lt"/>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2F12B0A-AF6C-40E7-A35C-98D5A7F6E7D1}"/>
                  </a:ext>
                </a:extLst>
              </p:cNvPr>
              <p:cNvSpPr txBox="1"/>
              <p:nvPr/>
            </p:nvSpPr>
            <p:spPr>
              <a:xfrm>
                <a:off x="549505" y="3073057"/>
                <a:ext cx="2913618" cy="338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𝐸</m:t>
                          </m:r>
                        </m:e>
                        <m:sub>
                          <m:r>
                            <a:rPr lang="en-US" sz="2000" b="0" i="1" smtClean="0">
                              <a:latin typeface="Cambria Math" panose="02040503050406030204" pitchFamily="18" charset="0"/>
                            </a:rPr>
                            <m:t>𝑐𝑎𝑡h𝑜𝑑𝑒</m:t>
                          </m:r>
                        </m:sub>
                      </m:sSub>
                      <m:r>
                        <a:rPr lang="en-US" sz="2000" b="0" i="1" smtClean="0">
                          <a:latin typeface="Cambria Math" panose="02040503050406030204" pitchFamily="18" charset="0"/>
                        </a:rPr>
                        <m:t>=52 </m:t>
                      </m:r>
                      <m:r>
                        <a:rPr lang="en-US" sz="2000" b="0" i="1" smtClean="0">
                          <a:latin typeface="Cambria Math" panose="02040503050406030204" pitchFamily="18" charset="0"/>
                          <a:ea typeface="Cambria Math" panose="02040503050406030204" pitchFamily="18" charset="0"/>
                        </a:rPr>
                        <m:t>× </m:t>
                      </m:r>
                      <m:sSup>
                        <m:sSupPr>
                          <m:ctrlPr>
                            <a:rPr lang="en-US" sz="2000" b="0" i="1" smtClean="0">
                              <a:latin typeface="Cambria Math" panose="02040503050406030204" pitchFamily="18" charset="0"/>
                              <a:ea typeface="Cambria Math" panose="02040503050406030204" pitchFamily="18" charset="0"/>
                            </a:rPr>
                          </m:ctrlPr>
                        </m:sSupPr>
                        <m:e>
                          <m:sSub>
                            <m:sSubPr>
                              <m:ctrlPr>
                                <a:rPr lang="en-US" sz="2000" i="1">
                                  <a:latin typeface="Cambria Math" panose="02040503050406030204" pitchFamily="18" charset="0"/>
                                </a:rPr>
                              </m:ctrlPr>
                            </m:sSubPr>
                            <m:e>
                              <m:r>
                                <a:rPr lang="en-US" sz="2000" i="1">
                                  <a:latin typeface="Cambria Math" panose="02040503050406030204" pitchFamily="18" charset="0"/>
                                </a:rPr>
                                <m:t>𝑃</m:t>
                              </m:r>
                            </m:e>
                            <m:sub>
                              <m:r>
                                <a:rPr lang="en-US" sz="2000" i="1">
                                  <a:latin typeface="Cambria Math" panose="02040503050406030204" pitchFamily="18" charset="0"/>
                                </a:rPr>
                                <m:t>𝑑𝑖𝑠𝑠</m:t>
                              </m:r>
                              <m:r>
                                <a:rPr lang="en-US" sz="2000" i="1">
                                  <a:latin typeface="Cambria Math" panose="02040503050406030204" pitchFamily="18" charset="0"/>
                                </a:rPr>
                                <m:t>. </m:t>
                              </m:r>
                            </m:sub>
                          </m:sSub>
                        </m:e>
                        <m:sup>
                          <m:r>
                            <a:rPr lang="en-US" sz="2000" b="0" i="1" smtClean="0">
                              <a:latin typeface="Cambria Math" panose="02040503050406030204" pitchFamily="18" charset="0"/>
                              <a:ea typeface="Cambria Math" panose="02040503050406030204" pitchFamily="18" charset="0"/>
                            </a:rPr>
                            <m:t>1/2</m:t>
                          </m:r>
                        </m:sup>
                      </m:sSup>
                    </m:oMath>
                  </m:oMathPara>
                </a14:m>
                <a:endParaRPr lang="en-US" sz="2000" dirty="0"/>
              </a:p>
            </p:txBody>
          </p:sp>
        </mc:Choice>
        <mc:Fallback xmlns="">
          <p:sp>
            <p:nvSpPr>
              <p:cNvPr id="13" name="TextBox 12">
                <a:extLst>
                  <a:ext uri="{FF2B5EF4-FFF2-40B4-BE49-F238E27FC236}">
                    <a16:creationId xmlns:a16="http://schemas.microsoft.com/office/drawing/2014/main" id="{62F12B0A-AF6C-40E7-A35C-98D5A7F6E7D1}"/>
                  </a:ext>
                </a:extLst>
              </p:cNvPr>
              <p:cNvSpPr txBox="1">
                <a:spLocks noRot="1" noChangeAspect="1" noMove="1" noResize="1" noEditPoints="1" noAdjustHandles="1" noChangeArrowheads="1" noChangeShapeType="1" noTextEdit="1"/>
              </p:cNvSpPr>
              <p:nvPr/>
            </p:nvSpPr>
            <p:spPr>
              <a:xfrm>
                <a:off x="549505" y="3073057"/>
                <a:ext cx="2913618" cy="338747"/>
              </a:xfrm>
              <a:prstGeom prst="rect">
                <a:avLst/>
              </a:prstGeom>
              <a:blipFill>
                <a:blip r:embed="rId5"/>
                <a:stretch>
                  <a:fillRect l="-1255" t="-5357" r="-418" b="-17857"/>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EA4AE70D-4663-41B8-84A9-AC166BA15DA2}"/>
              </a:ext>
            </a:extLst>
          </p:cNvPr>
          <p:cNvSpPr txBox="1"/>
          <p:nvPr/>
        </p:nvSpPr>
        <p:spPr>
          <a:xfrm>
            <a:off x="5829300" y="699232"/>
            <a:ext cx="6096000" cy="646331"/>
          </a:xfrm>
          <a:prstGeom prst="rect">
            <a:avLst/>
          </a:prstGeom>
          <a:noFill/>
        </p:spPr>
        <p:txBody>
          <a:bodyPr wrap="square">
            <a:spAutoFit/>
          </a:bodyPr>
          <a:lstStyle/>
          <a:p>
            <a:pPr algn="l"/>
            <a:r>
              <a:rPr lang="en-US" dirty="0">
                <a:latin typeface="+mj-lt"/>
              </a:rPr>
              <a:t>C</a:t>
            </a:r>
            <a:r>
              <a:rPr lang="en-US" sz="1800" b="0" i="0" u="none" strike="noStrike" baseline="0" dirty="0">
                <a:latin typeface="+mj-lt"/>
              </a:rPr>
              <a:t>athode peak fields for different coupling coefficient and phase jump time have been calculated</a:t>
            </a:r>
            <a:endParaRPr lang="en-US" dirty="0">
              <a:latin typeface="+mj-lt"/>
            </a:endParaRPr>
          </a:p>
        </p:txBody>
      </p:sp>
      <p:pic>
        <p:nvPicPr>
          <p:cNvPr id="17" name="Picture 16" descr="Chart, histogram&#10;&#10;Description automatically generated">
            <a:extLst>
              <a:ext uri="{FF2B5EF4-FFF2-40B4-BE49-F238E27FC236}">
                <a16:creationId xmlns:a16="http://schemas.microsoft.com/office/drawing/2014/main" id="{B25F14B8-80E2-4FBE-9C88-EB592F6BDD4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303452" y="1368090"/>
            <a:ext cx="5703445" cy="2759538"/>
          </a:xfrm>
          <a:prstGeom prst="rect">
            <a:avLst/>
          </a:prstGeom>
        </p:spPr>
      </p:pic>
      <p:pic>
        <p:nvPicPr>
          <p:cNvPr id="19" name="Picture 18" descr="Chart, line chart&#10;&#10;Description automatically generated">
            <a:extLst>
              <a:ext uri="{FF2B5EF4-FFF2-40B4-BE49-F238E27FC236}">
                <a16:creationId xmlns:a16="http://schemas.microsoft.com/office/drawing/2014/main" id="{116B97F6-22E5-4952-BB9E-326888C999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4728" y="4110140"/>
            <a:ext cx="5762169" cy="2759539"/>
          </a:xfrm>
          <a:prstGeom prst="rect">
            <a:avLst/>
          </a:prstGeom>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DFBB15BA-5E58-4EDC-8D7A-FCD624D3C2E4}"/>
                  </a:ext>
                </a:extLst>
              </p:cNvPr>
              <p:cNvSpPr txBox="1"/>
              <p:nvPr/>
            </p:nvSpPr>
            <p:spPr>
              <a:xfrm>
                <a:off x="207453" y="3643793"/>
                <a:ext cx="6096000" cy="2937279"/>
              </a:xfrm>
              <a:prstGeom prst="rect">
                <a:avLst/>
              </a:prstGeom>
              <a:noFill/>
            </p:spPr>
            <p:txBody>
              <a:bodyPr wrap="square">
                <a:spAutoFit/>
              </a:bodyPr>
              <a:lstStyle/>
              <a:p>
                <a:pPr algn="just"/>
                <a:r>
                  <a:rPr lang="en-US" dirty="0">
                    <a:latin typeface="Arial" panose="020B0604020202020204" pitchFamily="34" charset="0"/>
                    <a:cs typeface="Arial" panose="020B0604020202020204" pitchFamily="34" charset="0"/>
                  </a:rPr>
                  <a:t>C band klystron with </a:t>
                </a:r>
                <a14:m>
                  <m:oMath xmlns:m="http://schemas.openxmlformats.org/officeDocument/2006/math">
                    <m:r>
                      <a:rPr lang="en-US" b="1" i="1" dirty="0" smtClean="0">
                        <a:latin typeface="Cambria Math" panose="02040503050406030204" pitchFamily="18" charset="0"/>
                        <a:cs typeface="Arial" panose="020B0604020202020204" pitchFamily="34" charset="0"/>
                      </a:rPr>
                      <m:t>𝟓𝟎</m:t>
                    </m:r>
                    <m:r>
                      <a:rPr lang="en-US" b="1" i="1" dirty="0" smtClean="0">
                        <a:latin typeface="Cambria Math" panose="02040503050406030204" pitchFamily="18" charset="0"/>
                        <a:cs typeface="Arial" panose="020B0604020202020204" pitchFamily="34" charset="0"/>
                      </a:rPr>
                      <m:t> </m:t>
                    </m:r>
                    <m:r>
                      <a:rPr lang="en-US" b="1" i="1" dirty="0" smtClean="0">
                        <a:latin typeface="Cambria Math" panose="02040503050406030204" pitchFamily="18" charset="0"/>
                        <a:cs typeface="Arial" panose="020B0604020202020204" pitchFamily="34" charset="0"/>
                      </a:rPr>
                      <m:t>𝑴𝑾</m:t>
                    </m:r>
                    <m:r>
                      <a:rPr lang="en-US" b="1" i="1" dirty="0" smtClean="0">
                        <a:latin typeface="Cambria Math" panose="02040503050406030204" pitchFamily="18" charset="0"/>
                        <a:cs typeface="Arial" panose="020B0604020202020204" pitchFamily="34" charset="0"/>
                      </a:rPr>
                      <m:t> </m:t>
                    </m:r>
                  </m:oMath>
                </a14:m>
                <a:r>
                  <a:rPr lang="en-US" dirty="0">
                    <a:latin typeface="Arial" panose="020B0604020202020204" pitchFamily="34" charset="0"/>
                    <a:cs typeface="Arial" panose="020B0604020202020204" pitchFamily="34" charset="0"/>
                  </a:rPr>
                  <a:t>output power, </a:t>
                </a:r>
                <a:r>
                  <a:rPr lang="en-US" b="1" dirty="0">
                    <a:latin typeface="Arial" panose="020B0604020202020204" pitchFamily="34" charset="0"/>
                    <a:cs typeface="Arial" panose="020B0604020202020204" pitchFamily="34" charset="0"/>
                  </a:rPr>
                  <a:t>2.5 </a:t>
                </a:r>
                <a14:m>
                  <m:oMath xmlns:m="http://schemas.openxmlformats.org/officeDocument/2006/math">
                    <m:r>
                      <a:rPr lang="en-US" b="1" i="1" dirty="0" smtClean="0">
                        <a:latin typeface="Cambria Math" panose="02040503050406030204" pitchFamily="18" charset="0"/>
                        <a:cs typeface="Arial" panose="020B0604020202020204" pitchFamily="34" charset="0"/>
                      </a:rPr>
                      <m:t>𝝁</m:t>
                    </m:r>
                    <m:r>
                      <a:rPr lang="en-US" b="1" i="1" dirty="0" smtClean="0">
                        <a:latin typeface="Cambria Math" panose="02040503050406030204" pitchFamily="18" charset="0"/>
                        <a:cs typeface="Arial" panose="020B0604020202020204" pitchFamily="34" charset="0"/>
                      </a:rPr>
                      <m:t>𝒔</m:t>
                    </m:r>
                  </m:oMath>
                </a14:m>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rf pulse length.</a:t>
                </a:r>
              </a:p>
              <a:p>
                <a:pPr algn="just"/>
                <a:r>
                  <a:rPr lang="en-US" sz="1800" b="0" i="0" u="none" strike="noStrike" baseline="0" dirty="0">
                    <a:latin typeface="Arial" panose="020B0604020202020204" pitchFamily="34" charset="0"/>
                    <a:cs typeface="Arial" panose="020B0604020202020204" pitchFamily="34" charset="0"/>
                  </a:rPr>
                  <a:t>If</a:t>
                </a:r>
                <a:r>
                  <a:rPr lang="en-US" sz="1800" b="0" i="0" u="none" strike="noStrike" dirty="0">
                    <a:latin typeface="Arial" panose="020B0604020202020204" pitchFamily="34" charset="0"/>
                    <a:cs typeface="Arial" panose="020B0604020202020204" pitchFamily="34" charset="0"/>
                  </a:rPr>
                  <a:t> </a:t>
                </a:r>
                <a:r>
                  <a:rPr lang="en-US" sz="1800" b="0" i="0" u="none" strike="noStrike" baseline="0" dirty="0">
                    <a:latin typeface="Arial" panose="020B0604020202020204" pitchFamily="34" charset="0"/>
                    <a:cs typeface="Arial" panose="020B0604020202020204" pitchFamily="34" charset="0"/>
                  </a:rPr>
                  <a:t>the BOC coupling </a:t>
                </a:r>
                <a:r>
                  <a:rPr lang="en-US" sz="1800" b="1" i="0" u="none" strike="noStrike" baseline="0" dirty="0">
                    <a:latin typeface="Arial" panose="020B0604020202020204" pitchFamily="34" charset="0"/>
                    <a:cs typeface="Arial" panose="020B0604020202020204" pitchFamily="34" charset="0"/>
                  </a:rPr>
                  <a:t>coefficient</a:t>
                </a:r>
                <a:r>
                  <a:rPr lang="en-US" sz="1800" b="1" i="0" u="none" strike="noStrike" dirty="0">
                    <a:latin typeface="Arial" panose="020B0604020202020204" pitchFamily="34" charset="0"/>
                    <a:cs typeface="Arial" panose="020B0604020202020204" pitchFamily="34" charset="0"/>
                  </a:rPr>
                  <a:t> is </a:t>
                </a:r>
                <a:r>
                  <a:rPr lang="en-US" sz="1800" b="1" i="0" u="none" strike="noStrike" baseline="0" dirty="0">
                    <a:latin typeface="Arial" panose="020B0604020202020204" pitchFamily="34" charset="0"/>
                    <a:cs typeface="Arial" panose="020B0604020202020204" pitchFamily="34" charset="0"/>
                  </a:rPr>
                  <a:t>equal to 12 </a:t>
                </a:r>
                <a:r>
                  <a:rPr lang="en-US" dirty="0">
                    <a:latin typeface="Arial" panose="020B0604020202020204" pitchFamily="34" charset="0"/>
                    <a:cs typeface="Arial" panose="020B0604020202020204" pitchFamily="34" charset="0"/>
                  </a:rPr>
                  <a:t>and</a:t>
                </a:r>
                <a:r>
                  <a:rPr lang="en-US" sz="1800" b="0" i="0" u="none" strike="noStrike" baseline="0" dirty="0">
                    <a:latin typeface="Arial" panose="020B0604020202020204" pitchFamily="34" charset="0"/>
                    <a:cs typeface="Arial" panose="020B0604020202020204" pitchFamily="34" charset="0"/>
                  </a:rPr>
                  <a:t> a phase jump time </a:t>
                </a:r>
                <a:r>
                  <a:rPr lang="en-US" sz="1800" b="1" i="0" u="none" strike="noStrike" baseline="0" dirty="0">
                    <a:latin typeface="Arial" panose="020B0604020202020204" pitchFamily="34" charset="0"/>
                    <a:cs typeface="Arial" panose="020B0604020202020204" pitchFamily="34" charset="0"/>
                  </a:rPr>
                  <a:t>(</a:t>
                </a:r>
                <a14:m>
                  <m:oMath xmlns:m="http://schemas.openxmlformats.org/officeDocument/2006/math">
                    <m:sSub>
                      <m:sSubPr>
                        <m:ctrlPr>
                          <a:rPr lang="en-US" sz="1800" b="1" i="1" u="none" strike="noStrike" baseline="0" smtClean="0">
                            <a:latin typeface="Cambria Math" panose="02040503050406030204" pitchFamily="18" charset="0"/>
                          </a:rPr>
                        </m:ctrlPr>
                      </m:sSubPr>
                      <m:e>
                        <m:r>
                          <a:rPr lang="en-US" sz="1800" b="1" i="1" u="none" strike="noStrike" baseline="0" smtClean="0">
                            <a:latin typeface="Cambria Math" panose="02040503050406030204" pitchFamily="18" charset="0"/>
                          </a:rPr>
                          <m:t>𝒕</m:t>
                        </m:r>
                      </m:e>
                      <m:sub>
                        <m:r>
                          <a:rPr lang="en-US" sz="1800" b="1" i="1" u="none" strike="noStrike" baseline="0" smtClean="0">
                            <a:latin typeface="Cambria Math" panose="02040503050406030204" pitchFamily="18" charset="0"/>
                          </a:rPr>
                          <m:t>𝒇</m:t>
                        </m:r>
                      </m:sub>
                    </m:sSub>
                  </m:oMath>
                </a14:m>
                <a:r>
                  <a:rPr lang="en-US" sz="1800" b="1" i="0" u="none" strike="noStrike" baseline="0" dirty="0">
                    <a:latin typeface="Arial" panose="020B0604020202020204" pitchFamily="34" charset="0"/>
                    <a:cs typeface="Arial" panose="020B0604020202020204" pitchFamily="34" charset="0"/>
                  </a:rPr>
                  <a:t>) is 2.2 </a:t>
                </a:r>
                <a14:m>
                  <m:oMath xmlns:m="http://schemas.openxmlformats.org/officeDocument/2006/math">
                    <m:r>
                      <a:rPr lang="en-US" sz="1800" b="0" i="1" u="none" strike="noStrike" baseline="0" smtClean="0">
                        <a:latin typeface="Cambria Math" panose="02040503050406030204" pitchFamily="18" charset="0"/>
                        <a:ea typeface="Cambria Math" panose="02040503050406030204" pitchFamily="18" charset="0"/>
                        <a:cs typeface="Arial" panose="020B0604020202020204" pitchFamily="34" charset="0"/>
                      </a:rPr>
                      <m:t>𝜇</m:t>
                    </m:r>
                    <m:r>
                      <a:rPr lang="en-US" sz="1800" b="0" i="1" u="none" strike="noStrike" baseline="0" smtClean="0">
                        <a:latin typeface="Cambria Math" panose="02040503050406030204" pitchFamily="18" charset="0"/>
                        <a:ea typeface="Cambria Math" panose="02040503050406030204" pitchFamily="18" charset="0"/>
                        <a:cs typeface="Arial" panose="020B0604020202020204" pitchFamily="34" charset="0"/>
                      </a:rPr>
                      <m:t>𝑠</m:t>
                    </m:r>
                    <m:r>
                      <a:rPr lang="en-US" sz="1800" b="0" i="1" u="none" strike="noStrike" baseline="0" smtClean="0">
                        <a:latin typeface="Cambria Math" panose="02040503050406030204" pitchFamily="18" charset="0"/>
                        <a:ea typeface="Cambria Math" panose="02040503050406030204" pitchFamily="18" charset="0"/>
                        <a:cs typeface="Arial" panose="020B0604020202020204" pitchFamily="34" charset="0"/>
                      </a:rPr>
                      <m:t>,</m:t>
                    </m:r>
                  </m:oMath>
                </a14:m>
                <a:r>
                  <a:rPr lang="en-US" sz="1800" b="0" i="0" u="none" strike="noStrike" baseline="0" dirty="0">
                    <a:latin typeface="Arial" panose="020B0604020202020204" pitchFamily="34" charset="0"/>
                    <a:cs typeface="Arial" panose="020B0604020202020204" pitchFamily="34" charset="0"/>
                  </a:rPr>
                  <a:t>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𝑬</m:t>
                        </m:r>
                      </m:e>
                      <m:sub>
                        <m:r>
                          <a:rPr lang="en-US" b="1" i="1">
                            <a:latin typeface="Cambria Math" panose="02040503050406030204" pitchFamily="18" charset="0"/>
                          </a:rPr>
                          <m:t>𝒄𝒂𝒕𝒉</m:t>
                        </m:r>
                        <m:r>
                          <a:rPr lang="en-US" b="1" i="1" smtClean="0">
                            <a:latin typeface="Cambria Math" panose="02040503050406030204" pitchFamily="18" charset="0"/>
                          </a:rPr>
                          <m:t>.</m:t>
                        </m:r>
                      </m:sub>
                    </m:sSub>
                    <m:r>
                      <a:rPr lang="en-US" b="1" i="1" smtClean="0">
                        <a:latin typeface="Cambria Math" panose="02040503050406030204" pitchFamily="18" charset="0"/>
                      </a:rPr>
                      <m:t>/</m:t>
                    </m:r>
                    <m:rad>
                      <m:radPr>
                        <m:degHide m:val="on"/>
                        <m:ctrlPr>
                          <a:rPr lang="en-US" b="1" i="1" smtClean="0">
                            <a:latin typeface="Cambria Math" panose="02040503050406030204" pitchFamily="18" charset="0"/>
                          </a:rPr>
                        </m:ctrlPr>
                      </m:radPr>
                      <m:deg/>
                      <m:e>
                        <m:sSub>
                          <m:sSubPr>
                            <m:ctrlPr>
                              <a:rPr lang="en-US" b="1" i="1">
                                <a:latin typeface="Cambria Math" panose="02040503050406030204" pitchFamily="18" charset="0"/>
                              </a:rPr>
                            </m:ctrlPr>
                          </m:sSubPr>
                          <m:e>
                            <m:r>
                              <a:rPr lang="en-US" b="1" i="1" smtClean="0">
                                <a:latin typeface="Cambria Math" panose="02040503050406030204" pitchFamily="18" charset="0"/>
                              </a:rPr>
                              <m:t>𝑷</m:t>
                            </m:r>
                          </m:e>
                          <m:sub>
                            <m:r>
                              <a:rPr lang="en-US" b="1" i="1" smtClean="0">
                                <a:latin typeface="Cambria Math" panose="02040503050406030204" pitchFamily="18" charset="0"/>
                              </a:rPr>
                              <m:t>𝒊𝒏</m:t>
                            </m:r>
                          </m:sub>
                        </m:sSub>
                      </m:e>
                    </m:rad>
                    <m:r>
                      <a:rPr lang="en-US" i="1">
                        <a:latin typeface="Cambria Math" panose="02040503050406030204" pitchFamily="18" charset="0"/>
                      </a:rPr>
                      <m:t> </m:t>
                    </m:r>
                  </m:oMath>
                </a14:m>
                <a:r>
                  <a:rPr lang="en-US" sz="1800" b="0" i="0" u="none" strike="noStrike" baseline="0" dirty="0">
                    <a:latin typeface="Arial" panose="020B0604020202020204" pitchFamily="34" charset="0"/>
                    <a:cs typeface="Arial" panose="020B0604020202020204" pitchFamily="34" charset="0"/>
                  </a:rPr>
                  <a:t>is equal</a:t>
                </a:r>
                <a:r>
                  <a:rPr lang="en-US" sz="1800" b="0" i="0" u="none" strike="noStrike" dirty="0">
                    <a:latin typeface="Arial" panose="020B0604020202020204" pitchFamily="34" charset="0"/>
                    <a:cs typeface="Arial" panose="020B0604020202020204" pitchFamily="34" charset="0"/>
                  </a:rPr>
                  <a:t> </a:t>
                </a:r>
                <a:r>
                  <a:rPr lang="en-US" sz="1800" b="0" i="0" u="none" strike="noStrike" baseline="0" dirty="0">
                    <a:latin typeface="Arial" panose="020B0604020202020204" pitchFamily="34" charset="0"/>
                    <a:cs typeface="Arial" panose="020B0604020202020204" pitchFamily="34" charset="0"/>
                  </a:rPr>
                  <a:t>to </a:t>
                </a:r>
                <a14:m>
                  <m:oMath xmlns:m="http://schemas.openxmlformats.org/officeDocument/2006/math">
                    <m:r>
                      <a:rPr lang="en-US" sz="1800" b="1" i="1" u="none" strike="noStrike" baseline="0" dirty="0" smtClean="0">
                        <a:latin typeface="Cambria Math" panose="02040503050406030204" pitchFamily="18" charset="0"/>
                        <a:cs typeface="Arial" panose="020B0604020202020204" pitchFamily="34" charset="0"/>
                      </a:rPr>
                      <m:t>𝟖𝟎</m:t>
                    </m:r>
                    <m:r>
                      <a:rPr lang="en-US" sz="1800" b="1" i="1" u="none" strike="noStrike" baseline="0" dirty="0" smtClean="0">
                        <a:latin typeface="Cambria Math" panose="02040503050406030204" pitchFamily="18" charset="0"/>
                        <a:cs typeface="Arial" panose="020B0604020202020204" pitchFamily="34" charset="0"/>
                      </a:rPr>
                      <m:t> </m:t>
                    </m:r>
                    <m:r>
                      <a:rPr lang="en-US" sz="1800" b="1" i="1" u="none" strike="noStrike" baseline="0" dirty="0" smtClean="0">
                        <a:latin typeface="Cambria Math" panose="02040503050406030204" pitchFamily="18" charset="0"/>
                        <a:cs typeface="Arial" panose="020B0604020202020204" pitchFamily="34" charset="0"/>
                      </a:rPr>
                      <m:t>𝑴𝑽</m:t>
                    </m:r>
                    <m:r>
                      <a:rPr lang="en-US" sz="1800" b="1" i="1" u="none" strike="noStrike" baseline="0" dirty="0" smtClean="0">
                        <a:latin typeface="Cambria Math" panose="02040503050406030204" pitchFamily="18" charset="0"/>
                        <a:cs typeface="Arial" panose="020B0604020202020204" pitchFamily="34" charset="0"/>
                      </a:rPr>
                      <m:t>/(</m:t>
                    </m:r>
                    <m:r>
                      <a:rPr lang="en-US" sz="1800" b="1" i="1" u="none" strike="noStrike" baseline="0" dirty="0" smtClean="0">
                        <a:latin typeface="Cambria Math" panose="02040503050406030204" pitchFamily="18" charset="0"/>
                        <a:cs typeface="Arial" panose="020B0604020202020204" pitchFamily="34" charset="0"/>
                      </a:rPr>
                      <m:t>𝒎</m:t>
                    </m:r>
                    <m:sSup>
                      <m:sSupPr>
                        <m:ctrlPr>
                          <a:rPr lang="en-US" sz="1800" b="1" i="1" u="none" strike="noStrike" baseline="0" dirty="0" smtClean="0">
                            <a:latin typeface="Cambria Math" panose="02040503050406030204" pitchFamily="18" charset="0"/>
                            <a:cs typeface="Arial" panose="020B0604020202020204" pitchFamily="34" charset="0"/>
                          </a:rPr>
                        </m:ctrlPr>
                      </m:sSupPr>
                      <m:e>
                        <m:r>
                          <a:rPr lang="en-US" sz="1800" b="1" i="1" u="none" strike="noStrike" baseline="0" dirty="0" smtClean="0">
                            <a:latin typeface="Cambria Math" panose="02040503050406030204" pitchFamily="18" charset="0"/>
                            <a:cs typeface="Arial" panose="020B0604020202020204" pitchFamily="34" charset="0"/>
                          </a:rPr>
                          <m:t>𝑴𝑾</m:t>
                        </m:r>
                      </m:e>
                      <m:sup>
                        <m:r>
                          <a:rPr lang="en-US" sz="1800" b="1" i="1" u="none" strike="noStrike" baseline="0" dirty="0" smtClean="0">
                            <a:latin typeface="Cambria Math" panose="02040503050406030204" pitchFamily="18" charset="0"/>
                            <a:cs typeface="Arial" panose="020B0604020202020204" pitchFamily="34" charset="0"/>
                          </a:rPr>
                          <m:t>𝟏</m:t>
                        </m:r>
                        <m:r>
                          <a:rPr lang="en-US" sz="1800" b="1" i="1" u="none" strike="noStrike" baseline="0" dirty="0" smtClean="0">
                            <a:latin typeface="Cambria Math" panose="02040503050406030204" pitchFamily="18" charset="0"/>
                            <a:cs typeface="Arial" panose="020B0604020202020204" pitchFamily="34" charset="0"/>
                          </a:rPr>
                          <m:t>/</m:t>
                        </m:r>
                        <m:r>
                          <a:rPr lang="en-US" sz="1800" b="1" i="1" u="none" strike="noStrike" baseline="0" dirty="0" smtClean="0">
                            <a:latin typeface="Cambria Math" panose="02040503050406030204" pitchFamily="18" charset="0"/>
                            <a:cs typeface="Arial" panose="020B0604020202020204" pitchFamily="34" charset="0"/>
                          </a:rPr>
                          <m:t>𝟐</m:t>
                        </m:r>
                      </m:sup>
                    </m:sSup>
                    <m:r>
                      <a:rPr lang="en-US" sz="1800" b="1" i="1" u="none" strike="noStrike" baseline="0" dirty="0" smtClean="0">
                        <a:latin typeface="Cambria Math" panose="02040503050406030204" pitchFamily="18" charset="0"/>
                        <a:cs typeface="Arial" panose="020B0604020202020204" pitchFamily="34" charset="0"/>
                      </a:rPr>
                      <m:t>)</m:t>
                    </m:r>
                  </m:oMath>
                </a14:m>
                <a:r>
                  <a:rPr lang="en-US" sz="1800" b="1" i="0" u="none" strike="noStrike" baseline="0" dirty="0">
                    <a:latin typeface="Arial" panose="020B0604020202020204" pitchFamily="34" charset="0"/>
                    <a:cs typeface="Arial" panose="020B0604020202020204" pitchFamily="34" charset="0"/>
                  </a:rPr>
                  <a:t>.</a:t>
                </a:r>
              </a:p>
              <a:p>
                <a:pPr algn="just"/>
                <a:r>
                  <a:rPr lang="en-US" sz="1800" b="0" i="0" u="none" strike="noStrike" baseline="0" dirty="0">
                    <a:latin typeface="Arial" panose="020B0604020202020204" pitchFamily="34" charset="0"/>
                    <a:cs typeface="Arial" panose="020B0604020202020204" pitchFamily="34" charset="0"/>
                  </a:rPr>
                  <a:t>If</a:t>
                </a:r>
                <a:r>
                  <a:rPr lang="en-US" sz="1800" b="0" i="0" u="none" strike="noStrike"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a:t>
                </a:r>
                <a:r>
                  <a:rPr lang="en-US" sz="1800" b="0" i="0" u="none" strike="noStrike" baseline="0" dirty="0">
                    <a:latin typeface="Arial" panose="020B0604020202020204" pitchFamily="34" charset="0"/>
                    <a:cs typeface="Arial" panose="020B0604020202020204" pitchFamily="34" charset="0"/>
                  </a:rPr>
                  <a:t>plitter</a:t>
                </a:r>
                <a:r>
                  <a:rPr lang="en-US" dirty="0">
                    <a:latin typeface="Arial" panose="020B0604020202020204" pitchFamily="34" charset="0"/>
                    <a:cs typeface="Arial" panose="020B0604020202020204" pitchFamily="34" charset="0"/>
                  </a:rPr>
                  <a:t> has </a:t>
                </a:r>
                <a:r>
                  <a:rPr lang="en-US" sz="1800" b="0" i="0" u="none" strike="noStrike" baseline="0" dirty="0">
                    <a:latin typeface="Arial" panose="020B0604020202020204" pitchFamily="34" charset="0"/>
                    <a:cs typeface="Arial" panose="020B0604020202020204" pitchFamily="34" charset="0"/>
                  </a:rPr>
                  <a:t>a splitting factor </a:t>
                </a:r>
                <a14:m>
                  <m:oMath xmlns:m="http://schemas.openxmlformats.org/officeDocument/2006/math">
                    <m:r>
                      <a:rPr lang="en-US" sz="1800" b="1" i="1" u="none" strike="noStrike" baseline="0" dirty="0" smtClean="0">
                        <a:latin typeface="Cambria Math" panose="02040503050406030204" pitchFamily="18" charset="0"/>
                        <a:cs typeface="Arial" panose="020B0604020202020204" pitchFamily="34" charset="0"/>
                      </a:rPr>
                      <m:t>𝑺</m:t>
                    </m:r>
                    <m:r>
                      <a:rPr lang="en-US" sz="1800" b="1" i="1" u="none" strike="noStrike" baseline="0" dirty="0" smtClean="0">
                        <a:latin typeface="Cambria Math" panose="02040503050406030204" pitchFamily="18" charset="0"/>
                        <a:cs typeface="Arial" panose="020B0604020202020204" pitchFamily="34" charset="0"/>
                      </a:rPr>
                      <m:t> = </m:t>
                    </m:r>
                    <m:r>
                      <a:rPr lang="en-US" sz="1800" b="1" i="1" u="none" strike="noStrike" baseline="0" dirty="0" smtClean="0">
                        <a:latin typeface="Cambria Math" panose="02040503050406030204" pitchFamily="18" charset="0"/>
                        <a:cs typeface="Arial" panose="020B0604020202020204" pitchFamily="34" charset="0"/>
                      </a:rPr>
                      <m:t>𝟏𝟐</m:t>
                    </m:r>
                    <m:r>
                      <a:rPr lang="en-US" sz="1800" b="1" i="1" u="none" strike="noStrike" baseline="0" dirty="0" smtClean="0">
                        <a:latin typeface="Cambria Math" panose="02040503050406030204" pitchFamily="18" charset="0"/>
                        <a:cs typeface="Arial" panose="020B0604020202020204" pitchFamily="34" charset="0"/>
                      </a:rPr>
                      <m:t>.</m:t>
                    </m:r>
                    <m:r>
                      <a:rPr lang="en-US" sz="1800" b="1" i="1" u="none" strike="noStrike" baseline="0" dirty="0" smtClean="0">
                        <a:latin typeface="Cambria Math" panose="02040503050406030204" pitchFamily="18" charset="0"/>
                        <a:cs typeface="Arial" panose="020B0604020202020204" pitchFamily="34" charset="0"/>
                      </a:rPr>
                      <m:t>𝟓</m:t>
                    </m:r>
                    <m:r>
                      <a:rPr lang="en-US" sz="1800" b="1" i="1" u="none" strike="noStrike" baseline="0" dirty="0" smtClean="0">
                        <a:latin typeface="Cambria Math" panose="02040503050406030204" pitchFamily="18" charset="0"/>
                        <a:cs typeface="Arial" panose="020B0604020202020204" pitchFamily="34" charset="0"/>
                      </a:rPr>
                      <m:t>,  </m:t>
                    </m:r>
                  </m:oMath>
                </a14:m>
                <a:r>
                  <a:rPr lang="en-US" sz="1800" b="0" i="0" u="none" strike="noStrike" baseline="0" dirty="0">
                    <a:latin typeface="Arial" panose="020B0604020202020204" pitchFamily="34" charset="0"/>
                    <a:cs typeface="Arial" panose="020B0604020202020204" pitchFamily="34" charset="0"/>
                  </a:rPr>
                  <a:t>cathode peak field will</a:t>
                </a:r>
                <a:r>
                  <a:rPr lang="en-US" sz="1800" b="0" i="0" u="none" strike="noStrike" dirty="0">
                    <a:latin typeface="Arial" panose="020B0604020202020204" pitchFamily="34" charset="0"/>
                    <a:cs typeface="Arial" panose="020B0604020202020204" pitchFamily="34" charset="0"/>
                  </a:rPr>
                  <a:t> be equal </a:t>
                </a:r>
                <a14:m>
                  <m:oMath xmlns:m="http://schemas.openxmlformats.org/officeDocument/2006/math">
                    <m:r>
                      <a:rPr lang="en-US" sz="1800" b="1" i="1" u="none" strike="noStrike" baseline="0" dirty="0" smtClean="0">
                        <a:latin typeface="Cambria Math" panose="02040503050406030204" pitchFamily="18" charset="0"/>
                        <a:cs typeface="Arial" panose="020B0604020202020204" pitchFamily="34" charset="0"/>
                      </a:rPr>
                      <m:t>𝟏𝟔𝟎</m:t>
                    </m:r>
                    <m:r>
                      <a:rPr lang="en-US" sz="1800" b="1" i="0" u="none" strike="noStrike" baseline="0" dirty="0" smtClean="0">
                        <a:latin typeface="Cambria Math" panose="02040503050406030204" pitchFamily="18" charset="0"/>
                        <a:cs typeface="Arial" panose="020B0604020202020204" pitchFamily="34" charset="0"/>
                      </a:rPr>
                      <m:t> </m:t>
                    </m:r>
                    <m:r>
                      <a:rPr lang="en-US" sz="1800" b="1" i="1" u="none" strike="noStrike" baseline="0" dirty="0" smtClean="0">
                        <a:latin typeface="Cambria Math" panose="02040503050406030204" pitchFamily="18" charset="0"/>
                        <a:cs typeface="Arial" panose="020B0604020202020204" pitchFamily="34" charset="0"/>
                      </a:rPr>
                      <m:t>𝑴𝑽</m:t>
                    </m:r>
                    <m:r>
                      <a:rPr lang="en-US" sz="1800" b="1" i="1" u="none" strike="noStrike" baseline="0" dirty="0" smtClean="0">
                        <a:latin typeface="Cambria Math" panose="02040503050406030204" pitchFamily="18" charset="0"/>
                        <a:cs typeface="Arial" panose="020B0604020202020204" pitchFamily="34" charset="0"/>
                      </a:rPr>
                      <m:t>/</m:t>
                    </m:r>
                    <m:r>
                      <a:rPr lang="en-US" sz="1800" b="1" i="1" u="none" strike="noStrike" baseline="0" dirty="0" smtClean="0">
                        <a:latin typeface="Cambria Math" panose="02040503050406030204" pitchFamily="18" charset="0"/>
                        <a:cs typeface="Arial" panose="020B0604020202020204" pitchFamily="34" charset="0"/>
                      </a:rPr>
                      <m:t>𝒎</m:t>
                    </m:r>
                  </m:oMath>
                </a14:m>
                <a:r>
                  <a:rPr lang="en-US" sz="1800" b="1" i="0" u="none" strike="noStrike" baseline="0" dirty="0">
                    <a:latin typeface="Arial" panose="020B0604020202020204" pitchFamily="34" charset="0"/>
                    <a:cs typeface="Arial" panose="020B0604020202020204" pitchFamily="34" charset="0"/>
                  </a:rPr>
                  <a:t> </a:t>
                </a:r>
                <a:r>
                  <a:rPr lang="en-US" sz="1800" b="0" i="0" u="none" strike="noStrike" baseline="0" dirty="0">
                    <a:latin typeface="Arial" panose="020B0604020202020204" pitchFamily="34" charset="0"/>
                    <a:cs typeface="Arial" panose="020B0604020202020204" pitchFamily="34" charset="0"/>
                  </a:rPr>
                  <a:t>and a peak reflected power to the klystron equal to</a:t>
                </a:r>
                <a14:m>
                  <m:oMath xmlns:m="http://schemas.openxmlformats.org/officeDocument/2006/math">
                    <m:r>
                      <a:rPr lang="en-US" sz="1800" b="1" i="1" u="none" strike="noStrike" baseline="0" dirty="0" smtClean="0">
                        <a:latin typeface="Cambria Math" panose="02040503050406030204" pitchFamily="18" charset="0"/>
                        <a:ea typeface="Cambria Math" panose="02040503050406030204" pitchFamily="18" charset="0"/>
                        <a:cs typeface="Arial" panose="020B0604020202020204" pitchFamily="34" charset="0"/>
                      </a:rPr>
                      <m:t>~</m:t>
                    </m:r>
                    <m:r>
                      <a:rPr lang="en-US" sz="1800" b="1" i="1" u="none" strike="noStrike" baseline="0" dirty="0" smtClean="0">
                        <a:latin typeface="Cambria Math" panose="02040503050406030204" pitchFamily="18" charset="0"/>
                        <a:cs typeface="Arial" panose="020B0604020202020204" pitchFamily="34" charset="0"/>
                      </a:rPr>
                      <m:t>𝟑𝟒𝟎</m:t>
                    </m:r>
                    <m:r>
                      <a:rPr lang="en-US" sz="1800" b="1" i="1" u="none" strike="noStrike" baseline="0" dirty="0" smtClean="0">
                        <a:latin typeface="Cambria Math" panose="02040503050406030204" pitchFamily="18" charset="0"/>
                        <a:cs typeface="Arial" panose="020B0604020202020204" pitchFamily="34" charset="0"/>
                      </a:rPr>
                      <m:t>𝑴𝑾</m:t>
                    </m:r>
                    <m:r>
                      <a:rPr lang="en-US" sz="1800" b="1" i="1" u="none" strike="noStrike" baseline="0" dirty="0" smtClean="0">
                        <a:latin typeface="Cambria Math" panose="02040503050406030204" pitchFamily="18" charset="0"/>
                        <a:cs typeface="Arial" panose="020B0604020202020204" pitchFamily="34" charset="0"/>
                      </a:rPr>
                      <m:t>/</m:t>
                    </m:r>
                    <m:sSup>
                      <m:sSupPr>
                        <m:ctrlPr>
                          <a:rPr lang="en-US" sz="1800" b="1" i="1" u="none" strike="noStrike" baseline="0" dirty="0" smtClean="0">
                            <a:latin typeface="Cambria Math" panose="02040503050406030204" pitchFamily="18" charset="0"/>
                            <a:cs typeface="Arial" panose="020B0604020202020204" pitchFamily="34" charset="0"/>
                          </a:rPr>
                        </m:ctrlPr>
                      </m:sSupPr>
                      <m:e>
                        <m:r>
                          <a:rPr lang="en-US" sz="1800" b="1" i="1" u="none" strike="noStrike" baseline="0" dirty="0" smtClean="0">
                            <a:latin typeface="Cambria Math" panose="02040503050406030204" pitchFamily="18" charset="0"/>
                            <a:cs typeface="Arial" panose="020B0604020202020204" pitchFamily="34" charset="0"/>
                          </a:rPr>
                          <m:t>𝑺</m:t>
                        </m:r>
                      </m:e>
                      <m:sup>
                        <m:r>
                          <a:rPr lang="en-US" sz="1800" b="1" i="1" u="none" strike="noStrike" baseline="0" dirty="0" smtClean="0">
                            <a:latin typeface="Cambria Math" panose="02040503050406030204" pitchFamily="18" charset="0"/>
                            <a:cs typeface="Arial" panose="020B0604020202020204" pitchFamily="34" charset="0"/>
                          </a:rPr>
                          <m:t>𝟐</m:t>
                        </m:r>
                      </m:sup>
                    </m:sSup>
                    <m:r>
                      <a:rPr lang="en-US" sz="1800" b="1" i="1" u="none" strike="noStrike" baseline="0" dirty="0">
                        <a:latin typeface="Cambria Math" panose="02040503050406030204" pitchFamily="18" charset="0"/>
                        <a:cs typeface="Arial" panose="020B0604020202020204" pitchFamily="34" charset="0"/>
                      </a:rPr>
                      <m:t> </m:t>
                    </m:r>
                    <m:r>
                      <a:rPr lang="en-US" sz="1800" b="1" i="1" u="none" strike="noStrike" baseline="0" dirty="0" smtClean="0">
                        <a:latin typeface="Cambria Math" panose="02040503050406030204" pitchFamily="18" charset="0"/>
                        <a:ea typeface="Cambria Math" panose="02040503050406030204" pitchFamily="18" charset="0"/>
                        <a:cs typeface="Arial" panose="020B0604020202020204" pitchFamily="34" charset="0"/>
                      </a:rPr>
                      <m:t>~</m:t>
                    </m:r>
                    <m:r>
                      <a:rPr lang="en-US" sz="1800" b="1" i="1" u="none" strike="noStrike" baseline="0" dirty="0">
                        <a:latin typeface="Cambria Math" panose="02040503050406030204" pitchFamily="18" charset="0"/>
                        <a:cs typeface="Arial" panose="020B0604020202020204" pitchFamily="34" charset="0"/>
                      </a:rPr>
                      <m:t>𝟐</m:t>
                    </m:r>
                    <m:r>
                      <a:rPr lang="en-US" sz="1800" b="1" i="1" u="none" strike="noStrike" baseline="0" dirty="0">
                        <a:latin typeface="Cambria Math" panose="02040503050406030204" pitchFamily="18" charset="0"/>
                        <a:cs typeface="Arial" panose="020B0604020202020204" pitchFamily="34" charset="0"/>
                      </a:rPr>
                      <m:t> </m:t>
                    </m:r>
                    <m:r>
                      <a:rPr lang="en-US" sz="1800" b="1" i="1" u="none" strike="noStrike" baseline="0" dirty="0">
                        <a:latin typeface="Cambria Math" panose="02040503050406030204" pitchFamily="18" charset="0"/>
                        <a:cs typeface="Arial" panose="020B0604020202020204" pitchFamily="34" charset="0"/>
                      </a:rPr>
                      <m:t>𝑴𝑾</m:t>
                    </m:r>
                  </m:oMath>
                </a14:m>
                <a:r>
                  <a:rPr lang="en-US" dirty="0">
                    <a:latin typeface="Arial" panose="020B0604020202020204" pitchFamily="34" charset="0"/>
                    <a:cs typeface="Arial" panose="020B0604020202020204" pitchFamily="34" charset="0"/>
                  </a:rPr>
                  <a:t>. It is a </a:t>
                </a:r>
                <a:r>
                  <a:rPr lang="en-US" sz="1800" b="0" i="0" u="none" strike="noStrike" baseline="0" dirty="0">
                    <a:latin typeface="Arial" panose="020B0604020202020204" pitchFamily="34" charset="0"/>
                    <a:cs typeface="Arial" panose="020B0604020202020204" pitchFamily="34" charset="0"/>
                  </a:rPr>
                  <a:t>reasonable value of the reflected power also because of the very short pulse duration.</a:t>
                </a:r>
                <a:endParaRPr lang="en-US" dirty="0">
                  <a:latin typeface="Arial" panose="020B0604020202020204" pitchFamily="34" charset="0"/>
                  <a:cs typeface="Arial" panose="020B0604020202020204" pitchFamily="34" charset="0"/>
                </a:endParaRPr>
              </a:p>
            </p:txBody>
          </p:sp>
        </mc:Choice>
        <mc:Fallback xmlns="">
          <p:sp>
            <p:nvSpPr>
              <p:cNvPr id="22" name="TextBox 21">
                <a:extLst>
                  <a:ext uri="{FF2B5EF4-FFF2-40B4-BE49-F238E27FC236}">
                    <a16:creationId xmlns:a16="http://schemas.microsoft.com/office/drawing/2014/main" id="{DFBB15BA-5E58-4EDC-8D7A-FCD624D3C2E4}"/>
                  </a:ext>
                </a:extLst>
              </p:cNvPr>
              <p:cNvSpPr txBox="1">
                <a:spLocks noRot="1" noChangeAspect="1" noMove="1" noResize="1" noEditPoints="1" noAdjustHandles="1" noChangeArrowheads="1" noChangeShapeType="1" noTextEdit="1"/>
              </p:cNvSpPr>
              <p:nvPr/>
            </p:nvSpPr>
            <p:spPr>
              <a:xfrm>
                <a:off x="207453" y="3643793"/>
                <a:ext cx="6096000" cy="2937279"/>
              </a:xfrm>
              <a:prstGeom prst="rect">
                <a:avLst/>
              </a:prstGeom>
              <a:blipFill>
                <a:blip r:embed="rId8"/>
                <a:stretch>
                  <a:fillRect l="-800" t="-1245" r="-900" b="-2490"/>
                </a:stretch>
              </a:blipFill>
            </p:spPr>
            <p:txBody>
              <a:bodyPr/>
              <a:lstStyle/>
              <a:p>
                <a:r>
                  <a:rPr lang="en-US">
                    <a:noFill/>
                  </a:rPr>
                  <a:t> </a:t>
                </a:r>
              </a:p>
            </p:txBody>
          </p:sp>
        </mc:Fallback>
      </mc:AlternateContent>
    </p:spTree>
    <p:extLst>
      <p:ext uri="{BB962C8B-B14F-4D97-AF65-F5344CB8AC3E}">
        <p14:creationId xmlns:p14="http://schemas.microsoft.com/office/powerpoint/2010/main" val="41744869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D7CD1-C6CA-42D6-AE05-708945A2663C}"/>
              </a:ext>
            </a:extLst>
          </p:cNvPr>
          <p:cNvSpPr>
            <a:spLocks noGrp="1"/>
          </p:cNvSpPr>
          <p:nvPr>
            <p:ph type="title"/>
          </p:nvPr>
        </p:nvSpPr>
        <p:spPr>
          <a:xfrm>
            <a:off x="381712" y="2257"/>
            <a:ext cx="11360800" cy="763600"/>
          </a:xfrm>
        </p:spPr>
        <p:txBody>
          <a:bodyPr/>
          <a:lstStyle/>
          <a:p>
            <a:pPr algn="ctr"/>
            <a:r>
              <a:rPr lang="en-US" sz="3200" b="1" dirty="0">
                <a:latin typeface="SansSerif"/>
              </a:rPr>
              <a:t>ELECTROMAGNETIC DESIGN OF BOC FOR C BAND GUN FEEDING</a:t>
            </a:r>
          </a:p>
        </p:txBody>
      </p:sp>
      <p:pic>
        <p:nvPicPr>
          <p:cNvPr id="5" name="Picture 4" descr="Diagram&#10;&#10;Description automatically generated">
            <a:extLst>
              <a:ext uri="{FF2B5EF4-FFF2-40B4-BE49-F238E27FC236}">
                <a16:creationId xmlns:a16="http://schemas.microsoft.com/office/drawing/2014/main" id="{4CE988E2-1040-48E5-ABC4-401DAD04A4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0" y="1327124"/>
            <a:ext cx="5611379" cy="2691470"/>
          </a:xfrm>
          <a:prstGeom prst="rect">
            <a:avLst/>
          </a:prstGeom>
        </p:spPr>
      </p:pic>
      <p:sp>
        <p:nvSpPr>
          <p:cNvPr id="10" name="Rectangle: Rounded Corners 9">
            <a:extLst>
              <a:ext uri="{FF2B5EF4-FFF2-40B4-BE49-F238E27FC236}">
                <a16:creationId xmlns:a16="http://schemas.microsoft.com/office/drawing/2014/main" id="{0F6A5EE7-B922-4479-B5AF-5A7EBED07180}"/>
              </a:ext>
            </a:extLst>
          </p:cNvPr>
          <p:cNvSpPr/>
          <p:nvPr/>
        </p:nvSpPr>
        <p:spPr>
          <a:xfrm>
            <a:off x="449488" y="703861"/>
            <a:ext cx="4989901" cy="5078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Fully Parameterized Geometry </a:t>
            </a:r>
          </a:p>
        </p:txBody>
      </p:sp>
      <p:sp>
        <p:nvSpPr>
          <p:cNvPr id="14" name="TextBox 13">
            <a:extLst>
              <a:ext uri="{FF2B5EF4-FFF2-40B4-BE49-F238E27FC236}">
                <a16:creationId xmlns:a16="http://schemas.microsoft.com/office/drawing/2014/main" id="{C4F71A6B-C7EB-4B13-864D-9C824A59E138}"/>
              </a:ext>
            </a:extLst>
          </p:cNvPr>
          <p:cNvSpPr txBox="1"/>
          <p:nvPr/>
        </p:nvSpPr>
        <p:spPr>
          <a:xfrm>
            <a:off x="5651918" y="804123"/>
            <a:ext cx="6480921" cy="369332"/>
          </a:xfrm>
          <a:prstGeom prst="rect">
            <a:avLst/>
          </a:prstGeom>
          <a:noFill/>
        </p:spPr>
        <p:txBody>
          <a:bodyPr wrap="square">
            <a:spAutoFit/>
          </a:bodyPr>
          <a:lstStyle/>
          <a:p>
            <a:pPr algn="l"/>
            <a:r>
              <a:rPr lang="en-US" sz="1800" b="0" i="0" u="none" strike="noStrike" baseline="0" dirty="0">
                <a:latin typeface="+mj-lt"/>
              </a:rPr>
              <a:t>The design of the BOC has been performed in </a:t>
            </a:r>
            <a:r>
              <a:rPr lang="en-US" sz="1800" b="1" i="0" u="none" strike="noStrike" baseline="0" dirty="0">
                <a:latin typeface="+mj-lt"/>
              </a:rPr>
              <a:t>ANSYS-HFSS</a:t>
            </a:r>
            <a:endParaRPr lang="en-US" b="1" dirty="0">
              <a:latin typeface="+mj-lt"/>
            </a:endParaRPr>
          </a:p>
        </p:txBody>
      </p:sp>
      <p:pic>
        <p:nvPicPr>
          <p:cNvPr id="15" name="Picture 14" descr="Chart&#10;&#10;Description automatically generated with medium confidence">
            <a:extLst>
              <a:ext uri="{FF2B5EF4-FFF2-40B4-BE49-F238E27FC236}">
                <a16:creationId xmlns:a16="http://schemas.microsoft.com/office/drawing/2014/main" id="{F73C4C29-D39D-49FA-9647-CA07EEC69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47918"/>
            <a:ext cx="5611379" cy="1813564"/>
          </a:xfrm>
          <a:prstGeom prst="rect">
            <a:avLst/>
          </a:prstGeom>
        </p:spPr>
      </p:pic>
      <p:pic>
        <p:nvPicPr>
          <p:cNvPr id="17" name="Picture 16" descr="Chart, line chart&#10;&#10;Description automatically generated">
            <a:extLst>
              <a:ext uri="{FF2B5EF4-FFF2-40B4-BE49-F238E27FC236}">
                <a16:creationId xmlns:a16="http://schemas.microsoft.com/office/drawing/2014/main" id="{12F6FD1C-135E-4A55-9C5B-0EFE871F8CD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83719" y="4926376"/>
            <a:ext cx="3657182" cy="1835106"/>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2948F54-F43F-46F9-98DA-0595F2F79A00}"/>
                  </a:ext>
                </a:extLst>
              </p:cNvPr>
              <p:cNvSpPr txBox="1"/>
              <p:nvPr/>
            </p:nvSpPr>
            <p:spPr>
              <a:xfrm>
                <a:off x="673100" y="4542401"/>
                <a:ext cx="2771528" cy="276999"/>
              </a:xfrm>
              <a:prstGeom prst="rect">
                <a:avLst/>
              </a:prstGeom>
              <a:noFill/>
            </p:spPr>
            <p:txBody>
              <a:bodyPr wrap="none" lIns="0" tIns="0" rIns="0" bIns="0" rtlCol="0">
                <a:spAutoFit/>
              </a:bodyPr>
              <a:lstStyle/>
              <a:p>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𝑺</m:t>
                        </m:r>
                      </m:e>
                      <m:sub>
                        <m:r>
                          <a:rPr lang="en-US" b="1" i="1" smtClean="0">
                            <a:latin typeface="Cambria Math" panose="02040503050406030204" pitchFamily="18" charset="0"/>
                          </a:rPr>
                          <m:t>𝟐𝟏</m:t>
                        </m:r>
                        <m:r>
                          <a:rPr lang="en-US" b="1" i="1" smtClean="0">
                            <a:latin typeface="Cambria Math" panose="02040503050406030204" pitchFamily="18" charset="0"/>
                          </a:rPr>
                          <m:t> </m:t>
                        </m:r>
                      </m:sub>
                    </m:sSub>
                  </m:oMath>
                </a14:m>
                <a:r>
                  <a:rPr lang="en-US" b="1" dirty="0"/>
                  <a:t>=</a:t>
                </a:r>
                <a14:m>
                  <m:oMath xmlns:m="http://schemas.openxmlformats.org/officeDocument/2006/math">
                    <m:r>
                      <a:rPr lang="en-US" b="1" i="1" dirty="0" smtClean="0">
                        <a:latin typeface="Cambria Math" panose="02040503050406030204" pitchFamily="18" charset="0"/>
                      </a:rPr>
                      <m:t> </m:t>
                    </m:r>
                    <m:r>
                      <a:rPr lang="en-US" b="1" i="1" dirty="0" smtClean="0">
                        <a:latin typeface="Cambria Math" panose="02040503050406030204" pitchFamily="18" charset="0"/>
                      </a:rPr>
                      <m:t>𝟎</m:t>
                    </m:r>
                    <m:r>
                      <a:rPr lang="en-US" b="1" i="1" dirty="0" smtClean="0">
                        <a:latin typeface="Cambria Math" panose="02040503050406030204" pitchFamily="18" charset="0"/>
                      </a:rPr>
                      <m:t>.</m:t>
                    </m:r>
                    <m:r>
                      <a:rPr lang="en-US" b="1" i="1" dirty="0" smtClean="0">
                        <a:latin typeface="Cambria Math" panose="02040503050406030204" pitchFamily="18" charset="0"/>
                      </a:rPr>
                      <m:t>𝟖𝟔</m:t>
                    </m:r>
                    <m:r>
                      <a:rPr lang="en-US" b="1" i="1" dirty="0" smtClean="0">
                        <a:latin typeface="Cambria Math" panose="02040503050406030204" pitchFamily="18" charset="0"/>
                      </a:rPr>
                      <m:t> </m:t>
                    </m:r>
                    <m:r>
                      <a:rPr lang="en-US" b="1" i="1" dirty="0" smtClean="0">
                        <a:latin typeface="Cambria Math" panose="02040503050406030204" pitchFamily="18" charset="0"/>
                      </a:rPr>
                      <m:t>𝒅𝑩</m:t>
                    </m:r>
                    <m:r>
                      <a:rPr lang="en-US" b="1" i="1" dirty="0" smtClean="0">
                        <a:latin typeface="Cambria Math" panose="02040503050406030204" pitchFamily="18" charset="0"/>
                      </a:rPr>
                      <m:t> ⇒ </m:t>
                    </m:r>
                    <m:r>
                      <a:rPr lang="en-US" b="1" i="1" smtClean="0">
                        <a:latin typeface="Cambria Math" panose="02040503050406030204" pitchFamily="18" charset="0"/>
                        <a:ea typeface="Cambria Math" panose="02040503050406030204" pitchFamily="18" charset="0"/>
                      </a:rPr>
                      <m:t>𝜷</m:t>
                    </m:r>
                    <m:r>
                      <a:rPr lang="en-US" b="1" i="1" smtClean="0">
                        <a:latin typeface="Cambria Math" panose="02040503050406030204" pitchFamily="18" charset="0"/>
                        <a:ea typeface="Cambria Math" panose="02040503050406030204" pitchFamily="18" charset="0"/>
                      </a:rPr>
                      <m:t>=</m:t>
                    </m:r>
                    <m:r>
                      <m:rPr>
                        <m:nor/>
                      </m:rPr>
                      <a:rPr lang="en-US" b="1"/>
                      <m:t>13.3</m:t>
                    </m:r>
                  </m:oMath>
                </a14:m>
                <a:endParaRPr lang="en-US" b="1" dirty="0"/>
              </a:p>
            </p:txBody>
          </p:sp>
        </mc:Choice>
        <mc:Fallback xmlns="">
          <p:sp>
            <p:nvSpPr>
              <p:cNvPr id="3" name="TextBox 2">
                <a:extLst>
                  <a:ext uri="{FF2B5EF4-FFF2-40B4-BE49-F238E27FC236}">
                    <a16:creationId xmlns:a16="http://schemas.microsoft.com/office/drawing/2014/main" id="{F2948F54-F43F-46F9-98DA-0595F2F79A00}"/>
                  </a:ext>
                </a:extLst>
              </p:cNvPr>
              <p:cNvSpPr txBox="1">
                <a:spLocks noRot="1" noChangeAspect="1" noMove="1" noResize="1" noEditPoints="1" noAdjustHandles="1" noChangeArrowheads="1" noChangeShapeType="1" noTextEdit="1"/>
              </p:cNvSpPr>
              <p:nvPr/>
            </p:nvSpPr>
            <p:spPr>
              <a:xfrm>
                <a:off x="673100" y="4542401"/>
                <a:ext cx="2771528" cy="276999"/>
              </a:xfrm>
              <a:prstGeom prst="rect">
                <a:avLst/>
              </a:prstGeom>
              <a:blipFill>
                <a:blip r:embed="rId5"/>
                <a:stretch>
                  <a:fillRect l="-2857" t="-28261" r="-2198"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EC968DB-19F2-496A-8C6B-528E91C96C3C}"/>
                  </a:ext>
                </a:extLst>
              </p:cNvPr>
              <p:cNvSpPr txBox="1"/>
              <p:nvPr/>
            </p:nvSpPr>
            <p:spPr>
              <a:xfrm>
                <a:off x="4287972" y="4450068"/>
                <a:ext cx="180802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𝑺</m:t>
                          </m:r>
                        </m:e>
                        <m:sub>
                          <m:r>
                            <a:rPr lang="en-US" b="1" i="1" smtClean="0">
                              <a:latin typeface="Cambria Math" panose="02040503050406030204" pitchFamily="18" charset="0"/>
                            </a:rPr>
                            <m:t>𝟏𝟏</m:t>
                          </m:r>
                          <m:r>
                            <a:rPr lang="en-US" b="1" i="1" smtClean="0">
                              <a:latin typeface="Cambria Math" panose="02040503050406030204" pitchFamily="18" charset="0"/>
                            </a:rPr>
                            <m:t> </m:t>
                          </m:r>
                        </m:sub>
                      </m:sSub>
                      <m:r>
                        <a:rPr lang="en-US" b="1" i="1" smtClean="0">
                          <a:latin typeface="Cambria Math" panose="02040503050406030204" pitchFamily="18" charset="0"/>
                          <a:ea typeface="Cambria Math" panose="02040503050406030204" pitchFamily="18" charset="0"/>
                        </a:rPr>
                        <m:t>&lt;−</m:t>
                      </m:r>
                      <m:r>
                        <a:rPr lang="en-US" b="1" i="1" smtClean="0">
                          <a:latin typeface="Cambria Math" panose="02040503050406030204" pitchFamily="18" charset="0"/>
                          <a:ea typeface="Cambria Math" panose="02040503050406030204" pitchFamily="18" charset="0"/>
                        </a:rPr>
                        <m:t>𝟐𝟓</m:t>
                      </m:r>
                      <m:r>
                        <a:rPr lang="en-US" b="1" i="1" smtClean="0">
                          <a:latin typeface="Cambria Math" panose="02040503050406030204" pitchFamily="18" charset="0"/>
                          <a:ea typeface="Cambria Math" panose="02040503050406030204" pitchFamily="18" charset="0"/>
                        </a:rPr>
                        <m:t>𝒅𝑩</m:t>
                      </m:r>
                    </m:oMath>
                  </m:oMathPara>
                </a14:m>
                <a:endParaRPr lang="en-US" b="1" dirty="0"/>
              </a:p>
            </p:txBody>
          </p:sp>
        </mc:Choice>
        <mc:Fallback xmlns="">
          <p:sp>
            <p:nvSpPr>
              <p:cNvPr id="11" name="TextBox 10">
                <a:extLst>
                  <a:ext uri="{FF2B5EF4-FFF2-40B4-BE49-F238E27FC236}">
                    <a16:creationId xmlns:a16="http://schemas.microsoft.com/office/drawing/2014/main" id="{8EC968DB-19F2-496A-8C6B-528E91C96C3C}"/>
                  </a:ext>
                </a:extLst>
              </p:cNvPr>
              <p:cNvSpPr txBox="1">
                <a:spLocks noRot="1" noChangeAspect="1" noMove="1" noResize="1" noEditPoints="1" noAdjustHandles="1" noChangeArrowheads="1" noChangeShapeType="1" noTextEdit="1"/>
              </p:cNvSpPr>
              <p:nvPr/>
            </p:nvSpPr>
            <p:spPr>
              <a:xfrm>
                <a:off x="4287972" y="4450068"/>
                <a:ext cx="1808028"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12" name="Table 2">
                <a:extLst>
                  <a:ext uri="{FF2B5EF4-FFF2-40B4-BE49-F238E27FC236}">
                    <a16:creationId xmlns:a16="http://schemas.microsoft.com/office/drawing/2014/main" id="{B4334DC3-429B-4189-AAC4-BFB10A6FE0B9}"/>
                  </a:ext>
                </a:extLst>
              </p:cNvPr>
              <p:cNvGraphicFramePr>
                <a:graphicFrameLocks noGrp="1"/>
              </p:cNvGraphicFramePr>
              <p:nvPr>
                <p:extLst>
                  <p:ext uri="{D42A27DB-BD31-4B8C-83A1-F6EECF244321}">
                    <p14:modId xmlns:p14="http://schemas.microsoft.com/office/powerpoint/2010/main" val="958693213"/>
                  </p:ext>
                </p:extLst>
              </p:nvPr>
            </p:nvGraphicFramePr>
            <p:xfrm>
              <a:off x="7518401" y="2891465"/>
              <a:ext cx="4673599" cy="3855870"/>
            </p:xfrm>
            <a:graphic>
              <a:graphicData uri="http://schemas.openxmlformats.org/drawingml/2006/table">
                <a:tbl>
                  <a:tblPr firstRow="1" bandRow="1">
                    <a:tableStyleId>{5C22544A-7EE6-4342-B048-85BDC9FD1C3A}</a:tableStyleId>
                  </a:tblPr>
                  <a:tblGrid>
                    <a:gridCol w="2886732">
                      <a:extLst>
                        <a:ext uri="{9D8B030D-6E8A-4147-A177-3AD203B41FA5}">
                          <a16:colId xmlns:a16="http://schemas.microsoft.com/office/drawing/2014/main" val="1856691223"/>
                        </a:ext>
                      </a:extLst>
                    </a:gridCol>
                    <a:gridCol w="1786867">
                      <a:extLst>
                        <a:ext uri="{9D8B030D-6E8A-4147-A177-3AD203B41FA5}">
                          <a16:colId xmlns:a16="http://schemas.microsoft.com/office/drawing/2014/main" val="256751508"/>
                        </a:ext>
                      </a:extLst>
                    </a:gridCol>
                  </a:tblGrid>
                  <a:tr h="292648">
                    <a:tc gridSpan="2">
                      <a:txBody>
                        <a:bodyPr/>
                        <a:lstStyle/>
                        <a:p>
                          <a:pPr algn="ctr"/>
                          <a:r>
                            <a:rPr lang="en-US" sz="1600" dirty="0">
                              <a:solidFill>
                                <a:srgbClr val="002060"/>
                              </a:solidFill>
                            </a:rPr>
                            <a:t>Final Parameters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429088"/>
                      </a:ext>
                    </a:extLst>
                  </a:tr>
                  <a:tr h="350927">
                    <a:tc>
                      <a:txBody>
                        <a:bodyPr/>
                        <a:lstStyle/>
                        <a:p>
                          <a:r>
                            <a:rPr lang="en-US" sz="1600" dirty="0"/>
                            <a:t>Type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BOC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19823932"/>
                      </a:ext>
                    </a:extLst>
                  </a:tr>
                  <a:tr h="350927">
                    <a:tc>
                      <a:txBody>
                        <a:bodyPr/>
                        <a:lstStyle/>
                        <a:p>
                          <a:r>
                            <a:rPr lang="en-US" sz="1600" dirty="0"/>
                            <a:t>Frequency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5.712 GHz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91643148"/>
                      </a:ext>
                    </a:extLst>
                  </a:tr>
                  <a:tr h="362247">
                    <a:tc>
                      <a:txBody>
                        <a:bodyPr/>
                        <a:lstStyle/>
                        <a:p>
                          <a:r>
                            <a:rPr lang="en-US" sz="1600" dirty="0"/>
                            <a:t>Resonant Mode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14:m>
                            <m:oMathPara xmlns:m="http://schemas.openxmlformats.org/officeDocument/2006/math">
                              <m:oMathParaPr>
                                <m:jc m:val="left"/>
                              </m:oMathParaPr>
                              <m:oMath xmlns:m="http://schemas.openxmlformats.org/officeDocument/2006/math">
                                <m:sSub>
                                  <m:sSubPr>
                                    <m:ctrlPr>
                                      <a:rPr lang="en-US" sz="1600" i="1" dirty="0" smtClean="0">
                                        <a:latin typeface="Cambria Math" panose="02040503050406030204" pitchFamily="18" charset="0"/>
                                      </a:rPr>
                                    </m:ctrlPr>
                                  </m:sSubPr>
                                  <m:e>
                                    <m:r>
                                      <a:rPr lang="en-US" sz="1600" b="0" i="1" dirty="0" smtClean="0">
                                        <a:latin typeface="Cambria Math" panose="02040503050406030204" pitchFamily="18" charset="0"/>
                                      </a:rPr>
                                      <m:t>𝑇𝑀</m:t>
                                    </m:r>
                                  </m:e>
                                  <m:sub>
                                    <m:r>
                                      <a:rPr lang="en-US" sz="1600" b="0" i="1" dirty="0" smtClean="0">
                                        <a:latin typeface="Cambria Math" panose="02040503050406030204" pitchFamily="18" charset="0"/>
                                      </a:rPr>
                                      <m:t>18,1,1</m:t>
                                    </m:r>
                                  </m:sub>
                                </m:sSub>
                              </m:oMath>
                            </m:oMathPara>
                          </a14:m>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26946851"/>
                      </a:ext>
                    </a:extLst>
                  </a:tr>
                  <a:tr h="350927">
                    <a:tc>
                      <a:txBody>
                        <a:bodyPr/>
                        <a:lstStyle/>
                        <a:p>
                          <a14:m>
                            <m:oMath xmlns:m="http://schemas.openxmlformats.org/officeDocument/2006/math">
                              <m:r>
                                <a:rPr lang="en-US" sz="1600" i="1" dirty="0" smtClean="0">
                                  <a:latin typeface="Cambria Math" panose="02040503050406030204" pitchFamily="18" charset="0"/>
                                </a:rPr>
                                <m:t>𝑎</m:t>
                              </m:r>
                            </m:oMath>
                          </a14:m>
                          <a:r>
                            <a:rPr lang="en-US" sz="1600" dirty="0"/>
                            <a:t> radius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199.70 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28534223"/>
                      </a:ext>
                    </a:extLst>
                  </a:tr>
                  <a:tr h="350927">
                    <a:tc>
                      <a:txBody>
                        <a:bodyPr/>
                        <a:lstStyle/>
                        <a:p>
                          <a:r>
                            <a:rPr lang="en-US" sz="1600" dirty="0"/>
                            <a:t>Number of Coupling Slots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36745652"/>
                      </a:ext>
                    </a:extLst>
                  </a:tr>
                  <a:tr h="350927">
                    <a:tc>
                      <a:txBody>
                        <a:bodyPr/>
                        <a:lstStyle/>
                        <a:p>
                          <a:r>
                            <a:rPr lang="en-US" sz="1600" dirty="0"/>
                            <a:t>Coupling Factor (</a:t>
                          </a:r>
                          <a14:m>
                            <m:oMath xmlns:m="http://schemas.openxmlformats.org/officeDocument/2006/math">
                              <m:r>
                                <a:rPr lang="en-US" sz="1600" i="1" smtClean="0">
                                  <a:latin typeface="Cambria Math" panose="02040503050406030204" pitchFamily="18" charset="0"/>
                                  <a:ea typeface="Cambria Math" panose="02040503050406030204" pitchFamily="18" charset="0"/>
                                </a:rPr>
                                <m:t>𝛽</m:t>
                              </m:r>
                            </m:oMath>
                          </a14:m>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13.3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6783472"/>
                      </a:ext>
                    </a:extLst>
                  </a:tr>
                  <a:tr h="350927">
                    <a:tc>
                      <a:txBody>
                        <a:bodyPr/>
                        <a:lstStyle/>
                        <a:p>
                          <a:r>
                            <a:rPr lang="en-US" sz="1600" i="0" dirty="0">
                              <a:latin typeface="+mn-lt"/>
                            </a:rPr>
                            <a:t>BOC</a:t>
                          </a:r>
                          <a:r>
                            <a:rPr lang="en-US" sz="1600" i="0" baseline="0" dirty="0">
                              <a:latin typeface="+mn-lt"/>
                            </a:rPr>
                            <a:t> </a:t>
                          </a:r>
                          <a14:m>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𝑄</m:t>
                                  </m:r>
                                </m:e>
                                <m:sub>
                                  <m:r>
                                    <a:rPr lang="en-US" sz="1600" b="0" i="1" smtClean="0">
                                      <a:latin typeface="Cambria Math" panose="02040503050406030204" pitchFamily="18" charset="0"/>
                                    </a:rPr>
                                    <m:t>0</m:t>
                                  </m:r>
                                </m:sub>
                              </m:sSub>
                            </m:oMath>
                          </a14:m>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210 500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89407312"/>
                      </a:ext>
                    </a:extLst>
                  </a:tr>
                  <a:tr h="350927">
                    <a:tc>
                      <a:txBody>
                        <a:bodyPr/>
                        <a:lstStyle/>
                        <a:p>
                          <a:r>
                            <a:rPr lang="en-US" sz="1600" i="0" dirty="0">
                              <a:latin typeface="+mn-lt"/>
                            </a:rPr>
                            <a:t>Slot width</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7 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9901265"/>
                      </a:ext>
                    </a:extLst>
                  </a:tr>
                  <a:tr h="350927">
                    <a:tc>
                      <a:txBody>
                        <a:bodyPr/>
                        <a:lstStyle/>
                        <a:p>
                          <a:r>
                            <a:rPr lang="en-US" sz="1600" dirty="0"/>
                            <a:t>Slot height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19 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11854694"/>
                      </a:ext>
                    </a:extLst>
                  </a:tr>
                  <a:tr h="350927">
                    <a:tc>
                      <a:txBody>
                        <a:bodyPr/>
                        <a:lstStyle/>
                        <a:p>
                          <a:r>
                            <a:rPr lang="en-US" sz="1600" dirty="0"/>
                            <a:t>Wall thickness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3 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7472045"/>
                      </a:ext>
                    </a:extLst>
                  </a:tr>
                </a:tbl>
              </a:graphicData>
            </a:graphic>
          </p:graphicFrame>
        </mc:Choice>
        <mc:Fallback>
          <p:graphicFrame>
            <p:nvGraphicFramePr>
              <p:cNvPr id="12" name="Table 2">
                <a:extLst>
                  <a:ext uri="{FF2B5EF4-FFF2-40B4-BE49-F238E27FC236}">
                    <a16:creationId xmlns:a16="http://schemas.microsoft.com/office/drawing/2014/main" id="{B4334DC3-429B-4189-AAC4-BFB10A6FE0B9}"/>
                  </a:ext>
                </a:extLst>
              </p:cNvPr>
              <p:cNvGraphicFramePr>
                <a:graphicFrameLocks noGrp="1"/>
              </p:cNvGraphicFramePr>
              <p:nvPr>
                <p:extLst>
                  <p:ext uri="{D42A27DB-BD31-4B8C-83A1-F6EECF244321}">
                    <p14:modId xmlns:p14="http://schemas.microsoft.com/office/powerpoint/2010/main" val="958693213"/>
                  </p:ext>
                </p:extLst>
              </p:nvPr>
            </p:nvGraphicFramePr>
            <p:xfrm>
              <a:off x="7518401" y="2891465"/>
              <a:ext cx="4673599" cy="3855870"/>
            </p:xfrm>
            <a:graphic>
              <a:graphicData uri="http://schemas.openxmlformats.org/drawingml/2006/table">
                <a:tbl>
                  <a:tblPr firstRow="1" bandRow="1">
                    <a:tableStyleId>{5C22544A-7EE6-4342-B048-85BDC9FD1C3A}</a:tableStyleId>
                  </a:tblPr>
                  <a:tblGrid>
                    <a:gridCol w="2886732">
                      <a:extLst>
                        <a:ext uri="{9D8B030D-6E8A-4147-A177-3AD203B41FA5}">
                          <a16:colId xmlns:a16="http://schemas.microsoft.com/office/drawing/2014/main" val="1856691223"/>
                        </a:ext>
                      </a:extLst>
                    </a:gridCol>
                    <a:gridCol w="1786867">
                      <a:extLst>
                        <a:ext uri="{9D8B030D-6E8A-4147-A177-3AD203B41FA5}">
                          <a16:colId xmlns:a16="http://schemas.microsoft.com/office/drawing/2014/main" val="256751508"/>
                        </a:ext>
                      </a:extLst>
                    </a:gridCol>
                  </a:tblGrid>
                  <a:tr h="335280">
                    <a:tc gridSpan="2">
                      <a:txBody>
                        <a:bodyPr/>
                        <a:lstStyle/>
                        <a:p>
                          <a:pPr algn="ctr"/>
                          <a:r>
                            <a:rPr lang="en-US" sz="1600" dirty="0">
                              <a:solidFill>
                                <a:srgbClr val="002060"/>
                              </a:solidFill>
                            </a:rPr>
                            <a:t>Final Parameters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429088"/>
                      </a:ext>
                    </a:extLst>
                  </a:tr>
                  <a:tr h="350927">
                    <a:tc>
                      <a:txBody>
                        <a:bodyPr/>
                        <a:lstStyle/>
                        <a:p>
                          <a:r>
                            <a:rPr lang="en-US" sz="1600" dirty="0"/>
                            <a:t>Type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BOC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19823932"/>
                      </a:ext>
                    </a:extLst>
                  </a:tr>
                  <a:tr h="350927">
                    <a:tc>
                      <a:txBody>
                        <a:bodyPr/>
                        <a:lstStyle/>
                        <a:p>
                          <a:r>
                            <a:rPr lang="en-US" sz="1600" dirty="0"/>
                            <a:t>Frequency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5.712 GHz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91643148"/>
                      </a:ext>
                    </a:extLst>
                  </a:tr>
                  <a:tr h="362247">
                    <a:tc>
                      <a:txBody>
                        <a:bodyPr/>
                        <a:lstStyle/>
                        <a:p>
                          <a:r>
                            <a:rPr lang="en-US" sz="1600" dirty="0"/>
                            <a:t>Resonant Mode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162116" t="-288333" r="-1024" b="-688333"/>
                          </a:stretch>
                        </a:blipFill>
                      </a:tcPr>
                    </a:tc>
                    <a:extLst>
                      <a:ext uri="{0D108BD9-81ED-4DB2-BD59-A6C34878D82A}">
                        <a16:rowId xmlns:a16="http://schemas.microsoft.com/office/drawing/2014/main" val="626946851"/>
                      </a:ext>
                    </a:extLst>
                  </a:tr>
                  <a:tr h="35092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211" t="-408772" r="-62447" b="-624561"/>
                          </a:stretch>
                        </a:blipFill>
                      </a:tcPr>
                    </a:tc>
                    <a:tc>
                      <a:txBody>
                        <a:bodyPr/>
                        <a:lstStyle/>
                        <a:p>
                          <a:r>
                            <a:rPr lang="en-US" sz="1600" dirty="0"/>
                            <a:t>199.70 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28534223"/>
                      </a:ext>
                    </a:extLst>
                  </a:tr>
                  <a:tr h="350927">
                    <a:tc>
                      <a:txBody>
                        <a:bodyPr/>
                        <a:lstStyle/>
                        <a:p>
                          <a:r>
                            <a:rPr lang="en-US" sz="1600" dirty="0"/>
                            <a:t>Number of Coupling Slots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36745652"/>
                      </a:ext>
                    </a:extLst>
                  </a:tr>
                  <a:tr h="35092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211" t="-600000" r="-62447" b="-413793"/>
                          </a:stretch>
                        </a:blipFill>
                      </a:tcPr>
                    </a:tc>
                    <a:tc>
                      <a:txBody>
                        <a:bodyPr/>
                        <a:lstStyle/>
                        <a:p>
                          <a:r>
                            <a:rPr lang="en-US" sz="1600" dirty="0"/>
                            <a:t>13.3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6783472"/>
                      </a:ext>
                    </a:extLst>
                  </a:tr>
                  <a:tr h="35092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211" t="-712281" r="-62447" b="-321053"/>
                          </a:stretch>
                        </a:blipFill>
                      </a:tcPr>
                    </a:tc>
                    <a:tc>
                      <a:txBody>
                        <a:bodyPr/>
                        <a:lstStyle/>
                        <a:p>
                          <a:r>
                            <a:rPr lang="en-US" sz="1600" dirty="0"/>
                            <a:t>210 500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89407312"/>
                      </a:ext>
                    </a:extLst>
                  </a:tr>
                  <a:tr h="350927">
                    <a:tc>
                      <a:txBody>
                        <a:bodyPr/>
                        <a:lstStyle/>
                        <a:p>
                          <a:r>
                            <a:rPr lang="en-US" sz="1600" i="0" dirty="0">
                              <a:latin typeface="+mn-lt"/>
                            </a:rPr>
                            <a:t>Slot width</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7 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9901265"/>
                      </a:ext>
                    </a:extLst>
                  </a:tr>
                  <a:tr h="350927">
                    <a:tc>
                      <a:txBody>
                        <a:bodyPr/>
                        <a:lstStyle/>
                        <a:p>
                          <a:r>
                            <a:rPr lang="en-US" sz="1600" dirty="0"/>
                            <a:t>Slot height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19 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11854694"/>
                      </a:ext>
                    </a:extLst>
                  </a:tr>
                  <a:tr h="350927">
                    <a:tc>
                      <a:txBody>
                        <a:bodyPr/>
                        <a:lstStyle/>
                        <a:p>
                          <a:r>
                            <a:rPr lang="en-US" sz="1600" dirty="0"/>
                            <a:t>Wall thickness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t>3 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7472045"/>
                      </a:ext>
                    </a:extLst>
                  </a:tr>
                </a:tbl>
              </a:graphicData>
            </a:graphic>
          </p:graphicFrame>
        </mc:Fallback>
      </mc:AlternateContent>
      <p:pic>
        <p:nvPicPr>
          <p:cNvPr id="6" name="Picture 5">
            <a:extLst>
              <a:ext uri="{FF2B5EF4-FFF2-40B4-BE49-F238E27FC236}">
                <a16:creationId xmlns:a16="http://schemas.microsoft.com/office/drawing/2014/main" id="{6F88DF0F-1023-4A06-B077-0B6393B44CE3}"/>
              </a:ext>
            </a:extLst>
          </p:cNvPr>
          <p:cNvPicPr>
            <a:picLocks noChangeAspect="1"/>
          </p:cNvPicPr>
          <p:nvPr/>
        </p:nvPicPr>
        <p:blipFill>
          <a:blip r:embed="rId8"/>
          <a:stretch>
            <a:fillRect/>
          </a:stretch>
        </p:blipFill>
        <p:spPr>
          <a:xfrm>
            <a:off x="5686558" y="1089680"/>
            <a:ext cx="2353945" cy="1801785"/>
          </a:xfrm>
          <a:prstGeom prst="rect">
            <a:avLst/>
          </a:prstGeom>
        </p:spPr>
      </p:pic>
      <p:sp>
        <p:nvSpPr>
          <p:cNvPr id="13" name="Rectangle: Rounded Corners 12">
            <a:extLst>
              <a:ext uri="{FF2B5EF4-FFF2-40B4-BE49-F238E27FC236}">
                <a16:creationId xmlns:a16="http://schemas.microsoft.com/office/drawing/2014/main" id="{CF467401-3695-4A0B-AB49-9158E251B464}"/>
              </a:ext>
            </a:extLst>
          </p:cNvPr>
          <p:cNvSpPr/>
          <p:nvPr/>
        </p:nvSpPr>
        <p:spPr>
          <a:xfrm>
            <a:off x="7982048" y="1327124"/>
            <a:ext cx="4032152" cy="6584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i="0" u="none" strike="noStrike" baseline="0" dirty="0">
                <a:solidFill>
                  <a:schemeClr val="tx1"/>
                </a:solidFill>
                <a:latin typeface="+mj-lt"/>
              </a:rPr>
              <a:t>Electric field inside the simulated half geometry</a:t>
            </a:r>
            <a:endParaRPr lang="en-US" b="1" dirty="0">
              <a:solidFill>
                <a:schemeClr val="tx1"/>
              </a:solidFill>
              <a:latin typeface="+mj-lt"/>
            </a:endParaRPr>
          </a:p>
        </p:txBody>
      </p:sp>
    </p:spTree>
    <p:extLst>
      <p:ext uri="{BB962C8B-B14F-4D97-AF65-F5344CB8AC3E}">
        <p14:creationId xmlns:p14="http://schemas.microsoft.com/office/powerpoint/2010/main" val="1239634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06F1C-5DD9-47A5-88A7-4100D4097497}"/>
              </a:ext>
            </a:extLst>
          </p:cNvPr>
          <p:cNvSpPr>
            <a:spLocks noGrp="1"/>
          </p:cNvSpPr>
          <p:nvPr>
            <p:ph type="title"/>
          </p:nvPr>
        </p:nvSpPr>
        <p:spPr>
          <a:xfrm>
            <a:off x="453700" y="0"/>
            <a:ext cx="11360800" cy="763600"/>
          </a:xfrm>
        </p:spPr>
        <p:txBody>
          <a:bodyPr/>
          <a:lstStyle/>
          <a:p>
            <a:pPr algn="ctr"/>
            <a:r>
              <a:rPr lang="en-US" sz="3600" b="1" dirty="0">
                <a:latin typeface="SansSerif"/>
              </a:rPr>
              <a:t>CONCLUSION AND PERSPECTIVES</a:t>
            </a:r>
          </a:p>
        </p:txBody>
      </p:sp>
      <p:sp>
        <p:nvSpPr>
          <p:cNvPr id="3" name="Text Placeholder 2">
            <a:extLst>
              <a:ext uri="{FF2B5EF4-FFF2-40B4-BE49-F238E27FC236}">
                <a16:creationId xmlns:a16="http://schemas.microsoft.com/office/drawing/2014/main" id="{978883D9-7A61-413E-A8A6-BAE2B5037592}"/>
              </a:ext>
            </a:extLst>
          </p:cNvPr>
          <p:cNvSpPr>
            <a:spLocks noGrp="1"/>
          </p:cNvSpPr>
          <p:nvPr>
            <p:ph type="body" idx="1"/>
          </p:nvPr>
        </p:nvSpPr>
        <p:spPr>
          <a:xfrm>
            <a:off x="195100" y="649300"/>
            <a:ext cx="11878000" cy="6094400"/>
          </a:xfrm>
        </p:spPr>
        <p:txBody>
          <a:bodyPr/>
          <a:lstStyle/>
          <a:p>
            <a:pPr marL="152396" lvl="0" indent="0">
              <a:buNone/>
            </a:pPr>
            <a:r>
              <a:rPr lang="it-IT" sz="2000" dirty="0">
                <a:solidFill>
                  <a:prstClr val="black"/>
                </a:solidFill>
                <a:latin typeface="Calibri" panose="020F0502020204030204"/>
              </a:rPr>
              <a:t>This work has been done in the framework of the </a:t>
            </a:r>
            <a:r>
              <a:rPr lang="it-IT" sz="2000" b="1" dirty="0">
                <a:solidFill>
                  <a:schemeClr val="tx1"/>
                </a:solidFill>
                <a:latin typeface="Calibri" panose="020F0502020204030204"/>
              </a:rPr>
              <a:t>EuPRAXIA@SPARC_LAB</a:t>
            </a:r>
            <a:endParaRPr lang="en-US" sz="2000" b="1" dirty="0">
              <a:solidFill>
                <a:schemeClr val="tx1"/>
              </a:solidFill>
              <a:latin typeface="Calibri" panose="020F0502020204030204"/>
            </a:endParaRPr>
          </a:p>
          <a:p>
            <a:pPr marL="152396" lvl="0" indent="0">
              <a:buNone/>
            </a:pPr>
            <a:r>
              <a:rPr lang="en-US" sz="2000" b="1" dirty="0">
                <a:solidFill>
                  <a:prstClr val="black"/>
                </a:solidFill>
                <a:latin typeface="Calibri" panose="020F0502020204030204"/>
                <a:cs typeface="Calibri" panose="020F0502020204030204" pitchFamily="34" charset="0"/>
              </a:rPr>
              <a:t>Concerning X band BOC I have:</a:t>
            </a:r>
          </a:p>
          <a:p>
            <a:r>
              <a:rPr lang="en-US" sz="2000" dirty="0">
                <a:solidFill>
                  <a:prstClr val="black"/>
                </a:solidFill>
                <a:latin typeface="Calibri" panose="020F0502020204030204"/>
                <a:cs typeface="Calibri" panose="020F0502020204030204" pitchFamily="34" charset="0"/>
              </a:rPr>
              <a:t>optimized X band pulse compressor for X band TW structures </a:t>
            </a:r>
          </a:p>
          <a:p>
            <a:r>
              <a:rPr lang="en-US" sz="2000" dirty="0">
                <a:solidFill>
                  <a:prstClr val="black"/>
                </a:solidFill>
                <a:latin typeface="Calibri" panose="020F0502020204030204"/>
                <a:cs typeface="Calibri" panose="020F0502020204030204" pitchFamily="34" charset="0"/>
              </a:rPr>
              <a:t>completely designed BOC from EM point of view, allowing the implementation brazing free LNF-INFN technology</a:t>
            </a:r>
          </a:p>
          <a:p>
            <a:r>
              <a:rPr lang="en-US" sz="2000" dirty="0">
                <a:solidFill>
                  <a:prstClr val="black"/>
                </a:solidFill>
                <a:latin typeface="Calibri" panose="020F0502020204030204"/>
                <a:cs typeface="Calibri" panose="020F0502020204030204" pitchFamily="34" charset="0"/>
              </a:rPr>
              <a:t>performed Thermo-mechanical and sensitivity studies</a:t>
            </a:r>
          </a:p>
          <a:p>
            <a:r>
              <a:rPr lang="en-US" sz="2000" dirty="0">
                <a:solidFill>
                  <a:prstClr val="black"/>
                </a:solidFill>
                <a:latin typeface="Calibri" panose="020F0502020204030204"/>
                <a:cs typeface="Calibri" panose="020F0502020204030204" pitchFamily="34" charset="0"/>
              </a:rPr>
              <a:t>designed a BOC mechanical point view</a:t>
            </a:r>
          </a:p>
          <a:p>
            <a:r>
              <a:rPr lang="en-US" sz="2000" dirty="0">
                <a:solidFill>
                  <a:prstClr val="black"/>
                </a:solidFill>
                <a:latin typeface="Calibri" panose="020F0502020204030204"/>
                <a:cs typeface="Calibri" panose="020F0502020204030204" pitchFamily="34" charset="0"/>
              </a:rPr>
              <a:t>The BOC pulse compressor is now ready for construction with the new technology</a:t>
            </a:r>
          </a:p>
          <a:p>
            <a:pPr marL="152396" indent="0">
              <a:buNone/>
            </a:pPr>
            <a:endParaRPr lang="en-US" sz="2000" b="1" dirty="0">
              <a:solidFill>
                <a:prstClr val="black"/>
              </a:solidFill>
              <a:latin typeface="Calibri" panose="020F0502020204030204"/>
              <a:cs typeface="Calibri" panose="020F0502020204030204" pitchFamily="34" charset="0"/>
            </a:endParaRPr>
          </a:p>
          <a:p>
            <a:pPr marL="152396" indent="0">
              <a:buNone/>
            </a:pPr>
            <a:r>
              <a:rPr lang="en-US" sz="2000" b="1" dirty="0">
                <a:solidFill>
                  <a:prstClr val="black"/>
                </a:solidFill>
                <a:latin typeface="Calibri" panose="020F0502020204030204"/>
                <a:cs typeface="Calibri" panose="020F0502020204030204" pitchFamily="34" charset="0"/>
              </a:rPr>
              <a:t>Concerning C band BOC I have:</a:t>
            </a:r>
            <a:endParaRPr lang="ka-GE" sz="2000" b="1" dirty="0">
              <a:solidFill>
                <a:prstClr val="black"/>
              </a:solidFill>
              <a:latin typeface="Calibri" panose="020F0502020204030204"/>
              <a:cs typeface="Calibri" panose="020F0502020204030204" pitchFamily="34" charset="0"/>
            </a:endParaRPr>
          </a:p>
          <a:p>
            <a:r>
              <a:rPr lang="en-US" sz="2000" dirty="0">
                <a:solidFill>
                  <a:prstClr val="black"/>
                </a:solidFill>
                <a:latin typeface="Calibri" panose="020F0502020204030204" pitchFamily="34" charset="0"/>
                <a:cs typeface="Calibri" panose="020F0502020204030204" pitchFamily="34" charset="0"/>
              </a:rPr>
              <a:t>Optimized pulse compressor parameters by writing dedicated MATLAB code, to feed the SW structures (RF guns) and avoid the use of circulators</a:t>
            </a:r>
          </a:p>
          <a:p>
            <a:r>
              <a:rPr lang="en-US" sz="2000" dirty="0">
                <a:solidFill>
                  <a:prstClr val="black"/>
                </a:solidFill>
                <a:latin typeface="Calibri" panose="020F0502020204030204" pitchFamily="34" charset="0"/>
                <a:cs typeface="Calibri" panose="020F0502020204030204" pitchFamily="34" charset="0"/>
              </a:rPr>
              <a:t>Designed C band BOC from EM point of view</a:t>
            </a:r>
          </a:p>
          <a:p>
            <a:pPr marL="152396" indent="0">
              <a:buNone/>
            </a:pPr>
            <a:endParaRPr lang="en-US" sz="2000" dirty="0">
              <a:solidFill>
                <a:prstClr val="black"/>
              </a:solidFill>
              <a:latin typeface="Calibri" panose="020F0502020204030204" pitchFamily="34" charset="0"/>
              <a:cs typeface="Calibri" panose="020F0502020204030204" pitchFamily="34" charset="0"/>
            </a:endParaRPr>
          </a:p>
          <a:p>
            <a:pPr marL="152396" indent="0">
              <a:buNone/>
            </a:pPr>
            <a:r>
              <a:rPr lang="it-IT" sz="2000" b="1" dirty="0">
                <a:solidFill>
                  <a:schemeClr val="tx1"/>
                </a:solidFill>
                <a:latin typeface="Calibri" panose="020F0502020204030204" pitchFamily="34" charset="0"/>
                <a:cs typeface="Calibri" panose="020F0502020204030204" pitchFamily="34" charset="0"/>
              </a:rPr>
              <a:t>Next steps foreseen</a:t>
            </a:r>
            <a:r>
              <a:rPr lang="it-IT" sz="2000" dirty="0">
                <a:solidFill>
                  <a:schemeClr val="tx1"/>
                </a:solidFill>
                <a:latin typeface="Calibri" panose="020F0502020204030204" pitchFamily="34" charset="0"/>
                <a:cs typeface="Calibri" panose="020F0502020204030204" pitchFamily="34" charset="0"/>
              </a:rPr>
              <a:t>:</a:t>
            </a:r>
          </a:p>
          <a:p>
            <a:r>
              <a:rPr lang="it-IT" sz="1933" dirty="0">
                <a:solidFill>
                  <a:schemeClr val="tx1"/>
                </a:solidFill>
                <a:latin typeface="Calibri" panose="020F0502020204030204" pitchFamily="34" charset="0"/>
                <a:cs typeface="Calibri" panose="020F0502020204030204" pitchFamily="34" charset="0"/>
              </a:rPr>
              <a:t>Realization of first prototype of the X band BOC  to be tested at low and high power.</a:t>
            </a:r>
          </a:p>
          <a:p>
            <a:r>
              <a:rPr lang="it-IT" sz="2000" dirty="0">
                <a:solidFill>
                  <a:schemeClr val="tx1"/>
                </a:solidFill>
                <a:latin typeface="Calibri" panose="020F0502020204030204" pitchFamily="34" charset="0"/>
                <a:cs typeface="Calibri" panose="020F0502020204030204" pitchFamily="34" charset="0"/>
              </a:rPr>
              <a:t>Scale X band mechanical design I have done for C band BOC implementation.</a:t>
            </a:r>
          </a:p>
          <a:p>
            <a:endParaRPr lang="en-US" sz="2000"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01178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4B38B-76C1-47DA-8AEF-129CD4A765F6}"/>
              </a:ext>
            </a:extLst>
          </p:cNvPr>
          <p:cNvSpPr>
            <a:spLocks noGrp="1"/>
          </p:cNvSpPr>
          <p:nvPr>
            <p:ph type="title"/>
          </p:nvPr>
        </p:nvSpPr>
        <p:spPr>
          <a:xfrm>
            <a:off x="1644650" y="2424900"/>
            <a:ext cx="8902700" cy="763600"/>
          </a:xfrm>
        </p:spPr>
        <p:txBody>
          <a:bodyPr/>
          <a:lstStyle/>
          <a:p>
            <a:r>
              <a:rPr lang="en-US" sz="4400" b="1" i="1" dirty="0"/>
              <a:t>Thank you for your attention !</a:t>
            </a:r>
          </a:p>
        </p:txBody>
      </p:sp>
    </p:spTree>
    <p:extLst>
      <p:ext uri="{BB962C8B-B14F-4D97-AF65-F5344CB8AC3E}">
        <p14:creationId xmlns:p14="http://schemas.microsoft.com/office/powerpoint/2010/main" val="1266916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magin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34" y="2834624"/>
            <a:ext cx="4557403" cy="3408651"/>
          </a:xfrm>
          <a:prstGeom prst="rect">
            <a:avLst/>
          </a:prstGeom>
        </p:spPr>
      </p:pic>
      <p:sp>
        <p:nvSpPr>
          <p:cNvPr id="2" name="Title 1">
            <a:extLst>
              <a:ext uri="{FF2B5EF4-FFF2-40B4-BE49-F238E27FC236}">
                <a16:creationId xmlns:a16="http://schemas.microsoft.com/office/drawing/2014/main" id="{283447C4-8D13-409C-ACDA-0B12E24C6B80}"/>
              </a:ext>
            </a:extLst>
          </p:cNvPr>
          <p:cNvSpPr>
            <a:spLocks noGrp="1"/>
          </p:cNvSpPr>
          <p:nvPr>
            <p:ph type="title"/>
          </p:nvPr>
        </p:nvSpPr>
        <p:spPr>
          <a:xfrm>
            <a:off x="380274" y="0"/>
            <a:ext cx="11360800" cy="695626"/>
          </a:xfrm>
        </p:spPr>
        <p:txBody>
          <a:bodyPr/>
          <a:lstStyle/>
          <a:p>
            <a:r>
              <a:rPr lang="en-US" sz="3600" b="1" dirty="0">
                <a:latin typeface="SansSerif" panose="00000400000000000000" pitchFamily="2" charset="2"/>
              </a:rPr>
              <a:t>RF PULSE COMPRESSORS FOR LINACS</a:t>
            </a:r>
            <a:endParaRPr lang="en-US" sz="3600"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9D67FE4-470A-496E-837A-9BF71C66F8DF}"/>
                  </a:ext>
                </a:extLst>
              </p:cNvPr>
              <p:cNvSpPr txBox="1"/>
              <p:nvPr/>
            </p:nvSpPr>
            <p:spPr>
              <a:xfrm>
                <a:off x="150749" y="690107"/>
                <a:ext cx="11819849" cy="1775807"/>
              </a:xfrm>
              <a:prstGeom prst="rect">
                <a:avLst/>
              </a:prstGeom>
              <a:noFill/>
            </p:spPr>
            <p:txBody>
              <a:bodyPr wrap="square" rtlCol="0">
                <a:spAutoFit/>
              </a:bodyPr>
              <a:lstStyle/>
              <a:p>
                <a:pPr marL="285750" indent="-285750" algn="just">
                  <a:buClr>
                    <a:srgbClr val="000000"/>
                  </a:buClr>
                  <a:buFont typeface="Arial" panose="020B0604020202020204" pitchFamily="34" charset="0"/>
                  <a:buChar char="•"/>
                </a:pPr>
                <a:r>
                  <a:rPr lang="en-US" b="1" kern="0" dirty="0">
                    <a:solidFill>
                      <a:srgbClr val="000000"/>
                    </a:solidFill>
                    <a:latin typeface="+mj-lt"/>
                    <a:cs typeface="Arial"/>
                    <a:sym typeface="Arial"/>
                  </a:rPr>
                  <a:t>Rf pulse compressors </a:t>
                </a:r>
                <a:r>
                  <a:rPr lang="en-US" kern="0" dirty="0">
                    <a:solidFill>
                      <a:srgbClr val="000000"/>
                    </a:solidFill>
                    <a:latin typeface="+mj-lt"/>
                    <a:cs typeface="Arial"/>
                    <a:sym typeface="Arial"/>
                  </a:rPr>
                  <a:t>are fundamental devices in linear accelerators, </a:t>
                </a:r>
                <a:r>
                  <a:rPr lang="en-US" b="1" kern="0" dirty="0">
                    <a:solidFill>
                      <a:srgbClr val="000000"/>
                    </a:solidFill>
                    <a:latin typeface="+mj-lt"/>
                    <a:cs typeface="Arial"/>
                    <a:sym typeface="Arial"/>
                  </a:rPr>
                  <a:t>free electron lasers (FEL), </a:t>
                </a:r>
                <a:r>
                  <a:rPr lang="en-US" kern="0" dirty="0">
                    <a:solidFill>
                      <a:srgbClr val="000000"/>
                    </a:solidFill>
                    <a:latin typeface="+mj-lt"/>
                    <a:cs typeface="Arial"/>
                    <a:sym typeface="Arial"/>
                  </a:rPr>
                  <a:t>and other large  facilities that use normal-conducting, high-gradient TW accelerating structures. </a:t>
                </a:r>
              </a:p>
              <a:p>
                <a:pPr marL="285750" indent="-285750" algn="just">
                  <a:buFont typeface="Arial" panose="020B0604020202020204" pitchFamily="34" charset="0"/>
                  <a:buChar char="•"/>
                </a:pPr>
                <a:r>
                  <a:rPr lang="en-US" b="0" i="0" u="none" strike="noStrike" baseline="0" dirty="0">
                    <a:latin typeface="+mj-lt"/>
                  </a:rPr>
                  <a:t>Usually, power sources in </a:t>
                </a:r>
                <a:r>
                  <a:rPr lang="en-US" b="0" i="0" u="none" strike="noStrike" baseline="0" dirty="0" err="1">
                    <a:latin typeface="+mj-lt"/>
                  </a:rPr>
                  <a:t>linacs</a:t>
                </a:r>
                <a:r>
                  <a:rPr lang="en-US" b="0" i="0" u="none" strike="noStrike" baseline="0" dirty="0">
                    <a:latin typeface="+mj-lt"/>
                  </a:rPr>
                  <a:t> are klystrons that generate</a:t>
                </a:r>
                <a:r>
                  <a:rPr lang="en-US" b="0" i="0" u="none" strike="noStrike" dirty="0">
                    <a:latin typeface="+mj-lt"/>
                  </a:rPr>
                  <a:t> pulses of tens of MWs with 2-5 </a:t>
                </a:r>
                <a14:m>
                  <m:oMath xmlns:m="http://schemas.openxmlformats.org/officeDocument/2006/math">
                    <m:r>
                      <a:rPr lang="en-US" sz="2000" i="1" dirty="0">
                        <a:latin typeface="Cambria Math" panose="02040503050406030204" pitchFamily="18" charset="0"/>
                      </a:rPr>
                      <m:t>𝜇</m:t>
                    </m:r>
                    <m:r>
                      <a:rPr lang="en-US" sz="2000" i="1" dirty="0">
                        <a:latin typeface="Cambria Math" panose="02040503050406030204" pitchFamily="18" charset="0"/>
                      </a:rPr>
                      <m:t>𝑠</m:t>
                    </m:r>
                  </m:oMath>
                </a14:m>
                <a:r>
                  <a:rPr lang="en-US" b="0" i="0" u="none" strike="noStrike" dirty="0">
                    <a:latin typeface="+mj-lt"/>
                  </a:rPr>
                  <a:t> at a repetition rate of 10-100 Hz (duty cycle </a:t>
                </a:r>
                <a14:m>
                  <m:oMath xmlns:m="http://schemas.openxmlformats.org/officeDocument/2006/math">
                    <m:r>
                      <a:rPr lang="en-US" sz="2000" b="0" i="1" u="none" strike="noStrike" dirty="0" smtClean="0">
                        <a:latin typeface="Cambria Math" panose="02040503050406030204" pitchFamily="18" charset="0"/>
                      </a:rPr>
                      <m:t>&lt;</m:t>
                    </m:r>
                    <m:sSup>
                      <m:sSupPr>
                        <m:ctrlPr>
                          <a:rPr lang="en-US" sz="2000" b="0" i="1" u="none" strike="noStrike" dirty="0" smtClean="0">
                            <a:latin typeface="Cambria Math" panose="02040503050406030204" pitchFamily="18" charset="0"/>
                          </a:rPr>
                        </m:ctrlPr>
                      </m:sSupPr>
                      <m:e>
                        <m:r>
                          <a:rPr lang="en-US" sz="2000" b="0" i="1" u="none" strike="noStrike" dirty="0" smtClean="0">
                            <a:latin typeface="Cambria Math" panose="02040503050406030204" pitchFamily="18" charset="0"/>
                          </a:rPr>
                          <m:t>10</m:t>
                        </m:r>
                      </m:e>
                      <m:sup>
                        <m:r>
                          <a:rPr lang="en-US" sz="2000" b="0" i="1" u="none" strike="noStrike" dirty="0" smtClean="0">
                            <a:latin typeface="Cambria Math" panose="02040503050406030204" pitchFamily="18" charset="0"/>
                          </a:rPr>
                          <m:t>−4</m:t>
                        </m:r>
                      </m:sup>
                    </m:sSup>
                  </m:oMath>
                </a14:m>
                <a:r>
                  <a:rPr lang="en-US" b="0" i="0" u="none" strike="noStrike" dirty="0">
                    <a:latin typeface="+mj-lt"/>
                  </a:rPr>
                  <a:t>)</a:t>
                </a:r>
                <a:r>
                  <a:rPr lang="en-US" b="0" i="0" u="none" strike="noStrike" baseline="0" dirty="0">
                    <a:latin typeface="+mj-lt"/>
                  </a:rPr>
                  <a:t>. </a:t>
                </a:r>
                <a:endParaRPr lang="ka-GE" b="0" i="0" u="none" strike="noStrike" baseline="0" dirty="0">
                  <a:latin typeface="+mj-lt"/>
                </a:endParaRPr>
              </a:p>
              <a:p>
                <a:pPr marL="285750" indent="-285750" algn="just">
                  <a:buFont typeface="Arial" panose="020B0604020202020204" pitchFamily="34" charset="0"/>
                  <a:buChar char="•"/>
                </a:pPr>
                <a:r>
                  <a:rPr lang="en-US" kern="0" dirty="0">
                    <a:solidFill>
                      <a:srgbClr val="000000"/>
                    </a:solidFill>
                    <a:latin typeface="+mj-lt"/>
                    <a:cs typeface="Arial"/>
                    <a:sym typeface="Arial"/>
                  </a:rPr>
                  <a:t>Pulse compressors can increase Klystron peak power by factor 5-7.</a:t>
                </a:r>
                <a:endParaRPr lang="en-GB" kern="0" dirty="0">
                  <a:solidFill>
                    <a:srgbClr val="000000"/>
                  </a:solidFill>
                  <a:latin typeface="SansSerif" panose="00000400000000000000" pitchFamily="2" charset="2"/>
                  <a:cs typeface="Arial"/>
                  <a:sym typeface="Arial"/>
                </a:endParaRPr>
              </a:p>
              <a:p>
                <a:pPr marL="285750" indent="-285750">
                  <a:buClr>
                    <a:srgbClr val="000000"/>
                  </a:buClr>
                  <a:buFont typeface="Arial" panose="020B0604020202020204" pitchFamily="34" charset="0"/>
                  <a:buChar char="•"/>
                </a:pPr>
                <a:endParaRPr lang="en-US" sz="1600" kern="0" dirty="0">
                  <a:solidFill>
                    <a:srgbClr val="000000"/>
                  </a:solidFill>
                  <a:latin typeface="SansSerif" panose="00000400000000000000" pitchFamily="2" charset="2"/>
                  <a:cs typeface="Arial"/>
                  <a:sym typeface="Arial"/>
                </a:endParaRPr>
              </a:p>
            </p:txBody>
          </p:sp>
        </mc:Choice>
        <mc:Fallback xmlns="">
          <p:sp>
            <p:nvSpPr>
              <p:cNvPr id="4" name="TextBox 3">
                <a:extLst>
                  <a:ext uri="{FF2B5EF4-FFF2-40B4-BE49-F238E27FC236}">
                    <a16:creationId xmlns:a16="http://schemas.microsoft.com/office/drawing/2014/main" id="{D9D67FE4-470A-496E-837A-9BF71C66F8DF}"/>
                  </a:ext>
                </a:extLst>
              </p:cNvPr>
              <p:cNvSpPr txBox="1">
                <a:spLocks noRot="1" noChangeAspect="1" noMove="1" noResize="1" noEditPoints="1" noAdjustHandles="1" noChangeArrowheads="1" noChangeShapeType="1" noTextEdit="1"/>
              </p:cNvSpPr>
              <p:nvPr/>
            </p:nvSpPr>
            <p:spPr>
              <a:xfrm>
                <a:off x="150749" y="690107"/>
                <a:ext cx="11819849" cy="1775807"/>
              </a:xfrm>
              <a:prstGeom prst="rect">
                <a:avLst/>
              </a:prstGeom>
              <a:blipFill>
                <a:blip r:embed="rId3"/>
                <a:stretch>
                  <a:fillRect l="-361" t="-1712" r="-413"/>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509A34C5-2574-411E-912D-6985290C00D8}"/>
              </a:ext>
            </a:extLst>
          </p:cNvPr>
          <p:cNvPicPr>
            <a:picLocks noChangeAspect="1"/>
          </p:cNvPicPr>
          <p:nvPr/>
        </p:nvPicPr>
        <p:blipFill>
          <a:blip r:embed="rId4"/>
          <a:stretch>
            <a:fillRect/>
          </a:stretch>
        </p:blipFill>
        <p:spPr>
          <a:xfrm>
            <a:off x="4541506" y="3156021"/>
            <a:ext cx="2268042" cy="2356690"/>
          </a:xfrm>
          <a:prstGeom prst="rect">
            <a:avLst/>
          </a:prstGeom>
        </p:spPr>
      </p:pic>
      <p:sp>
        <p:nvSpPr>
          <p:cNvPr id="7" name="Rectangle: Rounded Corners 6">
            <a:extLst>
              <a:ext uri="{FF2B5EF4-FFF2-40B4-BE49-F238E27FC236}">
                <a16:creationId xmlns:a16="http://schemas.microsoft.com/office/drawing/2014/main" id="{D65557DB-31BB-4B57-8C36-C780984B74BB}"/>
              </a:ext>
            </a:extLst>
          </p:cNvPr>
          <p:cNvSpPr/>
          <p:nvPr/>
        </p:nvSpPr>
        <p:spPr>
          <a:xfrm>
            <a:off x="6661630" y="3460098"/>
            <a:ext cx="1537619" cy="3838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3dB hybrid</a:t>
            </a:r>
          </a:p>
        </p:txBody>
      </p:sp>
      <p:sp>
        <p:nvSpPr>
          <p:cNvPr id="8" name="Rectangle: Rounded Corners 7">
            <a:extLst>
              <a:ext uri="{FF2B5EF4-FFF2-40B4-BE49-F238E27FC236}">
                <a16:creationId xmlns:a16="http://schemas.microsoft.com/office/drawing/2014/main" id="{88FC50EE-4B8D-49CD-9365-2DC93BAD24C3}"/>
              </a:ext>
            </a:extLst>
          </p:cNvPr>
          <p:cNvSpPr/>
          <p:nvPr/>
        </p:nvSpPr>
        <p:spPr>
          <a:xfrm>
            <a:off x="4251434" y="2608748"/>
            <a:ext cx="1318389" cy="3838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Input port</a:t>
            </a:r>
          </a:p>
        </p:txBody>
      </p:sp>
      <p:sp>
        <p:nvSpPr>
          <p:cNvPr id="9" name="Rectangle: Rounded Corners 8">
            <a:extLst>
              <a:ext uri="{FF2B5EF4-FFF2-40B4-BE49-F238E27FC236}">
                <a16:creationId xmlns:a16="http://schemas.microsoft.com/office/drawing/2014/main" id="{7107DFF5-E092-4681-9B89-6997ED45B212}"/>
              </a:ext>
            </a:extLst>
          </p:cNvPr>
          <p:cNvSpPr/>
          <p:nvPr/>
        </p:nvSpPr>
        <p:spPr>
          <a:xfrm>
            <a:off x="6195304" y="2628407"/>
            <a:ext cx="1537619" cy="3838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Output port</a:t>
            </a:r>
          </a:p>
        </p:txBody>
      </p:sp>
      <p:pic>
        <p:nvPicPr>
          <p:cNvPr id="10" name="Picture 9" descr="Chart&#10;&#10;Description automatically generated">
            <a:extLst>
              <a:ext uri="{FF2B5EF4-FFF2-40B4-BE49-F238E27FC236}">
                <a16:creationId xmlns:a16="http://schemas.microsoft.com/office/drawing/2014/main" id="{ADB38230-B9F9-443D-8DE7-FB36679115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9902" y="4377377"/>
            <a:ext cx="5393831" cy="2374611"/>
          </a:xfrm>
          <a:prstGeom prst="rect">
            <a:avLst/>
          </a:prstGeom>
        </p:spPr>
      </p:pic>
      <p:cxnSp>
        <p:nvCxnSpPr>
          <p:cNvPr id="11" name="Straight Arrow Connector 10">
            <a:extLst>
              <a:ext uri="{FF2B5EF4-FFF2-40B4-BE49-F238E27FC236}">
                <a16:creationId xmlns:a16="http://schemas.microsoft.com/office/drawing/2014/main" id="{A36399AD-1D7F-425B-BD1E-74C58BD232B0}"/>
              </a:ext>
            </a:extLst>
          </p:cNvPr>
          <p:cNvCxnSpPr>
            <a:cxnSpLocks/>
          </p:cNvCxnSpPr>
          <p:nvPr/>
        </p:nvCxnSpPr>
        <p:spPr>
          <a:xfrm flipH="1" flipV="1">
            <a:off x="6149966" y="5075982"/>
            <a:ext cx="305291" cy="61176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EB62909-5BFB-41E0-BECF-29C55AED75B4}"/>
              </a:ext>
            </a:extLst>
          </p:cNvPr>
          <p:cNvCxnSpPr>
            <a:cxnSpLocks/>
          </p:cNvCxnSpPr>
          <p:nvPr/>
        </p:nvCxnSpPr>
        <p:spPr>
          <a:xfrm flipV="1">
            <a:off x="5362657" y="4886659"/>
            <a:ext cx="207167" cy="8010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C732B0E-98BF-4FAA-8FF0-5BC81577CA3D}"/>
              </a:ext>
            </a:extLst>
          </p:cNvPr>
          <p:cNvCxnSpPr>
            <a:cxnSpLocks/>
          </p:cNvCxnSpPr>
          <p:nvPr/>
        </p:nvCxnSpPr>
        <p:spPr>
          <a:xfrm>
            <a:off x="5246866" y="2980982"/>
            <a:ext cx="96204" cy="3521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710BF70-B601-4F77-9E63-DC433559AB5A}"/>
              </a:ext>
            </a:extLst>
          </p:cNvPr>
          <p:cNvCxnSpPr>
            <a:cxnSpLocks/>
          </p:cNvCxnSpPr>
          <p:nvPr/>
        </p:nvCxnSpPr>
        <p:spPr>
          <a:xfrm flipH="1">
            <a:off x="6195304" y="2875016"/>
            <a:ext cx="107307" cy="4580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FA2CBD7-B520-4007-927E-507D7C3D66B8}"/>
              </a:ext>
            </a:extLst>
          </p:cNvPr>
          <p:cNvCxnSpPr>
            <a:cxnSpLocks/>
          </p:cNvCxnSpPr>
          <p:nvPr/>
        </p:nvCxnSpPr>
        <p:spPr>
          <a:xfrm flipH="1">
            <a:off x="6149966" y="3614087"/>
            <a:ext cx="659582" cy="2348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Rectangle: Rounded Corners 5">
                <a:extLst>
                  <a:ext uri="{FF2B5EF4-FFF2-40B4-BE49-F238E27FC236}">
                    <a16:creationId xmlns:a16="http://schemas.microsoft.com/office/drawing/2014/main" id="{D56C5DE7-96E5-485F-8FDC-36B773569ABD}"/>
                  </a:ext>
                </a:extLst>
              </p:cNvPr>
              <p:cNvSpPr/>
              <p:nvPr/>
            </p:nvSpPr>
            <p:spPr>
              <a:xfrm>
                <a:off x="4690104" y="5687750"/>
                <a:ext cx="2268042" cy="3838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High </a:t>
                </a:r>
                <a14:m>
                  <m:oMath xmlns:m="http://schemas.openxmlformats.org/officeDocument/2006/math">
                    <m:sSub>
                      <m:sSubPr>
                        <m:ctrlPr>
                          <a:rPr lang="en-US" b="1" i="1" smtClean="0">
                            <a:solidFill>
                              <a:schemeClr val="tx1"/>
                            </a:solidFill>
                            <a:latin typeface="Cambria Math" panose="02040503050406030204" pitchFamily="18" charset="0"/>
                          </a:rPr>
                        </m:ctrlPr>
                      </m:sSubPr>
                      <m:e>
                        <m:r>
                          <a:rPr lang="en-US" b="1" i="1" smtClean="0">
                            <a:solidFill>
                              <a:schemeClr val="tx1"/>
                            </a:solidFill>
                            <a:latin typeface="Cambria Math" panose="02040503050406030204" pitchFamily="18" charset="0"/>
                          </a:rPr>
                          <m:t>𝑸</m:t>
                        </m:r>
                      </m:e>
                      <m:sub>
                        <m:r>
                          <a:rPr lang="en-US" b="1" i="1" smtClean="0">
                            <a:solidFill>
                              <a:schemeClr val="tx1"/>
                            </a:solidFill>
                            <a:latin typeface="Cambria Math" panose="02040503050406030204" pitchFamily="18" charset="0"/>
                          </a:rPr>
                          <m:t>𝟎</m:t>
                        </m:r>
                      </m:sub>
                    </m:sSub>
                  </m:oMath>
                </a14:m>
                <a:r>
                  <a:rPr lang="en-US" b="1" dirty="0">
                    <a:solidFill>
                      <a:schemeClr val="tx1"/>
                    </a:solidFill>
                  </a:rPr>
                  <a:t> cavities</a:t>
                </a:r>
              </a:p>
            </p:txBody>
          </p:sp>
        </mc:Choice>
        <mc:Fallback xmlns="">
          <p:sp>
            <p:nvSpPr>
              <p:cNvPr id="6" name="Rectangle: Rounded Corners 5">
                <a:extLst>
                  <a:ext uri="{FF2B5EF4-FFF2-40B4-BE49-F238E27FC236}">
                    <a16:creationId xmlns:a16="http://schemas.microsoft.com/office/drawing/2014/main" id="{D56C5DE7-96E5-485F-8FDC-36B773569ABD}"/>
                  </a:ext>
                </a:extLst>
              </p:cNvPr>
              <p:cNvSpPr>
                <a:spLocks noRot="1" noChangeAspect="1" noMove="1" noResize="1" noEditPoints="1" noAdjustHandles="1" noChangeArrowheads="1" noChangeShapeType="1" noTextEdit="1"/>
              </p:cNvSpPr>
              <p:nvPr/>
            </p:nvSpPr>
            <p:spPr>
              <a:xfrm>
                <a:off x="4690104" y="5687750"/>
                <a:ext cx="2268042" cy="383825"/>
              </a:xfrm>
              <a:prstGeom prst="roundRect">
                <a:avLst/>
              </a:prstGeom>
              <a:blipFill>
                <a:blip r:embed="rId6"/>
                <a:stretch>
                  <a:fillRect t="-2985" b="-19403"/>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1D75CF22-84DD-4521-AD04-966F1C39273A}"/>
              </a:ext>
            </a:extLst>
          </p:cNvPr>
          <p:cNvSpPr txBox="1"/>
          <p:nvPr/>
        </p:nvSpPr>
        <p:spPr>
          <a:xfrm>
            <a:off x="7860486" y="2365901"/>
            <a:ext cx="4331514" cy="646331"/>
          </a:xfrm>
          <a:prstGeom prst="rect">
            <a:avLst/>
          </a:prstGeom>
          <a:noFill/>
        </p:spPr>
        <p:txBody>
          <a:bodyPr wrap="square">
            <a:spAutoFit/>
          </a:bodyPr>
          <a:lstStyle/>
          <a:p>
            <a:r>
              <a:rPr lang="en-US" dirty="0"/>
              <a:t>First rf pulse compressor named </a:t>
            </a:r>
            <a:r>
              <a:rPr lang="en-US" b="1" dirty="0"/>
              <a:t>SLED</a:t>
            </a:r>
            <a:r>
              <a:rPr lang="en-US" dirty="0"/>
              <a:t> </a:t>
            </a:r>
          </a:p>
          <a:p>
            <a:r>
              <a:rPr lang="en-US" dirty="0"/>
              <a:t>was invented at SLAC in 1973. [1]</a:t>
            </a:r>
          </a:p>
        </p:txBody>
      </p:sp>
      <p:sp>
        <p:nvSpPr>
          <p:cNvPr id="29" name="Rectangle: Rounded Corners 28">
            <a:extLst>
              <a:ext uri="{FF2B5EF4-FFF2-40B4-BE49-F238E27FC236}">
                <a16:creationId xmlns:a16="http://schemas.microsoft.com/office/drawing/2014/main" id="{21513D70-89E4-4D7A-9052-25305738462F}"/>
              </a:ext>
            </a:extLst>
          </p:cNvPr>
          <p:cNvSpPr/>
          <p:nvPr/>
        </p:nvSpPr>
        <p:spPr>
          <a:xfrm>
            <a:off x="8340377" y="3761973"/>
            <a:ext cx="2948943"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latin typeface="+mj-lt"/>
              </a:rPr>
              <a:t>R</a:t>
            </a:r>
            <a:r>
              <a:rPr lang="en-US" sz="1800" b="1" i="0" u="none" strike="noStrike" baseline="0" dirty="0">
                <a:solidFill>
                  <a:srgbClr val="000000"/>
                </a:solidFill>
                <a:latin typeface="+mj-lt"/>
              </a:rPr>
              <a:t>eversing the phase of the input pulse </a:t>
            </a:r>
            <a:endParaRPr lang="en-US" b="1" dirty="0">
              <a:solidFill>
                <a:schemeClr val="tx1"/>
              </a:solidFill>
              <a:latin typeface="+mj-lt"/>
            </a:endParaRPr>
          </a:p>
        </p:txBody>
      </p:sp>
      <p:cxnSp>
        <p:nvCxnSpPr>
          <p:cNvPr id="30" name="Straight Arrow Connector 29">
            <a:extLst>
              <a:ext uri="{FF2B5EF4-FFF2-40B4-BE49-F238E27FC236}">
                <a16:creationId xmlns:a16="http://schemas.microsoft.com/office/drawing/2014/main" id="{8AC72438-DADA-4DD1-9722-5790110930A3}"/>
              </a:ext>
            </a:extLst>
          </p:cNvPr>
          <p:cNvCxnSpPr>
            <a:cxnSpLocks/>
          </p:cNvCxnSpPr>
          <p:nvPr/>
        </p:nvCxnSpPr>
        <p:spPr>
          <a:xfrm>
            <a:off x="10724606" y="4334366"/>
            <a:ext cx="326571" cy="183352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748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CF25A-3006-4F79-9756-A328FE5DA1C2}"/>
              </a:ext>
            </a:extLst>
          </p:cNvPr>
          <p:cNvSpPr>
            <a:spLocks noGrp="1"/>
          </p:cNvSpPr>
          <p:nvPr>
            <p:ph type="title"/>
          </p:nvPr>
        </p:nvSpPr>
        <p:spPr>
          <a:xfrm>
            <a:off x="104841" y="-102762"/>
            <a:ext cx="11814944" cy="1380000"/>
          </a:xfrm>
        </p:spPr>
        <p:txBody>
          <a:bodyPr/>
          <a:lstStyle/>
          <a:p>
            <a:pPr algn="ctr"/>
            <a:r>
              <a:rPr lang="en" sz="3600" b="1" dirty="0">
                <a:latin typeface="SansSerif" panose="00000400000000000000" pitchFamily="2" charset="2"/>
              </a:rPr>
              <a:t>PULSE COMPRESSORS BASED ON Barrel Open Cavity (</a:t>
            </a:r>
            <a:r>
              <a:rPr lang="en-GB" sz="3600" b="1" dirty="0">
                <a:latin typeface="SansSerif" panose="00000400000000000000" pitchFamily="2" charset="2"/>
              </a:rPr>
              <a:t>BOC)</a:t>
            </a:r>
            <a:endParaRPr lang="en-US" sz="3600"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4E27098-4C60-4868-A227-52BD0D567482}"/>
                  </a:ext>
                </a:extLst>
              </p:cNvPr>
              <p:cNvSpPr txBox="1"/>
              <p:nvPr/>
            </p:nvSpPr>
            <p:spPr>
              <a:xfrm>
                <a:off x="104841" y="3274209"/>
                <a:ext cx="6098146" cy="2945102"/>
              </a:xfrm>
              <a:prstGeom prst="rect">
                <a:avLst/>
              </a:prstGeom>
              <a:noFill/>
            </p:spPr>
            <p:txBody>
              <a:bodyPr wrap="square">
                <a:spAutoFit/>
              </a:bodyPr>
              <a:lstStyle/>
              <a:p>
                <a:pPr algn="l"/>
                <a:r>
                  <a:rPr lang="en-US" sz="1800" b="0" i="0" u="none" strike="noStrike" baseline="0" dirty="0">
                    <a:latin typeface="+mj-lt"/>
                  </a:rPr>
                  <a:t>The eigen-frequency of the Barrel cavity with</a:t>
                </a:r>
                <a:r>
                  <a:rPr lang="en-US" sz="1800" b="0" i="0" u="none" strike="noStrike" dirty="0">
                    <a:latin typeface="+mj-lt"/>
                  </a:rPr>
                  <a:t> </a:t>
                </a:r>
                <a14:m>
                  <m:oMath xmlns:m="http://schemas.openxmlformats.org/officeDocument/2006/math">
                    <m:sSub>
                      <m:sSubPr>
                        <m:ctrlPr>
                          <a:rPr lang="en-US" sz="2000" b="1" i="1" u="none" strike="noStrike" baseline="0" smtClean="0">
                            <a:latin typeface="Cambria Math" panose="02040503050406030204" pitchFamily="18" charset="0"/>
                          </a:rPr>
                        </m:ctrlPr>
                      </m:sSubPr>
                      <m:e>
                        <m:r>
                          <a:rPr lang="en-US" sz="2000" b="1" i="1" u="none" strike="noStrike" baseline="0" smtClean="0">
                            <a:latin typeface="Cambria Math" panose="02040503050406030204" pitchFamily="18" charset="0"/>
                          </a:rPr>
                          <m:t>𝑬</m:t>
                        </m:r>
                      </m:e>
                      <m:sub>
                        <m:r>
                          <a:rPr lang="en-US" sz="2000" b="1" i="1" u="none" strike="noStrike" baseline="0" smtClean="0">
                            <a:latin typeface="Cambria Math" panose="02040503050406030204" pitchFamily="18" charset="0"/>
                          </a:rPr>
                          <m:t>𝒎</m:t>
                        </m:r>
                        <m:r>
                          <a:rPr lang="en-US" sz="2000" b="1" i="1" u="none" strike="noStrike" baseline="0" smtClean="0">
                            <a:latin typeface="Cambria Math" panose="02040503050406030204" pitchFamily="18" charset="0"/>
                          </a:rPr>
                          <m:t>,</m:t>
                        </m:r>
                        <m:r>
                          <a:rPr lang="en-US" sz="2000" b="1" i="1" u="none" strike="noStrike" baseline="0" smtClean="0">
                            <a:latin typeface="Cambria Math" panose="02040503050406030204" pitchFamily="18" charset="0"/>
                          </a:rPr>
                          <m:t>𝒏</m:t>
                        </m:r>
                        <m:r>
                          <a:rPr lang="en-US" sz="2000" b="1" i="1" u="none" strike="noStrike" baseline="0" smtClean="0">
                            <a:latin typeface="Cambria Math" panose="02040503050406030204" pitchFamily="18" charset="0"/>
                          </a:rPr>
                          <m:t>,</m:t>
                        </m:r>
                        <m:r>
                          <a:rPr lang="en-US" sz="2000" b="1" i="1" u="none" strike="noStrike" baseline="0" smtClean="0">
                            <a:latin typeface="Cambria Math" panose="02040503050406030204" pitchFamily="18" charset="0"/>
                          </a:rPr>
                          <m:t>𝒒</m:t>
                        </m:r>
                      </m:sub>
                    </m:sSub>
                  </m:oMath>
                </a14:m>
                <a:r>
                  <a:rPr lang="en-US" sz="2000" b="0" i="0" u="none" strike="noStrike" baseline="0" dirty="0">
                    <a:latin typeface="+mj-lt"/>
                  </a:rPr>
                  <a:t> </a:t>
                </a:r>
                <a:r>
                  <a:rPr lang="en-US" sz="1800" b="0" i="0" u="none" strike="noStrike" baseline="0" dirty="0">
                    <a:latin typeface="+mj-lt"/>
                  </a:rPr>
                  <a:t>mode oscillation is the solution of</a:t>
                </a:r>
              </a:p>
              <a:p>
                <a:pPr algn="ctr"/>
                <a14:m>
                  <m:oMath xmlns:m="http://schemas.openxmlformats.org/officeDocument/2006/math">
                    <m:r>
                      <a:rPr lang="en-US" sz="2000" b="1" i="1" smtClean="0">
                        <a:latin typeface="Cambria Math" panose="02040503050406030204" pitchFamily="18" charset="0"/>
                      </a:rPr>
                      <m:t>𝒌𝒂</m:t>
                    </m:r>
                    <m:r>
                      <a:rPr lang="en-US" sz="2000" b="1" i="1" smtClean="0">
                        <a:latin typeface="Cambria Math" panose="02040503050406030204" pitchFamily="18" charset="0"/>
                      </a:rPr>
                      <m:t>=</m:t>
                    </m:r>
                    <m:sSub>
                      <m:sSubPr>
                        <m:ctrlPr>
                          <a:rPr lang="en-US" sz="2000" b="1" i="1">
                            <a:latin typeface="Cambria Math" panose="02040503050406030204" pitchFamily="18" charset="0"/>
                          </a:rPr>
                        </m:ctrlPr>
                      </m:sSubPr>
                      <m:e>
                        <m:r>
                          <a:rPr lang="en-US" sz="2000" b="1" i="1">
                            <a:latin typeface="Cambria Math" panose="02040503050406030204" pitchFamily="18" charset="0"/>
                            <a:ea typeface="Cambria Math" panose="02040503050406030204" pitchFamily="18" charset="0"/>
                          </a:rPr>
                          <m:t>𝝂</m:t>
                        </m:r>
                      </m:e>
                      <m:sub>
                        <m:r>
                          <a:rPr lang="en-US" sz="2000" b="1" i="1">
                            <a:latin typeface="Cambria Math" panose="02040503050406030204" pitchFamily="18" charset="0"/>
                          </a:rPr>
                          <m:t>𝒎𝒏</m:t>
                        </m:r>
                      </m:sub>
                    </m:sSub>
                  </m:oMath>
                </a14:m>
                <a:r>
                  <a:rPr lang="it-IT" sz="2000" b="1" dirty="0">
                    <a:latin typeface="SansSerif" panose="00000400000000000000" pitchFamily="2" charset="2"/>
                  </a:rPr>
                  <a:t> + </a:t>
                </a:r>
                <a14:m>
                  <m:oMath xmlns:m="http://schemas.openxmlformats.org/officeDocument/2006/math">
                    <m:f>
                      <m:fPr>
                        <m:ctrlPr>
                          <a:rPr lang="it-IT" sz="2000" b="1" i="1" dirty="0">
                            <a:latin typeface="Cambria Math" panose="02040503050406030204" pitchFamily="18" charset="0"/>
                          </a:rPr>
                        </m:ctrlPr>
                      </m:fPr>
                      <m:num>
                        <m:r>
                          <a:rPr lang="it-IT" sz="2000" b="1" i="1" dirty="0">
                            <a:latin typeface="Cambria Math" panose="02040503050406030204" pitchFamily="18" charset="0"/>
                            <a:ea typeface="Cambria Math" panose="02040503050406030204" pitchFamily="18" charset="0"/>
                          </a:rPr>
                          <m:t>𝜶</m:t>
                        </m:r>
                        <m:r>
                          <a:rPr lang="it-IT" sz="2000" b="1" i="1" dirty="0">
                            <a:latin typeface="Cambria Math" panose="02040503050406030204" pitchFamily="18" charset="0"/>
                            <a:ea typeface="Cambria Math" panose="02040503050406030204" pitchFamily="18" charset="0"/>
                          </a:rPr>
                          <m:t>∙(</m:t>
                        </m:r>
                        <m:r>
                          <a:rPr lang="en-US" sz="2000" b="1" i="1" dirty="0">
                            <a:latin typeface="Cambria Math" panose="02040503050406030204" pitchFamily="18" charset="0"/>
                          </a:rPr>
                          <m:t>𝒒</m:t>
                        </m:r>
                        <m:r>
                          <a:rPr lang="en-US" sz="2000" b="1" i="1" dirty="0">
                            <a:latin typeface="Cambria Math" panose="02040503050406030204" pitchFamily="18" charset="0"/>
                          </a:rPr>
                          <m:t>−</m:t>
                        </m:r>
                        <m:r>
                          <a:rPr lang="en-US" sz="2000" b="1" i="1" dirty="0">
                            <a:latin typeface="Cambria Math" panose="02040503050406030204" pitchFamily="18" charset="0"/>
                          </a:rPr>
                          <m:t>𝟏</m:t>
                        </m:r>
                        <m:r>
                          <a:rPr lang="en-US" sz="2000" b="1" i="1" dirty="0">
                            <a:latin typeface="Cambria Math" panose="02040503050406030204" pitchFamily="18" charset="0"/>
                          </a:rPr>
                          <m:t>/</m:t>
                        </m:r>
                        <m:r>
                          <a:rPr lang="en-US" sz="2000" b="1" i="1" dirty="0">
                            <a:latin typeface="Cambria Math" panose="02040503050406030204" pitchFamily="18" charset="0"/>
                          </a:rPr>
                          <m:t>𝟐</m:t>
                        </m:r>
                        <m:r>
                          <a:rPr lang="en-US" sz="2000" b="1" i="1" dirty="0">
                            <a:latin typeface="Cambria Math" panose="02040503050406030204" pitchFamily="18" charset="0"/>
                          </a:rPr>
                          <m:t>)</m:t>
                        </m:r>
                      </m:num>
                      <m:den>
                        <m:r>
                          <a:rPr lang="en-US" sz="2000" b="1" i="1" dirty="0">
                            <a:latin typeface="Cambria Math" panose="02040503050406030204" pitchFamily="18" charset="0"/>
                          </a:rPr>
                          <m:t>𝒔𝒊𝒏</m:t>
                        </m:r>
                        <m:r>
                          <a:rPr lang="en-US" sz="2000" b="1" i="1" dirty="0">
                            <a:latin typeface="Cambria Math" panose="02040503050406030204" pitchFamily="18" charset="0"/>
                            <a:ea typeface="Cambria Math" panose="02040503050406030204" pitchFamily="18" charset="0"/>
                          </a:rPr>
                          <m:t>𝜶</m:t>
                        </m:r>
                      </m:den>
                    </m:f>
                  </m:oMath>
                </a14:m>
                <a:endParaRPr lang="en-US" sz="1800" b="1" i="0" u="none" strike="noStrike" baseline="0" dirty="0">
                  <a:latin typeface="+mj-lt"/>
                </a:endParaRPr>
              </a:p>
              <a:p>
                <a:pPr algn="l"/>
                <a14:m>
                  <m:oMath xmlns:m="http://schemas.openxmlformats.org/officeDocument/2006/math">
                    <m:sSub>
                      <m:sSubPr>
                        <m:ctrlPr>
                          <a:rPr lang="en-US" sz="2000" b="1" i="1" u="none" strike="noStrike" baseline="0" dirty="0" smtClean="0">
                            <a:latin typeface="Cambria Math" panose="02040503050406030204" pitchFamily="18" charset="0"/>
                          </a:rPr>
                        </m:ctrlPr>
                      </m:sSubPr>
                      <m:e>
                        <m:r>
                          <a:rPr lang="en-US" sz="2000" b="1" i="1" u="none" strike="noStrike" baseline="0" dirty="0" smtClean="0">
                            <a:latin typeface="Cambria Math" panose="02040503050406030204" pitchFamily="18" charset="0"/>
                            <a:ea typeface="Cambria Math" panose="02040503050406030204" pitchFamily="18" charset="0"/>
                          </a:rPr>
                          <m:t>𝝂</m:t>
                        </m:r>
                      </m:e>
                      <m:sub>
                        <m:r>
                          <a:rPr lang="en-US" sz="2000" b="1" i="1" u="none" strike="noStrike" baseline="0" dirty="0" smtClean="0">
                            <a:latin typeface="Cambria Math" panose="02040503050406030204" pitchFamily="18" charset="0"/>
                          </a:rPr>
                          <m:t>𝒎</m:t>
                        </m:r>
                        <m:r>
                          <a:rPr lang="en-US" sz="2000" b="1" i="1" u="none" strike="noStrike" baseline="0" dirty="0" smtClean="0">
                            <a:latin typeface="Cambria Math" panose="02040503050406030204" pitchFamily="18" charset="0"/>
                          </a:rPr>
                          <m:t>,</m:t>
                        </m:r>
                        <m:r>
                          <a:rPr lang="en-US" sz="2000" b="1" i="1" u="none" strike="noStrike" baseline="0" dirty="0" smtClean="0">
                            <a:latin typeface="Cambria Math" panose="02040503050406030204" pitchFamily="18" charset="0"/>
                          </a:rPr>
                          <m:t>𝒏</m:t>
                        </m:r>
                      </m:sub>
                    </m:sSub>
                  </m:oMath>
                </a14:m>
                <a:r>
                  <a:rPr lang="en-US" sz="2000" b="1" i="0" u="none" strike="noStrike" baseline="0" dirty="0">
                    <a:latin typeface="+mj-lt"/>
                  </a:rPr>
                  <a:t> </a:t>
                </a:r>
                <a:r>
                  <a:rPr lang="en-US" sz="1800" b="0" i="0" u="none" strike="noStrike" baseline="0" dirty="0">
                    <a:latin typeface="+mj-lt"/>
                  </a:rPr>
                  <a:t>is a root of the Bessel function.</a:t>
                </a:r>
              </a:p>
              <a:p>
                <a:pPr algn="l"/>
                <a:endParaRPr lang="en-US" dirty="0">
                  <a:latin typeface="+mj-lt"/>
                </a:endParaRPr>
              </a:p>
              <a:p>
                <a:r>
                  <a:rPr lang="en-GB" dirty="0">
                    <a:latin typeface="+mj-lt"/>
                  </a:rPr>
                  <a:t>The optimal radius </a:t>
                </a:r>
                <a14:m>
                  <m:oMath xmlns:m="http://schemas.openxmlformats.org/officeDocument/2006/math">
                    <m:sSub>
                      <m:sSubPr>
                        <m:ctrlPr>
                          <a:rPr lang="en-US" sz="2000" b="1" i="1">
                            <a:latin typeface="Cambria Math" panose="02040503050406030204" pitchFamily="18" charset="0"/>
                          </a:rPr>
                        </m:ctrlPr>
                      </m:sSubPr>
                      <m:e>
                        <m:r>
                          <a:rPr lang="en-US" sz="2000" b="1" i="1" smtClean="0">
                            <a:latin typeface="Cambria Math" panose="02040503050406030204" pitchFamily="18" charset="0"/>
                          </a:rPr>
                          <m:t>𝒓</m:t>
                        </m:r>
                      </m:e>
                      <m:sub>
                        <m:r>
                          <a:rPr lang="en-US" sz="2000" b="1" i="1">
                            <a:latin typeface="Cambria Math" panose="02040503050406030204" pitchFamily="18" charset="0"/>
                          </a:rPr>
                          <m:t>𝟎</m:t>
                        </m:r>
                      </m:sub>
                    </m:sSub>
                  </m:oMath>
                </a14:m>
                <a:r>
                  <a:rPr lang="en-GB" dirty="0">
                    <a:latin typeface="+mj-lt"/>
                  </a:rPr>
                  <a:t>, when the external caustic has </a:t>
                </a:r>
              </a:p>
              <a:p>
                <a:r>
                  <a:rPr lang="en-GB" dirty="0">
                    <a:latin typeface="+mj-lt"/>
                  </a:rPr>
                  <a:t>the smallest height comes when </a:t>
                </a:r>
                <a14:m>
                  <m:oMath xmlns:m="http://schemas.openxmlformats.org/officeDocument/2006/math">
                    <m:sSub>
                      <m:sSubPr>
                        <m:ctrlPr>
                          <a:rPr lang="en-GB" sz="2000" b="1" i="1" smtClean="0">
                            <a:latin typeface="Cambria Math" panose="02040503050406030204" pitchFamily="18" charset="0"/>
                          </a:rPr>
                        </m:ctrlPr>
                      </m:sSubPr>
                      <m:e>
                        <m:r>
                          <a:rPr lang="en-US" sz="2000" b="1" i="1" smtClean="0">
                            <a:latin typeface="Cambria Math" panose="02040503050406030204" pitchFamily="18" charset="0"/>
                          </a:rPr>
                          <m:t>𝒓</m:t>
                        </m:r>
                      </m:e>
                      <m:sub>
                        <m:r>
                          <a:rPr lang="en-US" sz="2000" b="1" i="1" smtClean="0">
                            <a:latin typeface="Cambria Math" panose="02040503050406030204" pitchFamily="18" charset="0"/>
                          </a:rPr>
                          <m:t>𝟎</m:t>
                        </m:r>
                      </m:sub>
                    </m:sSub>
                    <m:r>
                      <a:rPr lang="en-US" sz="2000" b="1" i="1" smtClean="0">
                        <a:latin typeface="Cambria Math" panose="02040503050406030204" pitchFamily="18" charset="0"/>
                      </a:rPr>
                      <m:t>=</m:t>
                    </m:r>
                    <m:r>
                      <a:rPr lang="en-US" sz="2000" b="1" i="1" smtClean="0">
                        <a:latin typeface="Cambria Math" panose="02040503050406030204" pitchFamily="18" charset="0"/>
                      </a:rPr>
                      <m:t>𝟐</m:t>
                    </m:r>
                    <m:r>
                      <a:rPr lang="en-US" sz="2000" b="1" i="1" smtClean="0">
                        <a:latin typeface="Cambria Math" panose="02040503050406030204" pitchFamily="18" charset="0"/>
                      </a:rPr>
                      <m:t>𝒂𝒔𝒊𝒏</m:t>
                    </m:r>
                    <m:r>
                      <a:rPr lang="en-US" sz="2000" b="1" i="1" smtClean="0">
                        <a:latin typeface="Cambria Math" panose="02040503050406030204" pitchFamily="18" charset="0"/>
                        <a:ea typeface="Cambria Math" panose="02040503050406030204" pitchFamily="18" charset="0"/>
                      </a:rPr>
                      <m:t>𝜽</m:t>
                    </m:r>
                  </m:oMath>
                </a14:m>
                <a:endParaRPr lang="ka-GE" sz="2000" b="1" dirty="0">
                  <a:latin typeface="+mj-lt"/>
                </a:endParaRPr>
              </a:p>
              <a:p>
                <a:pPr algn="ctr"/>
                <a14:m>
                  <m:oMathPara xmlns:m="http://schemas.openxmlformats.org/officeDocument/2006/math">
                    <m:oMathParaPr>
                      <m:jc m:val="centerGroup"/>
                    </m:oMathParaPr>
                    <m:oMath xmlns:m="http://schemas.openxmlformats.org/officeDocument/2006/math">
                      <m:func>
                        <m:funcPr>
                          <m:ctrlPr>
                            <a:rPr lang="en-GB" sz="2000" b="1" i="1" smtClean="0">
                              <a:latin typeface="Cambria Math" panose="02040503050406030204" pitchFamily="18" charset="0"/>
                            </a:rPr>
                          </m:ctrlPr>
                        </m:funcPr>
                        <m:fName>
                          <m:r>
                            <a:rPr lang="en-GB" sz="2000" b="1" i="1">
                              <a:latin typeface="Cambria Math" panose="02040503050406030204" pitchFamily="18" charset="0"/>
                            </a:rPr>
                            <m:t>𝒄𝒐𝒔</m:t>
                          </m:r>
                        </m:fName>
                        <m:e>
                          <m:r>
                            <a:rPr lang="en-GB" sz="2000" b="1" i="1" smtClean="0">
                              <a:latin typeface="Cambria Math" panose="02040503050406030204" pitchFamily="18" charset="0"/>
                              <a:ea typeface="Cambria Math" panose="02040503050406030204" pitchFamily="18" charset="0"/>
                            </a:rPr>
                            <m:t>𝜽</m:t>
                          </m:r>
                        </m:e>
                      </m:func>
                      <m:r>
                        <a:rPr lang="en-US" sz="2000" b="1" i="1" smtClean="0">
                          <a:latin typeface="Cambria Math" panose="02040503050406030204" pitchFamily="18" charset="0"/>
                        </a:rPr>
                        <m:t>= </m:t>
                      </m:r>
                      <m:f>
                        <m:fPr>
                          <m:ctrlPr>
                            <a:rPr lang="en-US" sz="2000" b="1" i="1" smtClean="0">
                              <a:latin typeface="Cambria Math" panose="02040503050406030204" pitchFamily="18" charset="0"/>
                            </a:rPr>
                          </m:ctrlPr>
                        </m:fPr>
                        <m:num>
                          <m:r>
                            <a:rPr lang="en-US" sz="2000" b="1" i="1" smtClean="0">
                              <a:latin typeface="Cambria Math" panose="02040503050406030204" pitchFamily="18" charset="0"/>
                            </a:rPr>
                            <m:t>𝒎</m:t>
                          </m:r>
                        </m:num>
                        <m:den>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ea typeface="Cambria Math" panose="02040503050406030204" pitchFamily="18" charset="0"/>
                                </a:rPr>
                                <m:t>𝝂</m:t>
                              </m:r>
                            </m:e>
                            <m:sub>
                              <m:r>
                                <a:rPr lang="en-US" sz="2000" b="1" i="1" smtClean="0">
                                  <a:latin typeface="Cambria Math" panose="02040503050406030204" pitchFamily="18" charset="0"/>
                                </a:rPr>
                                <m:t>𝒎𝒏</m:t>
                              </m:r>
                            </m:sub>
                          </m:sSub>
                        </m:den>
                      </m:f>
                    </m:oMath>
                  </m:oMathPara>
                </a14:m>
                <a:endParaRPr lang="en-US" sz="2000" b="1" dirty="0">
                  <a:latin typeface="+mj-lt"/>
                </a:endParaRPr>
              </a:p>
            </p:txBody>
          </p:sp>
        </mc:Choice>
        <mc:Fallback xmlns="">
          <p:sp>
            <p:nvSpPr>
              <p:cNvPr id="6" name="TextBox 5">
                <a:extLst>
                  <a:ext uri="{FF2B5EF4-FFF2-40B4-BE49-F238E27FC236}">
                    <a16:creationId xmlns:a16="http://schemas.microsoft.com/office/drawing/2014/main" id="{54E27098-4C60-4868-A227-52BD0D567482}"/>
                  </a:ext>
                </a:extLst>
              </p:cNvPr>
              <p:cNvSpPr txBox="1">
                <a:spLocks noRot="1" noChangeAspect="1" noMove="1" noResize="1" noEditPoints="1" noAdjustHandles="1" noChangeArrowheads="1" noChangeShapeType="1" noTextEdit="1"/>
              </p:cNvSpPr>
              <p:nvPr/>
            </p:nvSpPr>
            <p:spPr>
              <a:xfrm>
                <a:off x="104841" y="3274209"/>
                <a:ext cx="6098146" cy="2945102"/>
              </a:xfrm>
              <a:prstGeom prst="rect">
                <a:avLst/>
              </a:prstGeom>
              <a:blipFill>
                <a:blip r:embed="rId2"/>
                <a:stretch>
                  <a:fillRect l="-799" t="-207" r="-1399"/>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7C752448-401D-4D38-B69A-E429D369C4AE}"/>
              </a:ext>
            </a:extLst>
          </p:cNvPr>
          <p:cNvSpPr txBox="1"/>
          <p:nvPr/>
        </p:nvSpPr>
        <p:spPr>
          <a:xfrm>
            <a:off x="104841" y="587238"/>
            <a:ext cx="6785437" cy="1754326"/>
          </a:xfrm>
          <a:prstGeom prst="rect">
            <a:avLst/>
          </a:prstGeom>
          <a:noFill/>
        </p:spPr>
        <p:txBody>
          <a:bodyPr wrap="square" rtlCol="0">
            <a:spAutoFit/>
          </a:bodyPr>
          <a:lstStyle/>
          <a:p>
            <a:pPr algn="just"/>
            <a:r>
              <a:rPr lang="en-US" dirty="0"/>
              <a:t>The working principle of the BOC is similar to the SLED. In the BOC two resonating modes are excited in quadrature in the same cavity through a particular configuration of the waveguide system and coupling holes, with this particular coupling system, their reflections back to the source are combined and canceled, while they add on the propagating direction.</a:t>
            </a:r>
          </a:p>
        </p:txBody>
      </p:sp>
      <p:sp>
        <p:nvSpPr>
          <p:cNvPr id="16" name="Rectangle 15">
            <a:extLst>
              <a:ext uri="{FF2B5EF4-FFF2-40B4-BE49-F238E27FC236}">
                <a16:creationId xmlns:a16="http://schemas.microsoft.com/office/drawing/2014/main" id="{CC8F54A9-3D31-4D89-A8E5-351DF52DFF61}"/>
              </a:ext>
            </a:extLst>
          </p:cNvPr>
          <p:cNvSpPr/>
          <p:nvPr/>
        </p:nvSpPr>
        <p:spPr>
          <a:xfrm>
            <a:off x="2124892" y="2691428"/>
            <a:ext cx="1658983" cy="4186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SansSerif" panose="00000400000000000000" pitchFamily="2" charset="2"/>
              </a:rPr>
              <a:t>BOC Cavity</a:t>
            </a:r>
            <a:endParaRPr lang="en-US" sz="2000" dirty="0">
              <a:solidFill>
                <a:schemeClr val="tx1"/>
              </a:solidFill>
            </a:endParaRPr>
          </a:p>
        </p:txBody>
      </p:sp>
      <p:pic>
        <p:nvPicPr>
          <p:cNvPr id="17" name="Picture 16" descr="Diagram&#10;&#10;Description automatically generated">
            <a:extLst>
              <a:ext uri="{FF2B5EF4-FFF2-40B4-BE49-F238E27FC236}">
                <a16:creationId xmlns:a16="http://schemas.microsoft.com/office/drawing/2014/main" id="{D47ABE9A-B18C-48B0-BD19-1B3AA8CBE3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7463" y="3921419"/>
            <a:ext cx="6128280" cy="2743584"/>
          </a:xfrm>
          <a:prstGeom prst="rect">
            <a:avLst/>
          </a:prstGeom>
        </p:spPr>
      </p:pic>
      <p:pic>
        <p:nvPicPr>
          <p:cNvPr id="20" name="Picture 19" descr="Diagram&#10;&#10;Description automatically generated">
            <a:extLst>
              <a:ext uri="{FF2B5EF4-FFF2-40B4-BE49-F238E27FC236}">
                <a16:creationId xmlns:a16="http://schemas.microsoft.com/office/drawing/2014/main" id="{53424A0D-BBD7-4216-AC21-6C06C6D83E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0779" y="671612"/>
            <a:ext cx="2508504" cy="2788920"/>
          </a:xfrm>
          <a:prstGeom prst="rect">
            <a:avLst/>
          </a:prstGeom>
        </p:spPr>
      </p:pic>
      <p:sp>
        <p:nvSpPr>
          <p:cNvPr id="18" name="Rectangle 17">
            <a:extLst>
              <a:ext uri="{FF2B5EF4-FFF2-40B4-BE49-F238E27FC236}">
                <a16:creationId xmlns:a16="http://schemas.microsoft.com/office/drawing/2014/main" id="{1D5C1342-B081-4D2C-AAA6-66BA6BB0927B}"/>
              </a:ext>
            </a:extLst>
          </p:cNvPr>
          <p:cNvSpPr/>
          <p:nvPr/>
        </p:nvSpPr>
        <p:spPr>
          <a:xfrm>
            <a:off x="7034163" y="3440720"/>
            <a:ext cx="4338056" cy="4186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SansSerif" panose="00000400000000000000" pitchFamily="2" charset="2"/>
              </a:rPr>
              <a:t>BOC Cavity and Coupler Waveguide </a:t>
            </a:r>
            <a:endParaRPr lang="en-US" sz="2000" dirty="0">
              <a:solidFill>
                <a:schemeClr val="tx1"/>
              </a:solidFill>
            </a:endParaRPr>
          </a:p>
        </p:txBody>
      </p:sp>
    </p:spTree>
    <p:extLst>
      <p:ext uri="{BB962C8B-B14F-4D97-AF65-F5344CB8AC3E}">
        <p14:creationId xmlns:p14="http://schemas.microsoft.com/office/powerpoint/2010/main" val="2035426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F85B3853-B2B4-46F0-B74E-DED4D2EBD93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l="11026" t="14622" r="11508" b="5624"/>
          <a:stretch>
            <a:fillRect/>
          </a:stretch>
        </p:blipFill>
        <p:spPr bwMode="auto">
          <a:xfrm>
            <a:off x="9094710" y="4300962"/>
            <a:ext cx="2804766" cy="211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03A1B52-2969-454A-A0AB-2A1BEA318B6C}"/>
                  </a:ext>
                </a:extLst>
              </p:cNvPr>
              <p:cNvSpPr txBox="1"/>
              <p:nvPr/>
            </p:nvSpPr>
            <p:spPr>
              <a:xfrm>
                <a:off x="8567835" y="3790330"/>
                <a:ext cx="3651630" cy="381515"/>
              </a:xfrm>
              <a:prstGeom prst="rect">
                <a:avLst/>
              </a:prstGeom>
              <a:noFill/>
            </p:spPr>
            <p:txBody>
              <a:bodyPr wrap="square">
                <a:spAutoFit/>
              </a:bodyPr>
              <a:lstStyle/>
              <a:p>
                <a:pPr algn="ctr"/>
                <a:r>
                  <a:rPr lang="en-US" b="1" dirty="0"/>
                  <a:t>2016 – PSI (5.712 GHz) </a:t>
                </a:r>
                <a14:m>
                  <m:oMath xmlns:m="http://schemas.openxmlformats.org/officeDocument/2006/math">
                    <m:sSub>
                      <m:sSubPr>
                        <m:ctrlPr>
                          <a:rPr lang="en-US" b="1" i="1" dirty="0" smtClean="0">
                            <a:latin typeface="Cambria Math" panose="02040503050406030204" pitchFamily="18" charset="0"/>
                          </a:rPr>
                        </m:ctrlPr>
                      </m:sSubPr>
                      <m:e>
                        <m:r>
                          <a:rPr lang="en-US" b="1" i="1" dirty="0" smtClean="0">
                            <a:latin typeface="Cambria Math" panose="02040503050406030204" pitchFamily="18" charset="0"/>
                          </a:rPr>
                          <m:t>𝑻𝑴</m:t>
                        </m:r>
                      </m:e>
                      <m:sub>
                        <m:r>
                          <a:rPr lang="en-US" b="1" i="1" dirty="0" smtClean="0">
                            <a:latin typeface="Cambria Math" panose="02040503050406030204" pitchFamily="18" charset="0"/>
                          </a:rPr>
                          <m:t>𝟏𝟖</m:t>
                        </m:r>
                        <m:r>
                          <a:rPr lang="en-US" b="1" i="1" dirty="0" smtClean="0">
                            <a:latin typeface="Cambria Math" panose="02040503050406030204" pitchFamily="18" charset="0"/>
                          </a:rPr>
                          <m:t>,</m:t>
                        </m:r>
                        <m:r>
                          <a:rPr lang="en-US" b="1" i="1" dirty="0" smtClean="0">
                            <a:latin typeface="Cambria Math" panose="02040503050406030204" pitchFamily="18" charset="0"/>
                          </a:rPr>
                          <m:t>𝟏</m:t>
                        </m:r>
                        <m:r>
                          <a:rPr lang="en-US" b="1" i="1" dirty="0" smtClean="0">
                            <a:latin typeface="Cambria Math" panose="02040503050406030204" pitchFamily="18" charset="0"/>
                          </a:rPr>
                          <m:t>,</m:t>
                        </m:r>
                        <m:r>
                          <a:rPr lang="en-US" b="1" i="1" dirty="0" smtClean="0">
                            <a:latin typeface="Cambria Math" panose="02040503050406030204" pitchFamily="18" charset="0"/>
                          </a:rPr>
                          <m:t>𝟏</m:t>
                        </m:r>
                      </m:sub>
                    </m:sSub>
                  </m:oMath>
                </a14:m>
                <a:endParaRPr lang="en-US" b="1" dirty="0"/>
              </a:p>
            </p:txBody>
          </p:sp>
        </mc:Choice>
        <mc:Fallback xmlns="">
          <p:sp>
            <p:nvSpPr>
              <p:cNvPr id="7" name="TextBox 6">
                <a:extLst>
                  <a:ext uri="{FF2B5EF4-FFF2-40B4-BE49-F238E27FC236}">
                    <a16:creationId xmlns:a16="http://schemas.microsoft.com/office/drawing/2014/main" id="{703A1B52-2969-454A-A0AB-2A1BEA318B6C}"/>
                  </a:ext>
                </a:extLst>
              </p:cNvPr>
              <p:cNvSpPr txBox="1">
                <a:spLocks noRot="1" noChangeAspect="1" noMove="1" noResize="1" noEditPoints="1" noAdjustHandles="1" noChangeArrowheads="1" noChangeShapeType="1" noTextEdit="1"/>
              </p:cNvSpPr>
              <p:nvPr/>
            </p:nvSpPr>
            <p:spPr>
              <a:xfrm>
                <a:off x="8567835" y="3790330"/>
                <a:ext cx="3651630" cy="381515"/>
              </a:xfrm>
              <a:prstGeom prst="rect">
                <a:avLst/>
              </a:prstGeom>
              <a:blipFill>
                <a:blip r:embed="rId4"/>
                <a:stretch>
                  <a:fillRect t="-9677" b="-22581"/>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A5BE2610-7CE1-4643-AA3D-EC4E6417C25B}"/>
              </a:ext>
            </a:extLst>
          </p:cNvPr>
          <p:cNvSpPr txBox="1"/>
          <p:nvPr/>
        </p:nvSpPr>
        <p:spPr>
          <a:xfrm>
            <a:off x="9249174" y="6454392"/>
            <a:ext cx="2970291" cy="316049"/>
          </a:xfrm>
          <a:prstGeom prst="rect">
            <a:avLst/>
          </a:prstGeom>
          <a:noFill/>
        </p:spPr>
        <p:txBody>
          <a:bodyPr wrap="square">
            <a:spAutoFit/>
          </a:bodyPr>
          <a:lstStyle/>
          <a:p>
            <a:pPr>
              <a:lnSpc>
                <a:spcPct val="110000"/>
              </a:lnSpc>
              <a:buClr>
                <a:schemeClr val="accent2"/>
              </a:buClr>
            </a:pPr>
            <a:r>
              <a:rPr lang="en-US" sz="1400" i="1" dirty="0" err="1">
                <a:solidFill>
                  <a:srgbClr val="000000"/>
                </a:solidFill>
                <a:latin typeface="Calibri" panose="020F0502020204030204" pitchFamily="34" charset="0"/>
                <a:ea typeface="Helvetica"/>
                <a:cs typeface="Calibri" panose="020F0502020204030204" pitchFamily="34" charset="0"/>
                <a:sym typeface="Helvetica"/>
              </a:rPr>
              <a:t>Zennaro</a:t>
            </a:r>
            <a:r>
              <a:rPr lang="en-US" sz="1400" i="1" dirty="0">
                <a:solidFill>
                  <a:srgbClr val="000000"/>
                </a:solidFill>
                <a:latin typeface="Calibri" panose="020F0502020204030204" pitchFamily="34" charset="0"/>
                <a:ea typeface="Helvetica"/>
                <a:cs typeface="Calibri" panose="020F0502020204030204" pitchFamily="34" charset="0"/>
                <a:sym typeface="Helvetica"/>
              </a:rPr>
              <a:t> R., </a:t>
            </a:r>
            <a:r>
              <a:rPr lang="en-US" sz="1400" dirty="0">
                <a:latin typeface="Calibri" panose="020F0502020204030204" pitchFamily="34" charset="0"/>
                <a:cs typeface="Calibri" panose="020F0502020204030204" pitchFamily="34" charset="0"/>
              </a:rPr>
              <a:t>WEPFI059</a:t>
            </a:r>
            <a:r>
              <a:rPr lang="en-US" sz="1400" i="1" dirty="0">
                <a:solidFill>
                  <a:srgbClr val="000000"/>
                </a:solidFill>
                <a:latin typeface="Calibri" panose="020F0502020204030204" pitchFamily="34" charset="0"/>
                <a:ea typeface="Helvetica"/>
                <a:cs typeface="Calibri" panose="020F0502020204030204" pitchFamily="34" charset="0"/>
                <a:sym typeface="Helvetica"/>
              </a:rPr>
              <a:t>, IPAC (2015).</a:t>
            </a:r>
            <a:endParaRPr lang="de-DE" altLang="en-US" sz="1400" b="1" dirty="0">
              <a:latin typeface="Calibri" panose="020F0502020204030204" pitchFamily="34" charset="0"/>
              <a:cs typeface="Calibri" panose="020F0502020204030204" pitchFamily="34" charset="0"/>
            </a:endParaRPr>
          </a:p>
        </p:txBody>
      </p:sp>
      <p:sp>
        <p:nvSpPr>
          <p:cNvPr id="8" name="Title 1">
            <a:extLst>
              <a:ext uri="{FF2B5EF4-FFF2-40B4-BE49-F238E27FC236}">
                <a16:creationId xmlns:a16="http://schemas.microsoft.com/office/drawing/2014/main" id="{24437969-AD34-427E-A4A5-B552CA064A62}"/>
              </a:ext>
            </a:extLst>
          </p:cNvPr>
          <p:cNvSpPr>
            <a:spLocks noGrp="1"/>
          </p:cNvSpPr>
          <p:nvPr>
            <p:ph type="title"/>
          </p:nvPr>
        </p:nvSpPr>
        <p:spPr>
          <a:xfrm>
            <a:off x="215900" y="-62772"/>
            <a:ext cx="11760200" cy="763600"/>
          </a:xfrm>
        </p:spPr>
        <p:txBody>
          <a:bodyPr/>
          <a:lstStyle/>
          <a:p>
            <a:pPr algn="ctr"/>
            <a:r>
              <a:rPr lang="en-GB" sz="3600" b="1" dirty="0">
                <a:latin typeface="SansSerif" panose="00000400000000000000" pitchFamily="2" charset="2"/>
              </a:rPr>
              <a:t>BOC WORKING PRINCIPLE DETAILS</a:t>
            </a:r>
            <a:endParaRPr lang="en-US" sz="3600" dirty="0"/>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92C9097-FE26-4978-A302-81847E88EE53}"/>
                  </a:ext>
                </a:extLst>
              </p:cNvPr>
              <p:cNvSpPr txBox="1"/>
              <p:nvPr/>
            </p:nvSpPr>
            <p:spPr>
              <a:xfrm>
                <a:off x="0" y="559729"/>
                <a:ext cx="6191262" cy="6301918"/>
              </a:xfrm>
              <a:prstGeom prst="rect">
                <a:avLst/>
              </a:prstGeom>
              <a:noFill/>
            </p:spPr>
            <p:txBody>
              <a:bodyPr wrap="square">
                <a:spAutoFit/>
              </a:bodyPr>
              <a:lstStyle/>
              <a:p>
                <a:r>
                  <a:rPr lang="en-US" dirty="0">
                    <a:latin typeface="+mj-lt"/>
                  </a:rPr>
                  <a:t>In the </a:t>
                </a:r>
                <a:r>
                  <a:rPr lang="en-US" dirty="0"/>
                  <a:t>multi-hole coupler waveguide </a:t>
                </a:r>
                <a:r>
                  <a:rPr lang="en-US" dirty="0">
                    <a:latin typeface="+mj-lt"/>
                  </a:rPr>
                  <a:t>holes are separated by</a:t>
                </a:r>
                <a:r>
                  <a:rPr lang="en-US" sz="1800" b="0" i="0" u="none" strike="noStrike" baseline="0" dirty="0">
                    <a:latin typeface="+mj-lt"/>
                  </a:rPr>
                  <a:t> </a:t>
                </a:r>
                <a14:m>
                  <m:oMath xmlns:m="http://schemas.openxmlformats.org/officeDocument/2006/math">
                    <m:sSub>
                      <m:sSubPr>
                        <m:ctrlPr>
                          <a:rPr lang="en-US" sz="2000" b="0" i="1" u="none" strike="noStrike" baseline="0" dirty="0" smtClean="0">
                            <a:latin typeface="Cambria Math" panose="02040503050406030204" pitchFamily="18" charset="0"/>
                          </a:rPr>
                        </m:ctrlPr>
                      </m:sSubPr>
                      <m:e>
                        <m:r>
                          <a:rPr lang="en-US" sz="2000" b="0" i="1" u="none" strike="noStrike" baseline="0" dirty="0" smtClean="0">
                            <a:latin typeface="Cambria Math" panose="02040503050406030204" pitchFamily="18" charset="0"/>
                            <a:ea typeface="Cambria Math" panose="02040503050406030204" pitchFamily="18" charset="0"/>
                          </a:rPr>
                          <m:t>𝜆</m:t>
                        </m:r>
                      </m:e>
                      <m:sub>
                        <m:r>
                          <a:rPr lang="en-US" sz="2000" b="0" i="1" u="none" strike="noStrike" baseline="0" dirty="0" smtClean="0">
                            <a:latin typeface="Cambria Math" panose="02040503050406030204" pitchFamily="18" charset="0"/>
                          </a:rPr>
                          <m:t>𝑔</m:t>
                        </m:r>
                      </m:sub>
                    </m:sSub>
                    <m:r>
                      <a:rPr lang="en-US" sz="2000" b="0" i="1" u="none" strike="noStrike" baseline="0" dirty="0" smtClean="0">
                        <a:latin typeface="Cambria Math" panose="02040503050406030204" pitchFamily="18" charset="0"/>
                      </a:rPr>
                      <m:t>/4</m:t>
                    </m:r>
                  </m:oMath>
                </a14:m>
                <a:r>
                  <a:rPr lang="en-US" sz="1800" b="0" i="0" u="none" strike="noStrike" baseline="0" dirty="0">
                    <a:latin typeface="+mj-lt"/>
                  </a:rPr>
                  <a:t>, in this way </a:t>
                </a:r>
                <a:r>
                  <a:rPr lang="en-US" sz="1800" b="1" i="0" u="none" strike="noStrike" baseline="0" dirty="0">
                    <a:latin typeface="+mj-lt"/>
                  </a:rPr>
                  <a:t>only half of the coupling </a:t>
                </a:r>
                <a:r>
                  <a:rPr lang="en-US" sz="1800" b="1" i="0" u="none" strike="noStrike" dirty="0">
                    <a:latin typeface="+mj-lt"/>
                  </a:rPr>
                  <a:t> </a:t>
                </a:r>
                <a:r>
                  <a:rPr lang="en-US" sz="1800" b="1" i="0" u="none" strike="noStrike" baseline="0" dirty="0">
                    <a:latin typeface="+mj-lt"/>
                  </a:rPr>
                  <a:t>holes</a:t>
                </a:r>
                <a:r>
                  <a:rPr lang="en-US" sz="1800" b="1" i="0" u="none" strike="noStrike" dirty="0">
                    <a:latin typeface="+mj-lt"/>
                  </a:rPr>
                  <a:t> </a:t>
                </a:r>
                <a:r>
                  <a:rPr lang="en-US" sz="1800" b="1" i="0" u="none" strike="noStrike" baseline="0" dirty="0">
                    <a:latin typeface="+mj-lt"/>
                  </a:rPr>
                  <a:t>(spaced by</a:t>
                </a:r>
                <a:r>
                  <a:rPr lang="en-US" sz="1800" b="1" i="0" u="none" strike="noStrike" dirty="0">
                    <a:latin typeface="+mj-lt"/>
                  </a:rPr>
                  <a:t> </a:t>
                </a:r>
                <a14:m>
                  <m:oMath xmlns:m="http://schemas.openxmlformats.org/officeDocument/2006/math">
                    <m:sSub>
                      <m:sSubPr>
                        <m:ctrlPr>
                          <a:rPr lang="en-US" sz="2000" b="1" i="1" u="none" strike="noStrike" baseline="0" dirty="0" smtClean="0">
                            <a:latin typeface="Cambria Math" panose="02040503050406030204" pitchFamily="18" charset="0"/>
                          </a:rPr>
                        </m:ctrlPr>
                      </m:sSubPr>
                      <m:e>
                        <m:r>
                          <a:rPr lang="en-US" sz="2000" b="1" i="1" u="none" strike="noStrike" baseline="0" dirty="0" smtClean="0">
                            <a:latin typeface="Cambria Math" panose="02040503050406030204" pitchFamily="18" charset="0"/>
                            <a:ea typeface="Cambria Math" panose="02040503050406030204" pitchFamily="18" charset="0"/>
                          </a:rPr>
                          <m:t>𝝀</m:t>
                        </m:r>
                      </m:e>
                      <m:sub>
                        <m:r>
                          <a:rPr lang="en-US" sz="2000" b="1" i="1" u="none" strike="noStrike" baseline="0" dirty="0" smtClean="0">
                            <a:latin typeface="Cambria Math" panose="02040503050406030204" pitchFamily="18" charset="0"/>
                          </a:rPr>
                          <m:t>𝒈</m:t>
                        </m:r>
                      </m:sub>
                    </m:sSub>
                    <m:r>
                      <a:rPr lang="en-US" sz="2000" b="1" i="1" u="none" strike="noStrike" baseline="0" dirty="0" smtClean="0">
                        <a:latin typeface="Cambria Math" panose="02040503050406030204" pitchFamily="18" charset="0"/>
                      </a:rPr>
                      <m:t>/</m:t>
                    </m:r>
                    <m:r>
                      <a:rPr lang="en-US" sz="2000" b="1" i="1" u="none" strike="noStrike" baseline="0" dirty="0" smtClean="0">
                        <a:latin typeface="Cambria Math" panose="02040503050406030204" pitchFamily="18" charset="0"/>
                      </a:rPr>
                      <m:t>𝟐</m:t>
                    </m:r>
                  </m:oMath>
                </a14:m>
                <a:r>
                  <a:rPr lang="en-US" sz="1800" b="1" i="0" u="none" strike="noStrike" baseline="0" dirty="0">
                    <a:latin typeface="+mj-lt"/>
                  </a:rPr>
                  <a:t>) </a:t>
                </a:r>
                <a:r>
                  <a:rPr lang="en-US" sz="1800" b="0" i="0" u="none" strike="noStrike" baseline="0" dirty="0">
                    <a:latin typeface="+mj-lt"/>
                  </a:rPr>
                  <a:t>drives </a:t>
                </a:r>
                <a:r>
                  <a:rPr lang="en-US" sz="1800" b="1" i="0" u="none" strike="noStrike" baseline="0" dirty="0">
                    <a:latin typeface="+mj-lt"/>
                  </a:rPr>
                  <a:t>the same SW </a:t>
                </a:r>
                <a:r>
                  <a:rPr lang="en-US" sz="1800" b="0" i="0" u="none" strike="noStrike" baseline="0" dirty="0">
                    <a:latin typeface="+mj-lt"/>
                  </a:rPr>
                  <a:t>resonance </a:t>
                </a:r>
              </a:p>
              <a:p>
                <a:pPr algn="l"/>
                <a:r>
                  <a:rPr lang="en-US" sz="1800" b="0" i="0" u="none" strike="noStrike" baseline="0" dirty="0">
                    <a:latin typeface="+mj-lt"/>
                  </a:rPr>
                  <a:t>mode in the cavity. </a:t>
                </a:r>
              </a:p>
              <a:p>
                <a:pPr algn="l"/>
                <a:endParaRPr lang="en-US" dirty="0">
                  <a:latin typeface="+mj-lt"/>
                </a:endParaRPr>
              </a:p>
              <a:p>
                <a:pPr algn="l"/>
                <a:r>
                  <a:rPr lang="en-US" sz="1800" b="0" i="0" u="none" strike="noStrike" baseline="0" dirty="0">
                    <a:latin typeface="+mj-lt"/>
                  </a:rPr>
                  <a:t>As the field of the modes builds up in the cavity, the mode themselves start to radiate back into waveguide through the slots themselves. </a:t>
                </a:r>
              </a:p>
              <a:p>
                <a:pPr algn="l"/>
                <a:endParaRPr lang="en-US" sz="1800" b="0" i="0" u="none" strike="noStrike" baseline="0" dirty="0">
                  <a:latin typeface="+mj-lt"/>
                </a:endParaRPr>
              </a:p>
              <a:p>
                <a:pPr algn="l"/>
                <a:r>
                  <a:rPr lang="en-US" sz="1800" b="0" i="0" u="none" strike="noStrike" baseline="0" dirty="0">
                    <a:latin typeface="+mj-lt"/>
                  </a:rPr>
                  <a:t>The field in the waveguide is </a:t>
                </a:r>
                <a:r>
                  <a:rPr lang="en-US" sz="1800" b="1" i="0" u="none" strike="noStrike" baseline="0" dirty="0">
                    <a:latin typeface="+mj-lt"/>
                  </a:rPr>
                  <a:t>radiated in both direction</a:t>
                </a:r>
                <a:r>
                  <a:rPr lang="en-US" sz="1800" b="0" i="0" u="none" strike="noStrike" baseline="0" dirty="0">
                    <a:latin typeface="+mj-lt"/>
                  </a:rPr>
                  <a:t>. The waves radiated in the </a:t>
                </a:r>
                <a:r>
                  <a:rPr lang="en-US" sz="1800" b="1" i="0" u="none" strike="noStrike" baseline="0" dirty="0">
                    <a:latin typeface="+mj-lt"/>
                  </a:rPr>
                  <a:t>forward direction by the two </a:t>
                </a:r>
                <a:r>
                  <a:rPr lang="en-US" sz="1800" b="0" i="0" u="none" strike="noStrike" baseline="0" dirty="0">
                    <a:latin typeface="+mj-lt"/>
                  </a:rPr>
                  <a:t>modes have all the same phase and they add up.</a:t>
                </a:r>
              </a:p>
              <a:p>
                <a:pPr algn="l"/>
                <a:endParaRPr lang="en-US" sz="1800" b="0" i="0" u="none" strike="noStrike" baseline="0" dirty="0">
                  <a:latin typeface="+mj-lt"/>
                </a:endParaRPr>
              </a:p>
              <a:p>
                <a:pPr algn="l"/>
                <a:r>
                  <a:rPr lang="en-US" dirty="0">
                    <a:latin typeface="+mj-lt"/>
                  </a:rPr>
                  <a:t>T</a:t>
                </a:r>
                <a:r>
                  <a:rPr lang="en-US" sz="1800" b="0" i="0" u="none" strike="noStrike" baseline="0" dirty="0">
                    <a:latin typeface="+mj-lt"/>
                  </a:rPr>
                  <a:t>he waves emitted </a:t>
                </a:r>
                <a:r>
                  <a:rPr lang="en-US" sz="1800" b="1" i="0" u="none" strike="noStrike" baseline="0" dirty="0">
                    <a:latin typeface="+mj-lt"/>
                  </a:rPr>
                  <a:t>in the backward direction cancel </a:t>
                </a:r>
              </a:p>
              <a:p>
                <a:pPr algn="l"/>
                <a:r>
                  <a:rPr lang="en-US" sz="1800" b="1" i="0" u="none" strike="noStrike" baseline="0" dirty="0">
                    <a:latin typeface="+mj-lt"/>
                  </a:rPr>
                  <a:t>each other</a:t>
                </a:r>
                <a:r>
                  <a:rPr lang="en-US" sz="1800" b="0" i="0" u="none" strike="noStrike" baseline="0" dirty="0">
                    <a:latin typeface="+mj-lt"/>
                  </a:rPr>
                  <a:t> in the waveguide because of the  alternating phase delay between even and odd numbered </a:t>
                </a:r>
              </a:p>
              <a:p>
                <a:pPr algn="l"/>
                <a:r>
                  <a:rPr lang="en-US" sz="1800" b="0" i="0" u="none" strike="noStrike" baseline="0" dirty="0">
                    <a:latin typeface="+mj-lt"/>
                  </a:rPr>
                  <a:t>coupling holes.</a:t>
                </a:r>
              </a:p>
              <a:p>
                <a:pPr algn="l"/>
                <a:endParaRPr lang="en-US" dirty="0">
                  <a:latin typeface="+mj-lt"/>
                </a:endParaRPr>
              </a:p>
              <a:p>
                <a:pPr algn="l"/>
                <a:r>
                  <a:rPr lang="en-US" sz="1800" b="0" i="0" u="none" strike="noStrike" baseline="0" dirty="0">
                    <a:latin typeface="+mj-lt"/>
                  </a:rPr>
                  <a:t>Through this mechanism the reflections back to the power</a:t>
                </a:r>
              </a:p>
              <a:p>
                <a:pPr algn="l"/>
                <a:r>
                  <a:rPr lang="en-US" sz="1800" b="0" i="0" u="none" strike="noStrike" baseline="0" dirty="0">
                    <a:latin typeface="+mj-lt"/>
                  </a:rPr>
                  <a:t>source are minimized.</a:t>
                </a:r>
                <a:endParaRPr lang="en-US" dirty="0">
                  <a:latin typeface="+mj-lt"/>
                </a:endParaRPr>
              </a:p>
              <a:p>
                <a:pPr algn="l"/>
                <a:endParaRPr lang="en-US" sz="1800" b="0" i="0" u="none" strike="noStrike" baseline="0" dirty="0">
                  <a:latin typeface="+mj-lt"/>
                </a:endParaRPr>
              </a:p>
              <a:p>
                <a:pPr algn="l"/>
                <a:endParaRPr lang="en-US" sz="1800" b="0" i="0" u="none" strike="noStrike" baseline="0" dirty="0">
                  <a:latin typeface="+mj-lt"/>
                </a:endParaRPr>
              </a:p>
            </p:txBody>
          </p:sp>
        </mc:Choice>
        <mc:Fallback xmlns="">
          <p:sp>
            <p:nvSpPr>
              <p:cNvPr id="16" name="TextBox 15">
                <a:extLst>
                  <a:ext uri="{FF2B5EF4-FFF2-40B4-BE49-F238E27FC236}">
                    <a16:creationId xmlns:a16="http://schemas.microsoft.com/office/drawing/2014/main" id="{E92C9097-FE26-4978-A302-81847E88EE53}"/>
                  </a:ext>
                </a:extLst>
              </p:cNvPr>
              <p:cNvSpPr txBox="1">
                <a:spLocks noRot="1" noChangeAspect="1" noMove="1" noResize="1" noEditPoints="1" noAdjustHandles="1" noChangeArrowheads="1" noChangeShapeType="1" noTextEdit="1"/>
              </p:cNvSpPr>
              <p:nvPr/>
            </p:nvSpPr>
            <p:spPr>
              <a:xfrm>
                <a:off x="0" y="559729"/>
                <a:ext cx="6191262" cy="6301918"/>
              </a:xfrm>
              <a:prstGeom prst="rect">
                <a:avLst/>
              </a:prstGeom>
              <a:blipFill>
                <a:blip r:embed="rId5"/>
                <a:stretch>
                  <a:fillRect l="-787" t="-580" r="-394"/>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EDEFA74C-2437-4E1A-A04E-A4BE3BCE5CC6}"/>
              </a:ext>
            </a:extLst>
          </p:cNvPr>
          <p:cNvSpPr txBox="1"/>
          <p:nvPr/>
        </p:nvSpPr>
        <p:spPr>
          <a:xfrm>
            <a:off x="288947" y="6404491"/>
            <a:ext cx="4139917" cy="307777"/>
          </a:xfrm>
          <a:prstGeom prst="rect">
            <a:avLst/>
          </a:prstGeom>
          <a:noFill/>
        </p:spPr>
        <p:txBody>
          <a:bodyPr wrap="square">
            <a:spAutoFit/>
          </a:bodyPr>
          <a:lstStyle/>
          <a:p>
            <a:r>
              <a:rPr lang="en-US" sz="1400" b="0" i="1" u="none" strike="noStrike" baseline="0" dirty="0" err="1">
                <a:latin typeface="SansSerif" panose="00000400000000000000"/>
              </a:rPr>
              <a:t>Kankadze</a:t>
            </a:r>
            <a:r>
              <a:rPr lang="en-US" sz="1400" b="0" i="1" u="none" strike="noStrike" baseline="0" dirty="0">
                <a:latin typeface="SansSerif" panose="00000400000000000000"/>
              </a:rPr>
              <a:t> L, thesis,  chapter </a:t>
            </a:r>
            <a:r>
              <a:rPr lang="en-US" sz="1400" b="0" i="0" u="none" strike="noStrike" baseline="0" dirty="0">
                <a:latin typeface="SansSerif" panose="00000400000000000000"/>
              </a:rPr>
              <a:t>4.2.1 Working Principle</a:t>
            </a:r>
            <a:endParaRPr lang="en-US" sz="1400" b="1" i="1" dirty="0">
              <a:latin typeface="SansSerif" panose="00000400000000000000"/>
            </a:endParaRPr>
          </a:p>
        </p:txBody>
      </p:sp>
      <p:pic>
        <p:nvPicPr>
          <p:cNvPr id="17" name="Picture 16" descr="A picture containing diagram&#10;&#10;Description automatically generated">
            <a:extLst>
              <a:ext uri="{FF2B5EF4-FFF2-40B4-BE49-F238E27FC236}">
                <a16:creationId xmlns:a16="http://schemas.microsoft.com/office/drawing/2014/main" id="{217FFE2A-A8CC-4CBB-9F2B-680B028E2C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85487" y="1298925"/>
            <a:ext cx="4818446" cy="2352103"/>
          </a:xfrm>
          <a:prstGeom prst="rect">
            <a:avLst/>
          </a:prstGeom>
        </p:spPr>
      </p:pic>
      <p:sp>
        <p:nvSpPr>
          <p:cNvPr id="18" name="TextBox 17">
            <a:extLst>
              <a:ext uri="{FF2B5EF4-FFF2-40B4-BE49-F238E27FC236}">
                <a16:creationId xmlns:a16="http://schemas.microsoft.com/office/drawing/2014/main" id="{FEBAD637-2689-4F3D-AB1D-5CC03E86F80D}"/>
              </a:ext>
            </a:extLst>
          </p:cNvPr>
          <p:cNvSpPr txBox="1"/>
          <p:nvPr/>
        </p:nvSpPr>
        <p:spPr>
          <a:xfrm>
            <a:off x="6909739" y="988612"/>
            <a:ext cx="1620957" cy="369332"/>
          </a:xfrm>
          <a:prstGeom prst="rect">
            <a:avLst/>
          </a:prstGeom>
          <a:noFill/>
        </p:spPr>
        <p:txBody>
          <a:bodyPr wrap="none" rtlCol="0">
            <a:spAutoFit/>
          </a:bodyPr>
          <a:lstStyle/>
          <a:p>
            <a:r>
              <a:rPr lang="en-US" b="1" dirty="0"/>
              <a:t>Electric Field</a:t>
            </a:r>
          </a:p>
        </p:txBody>
      </p:sp>
      <p:sp>
        <p:nvSpPr>
          <p:cNvPr id="19" name="TextBox 18">
            <a:extLst>
              <a:ext uri="{FF2B5EF4-FFF2-40B4-BE49-F238E27FC236}">
                <a16:creationId xmlns:a16="http://schemas.microsoft.com/office/drawing/2014/main" id="{7D5A56C7-5C11-46DE-BE2A-4D0140F1777D}"/>
              </a:ext>
            </a:extLst>
          </p:cNvPr>
          <p:cNvSpPr txBox="1"/>
          <p:nvPr/>
        </p:nvSpPr>
        <p:spPr>
          <a:xfrm>
            <a:off x="9360970" y="980050"/>
            <a:ext cx="1787669" cy="369332"/>
          </a:xfrm>
          <a:prstGeom prst="rect">
            <a:avLst/>
          </a:prstGeom>
          <a:noFill/>
        </p:spPr>
        <p:txBody>
          <a:bodyPr wrap="none" rtlCol="0">
            <a:spAutoFit/>
          </a:bodyPr>
          <a:lstStyle/>
          <a:p>
            <a:r>
              <a:rPr lang="en-US" b="1" dirty="0"/>
              <a:t>Magnetic Field</a:t>
            </a:r>
          </a:p>
        </p:txBody>
      </p:sp>
      <p:pic>
        <p:nvPicPr>
          <p:cNvPr id="20" name="Picture 19">
            <a:extLst>
              <a:ext uri="{FF2B5EF4-FFF2-40B4-BE49-F238E27FC236}">
                <a16:creationId xmlns:a16="http://schemas.microsoft.com/office/drawing/2014/main" id="{11B22055-4E3B-49E6-A8F5-7F99A60AFC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7082" y="4249125"/>
            <a:ext cx="2177468" cy="2324677"/>
          </a:xfrm>
          <a:prstGeom prst="rect">
            <a:avLst/>
          </a:prstGeom>
        </p:spPr>
      </p:pic>
      <p:sp>
        <p:nvSpPr>
          <p:cNvPr id="12" name="Rectangle 11">
            <a:extLst>
              <a:ext uri="{FF2B5EF4-FFF2-40B4-BE49-F238E27FC236}">
                <a16:creationId xmlns:a16="http://schemas.microsoft.com/office/drawing/2014/main" id="{B9FA53E9-2F08-494B-B30E-6DE435BC483C}"/>
              </a:ext>
            </a:extLst>
          </p:cNvPr>
          <p:cNvSpPr/>
          <p:nvPr/>
        </p:nvSpPr>
        <p:spPr>
          <a:xfrm>
            <a:off x="7936773" y="573550"/>
            <a:ext cx="2560320" cy="3888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Excited SW mode </a:t>
            </a:r>
          </a:p>
        </p:txBody>
      </p:sp>
      <p:sp>
        <p:nvSpPr>
          <p:cNvPr id="22" name="Rectangle 21">
            <a:extLst>
              <a:ext uri="{FF2B5EF4-FFF2-40B4-BE49-F238E27FC236}">
                <a16:creationId xmlns:a16="http://schemas.microsoft.com/office/drawing/2014/main" id="{735A3603-9092-407B-9180-358B78CF95B8}"/>
              </a:ext>
            </a:extLst>
          </p:cNvPr>
          <p:cNvSpPr/>
          <p:nvPr/>
        </p:nvSpPr>
        <p:spPr>
          <a:xfrm>
            <a:off x="5980050" y="3755630"/>
            <a:ext cx="2560320" cy="3888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Wave Propagation</a:t>
            </a:r>
          </a:p>
        </p:txBody>
      </p:sp>
    </p:spTree>
    <p:extLst>
      <p:ext uri="{BB962C8B-B14F-4D97-AF65-F5344CB8AC3E}">
        <p14:creationId xmlns:p14="http://schemas.microsoft.com/office/powerpoint/2010/main" val="816869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527087" y="0"/>
            <a:ext cx="6969472" cy="1077218"/>
          </a:xfrm>
          <a:prstGeom prst="rect">
            <a:avLst/>
          </a:prstGeom>
        </p:spPr>
        <p:txBody>
          <a:bodyPr wrap="none">
            <a:spAutoFit/>
          </a:bodyPr>
          <a:lstStyle/>
          <a:p>
            <a:pPr algn="ctr"/>
            <a:r>
              <a:rPr lang="en-US" sz="3200" b="1" dirty="0">
                <a:latin typeface="SansSerif" panose="00000400000000000000"/>
              </a:rPr>
              <a:t>ADVANTAGES AND DISADVANTAGES OF </a:t>
            </a:r>
          </a:p>
          <a:p>
            <a:pPr algn="ctr"/>
            <a:r>
              <a:rPr lang="en-US" sz="3200" b="1" dirty="0">
                <a:latin typeface="SansSerif" panose="00000400000000000000"/>
              </a:rPr>
              <a:t>THE BOC WITH RESPECT TO SLED</a:t>
            </a:r>
            <a:endParaRPr lang="it-IT" sz="3200" b="1" dirty="0">
              <a:latin typeface="SansSerif" panose="0000040000000000000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B16B1FB-9C66-49AF-9FAC-6E9423E366A6}"/>
                  </a:ext>
                </a:extLst>
              </p:cNvPr>
              <p:cNvSpPr txBox="1"/>
              <p:nvPr/>
            </p:nvSpPr>
            <p:spPr>
              <a:xfrm>
                <a:off x="416485" y="2619211"/>
                <a:ext cx="5646057" cy="3970318"/>
              </a:xfrm>
              <a:prstGeom prst="rect">
                <a:avLst/>
              </a:prstGeom>
              <a:noFill/>
            </p:spPr>
            <p:txBody>
              <a:bodyPr wrap="square">
                <a:spAutoFit/>
              </a:bodyPr>
              <a:lstStyle/>
              <a:p>
                <a:r>
                  <a:rPr lang="en-US" b="1" dirty="0"/>
                  <a:t>Advantages of the BOC</a:t>
                </a:r>
                <a:r>
                  <a:rPr lang="en-US" dirty="0"/>
                  <a:t>:</a:t>
                </a:r>
              </a:p>
              <a:p>
                <a:pPr marL="285750" indent="-285750">
                  <a:buFont typeface="Arial" panose="020B0604020202020204" pitchFamily="34" charset="0"/>
                  <a:buChar char="•"/>
                </a:pPr>
                <a:r>
                  <a:rPr lang="en-US" dirty="0"/>
                  <a:t>High compression efficiency in X band (High </a:t>
                </a:r>
                <a14:m>
                  <m:oMath xmlns:m="http://schemas.openxmlformats.org/officeDocument/2006/math">
                    <m:sSub>
                      <m:sSubPr>
                        <m:ctrlPr>
                          <a:rPr lang="en-US" b="1" i="1" dirty="0" smtClean="0">
                            <a:latin typeface="Cambria Math" panose="02040503050406030204" pitchFamily="18" charset="0"/>
                          </a:rPr>
                        </m:ctrlPr>
                      </m:sSubPr>
                      <m:e>
                        <m:r>
                          <a:rPr lang="en-US" b="1" i="1" dirty="0" smtClean="0">
                            <a:latin typeface="Cambria Math" panose="02040503050406030204" pitchFamily="18" charset="0"/>
                          </a:rPr>
                          <m:t>𝑸</m:t>
                        </m:r>
                      </m:e>
                      <m:sub>
                        <m:r>
                          <a:rPr lang="en-US" b="1" i="1" dirty="0" smtClean="0">
                            <a:latin typeface="Cambria Math" panose="02040503050406030204" pitchFamily="18" charset="0"/>
                          </a:rPr>
                          <m:t>𝟎</m:t>
                        </m:r>
                      </m:sub>
                    </m:sSub>
                  </m:oMath>
                </a14:m>
                <a:r>
                  <a:rPr lang="en-US" dirty="0"/>
                  <a:t>)</a:t>
                </a:r>
              </a:p>
              <a:p>
                <a:pPr marL="285750" indent="-285750">
                  <a:buFont typeface="Arial" panose="020B0604020202020204" pitchFamily="34" charset="0"/>
                  <a:buChar char="•"/>
                </a:pPr>
                <a:r>
                  <a:rPr lang="en-US" dirty="0"/>
                  <a:t>High Order Mode damping</a:t>
                </a:r>
              </a:p>
              <a:p>
                <a:pPr marL="285750" indent="-285750" algn="just">
                  <a:buFont typeface="Arial" panose="020B0604020202020204" pitchFamily="34" charset="0"/>
                  <a:buChar char="•"/>
                </a:pPr>
                <a:r>
                  <a:rPr lang="en-US" dirty="0"/>
                  <a:t>BOC is more compact (</a:t>
                </a:r>
                <a:r>
                  <a:rPr lang="en-US" b="1" dirty="0"/>
                  <a:t>single cavity, no 3dB hybrid</a:t>
                </a:r>
                <a:r>
                  <a:rPr lang="en-US" dirty="0"/>
                  <a:t>) </a:t>
                </a:r>
              </a:p>
              <a:p>
                <a:pPr marL="285750" indent="-285750" algn="just">
                  <a:buFont typeface="Arial" panose="020B0604020202020204" pitchFamily="34" charset="0"/>
                  <a:buChar char="•"/>
                </a:pPr>
                <a:r>
                  <a:rPr lang="en-US" dirty="0"/>
                  <a:t>potentially can access to the higher peak power</a:t>
                </a:r>
              </a:p>
              <a:p>
                <a:pPr algn="just"/>
                <a:endParaRPr lang="en-US" dirty="0"/>
              </a:p>
              <a:p>
                <a:pPr algn="just"/>
                <a:r>
                  <a:rPr lang="en-US" b="1" dirty="0"/>
                  <a:t>Disadvantages of the BOC</a:t>
                </a:r>
                <a:r>
                  <a:rPr lang="en-US" dirty="0"/>
                  <a:t>:</a:t>
                </a:r>
              </a:p>
              <a:p>
                <a:pPr marL="285750" indent="-285750" algn="just">
                  <a:buFont typeface="Arial" panose="020B0604020202020204" pitchFamily="34" charset="0"/>
                  <a:buChar char="•"/>
                </a:pPr>
                <a:r>
                  <a:rPr lang="en-US" dirty="0"/>
                  <a:t>To tune the resonant frequency we need to act on the large cavity radius, but due to the coupling waveguide which surrounds the cavity, we don’t have direct mechanical access to this region. As a consequence,  tuning is</a:t>
                </a:r>
                <a:r>
                  <a:rPr lang="ka-GE" dirty="0"/>
                  <a:t> </a:t>
                </a:r>
                <a:r>
                  <a:rPr lang="en-US" dirty="0"/>
                  <a:t>possible only by changing cooling water temperature. </a:t>
                </a:r>
              </a:p>
            </p:txBody>
          </p:sp>
        </mc:Choice>
        <mc:Fallback xmlns="">
          <p:sp>
            <p:nvSpPr>
              <p:cNvPr id="5" name="TextBox 4">
                <a:extLst>
                  <a:ext uri="{FF2B5EF4-FFF2-40B4-BE49-F238E27FC236}">
                    <a16:creationId xmlns:a16="http://schemas.microsoft.com/office/drawing/2014/main" id="{3B16B1FB-9C66-49AF-9FAC-6E9423E366A6}"/>
                  </a:ext>
                </a:extLst>
              </p:cNvPr>
              <p:cNvSpPr txBox="1">
                <a:spLocks noRot="1" noChangeAspect="1" noMove="1" noResize="1" noEditPoints="1" noAdjustHandles="1" noChangeArrowheads="1" noChangeShapeType="1" noTextEdit="1"/>
              </p:cNvSpPr>
              <p:nvPr/>
            </p:nvSpPr>
            <p:spPr>
              <a:xfrm>
                <a:off x="416485" y="2619211"/>
                <a:ext cx="5646057" cy="3970318"/>
              </a:xfrm>
              <a:prstGeom prst="rect">
                <a:avLst/>
              </a:prstGeom>
              <a:blipFill>
                <a:blip r:embed="rId3"/>
                <a:stretch>
                  <a:fillRect l="-863" t="-922" r="-863" b="-15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D13DFDC-DB0B-4A55-BD78-320431F6F226}"/>
                  </a:ext>
                </a:extLst>
              </p:cNvPr>
              <p:cNvSpPr txBox="1"/>
              <p:nvPr/>
            </p:nvSpPr>
            <p:spPr>
              <a:xfrm>
                <a:off x="228466" y="1077218"/>
                <a:ext cx="11566714" cy="1314912"/>
              </a:xfrm>
              <a:prstGeom prst="rect">
                <a:avLst/>
              </a:prstGeom>
              <a:noFill/>
            </p:spPr>
            <p:txBody>
              <a:bodyPr wrap="square" rtlCol="0">
                <a:spAutoFit/>
              </a:bodyPr>
              <a:lstStyle/>
              <a:p>
                <a:pPr algn="just"/>
                <a:r>
                  <a:rPr lang="en-US" b="1" dirty="0"/>
                  <a:t>SLED</a:t>
                </a:r>
                <a:r>
                  <a:rPr lang="en-US" dirty="0"/>
                  <a:t> usually uses </a:t>
                </a:r>
                <a14:m>
                  <m:oMath xmlns:m="http://schemas.openxmlformats.org/officeDocument/2006/math">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𝑯</m:t>
                        </m:r>
                      </m:e>
                      <m:sub>
                        <m:r>
                          <a:rPr lang="en-US" sz="2000" b="1" i="1" smtClean="0">
                            <a:latin typeface="Cambria Math" panose="02040503050406030204" pitchFamily="18" charset="0"/>
                          </a:rPr>
                          <m:t>𝟎𝟏</m:t>
                        </m:r>
                        <m:r>
                          <a:rPr lang="en-US" sz="2000" b="1" i="1" smtClean="0">
                            <a:latin typeface="Cambria Math" panose="02040503050406030204" pitchFamily="18" charset="0"/>
                          </a:rPr>
                          <m:t>𝑵</m:t>
                        </m:r>
                      </m:sub>
                    </m:sSub>
                  </m:oMath>
                </a14:m>
                <a:r>
                  <a:rPr lang="en-US" sz="2000" b="1" dirty="0"/>
                  <a:t> </a:t>
                </a:r>
                <a:r>
                  <a:rPr lang="en-US" dirty="0"/>
                  <a:t>mode to operate. To  </a:t>
                </a:r>
                <a:r>
                  <a:rPr lang="en-US" dirty="0">
                    <a:latin typeface="+mj-lt"/>
                  </a:rPr>
                  <a:t>keep compression </a:t>
                </a:r>
                <a:r>
                  <a:rPr lang="en-US" b="0" i="0" u="none" strike="noStrike" baseline="0" dirty="0">
                    <a:latin typeface="+mj-lt"/>
                  </a:rPr>
                  <a:t>efficiency reasonable at a higher  frequencies, </a:t>
                </a:r>
                <a:r>
                  <a:rPr lang="en-US" dirty="0">
                    <a:latin typeface="+mj-lt"/>
                  </a:rPr>
                  <a:t> </a:t>
                </a:r>
                <a:r>
                  <a:rPr lang="en-US" b="0" i="0" u="none" strike="noStrike" baseline="0" dirty="0">
                    <a:latin typeface="+mj-lt"/>
                  </a:rPr>
                  <a:t>it is necessary to increase the cavity </a:t>
                </a:r>
                <a:r>
                  <a:rPr lang="en-US" dirty="0">
                    <a:latin typeface="+mj-lt"/>
                  </a:rPr>
                  <a:t>unloaded quality factor so the </a:t>
                </a:r>
                <a:r>
                  <a:rPr lang="en-US" b="0" i="0" u="none" strike="noStrike" baseline="0" dirty="0">
                    <a:latin typeface="+mj-lt"/>
                  </a:rPr>
                  <a:t>longitudinal index </a:t>
                </a:r>
                <a14:m>
                  <m:oMath xmlns:m="http://schemas.openxmlformats.org/officeDocument/2006/math">
                    <m:r>
                      <a:rPr lang="en-US" sz="2400" i="1" dirty="0" smtClean="0">
                        <a:latin typeface="Cambria Math" panose="02040503050406030204" pitchFamily="18" charset="0"/>
                      </a:rPr>
                      <m:t>𝑁</m:t>
                    </m:r>
                  </m:oMath>
                </a14:m>
                <a:r>
                  <a:rPr lang="en-US" sz="2000" dirty="0"/>
                  <a:t>.</a:t>
                </a:r>
              </a:p>
              <a:p>
                <a:pPr algn="l"/>
                <a:r>
                  <a:rPr lang="en-US" dirty="0">
                    <a:latin typeface="Arial" panose="020B0604020202020204" pitchFamily="34" charset="0"/>
                  </a:rPr>
                  <a:t>This means </a:t>
                </a:r>
                <a:r>
                  <a:rPr lang="en-US" b="0" i="0" u="none" strike="noStrike" baseline="0" dirty="0">
                    <a:latin typeface="Arial" panose="020B0604020202020204" pitchFamily="34" charset="0"/>
                  </a:rPr>
                  <a:t>cavity modes frequency spectrum  will be rather dense, consequently parasitic</a:t>
                </a:r>
                <a:r>
                  <a:rPr lang="en-US" dirty="0">
                    <a:latin typeface="Arial" panose="020B0604020202020204" pitchFamily="34" charset="0"/>
                  </a:rPr>
                  <a:t> </a:t>
                </a:r>
                <a:r>
                  <a:rPr lang="en-US" b="0" i="0" u="none" strike="noStrike" baseline="0" dirty="0">
                    <a:latin typeface="Arial" panose="020B0604020202020204" pitchFamily="34" charset="0"/>
                  </a:rPr>
                  <a:t>modes can perturb the operating mode and reduced the efficiency of the SLED.</a:t>
                </a:r>
                <a:endParaRPr lang="en-US" dirty="0"/>
              </a:p>
            </p:txBody>
          </p:sp>
        </mc:Choice>
        <mc:Fallback xmlns="">
          <p:sp>
            <p:nvSpPr>
              <p:cNvPr id="2" name="TextBox 1">
                <a:extLst>
                  <a:ext uri="{FF2B5EF4-FFF2-40B4-BE49-F238E27FC236}">
                    <a16:creationId xmlns:a16="http://schemas.microsoft.com/office/drawing/2014/main" id="{8D13DFDC-DB0B-4A55-BD78-320431F6F226}"/>
                  </a:ext>
                </a:extLst>
              </p:cNvPr>
              <p:cNvSpPr txBox="1">
                <a:spLocks noRot="1" noChangeAspect="1" noMove="1" noResize="1" noEditPoints="1" noAdjustHandles="1" noChangeArrowheads="1" noChangeShapeType="1" noTextEdit="1"/>
              </p:cNvSpPr>
              <p:nvPr/>
            </p:nvSpPr>
            <p:spPr>
              <a:xfrm>
                <a:off x="228466" y="1077218"/>
                <a:ext cx="11566714" cy="1314912"/>
              </a:xfrm>
              <a:prstGeom prst="rect">
                <a:avLst/>
              </a:prstGeom>
              <a:blipFill>
                <a:blip r:embed="rId4"/>
                <a:stretch>
                  <a:fillRect l="-421" t="-465" r="-421" b="-6977"/>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2D048E19-4002-46D3-BA1A-99CEB2DF00E5}"/>
              </a:ext>
            </a:extLst>
          </p:cNvPr>
          <p:cNvPicPr>
            <a:picLocks noChangeAspect="1"/>
          </p:cNvPicPr>
          <p:nvPr/>
        </p:nvPicPr>
        <p:blipFill>
          <a:blip r:embed="rId5"/>
          <a:stretch>
            <a:fillRect/>
          </a:stretch>
        </p:blipFill>
        <p:spPr>
          <a:xfrm>
            <a:off x="6134100" y="2931461"/>
            <a:ext cx="3758369" cy="1852146"/>
          </a:xfrm>
          <a:prstGeom prst="rect">
            <a:avLst/>
          </a:prstGeom>
        </p:spPr>
      </p:pic>
      <p:pic>
        <p:nvPicPr>
          <p:cNvPr id="10" name="Picture 9">
            <a:extLst>
              <a:ext uri="{FF2B5EF4-FFF2-40B4-BE49-F238E27FC236}">
                <a16:creationId xmlns:a16="http://schemas.microsoft.com/office/drawing/2014/main" id="{2C1AF14D-4361-479E-9217-1992A3B289E3}"/>
              </a:ext>
            </a:extLst>
          </p:cNvPr>
          <p:cNvPicPr>
            <a:picLocks noChangeAspect="1"/>
          </p:cNvPicPr>
          <p:nvPr/>
        </p:nvPicPr>
        <p:blipFill>
          <a:blip r:embed="rId6"/>
          <a:stretch>
            <a:fillRect/>
          </a:stretch>
        </p:blipFill>
        <p:spPr>
          <a:xfrm>
            <a:off x="9149715" y="3807615"/>
            <a:ext cx="2763611" cy="2781914"/>
          </a:xfrm>
          <a:prstGeom prst="rect">
            <a:avLst/>
          </a:prstGeom>
        </p:spPr>
      </p:pic>
      <p:sp>
        <p:nvSpPr>
          <p:cNvPr id="11" name="Rectangle 10">
            <a:extLst>
              <a:ext uri="{FF2B5EF4-FFF2-40B4-BE49-F238E27FC236}">
                <a16:creationId xmlns:a16="http://schemas.microsoft.com/office/drawing/2014/main" id="{143630E5-11E1-4D99-BA47-C8AF507F7EF2}"/>
              </a:ext>
            </a:extLst>
          </p:cNvPr>
          <p:cNvSpPr/>
          <p:nvPr/>
        </p:nvSpPr>
        <p:spPr>
          <a:xfrm>
            <a:off x="6589395" y="2467349"/>
            <a:ext cx="2560320" cy="3888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SLED</a:t>
            </a:r>
          </a:p>
        </p:txBody>
      </p:sp>
      <p:sp>
        <p:nvSpPr>
          <p:cNvPr id="12" name="Rectangle 11">
            <a:extLst>
              <a:ext uri="{FF2B5EF4-FFF2-40B4-BE49-F238E27FC236}">
                <a16:creationId xmlns:a16="http://schemas.microsoft.com/office/drawing/2014/main" id="{A0062198-2ECE-4CD9-9799-FDED2D0A3BBD}"/>
              </a:ext>
            </a:extLst>
          </p:cNvPr>
          <p:cNvSpPr/>
          <p:nvPr/>
        </p:nvSpPr>
        <p:spPr>
          <a:xfrm>
            <a:off x="9964027" y="3485606"/>
            <a:ext cx="1685109" cy="3888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BOC</a:t>
            </a:r>
          </a:p>
        </p:txBody>
      </p:sp>
      <p:sp>
        <p:nvSpPr>
          <p:cNvPr id="14" name="TextBox 13">
            <a:extLst>
              <a:ext uri="{FF2B5EF4-FFF2-40B4-BE49-F238E27FC236}">
                <a16:creationId xmlns:a16="http://schemas.microsoft.com/office/drawing/2014/main" id="{0EF100FF-8BC9-4D17-8718-2AEBA92894CD}"/>
              </a:ext>
            </a:extLst>
          </p:cNvPr>
          <p:cNvSpPr txBox="1"/>
          <p:nvPr/>
        </p:nvSpPr>
        <p:spPr>
          <a:xfrm>
            <a:off x="8728604" y="6529767"/>
            <a:ext cx="3463396" cy="381771"/>
          </a:xfrm>
          <a:prstGeom prst="rect">
            <a:avLst/>
          </a:prstGeom>
          <a:noFill/>
        </p:spPr>
        <p:txBody>
          <a:bodyPr wrap="square">
            <a:spAutoFit/>
          </a:bodyPr>
          <a:lstStyle/>
          <a:p>
            <a:pPr>
              <a:lnSpc>
                <a:spcPct val="110000"/>
              </a:lnSpc>
              <a:buClr>
                <a:schemeClr val="accent2"/>
              </a:buClr>
            </a:pPr>
            <a:r>
              <a:rPr lang="en-US" sz="1800" i="1" dirty="0" err="1">
                <a:solidFill>
                  <a:srgbClr val="000000"/>
                </a:solidFill>
                <a:latin typeface="Calibri" panose="020F0502020204030204" pitchFamily="34" charset="0"/>
                <a:ea typeface="Helvetica"/>
                <a:cs typeface="Calibri" panose="020F0502020204030204" pitchFamily="34" charset="0"/>
                <a:sym typeface="Helvetica"/>
              </a:rPr>
              <a:t>Zennaro</a:t>
            </a:r>
            <a:r>
              <a:rPr lang="en-US" sz="1800" i="1" dirty="0">
                <a:solidFill>
                  <a:srgbClr val="000000"/>
                </a:solidFill>
                <a:latin typeface="Calibri" panose="020F0502020204030204" pitchFamily="34" charset="0"/>
                <a:ea typeface="Helvetica"/>
                <a:cs typeface="Calibri" panose="020F0502020204030204" pitchFamily="34" charset="0"/>
                <a:sym typeface="Helvetica"/>
              </a:rPr>
              <a:t> R., </a:t>
            </a:r>
            <a:r>
              <a:rPr lang="en-US" sz="1800" dirty="0">
                <a:latin typeface="Calibri" panose="020F0502020204030204" pitchFamily="34" charset="0"/>
                <a:cs typeface="Calibri" panose="020F0502020204030204" pitchFamily="34" charset="0"/>
              </a:rPr>
              <a:t>WEPFI059</a:t>
            </a:r>
            <a:r>
              <a:rPr lang="en-US" sz="1800" i="1" dirty="0">
                <a:solidFill>
                  <a:srgbClr val="000000"/>
                </a:solidFill>
                <a:latin typeface="Calibri" panose="020F0502020204030204" pitchFamily="34" charset="0"/>
                <a:ea typeface="Helvetica"/>
                <a:cs typeface="Calibri" panose="020F0502020204030204" pitchFamily="34" charset="0"/>
                <a:sym typeface="Helvetica"/>
              </a:rPr>
              <a:t>, IPAC (2015).</a:t>
            </a:r>
            <a:endParaRPr lang="de-DE" altLang="en-US" sz="1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62195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47618"/>
            <a:ext cx="12063008" cy="1200329"/>
          </a:xfrm>
          <a:prstGeom prst="rect">
            <a:avLst/>
          </a:prstGeom>
        </p:spPr>
        <p:txBody>
          <a:bodyPr wrap="square">
            <a:spAutoFit/>
          </a:bodyPr>
          <a:lstStyle/>
          <a:p>
            <a:pPr algn="ctr"/>
            <a:r>
              <a:rPr lang="en-US" sz="3600" b="1" dirty="0">
                <a:latin typeface="SansSerif"/>
              </a:rPr>
              <a:t>REALIZATION OF ACCELERATOR COMPONENTS WITHOUT BRAZING: THE LNF-INFN TECHNOLOGY</a:t>
            </a:r>
            <a:endParaRPr lang="en-GB" sz="3600" dirty="0">
              <a:latin typeface="SansSerif"/>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3006845-924E-4C14-8432-CA8759FD6FA2}"/>
                  </a:ext>
                </a:extLst>
              </p:cNvPr>
              <p:cNvSpPr txBox="1"/>
              <p:nvPr/>
            </p:nvSpPr>
            <p:spPr>
              <a:xfrm>
                <a:off x="261257" y="1152711"/>
                <a:ext cx="6952343" cy="3970318"/>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Accelerating cavities are usually made of many single cells that are </a:t>
                </a:r>
                <a:r>
                  <a:rPr kumimoji="0" lang="en-US" altLang="en-US" sz="1800" b="1" i="0" u="none" strike="noStrike" cap="none" normalizeH="0" baseline="0" dirty="0">
                    <a:ln>
                      <a:noFill/>
                    </a:ln>
                    <a:solidFill>
                      <a:srgbClr val="000000"/>
                    </a:solidFill>
                    <a:effectLst/>
                    <a:latin typeface="Arial" panose="020B0604020202020204" pitchFamily="34" charset="0"/>
                  </a:rPr>
                  <a:t>brazed</a:t>
                </a:r>
                <a:r>
                  <a:rPr kumimoji="0" lang="en-US" altLang="en-US" sz="1800" b="0" i="0" u="none" strike="noStrike" cap="none" normalizeH="0" baseline="0" dirty="0">
                    <a:ln>
                      <a:noFill/>
                    </a:ln>
                    <a:solidFill>
                      <a:srgbClr val="000000"/>
                    </a:solidFill>
                    <a:effectLst/>
                    <a:latin typeface="Arial" panose="020B0604020202020204" pitchFamily="34" charset="0"/>
                  </a:rPr>
                  <a:t> together at around 1000 </a:t>
                </a:r>
                <a14:m>
                  <m:oMath xmlns:m="http://schemas.openxmlformats.org/officeDocument/2006/math">
                    <m:r>
                      <a:rPr kumimoji="0" lang="en-US" altLang="en-US" sz="1800" b="0" i="1" u="none" strike="noStrike" cap="none" normalizeH="0" baseline="0" dirty="0" smtClean="0">
                        <a:ln>
                          <a:noFill/>
                        </a:ln>
                        <a:solidFill>
                          <a:srgbClr val="000000"/>
                        </a:solidFill>
                        <a:effectLst/>
                        <a:latin typeface="Cambria Math" panose="02040503050406030204" pitchFamily="18" charset="0"/>
                        <a:ea typeface="Cambria Math" panose="02040503050406030204" pitchFamily="18" charset="0"/>
                      </a:rPr>
                      <m:t>℃</m:t>
                    </m:r>
                  </m:oMath>
                </a14:m>
                <a:r>
                  <a:rPr kumimoji="0" lang="en-US" altLang="en-US" sz="1800" b="0" i="0" u="none" strike="noStrike" cap="none" normalizeH="0" baseline="0" dirty="0">
                    <a:ln>
                      <a:noFill/>
                    </a:ln>
                    <a:solidFill>
                      <a:srgbClr val="000000"/>
                    </a:solidFill>
                    <a:effectLst/>
                    <a:latin typeface="Arial" panose="020B060402020202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ka-GE" altLang="en-US" sz="1800" b="0" i="0" u="none" strike="noStrike" cap="none" normalizeH="0" baseline="0" dirty="0">
                  <a:ln>
                    <a:noFill/>
                  </a:ln>
                  <a:solidFill>
                    <a:srgbClr val="000000"/>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Arial" panose="020B0604020202020204" pitchFamily="34" charset="0"/>
                  </a:rPr>
                  <a:t>LNF-INFN</a:t>
                </a:r>
                <a:r>
                  <a:rPr kumimoji="0" lang="en-US" altLang="en-US" sz="1800" b="0" i="0" u="none" strike="noStrike" cap="none" normalizeH="0" baseline="0" dirty="0">
                    <a:ln>
                      <a:noFill/>
                    </a:ln>
                    <a:solidFill>
                      <a:srgbClr val="000000"/>
                    </a:solidFill>
                    <a:effectLst/>
                    <a:latin typeface="Arial" panose="020B0604020202020204" pitchFamily="34" charset="0"/>
                  </a:rPr>
                  <a:t> technology which has been recently developed,</a:t>
                </a:r>
                <a:r>
                  <a:rPr kumimoji="0" lang="ka-GE" altLang="en-US" sz="1800" b="0" i="0" u="none" strike="noStrike" cap="none" normalizeH="0" baseline="0" dirty="0">
                    <a:ln>
                      <a:noFill/>
                    </a:ln>
                    <a:solidFill>
                      <a:srgbClr val="000000"/>
                    </a:solidFill>
                    <a:effectLst/>
                    <a:latin typeface="Arial" panose="020B0604020202020204" pitchFamily="34" charset="0"/>
                  </a:rPr>
                  <a:t> </a:t>
                </a:r>
                <a:r>
                  <a:rPr kumimoji="0" lang="en-US" altLang="en-US" sz="1800" b="0" i="0" u="none" strike="noStrike" cap="none" normalizeH="0" baseline="0" dirty="0">
                    <a:ln>
                      <a:noFill/>
                    </a:ln>
                    <a:solidFill>
                      <a:srgbClr val="000000"/>
                    </a:solidFill>
                    <a:effectLst/>
                    <a:latin typeface="Arial" panose="020B0604020202020204" pitchFamily="34" charset="0"/>
                  </a:rPr>
                  <a:t>avoids the expensive brazing process and involves special gaskets that guarantee (simultaneously) the vacuum seal and perfect rf contact when the structure is clamped with bolts.</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 This technology has several </a:t>
                </a:r>
                <a:r>
                  <a:rPr kumimoji="0" lang="en-US" altLang="en-US" sz="1800" b="1" i="0" u="none" strike="noStrike" cap="none" normalizeH="0" baseline="0" dirty="0">
                    <a:ln>
                      <a:noFill/>
                    </a:ln>
                    <a:solidFill>
                      <a:srgbClr val="000000"/>
                    </a:solidFill>
                    <a:effectLst/>
                    <a:latin typeface="Arial" panose="020B0604020202020204" pitchFamily="34" charset="0"/>
                  </a:rPr>
                  <a:t>advantages</a:t>
                </a:r>
                <a:r>
                  <a:rPr kumimoji="0" lang="en-US" altLang="en-US" sz="1800" b="0" i="0" u="none" strike="noStrike" cap="none" normalizeH="0" baseline="0" dirty="0">
                    <a:ln>
                      <a:noFill/>
                    </a:ln>
                    <a:solidFill>
                      <a:srgbClr val="000000"/>
                    </a:solidFill>
                    <a:effectLst/>
                    <a:latin typeface="Arial" panose="020B0604020202020204" pitchFamily="34" charset="0"/>
                  </a:rPr>
                  <a:t>:</a:t>
                </a: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1" i="0" u="none" strike="noStrike" cap="none" normalizeH="0" baseline="0" dirty="0">
                    <a:ln>
                      <a:noFill/>
                    </a:ln>
                    <a:solidFill>
                      <a:srgbClr val="000000"/>
                    </a:solidFill>
                    <a:effectLst/>
                    <a:latin typeface="Arial" panose="020B0604020202020204" pitchFamily="34" charset="0"/>
                  </a:rPr>
                  <a:t>No necessity of large vacuum furnace</a:t>
                </a: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1" i="0" u="none" strike="noStrike" cap="none" normalizeH="0" baseline="0" dirty="0">
                    <a:ln>
                      <a:noFill/>
                    </a:ln>
                    <a:solidFill>
                      <a:srgbClr val="000000"/>
                    </a:solidFill>
                    <a:effectLst/>
                    <a:latin typeface="Arial" panose="020B0604020202020204" pitchFamily="34" charset="0"/>
                  </a:rPr>
                  <a:t>Possibility to use hard copper (instead of annealed copper)</a:t>
                </a: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b="1" dirty="0">
                    <a:solidFill>
                      <a:srgbClr val="000000"/>
                    </a:solidFill>
                    <a:latin typeface="Arial" panose="020B0604020202020204" pitchFamily="34" charset="0"/>
                  </a:rPr>
                  <a:t>Brazing have a non-negligible probability of failure</a:t>
                </a: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b="1" dirty="0">
                    <a:solidFill>
                      <a:srgbClr val="000000"/>
                    </a:solidFill>
                    <a:latin typeface="Arial" panose="020B0604020202020204" pitchFamily="34" charset="0"/>
                  </a:rPr>
                  <a:t>Possibility</a:t>
                </a:r>
                <a:r>
                  <a:rPr kumimoji="0" lang="en-US" altLang="en-US" sz="1800" b="1" i="0" u="none" strike="noStrike" cap="none" normalizeH="0" baseline="0" dirty="0">
                    <a:ln>
                      <a:noFill/>
                    </a:ln>
                    <a:solidFill>
                      <a:srgbClr val="000000"/>
                    </a:solidFill>
                    <a:effectLst/>
                    <a:latin typeface="Arial" panose="020B0604020202020204" pitchFamily="34" charset="0"/>
                  </a:rPr>
                  <a:t> re-open, tune </a:t>
                </a:r>
                <a:r>
                  <a:rPr lang="en-US" altLang="en-US" b="1" dirty="0">
                    <a:solidFill>
                      <a:srgbClr val="000000"/>
                    </a:solidFill>
                    <a:latin typeface="Arial" panose="020B0604020202020204" pitchFamily="34" charset="0"/>
                  </a:rPr>
                  <a:t>it and close</a:t>
                </a:r>
                <a:r>
                  <a:rPr kumimoji="0" lang="en-US" altLang="en-US" sz="1800" b="1" i="0" u="none" strike="noStrike" cap="none" normalizeH="0" baseline="0" dirty="0">
                    <a:ln>
                      <a:noFill/>
                    </a:ln>
                    <a:solidFill>
                      <a:srgbClr val="000000"/>
                    </a:solidFill>
                    <a:effectLst/>
                    <a:latin typeface="Arial" panose="020B0604020202020204" pitchFamily="34" charset="0"/>
                  </a:rPr>
                  <a:t> the structure again with a new rf gasket.</a:t>
                </a: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b="1" dirty="0">
                    <a:solidFill>
                      <a:srgbClr val="000000"/>
                    </a:solidFill>
                    <a:latin typeface="Arial" panose="020B0604020202020204" pitchFamily="34" charset="0"/>
                  </a:rPr>
                  <a:t>It is less expensive</a:t>
                </a:r>
                <a:endParaRPr kumimoji="0" lang="en-US" altLang="en-US" sz="1800" b="1" i="0" u="none" strike="noStrike" cap="none" normalizeH="0" baseline="0" dirty="0">
                  <a:ln>
                    <a:noFill/>
                  </a:ln>
                  <a:solidFill>
                    <a:srgbClr val="000000"/>
                  </a:solidFill>
                  <a:effectLst/>
                  <a:latin typeface="Arial" panose="020B0604020202020204" pitchFamily="34" charset="0"/>
                </a:endParaRPr>
              </a:p>
            </p:txBody>
          </p:sp>
        </mc:Choice>
        <mc:Fallback xmlns="">
          <p:sp>
            <p:nvSpPr>
              <p:cNvPr id="9" name="TextBox 8">
                <a:extLst>
                  <a:ext uri="{FF2B5EF4-FFF2-40B4-BE49-F238E27FC236}">
                    <a16:creationId xmlns:a16="http://schemas.microsoft.com/office/drawing/2014/main" id="{C3006845-924E-4C14-8432-CA8759FD6FA2}"/>
                  </a:ext>
                </a:extLst>
              </p:cNvPr>
              <p:cNvSpPr txBox="1">
                <a:spLocks noRot="1" noChangeAspect="1" noMove="1" noResize="1" noEditPoints="1" noAdjustHandles="1" noChangeArrowheads="1" noChangeShapeType="1" noTextEdit="1"/>
              </p:cNvSpPr>
              <p:nvPr/>
            </p:nvSpPr>
            <p:spPr>
              <a:xfrm>
                <a:off x="261257" y="1152711"/>
                <a:ext cx="6952343" cy="3970318"/>
              </a:xfrm>
              <a:prstGeom prst="rect">
                <a:avLst/>
              </a:prstGeom>
              <a:blipFill>
                <a:blip r:embed="rId2"/>
                <a:stretch>
                  <a:fillRect l="-789" t="-768" r="-702" b="-1536"/>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F0A0A490-F146-4FDE-8379-701AB021BF2B}"/>
              </a:ext>
            </a:extLst>
          </p:cNvPr>
          <p:cNvSpPr txBox="1"/>
          <p:nvPr/>
        </p:nvSpPr>
        <p:spPr>
          <a:xfrm>
            <a:off x="261256" y="5105124"/>
            <a:ext cx="6952343" cy="1200329"/>
          </a:xfrm>
          <a:prstGeom prst="rect">
            <a:avLst/>
          </a:prstGeom>
          <a:noFill/>
        </p:spPr>
        <p:txBody>
          <a:bodyPr wrap="square">
            <a:spAutoFit/>
          </a:bodyPr>
          <a:lstStyle/>
          <a:p>
            <a:pPr algn="l"/>
            <a:r>
              <a:rPr lang="en-US" sz="1800" b="0" i="0" u="none" strike="noStrike" baseline="0" dirty="0">
                <a:latin typeface="+mj-lt"/>
              </a:rPr>
              <a:t>So far two </a:t>
            </a:r>
            <a:r>
              <a:rPr lang="en-US" sz="1800" b="1" i="0" u="none" strike="noStrike" baseline="0" dirty="0">
                <a:latin typeface="+mj-lt"/>
              </a:rPr>
              <a:t>rf-guns</a:t>
            </a:r>
            <a:r>
              <a:rPr lang="en-US" sz="1800" b="0" i="0" u="none" strike="noStrike" baseline="0" dirty="0">
                <a:latin typeface="+mj-lt"/>
              </a:rPr>
              <a:t> for </a:t>
            </a:r>
            <a:r>
              <a:rPr lang="en-US" sz="1800" b="1" i="0" u="none" strike="noStrike" baseline="0" dirty="0">
                <a:latin typeface="+mj-lt"/>
              </a:rPr>
              <a:t>SPARC_LAB </a:t>
            </a:r>
            <a:r>
              <a:rPr lang="en-US" sz="1800" b="0" i="0" u="none" strike="noStrike" baseline="0" dirty="0">
                <a:latin typeface="+mj-lt"/>
              </a:rPr>
              <a:t>and </a:t>
            </a:r>
            <a:r>
              <a:rPr lang="en-US" sz="1800" b="1" i="0" u="none" strike="noStrike" baseline="0" dirty="0">
                <a:latin typeface="+mj-lt"/>
              </a:rPr>
              <a:t>ELI-NP</a:t>
            </a:r>
            <a:r>
              <a:rPr lang="en-US" sz="1800" b="0" i="0" u="none" strike="noStrike" baseline="0" dirty="0">
                <a:latin typeface="+mj-lt"/>
              </a:rPr>
              <a:t> projects in S-band have been successfully designed and tested on high power and two more RF guns for the </a:t>
            </a:r>
            <a:r>
              <a:rPr lang="en-US" sz="1800" b="1" i="0" u="none" strike="noStrike" baseline="0" dirty="0">
                <a:latin typeface="+mj-lt"/>
              </a:rPr>
              <a:t>CLEAR</a:t>
            </a:r>
            <a:r>
              <a:rPr lang="en-US" sz="1800" b="0" i="0" u="none" strike="noStrike" baseline="0" dirty="0">
                <a:latin typeface="+mj-lt"/>
              </a:rPr>
              <a:t> and </a:t>
            </a:r>
            <a:r>
              <a:rPr lang="en-US" sz="1800" b="1" i="0" u="none" strike="noStrike" baseline="0" dirty="0">
                <a:latin typeface="+mj-lt"/>
              </a:rPr>
              <a:t>SPARC_LAB </a:t>
            </a:r>
            <a:r>
              <a:rPr lang="en-US" sz="1800" b="0" i="0" u="none" strike="noStrike" baseline="0" dirty="0">
                <a:latin typeface="+mj-lt"/>
              </a:rPr>
              <a:t>projects have been constructed and are ready for testing.</a:t>
            </a:r>
            <a:endParaRPr lang="en-US" dirty="0">
              <a:latin typeface="+mj-lt"/>
            </a:endParaRPr>
          </a:p>
        </p:txBody>
      </p:sp>
      <p:pic>
        <p:nvPicPr>
          <p:cNvPr id="14" name="Picture 13" descr="A picture containing text, different, several&#10;&#10;Description automatically generated">
            <a:extLst>
              <a:ext uri="{FF2B5EF4-FFF2-40B4-BE49-F238E27FC236}">
                <a16:creationId xmlns:a16="http://schemas.microsoft.com/office/drawing/2014/main" id="{E1C6FF15-E02B-41A8-AED1-01A54B99A8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8545" y="1152711"/>
            <a:ext cx="3580015" cy="5272131"/>
          </a:xfrm>
          <a:prstGeom prst="rect">
            <a:avLst/>
          </a:prstGeom>
        </p:spPr>
      </p:pic>
      <p:sp>
        <p:nvSpPr>
          <p:cNvPr id="21" name="TextBox 20">
            <a:extLst>
              <a:ext uri="{FF2B5EF4-FFF2-40B4-BE49-F238E27FC236}">
                <a16:creationId xmlns:a16="http://schemas.microsoft.com/office/drawing/2014/main" id="{C053CD04-E1BE-42A5-9CB2-1A4AB85DDE01}"/>
              </a:ext>
            </a:extLst>
          </p:cNvPr>
          <p:cNvSpPr txBox="1"/>
          <p:nvPr/>
        </p:nvSpPr>
        <p:spPr>
          <a:xfrm>
            <a:off x="261257" y="6321274"/>
            <a:ext cx="6952342" cy="461665"/>
          </a:xfrm>
          <a:prstGeom prst="rect">
            <a:avLst/>
          </a:prstGeom>
          <a:noFill/>
        </p:spPr>
        <p:txBody>
          <a:bodyPr wrap="square">
            <a:spAutoFit/>
          </a:bodyPr>
          <a:lstStyle/>
          <a:p>
            <a:r>
              <a:rPr lang="en-US" sz="1200" dirty="0">
                <a:latin typeface="Calibri" panose="020F0502020204030204" pitchFamily="34" charset="0"/>
                <a:cs typeface="Calibri" panose="020F0502020204030204" pitchFamily="34" charset="0"/>
              </a:rPr>
              <a:t>[1] </a:t>
            </a:r>
            <a:r>
              <a:rPr lang="en-US" sz="1200" dirty="0" err="1">
                <a:latin typeface="Calibri" panose="020F0502020204030204" pitchFamily="34" charset="0"/>
                <a:cs typeface="Calibri" panose="020F0502020204030204" pitchFamily="34" charset="0"/>
              </a:rPr>
              <a:t>Alesini</a:t>
            </a:r>
            <a:r>
              <a:rPr lang="en-US" sz="1200" dirty="0">
                <a:latin typeface="Calibri" panose="020F0502020204030204" pitchFamily="34" charset="0"/>
                <a:cs typeface="Calibri" panose="020F0502020204030204" pitchFamily="34" charset="0"/>
              </a:rPr>
              <a:t> D. et al , PhysRevAccelBeams.21.112001 – 2018</a:t>
            </a:r>
          </a:p>
          <a:p>
            <a:r>
              <a:rPr lang="en-US" sz="1200" dirty="0">
                <a:latin typeface="Calibri" panose="020F0502020204030204" pitchFamily="34" charset="0"/>
                <a:cs typeface="Calibri" panose="020F0502020204030204" pitchFamily="34" charset="0"/>
              </a:rPr>
              <a:t>[2] </a:t>
            </a:r>
            <a:r>
              <a:rPr lang="en-US" sz="1200" dirty="0" err="1">
                <a:latin typeface="Calibri" panose="020F0502020204030204" pitchFamily="34" charset="0"/>
                <a:cs typeface="Calibri" panose="020F0502020204030204" pitchFamily="34" charset="0"/>
              </a:rPr>
              <a:t>Alesini</a:t>
            </a:r>
            <a:r>
              <a:rPr lang="en-US" sz="1200" dirty="0">
                <a:latin typeface="Calibri" panose="020F0502020204030204" pitchFamily="34" charset="0"/>
                <a:cs typeface="Calibri" panose="020F0502020204030204" pitchFamily="34" charset="0"/>
              </a:rPr>
              <a:t> D. et al , PhysRevAccelBeams.18.092001 – 2015</a:t>
            </a:r>
          </a:p>
        </p:txBody>
      </p:sp>
      <p:sp>
        <p:nvSpPr>
          <p:cNvPr id="22" name="TextBox 21">
            <a:extLst>
              <a:ext uri="{FF2B5EF4-FFF2-40B4-BE49-F238E27FC236}">
                <a16:creationId xmlns:a16="http://schemas.microsoft.com/office/drawing/2014/main" id="{33EACB86-105A-4FD4-8C5C-EB59BE0B8791}"/>
              </a:ext>
            </a:extLst>
          </p:cNvPr>
          <p:cNvSpPr txBox="1"/>
          <p:nvPr/>
        </p:nvSpPr>
        <p:spPr>
          <a:xfrm>
            <a:off x="9403409" y="6424842"/>
            <a:ext cx="498236" cy="276999"/>
          </a:xfrm>
          <a:prstGeom prst="rect">
            <a:avLst/>
          </a:prstGeom>
          <a:noFill/>
        </p:spPr>
        <p:txBody>
          <a:bodyPr wrap="square">
            <a:spAutoFit/>
          </a:bodyPr>
          <a:lstStyle/>
          <a:p>
            <a:r>
              <a:rPr lang="en-US" sz="1200" dirty="0">
                <a:latin typeface="Calibri" panose="020F0502020204030204" pitchFamily="34" charset="0"/>
                <a:cs typeface="Calibri" panose="020F0502020204030204" pitchFamily="34" charset="0"/>
              </a:rPr>
              <a:t>[1]</a:t>
            </a:r>
          </a:p>
        </p:txBody>
      </p:sp>
    </p:spTree>
    <p:extLst>
      <p:ext uri="{BB962C8B-B14F-4D97-AF65-F5344CB8AC3E}">
        <p14:creationId xmlns:p14="http://schemas.microsoft.com/office/powerpoint/2010/main" val="3296762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1">
            <a:extLst>
              <a:ext uri="{FF2B5EF4-FFF2-40B4-BE49-F238E27FC236}">
                <a16:creationId xmlns:a16="http://schemas.microsoft.com/office/drawing/2014/main" id="{8379C259-98C0-4EC7-9370-6E5EEB2BB54C}"/>
              </a:ext>
            </a:extLst>
          </p:cNvPr>
          <p:cNvSpPr/>
          <p:nvPr/>
        </p:nvSpPr>
        <p:spPr>
          <a:xfrm>
            <a:off x="555442" y="0"/>
            <a:ext cx="11159850" cy="646331"/>
          </a:xfrm>
          <a:prstGeom prst="rect">
            <a:avLst/>
          </a:prstGeom>
        </p:spPr>
        <p:txBody>
          <a:bodyPr wrap="none">
            <a:spAutoFit/>
          </a:bodyPr>
          <a:lstStyle/>
          <a:p>
            <a:r>
              <a:rPr lang="en-GB" sz="3600" b="1" cap="all" dirty="0" err="1">
                <a:latin typeface="SansSerif"/>
              </a:rPr>
              <a:t>EuPRAXIA@SPARC_LAB</a:t>
            </a:r>
            <a:r>
              <a:rPr lang="en-GB" sz="3600" b="1" cap="all" dirty="0">
                <a:latin typeface="SansSerif"/>
              </a:rPr>
              <a:t> project: short introduction</a:t>
            </a:r>
          </a:p>
        </p:txBody>
      </p:sp>
      <p:sp>
        <p:nvSpPr>
          <p:cNvPr id="4" name="Rettangolo 3">
            <a:extLst>
              <a:ext uri="{FF2B5EF4-FFF2-40B4-BE49-F238E27FC236}">
                <a16:creationId xmlns:a16="http://schemas.microsoft.com/office/drawing/2014/main" id="{83D2E346-27D7-4666-866F-C891C6787396}"/>
              </a:ext>
            </a:extLst>
          </p:cNvPr>
          <p:cNvSpPr/>
          <p:nvPr/>
        </p:nvSpPr>
        <p:spPr>
          <a:xfrm>
            <a:off x="0" y="807476"/>
            <a:ext cx="6768269" cy="3970318"/>
          </a:xfrm>
          <a:prstGeom prst="rect">
            <a:avLst/>
          </a:prstGeom>
        </p:spPr>
        <p:txBody>
          <a:bodyPr wrap="square">
            <a:spAutoFit/>
          </a:bodyPr>
          <a:lstStyle/>
          <a:p>
            <a:pPr marL="285750" indent="-285750" algn="just">
              <a:buFont typeface="Arial" panose="020B0604020202020204" pitchFamily="34" charset="0"/>
              <a:buChar char="•"/>
            </a:pPr>
            <a:r>
              <a:rPr lang="en-US" dirty="0"/>
              <a:t>The project </a:t>
            </a:r>
            <a:r>
              <a:rPr lang="en-US" b="1" dirty="0" err="1"/>
              <a:t>EuPRAXIA@SPARC_LAB</a:t>
            </a:r>
            <a:r>
              <a:rPr lang="en-US" b="1" dirty="0"/>
              <a:t> </a:t>
            </a:r>
            <a:r>
              <a:rPr lang="en-US" dirty="0"/>
              <a:t>aims at </a:t>
            </a:r>
            <a:r>
              <a:rPr lang="en-US" b="1" dirty="0"/>
              <a:t>constructing a FEL radiation source (</a:t>
            </a:r>
            <a:r>
              <a:rPr lang="en-US" b="1" dirty="0">
                <a:sym typeface="Symbol" panose="05050102010706020507" pitchFamily="18" charset="2"/>
              </a:rPr>
              <a:t></a:t>
            </a:r>
            <a:r>
              <a:rPr lang="en-US" b="1" baseline="-25000" dirty="0">
                <a:sym typeface="Symbol" panose="05050102010706020507" pitchFamily="18" charset="2"/>
              </a:rPr>
              <a:t>FEL</a:t>
            </a:r>
            <a:r>
              <a:rPr lang="en-US" b="1" dirty="0">
                <a:sym typeface="Symbol" panose="05050102010706020507" pitchFamily="18" charset="2"/>
              </a:rPr>
              <a:t>=</a:t>
            </a:r>
            <a:r>
              <a:rPr lang="en-US" b="1" dirty="0"/>
              <a:t>3 nm) based on RF linear accelerator combined with a plasma module</a:t>
            </a:r>
            <a:r>
              <a:rPr lang="en-US" dirty="0"/>
              <a:t>;</a:t>
            </a:r>
          </a:p>
          <a:p>
            <a:pPr marL="285750" indent="-285750" algn="just">
              <a:buFont typeface="Arial" panose="020B0604020202020204" pitchFamily="34" charset="0"/>
              <a:buChar char="•"/>
            </a:pPr>
            <a:endParaRPr lang="en-US" dirty="0"/>
          </a:p>
          <a:p>
            <a:pPr marL="285750" lvl="0" indent="-285750" algn="just">
              <a:buFont typeface="Arial" panose="020B0604020202020204" pitchFamily="34" charset="0"/>
              <a:buChar char="•"/>
            </a:pPr>
            <a:r>
              <a:rPr lang="en-US" dirty="0"/>
              <a:t>The </a:t>
            </a:r>
            <a:r>
              <a:rPr lang="en-US" b="1" dirty="0"/>
              <a:t>CDR</a:t>
            </a:r>
            <a:r>
              <a:rPr lang="en-US" dirty="0"/>
              <a:t> of the overall machine </a:t>
            </a:r>
            <a:r>
              <a:rPr lang="en-US" b="1" dirty="0"/>
              <a:t>has been already published few years ago </a:t>
            </a:r>
            <a:r>
              <a:rPr lang="en-US" dirty="0"/>
              <a:t>and now the effort </a:t>
            </a:r>
            <a:r>
              <a:rPr lang="en-US" altLang="it-IT" dirty="0"/>
              <a:t>is directed towards the preparation of the </a:t>
            </a:r>
            <a:r>
              <a:rPr lang="en-US" altLang="it-IT" b="1" dirty="0"/>
              <a:t>TDR (expected for 2024)</a:t>
            </a:r>
            <a:r>
              <a:rPr lang="en-US" altLang="it-IT" dirty="0"/>
              <a:t>;</a:t>
            </a:r>
          </a:p>
          <a:p>
            <a:pPr marL="285750" lvl="0" indent="-285750" algn="just">
              <a:buFont typeface="Arial" panose="020B0604020202020204" pitchFamily="34" charset="0"/>
              <a:buChar char="•"/>
            </a:pPr>
            <a:endParaRPr lang="en-US" altLang="it-IT" dirty="0"/>
          </a:p>
          <a:p>
            <a:pPr marL="285750" lvl="0" indent="-285750" algn="just">
              <a:buFont typeface="Arial" panose="020B0604020202020204" pitchFamily="34" charset="0"/>
              <a:buChar char="•"/>
            </a:pPr>
            <a:r>
              <a:rPr lang="en-US" altLang="it-IT" dirty="0"/>
              <a:t>The project is one of the </a:t>
            </a:r>
            <a:r>
              <a:rPr lang="en-US" altLang="it-IT" b="1" dirty="0"/>
              <a:t>pillar</a:t>
            </a:r>
            <a:r>
              <a:rPr lang="en-US" altLang="it-IT" dirty="0"/>
              <a:t> of the </a:t>
            </a:r>
            <a:r>
              <a:rPr lang="en-US" altLang="it-IT" b="1" dirty="0"/>
              <a:t>European Project EUPRAXIA </a:t>
            </a:r>
            <a:r>
              <a:rPr lang="en-US" altLang="it-IT" dirty="0"/>
              <a:t>(</a:t>
            </a:r>
            <a:r>
              <a:rPr lang="en-US" altLang="it-IT" dirty="0" err="1"/>
              <a:t>coord</a:t>
            </a:r>
            <a:r>
              <a:rPr lang="en-US" altLang="it-IT" dirty="0"/>
              <a:t>. R. </a:t>
            </a:r>
            <a:r>
              <a:rPr lang="en-US" altLang="it-IT" dirty="0" err="1"/>
              <a:t>Assmann</a:t>
            </a:r>
            <a:r>
              <a:rPr lang="en-US" altLang="it-IT" dirty="0"/>
              <a:t>, </a:t>
            </a:r>
            <a:r>
              <a:rPr lang="en-US" altLang="it-IT" dirty="0">
                <a:hlinkClick r:id="rId2"/>
              </a:rPr>
              <a:t>http://www.eupraxia-project.eu/</a:t>
            </a:r>
            <a:r>
              <a:rPr lang="en-US" altLang="it-IT" dirty="0"/>
              <a:t>) now waiting for the outcome of the </a:t>
            </a:r>
            <a:r>
              <a:rPr lang="en-US" altLang="it-IT" b="1" dirty="0"/>
              <a:t>ESFRI application</a:t>
            </a:r>
            <a:r>
              <a:rPr lang="en-US" altLang="it-IT" dirty="0"/>
              <a:t>. In any case </a:t>
            </a:r>
            <a:r>
              <a:rPr lang="en-US" dirty="0" err="1"/>
              <a:t>EuPRAXIA@SPARC_LAB</a:t>
            </a:r>
            <a:r>
              <a:rPr lang="en-US" dirty="0"/>
              <a:t> </a:t>
            </a:r>
            <a:r>
              <a:rPr lang="en-US" altLang="it-IT" dirty="0"/>
              <a:t>will be funded by INFN (independently from the EUPRAXIA-</a:t>
            </a:r>
            <a:r>
              <a:rPr lang="en-US" altLang="it-IT" dirty="0" err="1"/>
              <a:t>Eu</a:t>
            </a:r>
            <a:r>
              <a:rPr lang="en-US" altLang="it-IT" dirty="0"/>
              <a:t> developments).</a:t>
            </a:r>
          </a:p>
        </p:txBody>
      </p:sp>
      <p:pic>
        <p:nvPicPr>
          <p:cNvPr id="5" name="Immagine 5">
            <a:extLst>
              <a:ext uri="{FF2B5EF4-FFF2-40B4-BE49-F238E27FC236}">
                <a16:creationId xmlns:a16="http://schemas.microsoft.com/office/drawing/2014/main" id="{63072E94-A814-48C2-9774-5188E64E7181}"/>
              </a:ext>
            </a:extLst>
          </p:cNvPr>
          <p:cNvPicPr>
            <a:picLocks noChangeAspect="1"/>
          </p:cNvPicPr>
          <p:nvPr/>
        </p:nvPicPr>
        <p:blipFill>
          <a:blip r:embed="rId3"/>
          <a:stretch>
            <a:fillRect/>
          </a:stretch>
        </p:blipFill>
        <p:spPr>
          <a:xfrm>
            <a:off x="6863410" y="4178089"/>
            <a:ext cx="5263879" cy="2670561"/>
          </a:xfrm>
          <a:prstGeom prst="rect">
            <a:avLst/>
          </a:prstGeom>
        </p:spPr>
      </p:pic>
      <p:pic>
        <p:nvPicPr>
          <p:cNvPr id="6" name="Immagine 6">
            <a:extLst>
              <a:ext uri="{FF2B5EF4-FFF2-40B4-BE49-F238E27FC236}">
                <a16:creationId xmlns:a16="http://schemas.microsoft.com/office/drawing/2014/main" id="{26DEA030-9457-4A4B-9AF9-FB7D93E6A7A3}"/>
              </a:ext>
            </a:extLst>
          </p:cNvPr>
          <p:cNvPicPr>
            <a:picLocks noChangeAspect="1"/>
          </p:cNvPicPr>
          <p:nvPr/>
        </p:nvPicPr>
        <p:blipFill>
          <a:blip r:embed="rId4"/>
          <a:stretch>
            <a:fillRect/>
          </a:stretch>
        </p:blipFill>
        <p:spPr>
          <a:xfrm>
            <a:off x="6863410" y="969285"/>
            <a:ext cx="5263879" cy="3179775"/>
          </a:xfrm>
          <a:prstGeom prst="rect">
            <a:avLst/>
          </a:prstGeom>
        </p:spPr>
      </p:pic>
      <p:pic>
        <p:nvPicPr>
          <p:cNvPr id="7" name="Immagine 8">
            <a:extLst>
              <a:ext uri="{FF2B5EF4-FFF2-40B4-BE49-F238E27FC236}">
                <a16:creationId xmlns:a16="http://schemas.microsoft.com/office/drawing/2014/main" id="{76415716-04EF-4853-B597-5894AC333204}"/>
              </a:ext>
            </a:extLst>
          </p:cNvPr>
          <p:cNvPicPr>
            <a:picLocks noChangeAspect="1"/>
          </p:cNvPicPr>
          <p:nvPr/>
        </p:nvPicPr>
        <p:blipFill>
          <a:blip r:embed="rId5"/>
          <a:stretch>
            <a:fillRect/>
          </a:stretch>
        </p:blipFill>
        <p:spPr>
          <a:xfrm>
            <a:off x="3665388" y="4693864"/>
            <a:ext cx="1328264" cy="1873564"/>
          </a:xfrm>
          <a:prstGeom prst="rect">
            <a:avLst/>
          </a:prstGeom>
          <a:ln w="38100">
            <a:solidFill>
              <a:srgbClr val="00B050"/>
            </a:solidFill>
          </a:ln>
        </p:spPr>
      </p:pic>
      <p:sp>
        <p:nvSpPr>
          <p:cNvPr id="8" name="Freccia a destra 12">
            <a:extLst>
              <a:ext uri="{FF2B5EF4-FFF2-40B4-BE49-F238E27FC236}">
                <a16:creationId xmlns:a16="http://schemas.microsoft.com/office/drawing/2014/main" id="{0889CA92-1B8D-40A0-960D-BE6E00F23E12}"/>
              </a:ext>
            </a:extLst>
          </p:cNvPr>
          <p:cNvSpPr/>
          <p:nvPr/>
        </p:nvSpPr>
        <p:spPr>
          <a:xfrm>
            <a:off x="5098529" y="5235113"/>
            <a:ext cx="435835" cy="7263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asellaDiTesto 13">
            <a:extLst>
              <a:ext uri="{FF2B5EF4-FFF2-40B4-BE49-F238E27FC236}">
                <a16:creationId xmlns:a16="http://schemas.microsoft.com/office/drawing/2014/main" id="{D54CE1C0-6239-45E7-ACB2-A8ECBF37EFCB}"/>
              </a:ext>
            </a:extLst>
          </p:cNvPr>
          <p:cNvSpPr txBox="1"/>
          <p:nvPr/>
        </p:nvSpPr>
        <p:spPr>
          <a:xfrm>
            <a:off x="5639242" y="5260168"/>
            <a:ext cx="1029449" cy="707886"/>
          </a:xfrm>
          <a:prstGeom prst="rect">
            <a:avLst/>
          </a:prstGeom>
          <a:solidFill>
            <a:srgbClr val="FFC000"/>
          </a:solidFill>
        </p:spPr>
        <p:txBody>
          <a:bodyPr wrap="none" rtlCol="0">
            <a:spAutoFit/>
          </a:bodyPr>
          <a:lstStyle/>
          <a:p>
            <a:r>
              <a:rPr lang="en-GB" sz="4000" dirty="0"/>
              <a:t>TDR</a:t>
            </a:r>
          </a:p>
        </p:txBody>
      </p:sp>
      <p:sp>
        <p:nvSpPr>
          <p:cNvPr id="11" name="Rettangolo 15">
            <a:extLst>
              <a:ext uri="{FF2B5EF4-FFF2-40B4-BE49-F238E27FC236}">
                <a16:creationId xmlns:a16="http://schemas.microsoft.com/office/drawing/2014/main" id="{14A3D480-53A6-4376-9A8F-CEFEC730B6AD}"/>
              </a:ext>
            </a:extLst>
          </p:cNvPr>
          <p:cNvSpPr/>
          <p:nvPr/>
        </p:nvSpPr>
        <p:spPr>
          <a:xfrm>
            <a:off x="64711" y="4798503"/>
            <a:ext cx="3317118" cy="923330"/>
          </a:xfrm>
          <a:prstGeom prst="rect">
            <a:avLst/>
          </a:prstGeom>
        </p:spPr>
        <p:txBody>
          <a:bodyPr wrap="square">
            <a:spAutoFit/>
          </a:bodyPr>
          <a:lstStyle/>
          <a:p>
            <a:pPr marL="285750" indent="-285750" algn="just">
              <a:buFont typeface="Arial" panose="020B0604020202020204" pitchFamily="34" charset="0"/>
              <a:buChar char="•"/>
            </a:pPr>
            <a:r>
              <a:rPr lang="en-US" altLang="it-IT" dirty="0"/>
              <a:t>A </a:t>
            </a:r>
            <a:r>
              <a:rPr lang="en-US" altLang="it-IT" b="1" dirty="0"/>
              <a:t>new building</a:t>
            </a:r>
            <a:r>
              <a:rPr lang="en-US" altLang="it-IT" dirty="0"/>
              <a:t>, now under executive design phase will host the new Facility at LNF </a:t>
            </a:r>
          </a:p>
        </p:txBody>
      </p:sp>
      <p:sp>
        <p:nvSpPr>
          <p:cNvPr id="12" name="Rectangle 11">
            <a:extLst>
              <a:ext uri="{FF2B5EF4-FFF2-40B4-BE49-F238E27FC236}">
                <a16:creationId xmlns:a16="http://schemas.microsoft.com/office/drawing/2014/main" id="{F9B157AE-C410-4A93-A447-88A725B3D9D5}"/>
              </a:ext>
            </a:extLst>
          </p:cNvPr>
          <p:cNvSpPr/>
          <p:nvPr/>
        </p:nvSpPr>
        <p:spPr>
          <a:xfrm>
            <a:off x="8105503" y="675360"/>
            <a:ext cx="2381794" cy="8428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magine 14">
            <a:extLst>
              <a:ext uri="{FF2B5EF4-FFF2-40B4-BE49-F238E27FC236}">
                <a16:creationId xmlns:a16="http://schemas.microsoft.com/office/drawing/2014/main" id="{62DF7A74-002A-46EA-9632-275BA75EE7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952" y="717939"/>
            <a:ext cx="1470896" cy="631555"/>
          </a:xfrm>
          <a:prstGeom prst="rect">
            <a:avLst/>
          </a:prstGeom>
        </p:spPr>
      </p:pic>
    </p:spTree>
    <p:extLst>
      <p:ext uri="{BB962C8B-B14F-4D97-AF65-F5344CB8AC3E}">
        <p14:creationId xmlns:p14="http://schemas.microsoft.com/office/powerpoint/2010/main" val="2345895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275C2A-E2FF-4CA7-830F-8FDC5289FB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136" y="4058811"/>
            <a:ext cx="3869102" cy="2799189"/>
          </a:xfrm>
          <a:prstGeom prst="rect">
            <a:avLst/>
          </a:prstGeom>
        </p:spPr>
      </p:pic>
      <p:sp>
        <p:nvSpPr>
          <p:cNvPr id="7" name="TextBox 6">
            <a:extLst>
              <a:ext uri="{FF2B5EF4-FFF2-40B4-BE49-F238E27FC236}">
                <a16:creationId xmlns:a16="http://schemas.microsoft.com/office/drawing/2014/main" id="{225A79BB-6951-4328-8FC3-E7B6F181E040}"/>
              </a:ext>
            </a:extLst>
          </p:cNvPr>
          <p:cNvSpPr txBox="1"/>
          <p:nvPr/>
        </p:nvSpPr>
        <p:spPr>
          <a:xfrm>
            <a:off x="3072266" y="-102368"/>
            <a:ext cx="5714719" cy="584775"/>
          </a:xfrm>
          <a:prstGeom prst="rect">
            <a:avLst/>
          </a:prstGeom>
          <a:noFill/>
        </p:spPr>
        <p:txBody>
          <a:bodyPr wrap="square">
            <a:spAutoFit/>
          </a:bodyPr>
          <a:lstStyle/>
          <a:p>
            <a:pPr algn="ctr"/>
            <a:r>
              <a:rPr lang="en-GB" sz="3200" b="1" cap="all" dirty="0"/>
              <a:t>Overview of the LINAC</a:t>
            </a:r>
          </a:p>
        </p:txBody>
      </p:sp>
      <mc:AlternateContent xmlns:mc="http://schemas.openxmlformats.org/markup-compatibility/2006" xmlns:a14="http://schemas.microsoft.com/office/drawing/2010/main">
        <mc:Choice Requires="a14">
          <p:graphicFrame>
            <p:nvGraphicFramePr>
              <p:cNvPr id="2" name="Table 2">
                <a:extLst>
                  <a:ext uri="{FF2B5EF4-FFF2-40B4-BE49-F238E27FC236}">
                    <a16:creationId xmlns:a16="http://schemas.microsoft.com/office/drawing/2014/main" id="{4848DEC5-5879-45A3-AFF6-EC736D4D17EB}"/>
                  </a:ext>
                </a:extLst>
              </p:cNvPr>
              <p:cNvGraphicFramePr>
                <a:graphicFrameLocks noGrp="1"/>
              </p:cNvGraphicFramePr>
              <p:nvPr>
                <p:extLst>
                  <p:ext uri="{D42A27DB-BD31-4B8C-83A1-F6EECF244321}">
                    <p14:modId xmlns:p14="http://schemas.microsoft.com/office/powerpoint/2010/main" val="3855296373"/>
                  </p:ext>
                </p:extLst>
              </p:nvPr>
            </p:nvGraphicFramePr>
            <p:xfrm>
              <a:off x="7019558" y="3001093"/>
              <a:ext cx="4331426" cy="3383856"/>
            </p:xfrm>
            <a:graphic>
              <a:graphicData uri="http://schemas.openxmlformats.org/drawingml/2006/table">
                <a:tbl>
                  <a:tblPr firstRow="1" bandRow="1">
                    <a:tableStyleId>{5C22544A-7EE6-4342-B048-85BDC9FD1C3A}</a:tableStyleId>
                  </a:tblPr>
                  <a:tblGrid>
                    <a:gridCol w="2675382">
                      <a:extLst>
                        <a:ext uri="{9D8B030D-6E8A-4147-A177-3AD203B41FA5}">
                          <a16:colId xmlns:a16="http://schemas.microsoft.com/office/drawing/2014/main" val="1856691223"/>
                        </a:ext>
                      </a:extLst>
                    </a:gridCol>
                    <a:gridCol w="1656044">
                      <a:extLst>
                        <a:ext uri="{9D8B030D-6E8A-4147-A177-3AD203B41FA5}">
                          <a16:colId xmlns:a16="http://schemas.microsoft.com/office/drawing/2014/main" val="256751508"/>
                        </a:ext>
                      </a:extLst>
                    </a:gridCol>
                  </a:tblGrid>
                  <a:tr h="375557">
                    <a:tc gridSpan="2">
                      <a:txBody>
                        <a:bodyPr/>
                        <a:lstStyle/>
                        <a:p>
                          <a:pPr algn="ctr"/>
                          <a:r>
                            <a:rPr lang="en-US" dirty="0">
                              <a:solidFill>
                                <a:srgbClr val="002060"/>
                              </a:solidFill>
                            </a:rPr>
                            <a:t>Main parameters X Band Module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429088"/>
                      </a:ext>
                    </a:extLst>
                  </a:tr>
                  <a:tr h="375557">
                    <a:tc>
                      <a:txBody>
                        <a:bodyPr/>
                        <a:lstStyle/>
                        <a:p>
                          <a:r>
                            <a:rPr lang="en-US" dirty="0"/>
                            <a:t>Frequency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11.9942 GHz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19823932"/>
                      </a:ext>
                    </a:extLst>
                  </a:tr>
                  <a:tr h="375557">
                    <a:tc>
                      <a:txBody>
                        <a:bodyPr/>
                        <a:lstStyle/>
                        <a:p>
                          <a:r>
                            <a:rPr lang="en-US" dirty="0"/>
                            <a:t>Average Gradient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60 MV/m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91643148"/>
                      </a:ext>
                    </a:extLst>
                  </a:tr>
                  <a:tr h="375557">
                    <a:tc>
                      <a:txBody>
                        <a:bodyPr/>
                        <a:lstStyle/>
                        <a:p>
                          <a:r>
                            <a:rPr lang="en-US" dirty="0"/>
                            <a:t>Structure length 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0.9 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26946851"/>
                      </a:ext>
                    </a:extLst>
                  </a:tr>
                  <a:tr h="375557">
                    <a:tc>
                      <a:txBody>
                        <a:bodyPr/>
                        <a:lstStyle/>
                        <a:p>
                          <a:r>
                            <a:rPr lang="en-US" dirty="0"/>
                            <a:t>Filling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126 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28534223"/>
                      </a:ext>
                    </a:extLst>
                  </a:tr>
                  <a:tr h="375557">
                    <a:tc>
                      <a:txBody>
                        <a:bodyPr/>
                        <a:lstStyle/>
                        <a:p>
                          <a:r>
                            <a:rPr lang="en-US" dirty="0"/>
                            <a:t>Structure per module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36745652"/>
                      </a:ext>
                    </a:extLst>
                  </a:tr>
                  <a:tr h="375557">
                    <a:tc>
                      <a:txBody>
                        <a:bodyPr/>
                        <a:lstStyle/>
                        <a:p>
                          <a:r>
                            <a:rPr lang="en-US" dirty="0"/>
                            <a:t>Klystron power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50 MW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6783472"/>
                      </a:ext>
                    </a:extLst>
                  </a:tr>
                  <a:tr h="375557">
                    <a:tc>
                      <a:txBody>
                        <a:bodyPr/>
                        <a:lstStyle/>
                        <a:p>
                          <a:r>
                            <a:rPr lang="en-US" dirty="0"/>
                            <a:t>Klystron pulse length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1.5 </a:t>
                          </a:r>
                          <a14:m>
                            <m:oMath xmlns:m="http://schemas.openxmlformats.org/officeDocument/2006/math">
                              <m:r>
                                <a:rPr lang="en-US" i="1" smtClean="0">
                                  <a:latin typeface="Cambria Math" panose="02040503050406030204" pitchFamily="18" charset="0"/>
                                  <a:ea typeface="Cambria Math" panose="02040503050406030204" pitchFamily="18" charset="0"/>
                                </a:rPr>
                                <m:t>𝜇</m:t>
                              </m:r>
                            </m:oMath>
                          </a14:m>
                          <a:r>
                            <a:rPr lang="en-US" dirty="0"/>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89407312"/>
                      </a:ext>
                    </a:extLst>
                  </a:tr>
                  <a:tr h="375557">
                    <a:tc>
                      <a:txBody>
                        <a:bodyPr/>
                        <a:lstStyle/>
                        <a:p>
                          <a:r>
                            <a:rPr lang="en-US" dirty="0"/>
                            <a:t>Repetition 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100 Hz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20156258"/>
                      </a:ext>
                    </a:extLst>
                  </a:tr>
                </a:tbl>
              </a:graphicData>
            </a:graphic>
          </p:graphicFrame>
        </mc:Choice>
        <mc:Fallback xmlns="">
          <p:graphicFrame>
            <p:nvGraphicFramePr>
              <p:cNvPr id="2" name="Table 2">
                <a:extLst>
                  <a:ext uri="{FF2B5EF4-FFF2-40B4-BE49-F238E27FC236}">
                    <a16:creationId xmlns:a16="http://schemas.microsoft.com/office/drawing/2014/main" id="{4848DEC5-5879-45A3-AFF6-EC736D4D17EB}"/>
                  </a:ext>
                </a:extLst>
              </p:cNvPr>
              <p:cNvGraphicFramePr>
                <a:graphicFrameLocks noGrp="1"/>
              </p:cNvGraphicFramePr>
              <p:nvPr>
                <p:extLst>
                  <p:ext uri="{D42A27DB-BD31-4B8C-83A1-F6EECF244321}">
                    <p14:modId xmlns:p14="http://schemas.microsoft.com/office/powerpoint/2010/main" val="3855296373"/>
                  </p:ext>
                </p:extLst>
              </p:nvPr>
            </p:nvGraphicFramePr>
            <p:xfrm>
              <a:off x="7019558" y="3001093"/>
              <a:ext cx="4331426" cy="3383856"/>
            </p:xfrm>
            <a:graphic>
              <a:graphicData uri="http://schemas.openxmlformats.org/drawingml/2006/table">
                <a:tbl>
                  <a:tblPr firstRow="1" bandRow="1">
                    <a:tableStyleId>{5C22544A-7EE6-4342-B048-85BDC9FD1C3A}</a:tableStyleId>
                  </a:tblPr>
                  <a:tblGrid>
                    <a:gridCol w="2675382">
                      <a:extLst>
                        <a:ext uri="{9D8B030D-6E8A-4147-A177-3AD203B41FA5}">
                          <a16:colId xmlns:a16="http://schemas.microsoft.com/office/drawing/2014/main" val="1856691223"/>
                        </a:ext>
                      </a:extLst>
                    </a:gridCol>
                    <a:gridCol w="1656044">
                      <a:extLst>
                        <a:ext uri="{9D8B030D-6E8A-4147-A177-3AD203B41FA5}">
                          <a16:colId xmlns:a16="http://schemas.microsoft.com/office/drawing/2014/main" val="256751508"/>
                        </a:ext>
                      </a:extLst>
                    </a:gridCol>
                  </a:tblGrid>
                  <a:tr h="375984">
                    <a:tc gridSpan="2">
                      <a:txBody>
                        <a:bodyPr/>
                        <a:lstStyle/>
                        <a:p>
                          <a:pPr algn="ctr"/>
                          <a:r>
                            <a:rPr lang="en-US" dirty="0">
                              <a:solidFill>
                                <a:srgbClr val="002060"/>
                              </a:solidFill>
                            </a:rPr>
                            <a:t>Main parameters X Band Module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429088"/>
                      </a:ext>
                    </a:extLst>
                  </a:tr>
                  <a:tr h="375984">
                    <a:tc>
                      <a:txBody>
                        <a:bodyPr/>
                        <a:lstStyle/>
                        <a:p>
                          <a:r>
                            <a:rPr lang="en-US" dirty="0"/>
                            <a:t>Frequency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11.9942 GHz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19823932"/>
                      </a:ext>
                    </a:extLst>
                  </a:tr>
                  <a:tr h="375984">
                    <a:tc>
                      <a:txBody>
                        <a:bodyPr/>
                        <a:lstStyle/>
                        <a:p>
                          <a:r>
                            <a:rPr lang="en-US" dirty="0"/>
                            <a:t>Average Gradient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60 MV/m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91643148"/>
                      </a:ext>
                    </a:extLst>
                  </a:tr>
                  <a:tr h="375984">
                    <a:tc>
                      <a:txBody>
                        <a:bodyPr/>
                        <a:lstStyle/>
                        <a:p>
                          <a:r>
                            <a:rPr lang="en-US" dirty="0"/>
                            <a:t>Structure length 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0.9 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26946851"/>
                      </a:ext>
                    </a:extLst>
                  </a:tr>
                  <a:tr h="375984">
                    <a:tc>
                      <a:txBody>
                        <a:bodyPr/>
                        <a:lstStyle/>
                        <a:p>
                          <a:r>
                            <a:rPr lang="en-US" dirty="0"/>
                            <a:t>Filling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126 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28534223"/>
                      </a:ext>
                    </a:extLst>
                  </a:tr>
                  <a:tr h="375984">
                    <a:tc>
                      <a:txBody>
                        <a:bodyPr/>
                        <a:lstStyle/>
                        <a:p>
                          <a:r>
                            <a:rPr lang="en-US" dirty="0"/>
                            <a:t>Structure per module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36745652"/>
                      </a:ext>
                    </a:extLst>
                  </a:tr>
                  <a:tr h="375984">
                    <a:tc>
                      <a:txBody>
                        <a:bodyPr/>
                        <a:lstStyle/>
                        <a:p>
                          <a:r>
                            <a:rPr lang="en-US" dirty="0"/>
                            <a:t>Klystron power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50 MW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6783472"/>
                      </a:ext>
                    </a:extLst>
                  </a:tr>
                  <a:tr h="375984">
                    <a:tc>
                      <a:txBody>
                        <a:bodyPr/>
                        <a:lstStyle/>
                        <a:p>
                          <a:r>
                            <a:rPr lang="en-US" dirty="0"/>
                            <a:t>Klystron pulse length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62132" t="-703226" r="-735" b="-125806"/>
                          </a:stretch>
                        </a:blipFill>
                      </a:tcPr>
                    </a:tc>
                    <a:extLst>
                      <a:ext uri="{0D108BD9-81ED-4DB2-BD59-A6C34878D82A}">
                        <a16:rowId xmlns:a16="http://schemas.microsoft.com/office/drawing/2014/main" val="589407312"/>
                      </a:ext>
                    </a:extLst>
                  </a:tr>
                  <a:tr h="375984">
                    <a:tc>
                      <a:txBody>
                        <a:bodyPr/>
                        <a:lstStyle/>
                        <a:p>
                          <a:r>
                            <a:rPr lang="en-US" dirty="0"/>
                            <a:t>Repetition 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100 Hz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20156258"/>
                      </a:ext>
                    </a:extLst>
                  </a:tr>
                </a:tbl>
              </a:graphicData>
            </a:graphic>
          </p:graphicFrame>
        </mc:Fallback>
      </mc:AlternateContent>
      <p:pic>
        <p:nvPicPr>
          <p:cNvPr id="5" name="Immagine 2">
            <a:extLst>
              <a:ext uri="{FF2B5EF4-FFF2-40B4-BE49-F238E27FC236}">
                <a16:creationId xmlns:a16="http://schemas.microsoft.com/office/drawing/2014/main" id="{25D33ED2-4CC1-42A6-A887-1185DDD4B304}"/>
              </a:ext>
            </a:extLst>
          </p:cNvPr>
          <p:cNvPicPr>
            <a:picLocks noChangeAspect="1"/>
          </p:cNvPicPr>
          <p:nvPr/>
        </p:nvPicPr>
        <p:blipFill>
          <a:blip r:embed="rId4"/>
          <a:stretch>
            <a:fillRect/>
          </a:stretch>
        </p:blipFill>
        <p:spPr>
          <a:xfrm>
            <a:off x="431243" y="538423"/>
            <a:ext cx="5282047" cy="3098373"/>
          </a:xfrm>
          <a:prstGeom prst="rect">
            <a:avLst/>
          </a:prstGeom>
        </p:spPr>
      </p:pic>
      <p:sp>
        <p:nvSpPr>
          <p:cNvPr id="6" name="Rectangle: Rounded Corners 5">
            <a:extLst>
              <a:ext uri="{FF2B5EF4-FFF2-40B4-BE49-F238E27FC236}">
                <a16:creationId xmlns:a16="http://schemas.microsoft.com/office/drawing/2014/main" id="{44EED322-A700-4379-9FAE-6F6FB5FF2CCF}"/>
              </a:ext>
            </a:extLst>
          </p:cNvPr>
          <p:cNvSpPr/>
          <p:nvPr/>
        </p:nvSpPr>
        <p:spPr>
          <a:xfrm>
            <a:off x="3072267" y="3918857"/>
            <a:ext cx="2143828" cy="6535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X-Band Klystron and modulator</a:t>
            </a:r>
          </a:p>
        </p:txBody>
      </p:sp>
      <p:sp>
        <p:nvSpPr>
          <p:cNvPr id="8" name="Rectangle: Rounded Corners 7">
            <a:extLst>
              <a:ext uri="{FF2B5EF4-FFF2-40B4-BE49-F238E27FC236}">
                <a16:creationId xmlns:a16="http://schemas.microsoft.com/office/drawing/2014/main" id="{359E6594-92DF-467B-887F-00B95C82C74E}"/>
              </a:ext>
            </a:extLst>
          </p:cNvPr>
          <p:cNvSpPr/>
          <p:nvPr/>
        </p:nvSpPr>
        <p:spPr>
          <a:xfrm>
            <a:off x="3790665" y="4881013"/>
            <a:ext cx="1831971" cy="5773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BOC pulse compressor</a:t>
            </a:r>
          </a:p>
        </p:txBody>
      </p:sp>
      <p:sp>
        <p:nvSpPr>
          <p:cNvPr id="9" name="Rectangle: Rounded Corners 8">
            <a:extLst>
              <a:ext uri="{FF2B5EF4-FFF2-40B4-BE49-F238E27FC236}">
                <a16:creationId xmlns:a16="http://schemas.microsoft.com/office/drawing/2014/main" id="{E2AFAFA2-42C3-4F19-8665-62D8218726E4}"/>
              </a:ext>
            </a:extLst>
          </p:cNvPr>
          <p:cNvSpPr/>
          <p:nvPr/>
        </p:nvSpPr>
        <p:spPr>
          <a:xfrm>
            <a:off x="4264029" y="6252023"/>
            <a:ext cx="1831971" cy="5773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Hybrid</a:t>
            </a:r>
            <a:endParaRPr lang="en-US" b="1" dirty="0">
              <a:solidFill>
                <a:schemeClr val="tx1"/>
              </a:solidFill>
            </a:endParaRPr>
          </a:p>
        </p:txBody>
      </p:sp>
      <p:sp>
        <p:nvSpPr>
          <p:cNvPr id="10" name="Rectangle: Rounded Corners 9">
            <a:extLst>
              <a:ext uri="{FF2B5EF4-FFF2-40B4-BE49-F238E27FC236}">
                <a16:creationId xmlns:a16="http://schemas.microsoft.com/office/drawing/2014/main" id="{8858C5E3-B504-4437-88B7-270AD74A516D}"/>
              </a:ext>
            </a:extLst>
          </p:cNvPr>
          <p:cNvSpPr/>
          <p:nvPr/>
        </p:nvSpPr>
        <p:spPr>
          <a:xfrm>
            <a:off x="468115" y="5890200"/>
            <a:ext cx="1639048" cy="7236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Low attenuation waveguide</a:t>
            </a:r>
          </a:p>
        </p:txBody>
      </p:sp>
      <p:cxnSp>
        <p:nvCxnSpPr>
          <p:cNvPr id="11" name="Straight Arrow Connector 10">
            <a:extLst>
              <a:ext uri="{FF2B5EF4-FFF2-40B4-BE49-F238E27FC236}">
                <a16:creationId xmlns:a16="http://schemas.microsoft.com/office/drawing/2014/main" id="{248E52FB-D5EC-4A7E-8C8C-15F06273CF70}"/>
              </a:ext>
            </a:extLst>
          </p:cNvPr>
          <p:cNvCxnSpPr>
            <a:cxnSpLocks/>
          </p:cNvCxnSpPr>
          <p:nvPr/>
        </p:nvCxnSpPr>
        <p:spPr>
          <a:xfrm flipH="1">
            <a:off x="2193097" y="4295374"/>
            <a:ext cx="872021" cy="27706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C645520-BBDA-41BB-BC95-EF61DF6B9AA9}"/>
              </a:ext>
            </a:extLst>
          </p:cNvPr>
          <p:cNvCxnSpPr>
            <a:cxnSpLocks/>
          </p:cNvCxnSpPr>
          <p:nvPr/>
        </p:nvCxnSpPr>
        <p:spPr>
          <a:xfrm flipH="1">
            <a:off x="3251200" y="5085324"/>
            <a:ext cx="559362" cy="37308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ACC7A17-B271-40A0-83E3-51688425E257}"/>
              </a:ext>
            </a:extLst>
          </p:cNvPr>
          <p:cNvCxnSpPr>
            <a:cxnSpLocks/>
            <a:stCxn id="10" idx="3"/>
          </p:cNvCxnSpPr>
          <p:nvPr/>
        </p:nvCxnSpPr>
        <p:spPr>
          <a:xfrm flipV="1">
            <a:off x="2107163" y="5181625"/>
            <a:ext cx="436010" cy="107039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BC1AEE8-B52C-46AD-B8BD-9F19A1FD6F79}"/>
              </a:ext>
            </a:extLst>
          </p:cNvPr>
          <p:cNvCxnSpPr>
            <a:cxnSpLocks/>
          </p:cNvCxnSpPr>
          <p:nvPr/>
        </p:nvCxnSpPr>
        <p:spPr>
          <a:xfrm flipH="1" flipV="1">
            <a:off x="2888843" y="6023795"/>
            <a:ext cx="1639048" cy="61957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54ACD84-740A-4B1E-9509-490C95BA4DD7}"/>
              </a:ext>
            </a:extLst>
          </p:cNvPr>
          <p:cNvCxnSpPr>
            <a:cxnSpLocks/>
            <a:stCxn id="9" idx="1"/>
          </p:cNvCxnSpPr>
          <p:nvPr/>
        </p:nvCxnSpPr>
        <p:spPr>
          <a:xfrm flipH="1" flipV="1">
            <a:off x="3691171" y="5570553"/>
            <a:ext cx="572858" cy="9701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Rettangolo 5">
            <a:extLst>
              <a:ext uri="{FF2B5EF4-FFF2-40B4-BE49-F238E27FC236}">
                <a16:creationId xmlns:a16="http://schemas.microsoft.com/office/drawing/2014/main" id="{ABBB0645-8AF6-457C-849F-44276039C18C}"/>
              </a:ext>
            </a:extLst>
          </p:cNvPr>
          <p:cNvSpPr/>
          <p:nvPr/>
        </p:nvSpPr>
        <p:spPr>
          <a:xfrm>
            <a:off x="6004478" y="550229"/>
            <a:ext cx="6096000" cy="2339102"/>
          </a:xfrm>
          <a:prstGeom prst="rect">
            <a:avLst/>
          </a:prstGeom>
        </p:spPr>
        <p:txBody>
          <a:bodyPr>
            <a:spAutoFit/>
          </a:bodyPr>
          <a:lstStyle/>
          <a:p>
            <a:pPr marL="285750" indent="-285750" algn="just">
              <a:buFont typeface="Arial" panose="020B0604020202020204" pitchFamily="34" charset="0"/>
              <a:buChar char="•"/>
            </a:pPr>
            <a:r>
              <a:rPr lang="en-US" sz="1600" dirty="0"/>
              <a:t>The RF baseline of the </a:t>
            </a:r>
            <a:r>
              <a:rPr lang="en-US" sz="1600" dirty="0" err="1"/>
              <a:t>linac</a:t>
            </a:r>
            <a:r>
              <a:rPr lang="en-US" sz="1600" dirty="0"/>
              <a:t> is the </a:t>
            </a:r>
            <a:r>
              <a:rPr lang="en-US" sz="1600" b="1" dirty="0"/>
              <a:t>X-band technology </a:t>
            </a:r>
            <a:r>
              <a:rPr lang="en-US" sz="1600" dirty="0"/>
              <a:t>(with an </a:t>
            </a:r>
            <a:r>
              <a:rPr lang="en-US" sz="1600" b="1" dirty="0"/>
              <a:t>S band injector</a:t>
            </a:r>
            <a:r>
              <a:rPr lang="en-US" sz="1600" dirty="0"/>
              <a:t>), and it will be used to produce high brightness electron beams up to an energy of </a:t>
            </a:r>
            <a:r>
              <a:rPr lang="en-US" sz="1600" b="1" dirty="0"/>
              <a:t>1 GeV</a:t>
            </a:r>
            <a:r>
              <a:rPr lang="en-US" sz="1600" dirty="0"/>
              <a:t>;</a:t>
            </a:r>
          </a:p>
          <a:p>
            <a:pPr marL="285750" indent="-285750" algn="just">
              <a:buFont typeface="Arial" panose="020B0604020202020204" pitchFamily="34" charset="0"/>
              <a:buChar char="•"/>
            </a:pPr>
            <a:endParaRPr lang="en-US" sz="1600" dirty="0"/>
          </a:p>
          <a:p>
            <a:pPr marL="285750" indent="-285750" algn="just">
              <a:buFont typeface="Arial" panose="020B0604020202020204" pitchFamily="34" charset="0"/>
              <a:buChar char="•"/>
            </a:pPr>
            <a:r>
              <a:rPr lang="en-US" sz="1600" dirty="0"/>
              <a:t>The beam will be either injected in the </a:t>
            </a:r>
            <a:r>
              <a:rPr lang="en-US" sz="1600" b="1" dirty="0"/>
              <a:t>FEL </a:t>
            </a:r>
            <a:r>
              <a:rPr lang="en-US" sz="1600" b="1" dirty="0" err="1"/>
              <a:t>undulators</a:t>
            </a:r>
            <a:r>
              <a:rPr lang="en-US" sz="1600" dirty="0"/>
              <a:t>, or used to </a:t>
            </a:r>
            <a:r>
              <a:rPr lang="en-US" sz="1600" b="1" dirty="0"/>
              <a:t>drive a plasma cell </a:t>
            </a:r>
            <a:r>
              <a:rPr lang="en-US" sz="1600" dirty="0"/>
              <a:t>to boost the energy further before injection in the </a:t>
            </a:r>
            <a:r>
              <a:rPr lang="en-US" sz="1600" dirty="0" err="1"/>
              <a:t>undulators</a:t>
            </a:r>
            <a:r>
              <a:rPr lang="en-US" sz="1600" dirty="0"/>
              <a:t>; </a:t>
            </a:r>
          </a:p>
          <a:p>
            <a:pPr marL="285750" indent="-285750" algn="just">
              <a:buFont typeface="Arial" panose="020B0604020202020204" pitchFamily="34" charset="0"/>
              <a:buChar char="•"/>
            </a:pPr>
            <a:endParaRPr lang="en-US" sz="1600" dirty="0"/>
          </a:p>
          <a:p>
            <a:pPr marL="285750" indent="-285750" algn="just">
              <a:buFont typeface="Arial" panose="020B0604020202020204" pitchFamily="34" charset="0"/>
              <a:buChar char="•"/>
            </a:pPr>
            <a:r>
              <a:rPr lang="en-US" sz="1600" dirty="0"/>
              <a:t>We will need </a:t>
            </a:r>
            <a:r>
              <a:rPr lang="en-US" sz="1600" b="1" dirty="0"/>
              <a:t>5-6 X band 50 MW klystron </a:t>
            </a:r>
            <a:r>
              <a:rPr lang="en-US" sz="1600" dirty="0"/>
              <a:t>to run this facility</a:t>
            </a:r>
            <a:r>
              <a:rPr lang="en-US" dirty="0"/>
              <a:t>. </a:t>
            </a:r>
            <a:endParaRPr lang="en-GB" dirty="0"/>
          </a:p>
        </p:txBody>
      </p:sp>
      <p:sp>
        <p:nvSpPr>
          <p:cNvPr id="30" name="Rectangle: Rounded Corners 29">
            <a:extLst>
              <a:ext uri="{FF2B5EF4-FFF2-40B4-BE49-F238E27FC236}">
                <a16:creationId xmlns:a16="http://schemas.microsoft.com/office/drawing/2014/main" id="{C2327368-9BC6-4567-B80B-E397D763D570}"/>
              </a:ext>
            </a:extLst>
          </p:cNvPr>
          <p:cNvSpPr/>
          <p:nvPr/>
        </p:nvSpPr>
        <p:spPr>
          <a:xfrm>
            <a:off x="3216549" y="570573"/>
            <a:ext cx="1490101" cy="4370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Undulators</a:t>
            </a:r>
          </a:p>
        </p:txBody>
      </p:sp>
      <p:cxnSp>
        <p:nvCxnSpPr>
          <p:cNvPr id="31" name="Straight Arrow Connector 30">
            <a:extLst>
              <a:ext uri="{FF2B5EF4-FFF2-40B4-BE49-F238E27FC236}">
                <a16:creationId xmlns:a16="http://schemas.microsoft.com/office/drawing/2014/main" id="{F66673AA-EF86-4D91-B2B5-EFFDED430EDA}"/>
              </a:ext>
            </a:extLst>
          </p:cNvPr>
          <p:cNvCxnSpPr>
            <a:cxnSpLocks/>
          </p:cNvCxnSpPr>
          <p:nvPr/>
        </p:nvCxnSpPr>
        <p:spPr>
          <a:xfrm>
            <a:off x="4500885" y="867279"/>
            <a:ext cx="496953" cy="16784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DB7962E0-CA63-4565-8249-AD998E7C7915}"/>
              </a:ext>
            </a:extLst>
          </p:cNvPr>
          <p:cNvSpPr/>
          <p:nvPr/>
        </p:nvSpPr>
        <p:spPr>
          <a:xfrm>
            <a:off x="1567543" y="1064823"/>
            <a:ext cx="1649005" cy="5684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X-Band power stations</a:t>
            </a:r>
          </a:p>
        </p:txBody>
      </p:sp>
      <p:sp>
        <p:nvSpPr>
          <p:cNvPr id="34" name="Rectangle: Rounded Corners 33">
            <a:extLst>
              <a:ext uri="{FF2B5EF4-FFF2-40B4-BE49-F238E27FC236}">
                <a16:creationId xmlns:a16="http://schemas.microsoft.com/office/drawing/2014/main" id="{F781AAE2-D1EB-448D-A843-57D0C1677319}"/>
              </a:ext>
            </a:extLst>
          </p:cNvPr>
          <p:cNvSpPr/>
          <p:nvPr/>
        </p:nvSpPr>
        <p:spPr>
          <a:xfrm>
            <a:off x="71511" y="1717692"/>
            <a:ext cx="1622180" cy="5235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S-Band power stations</a:t>
            </a:r>
            <a:endParaRPr lang="en-GB" sz="1600" dirty="0">
              <a:solidFill>
                <a:schemeClr val="tx1"/>
              </a:solidFill>
            </a:endParaRPr>
          </a:p>
        </p:txBody>
      </p:sp>
      <p:cxnSp>
        <p:nvCxnSpPr>
          <p:cNvPr id="35" name="Straight Arrow Connector 34">
            <a:extLst>
              <a:ext uri="{FF2B5EF4-FFF2-40B4-BE49-F238E27FC236}">
                <a16:creationId xmlns:a16="http://schemas.microsoft.com/office/drawing/2014/main" id="{9E571C5A-192C-4E02-AFCC-CBAA2CDC171F}"/>
              </a:ext>
            </a:extLst>
          </p:cNvPr>
          <p:cNvCxnSpPr>
            <a:cxnSpLocks/>
          </p:cNvCxnSpPr>
          <p:nvPr/>
        </p:nvCxnSpPr>
        <p:spPr>
          <a:xfrm>
            <a:off x="3216548" y="1147578"/>
            <a:ext cx="359732" cy="28206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46A263E7-A3D0-4A38-9EB4-14E434ED679E}"/>
              </a:ext>
            </a:extLst>
          </p:cNvPr>
          <p:cNvCxnSpPr>
            <a:cxnSpLocks/>
          </p:cNvCxnSpPr>
          <p:nvPr/>
        </p:nvCxnSpPr>
        <p:spPr>
          <a:xfrm>
            <a:off x="3147118" y="1168526"/>
            <a:ext cx="168741" cy="3629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EE03E98C-A1A0-4B7E-A784-5CBFF480140A}"/>
              </a:ext>
            </a:extLst>
          </p:cNvPr>
          <p:cNvCxnSpPr>
            <a:cxnSpLocks/>
          </p:cNvCxnSpPr>
          <p:nvPr/>
        </p:nvCxnSpPr>
        <p:spPr>
          <a:xfrm>
            <a:off x="1921321" y="1471311"/>
            <a:ext cx="271776" cy="61629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06EAFA5D-9768-406F-BA89-7EAF7C405949}"/>
              </a:ext>
            </a:extLst>
          </p:cNvPr>
          <p:cNvCxnSpPr>
            <a:cxnSpLocks/>
          </p:cNvCxnSpPr>
          <p:nvPr/>
        </p:nvCxnSpPr>
        <p:spPr>
          <a:xfrm>
            <a:off x="1753512" y="1533343"/>
            <a:ext cx="107988" cy="62634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06A0A79F-A99A-4BEB-A9DD-F0D7BFE3E9CD}"/>
              </a:ext>
            </a:extLst>
          </p:cNvPr>
          <p:cNvCxnSpPr>
            <a:cxnSpLocks/>
          </p:cNvCxnSpPr>
          <p:nvPr/>
        </p:nvCxnSpPr>
        <p:spPr>
          <a:xfrm>
            <a:off x="1301870" y="1984959"/>
            <a:ext cx="222770" cy="3569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6C123751-93A0-4366-94E9-48FDFE9B63C1}"/>
              </a:ext>
            </a:extLst>
          </p:cNvPr>
          <p:cNvCxnSpPr>
            <a:cxnSpLocks/>
          </p:cNvCxnSpPr>
          <p:nvPr/>
        </p:nvCxnSpPr>
        <p:spPr>
          <a:xfrm>
            <a:off x="1078825" y="2036876"/>
            <a:ext cx="0" cy="58205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2" name="Rectangle: Rounded Corners 51">
            <a:extLst>
              <a:ext uri="{FF2B5EF4-FFF2-40B4-BE49-F238E27FC236}">
                <a16:creationId xmlns:a16="http://schemas.microsoft.com/office/drawing/2014/main" id="{B5B71F86-100D-444A-BCF6-DCAFAE0C300F}"/>
              </a:ext>
            </a:extLst>
          </p:cNvPr>
          <p:cNvSpPr/>
          <p:nvPr/>
        </p:nvSpPr>
        <p:spPr>
          <a:xfrm>
            <a:off x="615624" y="3685537"/>
            <a:ext cx="1927549" cy="4370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S-Band RF gun and injector</a:t>
            </a:r>
          </a:p>
        </p:txBody>
      </p:sp>
      <p:cxnSp>
        <p:nvCxnSpPr>
          <p:cNvPr id="53" name="Straight Arrow Connector 52">
            <a:extLst>
              <a:ext uri="{FF2B5EF4-FFF2-40B4-BE49-F238E27FC236}">
                <a16:creationId xmlns:a16="http://schemas.microsoft.com/office/drawing/2014/main" id="{4CF8D845-1C00-43FD-B3BD-62B0067F54F4}"/>
              </a:ext>
            </a:extLst>
          </p:cNvPr>
          <p:cNvCxnSpPr>
            <a:cxnSpLocks/>
          </p:cNvCxnSpPr>
          <p:nvPr/>
        </p:nvCxnSpPr>
        <p:spPr>
          <a:xfrm flipV="1">
            <a:off x="841016" y="3328629"/>
            <a:ext cx="460854" cy="35690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7" name="Rectangle: Rounded Corners 56">
            <a:extLst>
              <a:ext uri="{FF2B5EF4-FFF2-40B4-BE49-F238E27FC236}">
                <a16:creationId xmlns:a16="http://schemas.microsoft.com/office/drawing/2014/main" id="{6CFDA184-CD2F-4E19-8671-B75D2336BD09}"/>
              </a:ext>
            </a:extLst>
          </p:cNvPr>
          <p:cNvSpPr/>
          <p:nvPr/>
        </p:nvSpPr>
        <p:spPr>
          <a:xfrm>
            <a:off x="2094089" y="3199234"/>
            <a:ext cx="1927549" cy="4370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S-Band 3 m TW structures</a:t>
            </a:r>
          </a:p>
        </p:txBody>
      </p:sp>
      <p:cxnSp>
        <p:nvCxnSpPr>
          <p:cNvPr id="58" name="Straight Arrow Connector 57">
            <a:extLst>
              <a:ext uri="{FF2B5EF4-FFF2-40B4-BE49-F238E27FC236}">
                <a16:creationId xmlns:a16="http://schemas.microsoft.com/office/drawing/2014/main" id="{3F2B4628-D6C7-47BE-8868-1851733F1CC2}"/>
              </a:ext>
            </a:extLst>
          </p:cNvPr>
          <p:cNvCxnSpPr>
            <a:cxnSpLocks/>
          </p:cNvCxnSpPr>
          <p:nvPr/>
        </p:nvCxnSpPr>
        <p:spPr>
          <a:xfrm flipH="1" flipV="1">
            <a:off x="1802901" y="3146646"/>
            <a:ext cx="422527" cy="1738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D412B2ED-34E3-4C7E-8AA7-DEDE9F99CA9F}"/>
              </a:ext>
            </a:extLst>
          </p:cNvPr>
          <p:cNvCxnSpPr>
            <a:cxnSpLocks/>
          </p:cNvCxnSpPr>
          <p:nvPr/>
        </p:nvCxnSpPr>
        <p:spPr>
          <a:xfrm flipH="1" flipV="1">
            <a:off x="2057209" y="2973860"/>
            <a:ext cx="135890" cy="29021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5" name="Rectangle: Rounded Corners 64">
            <a:extLst>
              <a:ext uri="{FF2B5EF4-FFF2-40B4-BE49-F238E27FC236}">
                <a16:creationId xmlns:a16="http://schemas.microsoft.com/office/drawing/2014/main" id="{9AD2B51A-4B16-4C6A-B7F4-07DE639148E5}"/>
              </a:ext>
            </a:extLst>
          </p:cNvPr>
          <p:cNvSpPr/>
          <p:nvPr/>
        </p:nvSpPr>
        <p:spPr>
          <a:xfrm>
            <a:off x="3839686" y="2205690"/>
            <a:ext cx="1376409" cy="3629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Chicane</a:t>
            </a:r>
          </a:p>
        </p:txBody>
      </p:sp>
      <p:cxnSp>
        <p:nvCxnSpPr>
          <p:cNvPr id="68" name="Straight Arrow Connector 67">
            <a:extLst>
              <a:ext uri="{FF2B5EF4-FFF2-40B4-BE49-F238E27FC236}">
                <a16:creationId xmlns:a16="http://schemas.microsoft.com/office/drawing/2014/main" id="{AC051D71-BD06-481E-8203-B0BDCC4BA8BF}"/>
              </a:ext>
            </a:extLst>
          </p:cNvPr>
          <p:cNvCxnSpPr>
            <a:cxnSpLocks/>
          </p:cNvCxnSpPr>
          <p:nvPr/>
        </p:nvCxnSpPr>
        <p:spPr>
          <a:xfrm flipH="1" flipV="1">
            <a:off x="3435176" y="2192425"/>
            <a:ext cx="526424" cy="2253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1" name="Rectangle: Rounded Corners 70">
            <a:extLst>
              <a:ext uri="{FF2B5EF4-FFF2-40B4-BE49-F238E27FC236}">
                <a16:creationId xmlns:a16="http://schemas.microsoft.com/office/drawing/2014/main" id="{71CED3C4-9CD7-4B37-97BC-8FAD1094C7DD}"/>
              </a:ext>
            </a:extLst>
          </p:cNvPr>
          <p:cNvSpPr/>
          <p:nvPr/>
        </p:nvSpPr>
        <p:spPr>
          <a:xfrm>
            <a:off x="2967561" y="2654375"/>
            <a:ext cx="1927549" cy="4370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X band modules</a:t>
            </a:r>
          </a:p>
        </p:txBody>
      </p:sp>
      <p:cxnSp>
        <p:nvCxnSpPr>
          <p:cNvPr id="72" name="Straight Arrow Connector 71">
            <a:extLst>
              <a:ext uri="{FF2B5EF4-FFF2-40B4-BE49-F238E27FC236}">
                <a16:creationId xmlns:a16="http://schemas.microsoft.com/office/drawing/2014/main" id="{F8270473-CA37-4E02-AC92-D7DE4672C0EE}"/>
              </a:ext>
            </a:extLst>
          </p:cNvPr>
          <p:cNvCxnSpPr>
            <a:cxnSpLocks/>
            <a:stCxn id="71" idx="1"/>
          </p:cNvCxnSpPr>
          <p:nvPr/>
        </p:nvCxnSpPr>
        <p:spPr>
          <a:xfrm flipH="1" flipV="1">
            <a:off x="2392045" y="2717725"/>
            <a:ext cx="575516" cy="1551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71F8AC1F-B57B-4CC3-8E1B-3D9001B1CB57}"/>
              </a:ext>
            </a:extLst>
          </p:cNvPr>
          <p:cNvCxnSpPr>
            <a:cxnSpLocks/>
          </p:cNvCxnSpPr>
          <p:nvPr/>
        </p:nvCxnSpPr>
        <p:spPr>
          <a:xfrm flipH="1" flipV="1">
            <a:off x="2903441" y="2468551"/>
            <a:ext cx="136187" cy="28764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88287CF6-C353-4443-A8F8-9218FAF65506}"/>
              </a:ext>
            </a:extLst>
          </p:cNvPr>
          <p:cNvCxnSpPr>
            <a:cxnSpLocks/>
          </p:cNvCxnSpPr>
          <p:nvPr/>
        </p:nvCxnSpPr>
        <p:spPr>
          <a:xfrm flipV="1">
            <a:off x="3175450" y="1991337"/>
            <a:ext cx="635112" cy="70295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52938EE9-E45F-4426-8DC6-E781A7097262}"/>
              </a:ext>
            </a:extLst>
          </p:cNvPr>
          <p:cNvCxnSpPr>
            <a:cxnSpLocks/>
          </p:cNvCxnSpPr>
          <p:nvPr/>
        </p:nvCxnSpPr>
        <p:spPr>
          <a:xfrm flipV="1">
            <a:off x="3530881" y="1798265"/>
            <a:ext cx="597310" cy="89208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6" name="Rectangle: Rounded Corners 85">
            <a:extLst>
              <a:ext uri="{FF2B5EF4-FFF2-40B4-BE49-F238E27FC236}">
                <a16:creationId xmlns:a16="http://schemas.microsoft.com/office/drawing/2014/main" id="{3283240C-0673-4DFF-9E6F-69C677F975D6}"/>
              </a:ext>
            </a:extLst>
          </p:cNvPr>
          <p:cNvSpPr/>
          <p:nvPr/>
        </p:nvSpPr>
        <p:spPr>
          <a:xfrm>
            <a:off x="4610977" y="1644891"/>
            <a:ext cx="1210236" cy="4811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Plasma module</a:t>
            </a:r>
          </a:p>
        </p:txBody>
      </p:sp>
      <p:cxnSp>
        <p:nvCxnSpPr>
          <p:cNvPr id="87" name="Straight Arrow Connector 86">
            <a:extLst>
              <a:ext uri="{FF2B5EF4-FFF2-40B4-BE49-F238E27FC236}">
                <a16:creationId xmlns:a16="http://schemas.microsoft.com/office/drawing/2014/main" id="{28ED8019-C42E-4330-A5DF-2AEDF3211148}"/>
              </a:ext>
            </a:extLst>
          </p:cNvPr>
          <p:cNvCxnSpPr>
            <a:cxnSpLocks/>
          </p:cNvCxnSpPr>
          <p:nvPr/>
        </p:nvCxnSpPr>
        <p:spPr>
          <a:xfrm flipH="1" flipV="1">
            <a:off x="4368801" y="1531466"/>
            <a:ext cx="407625" cy="34074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89494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C3E63AA7F996B45A3089270BB098904" ma:contentTypeVersion="5" ma:contentTypeDescription="Create a new document." ma:contentTypeScope="" ma:versionID="f9a50eb9a17fefd16daa19e79e3b100e">
  <xsd:schema xmlns:xsd="http://www.w3.org/2001/XMLSchema" xmlns:xs="http://www.w3.org/2001/XMLSchema" xmlns:p="http://schemas.microsoft.com/office/2006/metadata/properties" xmlns:ns3="c13f144e-e663-44fd-a4b5-77b4b11d292e" xmlns:ns4="75a15b11-f5df-48d0-b23a-4a3d571f26ca" targetNamespace="http://schemas.microsoft.com/office/2006/metadata/properties" ma:root="true" ma:fieldsID="31779b74754b7a287ced917eb4942a06" ns3:_="" ns4:_="">
    <xsd:import namespace="c13f144e-e663-44fd-a4b5-77b4b11d292e"/>
    <xsd:import namespace="75a15b11-f5df-48d0-b23a-4a3d571f26ca"/>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3f144e-e663-44fd-a4b5-77b4b11d29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5a15b11-f5df-48d0-b23a-4a3d571f26c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7CC8E9-8A16-4BC4-B891-C6CC4B7E8643}">
  <ds:schemaRefs>
    <ds:schemaRef ds:uri="http://schemas.microsoft.com/sharepoint/v3/contenttype/forms"/>
  </ds:schemaRefs>
</ds:datastoreItem>
</file>

<file path=customXml/itemProps2.xml><?xml version="1.0" encoding="utf-8"?>
<ds:datastoreItem xmlns:ds="http://schemas.openxmlformats.org/officeDocument/2006/customXml" ds:itemID="{FEDBE454-0F51-440A-B324-A948AD1A1481}">
  <ds:schemaRefs>
    <ds:schemaRef ds:uri="http://purl.org/dc/elements/1.1/"/>
    <ds:schemaRef ds:uri="c13f144e-e663-44fd-a4b5-77b4b11d292e"/>
    <ds:schemaRef ds:uri="http://schemas.microsoft.com/office/2006/metadata/properties"/>
    <ds:schemaRef ds:uri="http://purl.org/dc/terms/"/>
    <ds:schemaRef ds:uri="http://purl.org/dc/dcmitype/"/>
    <ds:schemaRef ds:uri="http://schemas.microsoft.com/office/2006/documentManagement/types"/>
    <ds:schemaRef ds:uri="http://schemas.openxmlformats.org/package/2006/metadata/core-properties"/>
    <ds:schemaRef ds:uri="http://schemas.microsoft.com/office/infopath/2007/PartnerControls"/>
    <ds:schemaRef ds:uri="75a15b11-f5df-48d0-b23a-4a3d571f26ca"/>
    <ds:schemaRef ds:uri="http://www.w3.org/XML/1998/namespace"/>
  </ds:schemaRefs>
</ds:datastoreItem>
</file>

<file path=customXml/itemProps3.xml><?xml version="1.0" encoding="utf-8"?>
<ds:datastoreItem xmlns:ds="http://schemas.openxmlformats.org/officeDocument/2006/customXml" ds:itemID="{262F7360-9D80-41DB-BACA-2C5F46244D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3f144e-e663-44fd-a4b5-77b4b11d292e"/>
    <ds:schemaRef ds:uri="75a15b11-f5df-48d0-b23a-4a3d571f26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31830</TotalTime>
  <Words>2921</Words>
  <Application>Microsoft Office PowerPoint</Application>
  <PresentationFormat>Widescreen</PresentationFormat>
  <Paragraphs>355</Paragraphs>
  <Slides>24</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Arial</vt:lpstr>
      <vt:lpstr>Calibri</vt:lpstr>
      <vt:lpstr>Cambria</vt:lpstr>
      <vt:lpstr>Cambria Math</vt:lpstr>
      <vt:lpstr>LMMathItalic10-Regular</vt:lpstr>
      <vt:lpstr>LMRoman10-Regular</vt:lpstr>
      <vt:lpstr>LMRoman8-Regular</vt:lpstr>
      <vt:lpstr>SansSerif</vt:lpstr>
      <vt:lpstr>Sylfaen</vt:lpstr>
      <vt:lpstr>Simple Light</vt:lpstr>
      <vt:lpstr>PowerPoint Presentation</vt:lpstr>
      <vt:lpstr>OUTLINE</vt:lpstr>
      <vt:lpstr>RF PULSE COMPRESSORS FOR LINACS</vt:lpstr>
      <vt:lpstr>PULSE COMPRESSORS BASED ON Barrel Open Cavity (BOC)</vt:lpstr>
      <vt:lpstr>BOC WORKING PRINCIPLE DETAILS</vt:lpstr>
      <vt:lpstr>PowerPoint Presentation</vt:lpstr>
      <vt:lpstr>PowerPoint Presentation</vt:lpstr>
      <vt:lpstr>PowerPoint Presentation</vt:lpstr>
      <vt:lpstr>PowerPoint Presentation</vt:lpstr>
      <vt:lpstr>PowerPoint Presentation</vt:lpstr>
      <vt:lpstr>BOC DESIGN PARAMETERS  </vt:lpstr>
      <vt:lpstr>PowerPoint Presentation</vt:lpstr>
      <vt:lpstr>DESIGN OF THE FEEDING WAVEGUIDE AND THE BEND</vt:lpstr>
      <vt:lpstr>EM SIMULATION FOR COUPLING DESIGN</vt:lpstr>
      <vt:lpstr>SENSITIVITY STUDIES</vt:lpstr>
      <vt:lpstr>THERMO-MECHANICAL SIMULATIONS</vt:lpstr>
      <vt:lpstr>MECHANICAL DESIGN</vt:lpstr>
      <vt:lpstr>PowerPoint Presentation</vt:lpstr>
      <vt:lpstr>RF-GUNS</vt:lpstr>
      <vt:lpstr>THE C BAND GUN</vt:lpstr>
      <vt:lpstr>OPTIMIZATION OF THE BOC FOR C BAND GUN</vt:lpstr>
      <vt:lpstr>ELECTROMAGNETIC DESIGN OF BOC FOR C BAND GUN FEEDING</vt:lpstr>
      <vt:lpstr>CONCLUSION AND PERSPECTIVES</vt:lpstr>
      <vt:lpstr>Thank you for your attention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Levan Kankadze</dc:creator>
  <cp:lastModifiedBy>ლევან კანკაძე</cp:lastModifiedBy>
  <cp:revision>179</cp:revision>
  <dcterms:created xsi:type="dcterms:W3CDTF">2021-05-13T03:35:24Z</dcterms:created>
  <dcterms:modified xsi:type="dcterms:W3CDTF">2021-06-30T07:13:39Z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0x0101003C3E63AA7F996B45A3089270BB098904</vt:lpwstr>
  </property>
</Properties>
</file>