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15.jp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38.jpg" ContentType="image/jpe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image56.jpg" ContentType="image/jpeg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260" r:id="rId5"/>
    <p:sldId id="368" r:id="rId6"/>
    <p:sldId id="369" r:id="rId7"/>
    <p:sldId id="322" r:id="rId8"/>
    <p:sldId id="367" r:id="rId9"/>
    <p:sldId id="370" r:id="rId10"/>
    <p:sldId id="343" r:id="rId11"/>
    <p:sldId id="328" r:id="rId12"/>
    <p:sldId id="330" r:id="rId13"/>
    <p:sldId id="371" r:id="rId14"/>
    <p:sldId id="344" r:id="rId15"/>
    <p:sldId id="348" r:id="rId16"/>
    <p:sldId id="349" r:id="rId17"/>
    <p:sldId id="351" r:id="rId18"/>
    <p:sldId id="372" r:id="rId19"/>
    <p:sldId id="356" r:id="rId20"/>
    <p:sldId id="362" r:id="rId21"/>
    <p:sldId id="363" r:id="rId22"/>
    <p:sldId id="359" r:id="rId23"/>
    <p:sldId id="375" r:id="rId24"/>
    <p:sldId id="360" r:id="rId25"/>
    <p:sldId id="377" r:id="rId26"/>
    <p:sldId id="378" r:id="rId27"/>
    <p:sldId id="315" r:id="rId28"/>
    <p:sldId id="373" r:id="rId29"/>
    <p:sldId id="379" r:id="rId30"/>
    <p:sldId id="355" r:id="rId31"/>
    <p:sldId id="354" r:id="rId32"/>
    <p:sldId id="381" r:id="rId33"/>
    <p:sldId id="382" r:id="rId34"/>
    <p:sldId id="329" r:id="rId35"/>
    <p:sldId id="380" r:id="rId36"/>
    <p:sldId id="366" r:id="rId37"/>
    <p:sldId id="37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nrica" initials="" lastIdx="4" clrIdx="0"/>
  <p:cmAuthor id="2" name="Matteo Cesarini" initials="MC" lastIdx="2" clrIdx="1">
    <p:extLst>
      <p:ext uri="{19B8F6BF-5375-455C-9EA6-DF929625EA0E}">
        <p15:presenceInfo xmlns:p15="http://schemas.microsoft.com/office/powerpoint/2012/main" userId="S::cesarmat@infn.it::a91aed3c-e7bf-4c93-bc4f-7e83f5ef435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081B"/>
    <a:srgbClr val="6C0819"/>
    <a:srgbClr val="FFF1EC"/>
    <a:srgbClr val="FFF7F0"/>
    <a:srgbClr val="FFDACB"/>
    <a:srgbClr val="AFABAB"/>
    <a:srgbClr val="00602B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9FCFA1-5435-BE4A-BE1A-462A906DF249}" v="1302" dt="2019-10-15T14:09:59.636"/>
    <p1510:client id="{B2304FE5-3E37-5442-803E-EE0B76CB71C5}" v="278" dt="2019-10-15T19:02:49.7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tile medio 3 - 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06" autoAdjust="0"/>
    <p:restoredTop sz="86758" autoAdjust="0"/>
  </p:normalViewPr>
  <p:slideViewPr>
    <p:cSldViewPr snapToGrid="0">
      <p:cViewPr varScale="1">
        <p:scale>
          <a:sx n="93" d="100"/>
          <a:sy n="93" d="100"/>
        </p:scale>
        <p:origin x="520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7FE36-D627-4F70-A9C7-82955E2566A3}" type="datetimeFigureOut">
              <a:rPr lang="en-US" smtClean="0"/>
              <a:t>6/30/21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DC738-6217-4077-A5AD-397343E9206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7952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2835E-299B-4446-9F0A-0EF0E71C7E2E}" type="datetimeFigureOut">
              <a:rPr lang="en-US" smtClean="0"/>
              <a:t>6/30/21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C81E7-7D68-42C6-B859-D60EB037F57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4823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C81E7-7D68-42C6-B859-D60EB037F57C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000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C81E7-7D68-42C6-B859-D60EB037F5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86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C81E7-7D68-42C6-B859-D60EB037F5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29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C81E7-7D68-42C6-B859-D60EB037F57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74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C81E7-7D68-42C6-B859-D60EB037F57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20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C81E7-7D68-42C6-B859-D60EB037F57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46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4433A-8005-4310-B13D-704015C31A75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735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4433A-8005-4310-B13D-704015C31A75}" type="slidenum">
              <a:rPr lang="it-IT" smtClean="0"/>
              <a:pPr/>
              <a:t>27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825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C81E7-7D68-42C6-B859-D60EB037F57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078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C81E7-7D68-42C6-B859-D60EB037F57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8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C81E7-7D68-42C6-B859-D60EB037F57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64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4433A-8005-4310-B13D-704015C31A75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546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C81E7-7D68-42C6-B859-D60EB037F57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41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4433A-8005-4310-B13D-704015C31A75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61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C81E7-7D68-42C6-B859-D60EB037F5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31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C81E7-7D68-42C6-B859-D60EB037F5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42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4433A-8005-4310-B13D-704015C31A75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48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C81E7-7D68-42C6-B859-D60EB037F5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04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4433A-8005-4310-B13D-704015C31A75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99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4433A-8005-4310-B13D-704015C31A75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5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15333E4C-A4CF-F146-8480-E5873E9D2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356350"/>
            <a:ext cx="638754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18E6EE35-728C-0846-AF4D-2802210AA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36374" cy="365125"/>
          </a:xfrm>
        </p:spPr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A40964E0-B9D1-7849-BB1D-6E6DED1B3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685800" cy="365125"/>
          </a:xfrm>
        </p:spPr>
        <p:txBody>
          <a:bodyPr/>
          <a:lstStyle/>
          <a:p>
            <a:fld id="{71F29DC4-B0AE-4A3D-A364-00B4E69EED63}" type="slidenum">
              <a:rPr lang="en-US" smtClean="0"/>
              <a:pPr/>
              <a:t>‹N›</a:t>
            </a:fld>
            <a:r>
              <a:rPr lang="en-US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3823594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222A1A91-BFC0-1B40-8B32-118E4F65D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356350"/>
            <a:ext cx="638754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E0847537-E6DC-254F-B804-05B15B178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36374" cy="365125"/>
          </a:xfrm>
        </p:spPr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8499701D-B771-3B43-AB3F-CDEB6A48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685800" cy="365125"/>
          </a:xfrm>
        </p:spPr>
        <p:txBody>
          <a:bodyPr/>
          <a:lstStyle/>
          <a:p>
            <a:fld id="{71F29DC4-B0AE-4A3D-A364-00B4E69EED63}" type="slidenum">
              <a:rPr lang="en-US" smtClean="0"/>
              <a:pPr/>
              <a:t>‹N›</a:t>
            </a:fld>
            <a:r>
              <a:rPr lang="en-US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1988793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39A091D4-0E16-7A4D-9A6B-8B1393694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356350"/>
            <a:ext cx="638754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D648357D-2CF5-8B4F-8A9F-EC94356F50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36374" cy="365125"/>
          </a:xfrm>
        </p:spPr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4C0D66B7-CEB4-5C46-B68A-43D55B4FF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685800" cy="365125"/>
          </a:xfrm>
        </p:spPr>
        <p:txBody>
          <a:bodyPr/>
          <a:lstStyle/>
          <a:p>
            <a:fld id="{71F29DC4-B0AE-4A3D-A364-00B4E69EED63}" type="slidenum">
              <a:rPr lang="en-US" smtClean="0"/>
              <a:pPr/>
              <a:t>‹N›</a:t>
            </a:fld>
            <a:r>
              <a:rPr lang="en-US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1740537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C49CA37C-20C5-674C-A9A2-1931F25FB3F1}"/>
              </a:ext>
            </a:extLst>
          </p:cNvPr>
          <p:cNvSpPr/>
          <p:nvPr userDrawn="1"/>
        </p:nvSpPr>
        <p:spPr>
          <a:xfrm>
            <a:off x="1" y="6356350"/>
            <a:ext cx="12192000" cy="501650"/>
          </a:xfrm>
          <a:prstGeom prst="rect">
            <a:avLst/>
          </a:prstGeom>
          <a:solidFill>
            <a:srgbClr val="6C0819"/>
          </a:solidFill>
          <a:ln>
            <a:solidFill>
              <a:srgbClr val="6C08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204995"/>
            <a:ext cx="10515600" cy="497196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452181"/>
            <a:ext cx="11363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30/06/2021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902226" y="6452181"/>
            <a:ext cx="63875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668000" y="6452181"/>
            <a:ext cx="685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F29DC4-B0AE-4A3D-A364-00B4E69EED63}" type="slidenum">
              <a:rPr lang="en-US" smtClean="0"/>
              <a:pPr/>
              <a:t>‹N›</a:t>
            </a:fld>
            <a:r>
              <a:rPr lang="en-US"/>
              <a:t>/23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76009C7-2335-4F47-97BF-63976CBCFD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" t="29272" r="3939" b="32310"/>
          <a:stretch/>
        </p:blipFill>
        <p:spPr>
          <a:xfrm>
            <a:off x="10103768" y="373895"/>
            <a:ext cx="2088232" cy="61576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E5BD6FA-C61B-4C4A-88AF-11844BD795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65" y="195842"/>
            <a:ext cx="1090577" cy="79378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D1871D8-68F4-A34A-84C9-9E6B5EB493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97" y="166183"/>
            <a:ext cx="736273" cy="853106"/>
          </a:xfrm>
          <a:prstGeom prst="rect">
            <a:avLst/>
          </a:prstGeom>
        </p:spPr>
      </p:pic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539B6AD3-702A-D148-9EC2-19FEB4CF4F57}"/>
              </a:ext>
            </a:extLst>
          </p:cNvPr>
          <p:cNvCxnSpPr>
            <a:cxnSpLocks/>
          </p:cNvCxnSpPr>
          <p:nvPr userDrawn="1"/>
        </p:nvCxnSpPr>
        <p:spPr>
          <a:xfrm>
            <a:off x="2411896" y="681777"/>
            <a:ext cx="7554862" cy="0"/>
          </a:xfrm>
          <a:prstGeom prst="line">
            <a:avLst/>
          </a:prstGeom>
          <a:ln w="12700" cap="sq">
            <a:solidFill>
              <a:srgbClr val="6C081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93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D0A2D518-6B5F-AA43-B19C-0A096BC45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356350"/>
            <a:ext cx="638754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49898ACB-926C-3745-96EB-6ADCA6EE24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36374" cy="365125"/>
          </a:xfrm>
        </p:spPr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502163C2-F9AF-0F40-96D1-407A3E259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685800" cy="365125"/>
          </a:xfrm>
        </p:spPr>
        <p:txBody>
          <a:bodyPr/>
          <a:lstStyle/>
          <a:p>
            <a:fld id="{71F29DC4-B0AE-4A3D-A364-00B4E69EED63}" type="slidenum">
              <a:rPr lang="en-US" smtClean="0"/>
              <a:pPr/>
              <a:t>‹N›</a:t>
            </a:fld>
            <a:r>
              <a:rPr lang="en-US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1345886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AFE705E2-69CB-8741-9EB7-D944DBA5C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356350"/>
            <a:ext cx="638754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6231CF9-0484-FA4F-B2B0-91A1C4E5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36374" cy="365125"/>
          </a:xfrm>
        </p:spPr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846EF462-ECF7-314E-B343-1A158B871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685800" cy="365125"/>
          </a:xfrm>
        </p:spPr>
        <p:txBody>
          <a:bodyPr/>
          <a:lstStyle/>
          <a:p>
            <a:fld id="{71F29DC4-B0AE-4A3D-A364-00B4E69EED63}" type="slidenum">
              <a:rPr lang="en-US" smtClean="0"/>
              <a:pPr/>
              <a:t>‹N›</a:t>
            </a:fld>
            <a:r>
              <a:rPr lang="en-US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290722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05E8A389-263E-F348-8BBD-D1B8291E7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356350"/>
            <a:ext cx="638754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11" name="Segnaposto data 3">
            <a:extLst>
              <a:ext uri="{FF2B5EF4-FFF2-40B4-BE49-F238E27FC236}">
                <a16:creationId xmlns:a16="http://schemas.microsoft.com/office/drawing/2014/main" id="{E2035FCE-3042-0B4B-BB1D-645A8D01F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36374" cy="365125"/>
          </a:xfrm>
        </p:spPr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12" name="Segnaposto numero diapositiva 5">
            <a:extLst>
              <a:ext uri="{FF2B5EF4-FFF2-40B4-BE49-F238E27FC236}">
                <a16:creationId xmlns:a16="http://schemas.microsoft.com/office/drawing/2014/main" id="{D897BA07-370D-4541-BD00-79287509B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685800" cy="365125"/>
          </a:xfrm>
        </p:spPr>
        <p:txBody>
          <a:bodyPr/>
          <a:lstStyle/>
          <a:p>
            <a:fld id="{71F29DC4-B0AE-4A3D-A364-00B4E69EED63}" type="slidenum">
              <a:rPr lang="en-US" smtClean="0"/>
              <a:pPr/>
              <a:t>‹N›</a:t>
            </a:fld>
            <a:r>
              <a:rPr lang="en-US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2330949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V.Shpakov - EAAC Worshop 2019</a:t>
            </a:r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F4841BA1-4D46-6743-9226-2D995CB41D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36374" cy="365125"/>
          </a:xfrm>
        </p:spPr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26AB3925-8F34-BE46-9AA9-D6E4877C1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685800" cy="365125"/>
          </a:xfrm>
        </p:spPr>
        <p:txBody>
          <a:bodyPr/>
          <a:lstStyle/>
          <a:p>
            <a:fld id="{71F29DC4-B0AE-4A3D-A364-00B4E69EED63}" type="slidenum">
              <a:rPr lang="en-US" smtClean="0"/>
              <a:pPr/>
              <a:t>‹N›</a:t>
            </a:fld>
            <a:r>
              <a:rPr lang="en-US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373806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AB24632-B444-3D46-B5EF-22AA90019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356350"/>
            <a:ext cx="638754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C77B5B6D-8832-554A-8153-3DDA9B62D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36374" cy="365125"/>
          </a:xfrm>
        </p:spPr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45F52ED4-782F-5F47-96F3-960829F01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685800" cy="365125"/>
          </a:xfrm>
        </p:spPr>
        <p:txBody>
          <a:bodyPr/>
          <a:lstStyle/>
          <a:p>
            <a:fld id="{71F29DC4-B0AE-4A3D-A364-00B4E69EED63}" type="slidenum">
              <a:rPr lang="en-US" smtClean="0"/>
              <a:pPr/>
              <a:t>‹N›</a:t>
            </a:fld>
            <a:r>
              <a:rPr lang="en-US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3361183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8EE2AC63-8E43-8F44-9643-E16DE0D4D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356350"/>
            <a:ext cx="638754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8D04D93C-11B9-9C4A-886C-3968191581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36374" cy="365125"/>
          </a:xfrm>
        </p:spPr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27EFC86B-9556-9249-B02B-A88AF765B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685800" cy="365125"/>
          </a:xfrm>
        </p:spPr>
        <p:txBody>
          <a:bodyPr/>
          <a:lstStyle/>
          <a:p>
            <a:fld id="{71F29DC4-B0AE-4A3D-A364-00B4E69EED63}" type="slidenum">
              <a:rPr lang="en-US" smtClean="0"/>
              <a:pPr/>
              <a:t>‹N›</a:t>
            </a:fld>
            <a:r>
              <a:rPr lang="en-US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2298299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66849637-0C9D-9046-B08C-58B43C869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356350"/>
            <a:ext cx="638754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9453F568-1AA1-3746-A57A-C9BE35A16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36374" cy="365125"/>
          </a:xfrm>
        </p:spPr>
        <p:txBody>
          <a:bodyPr/>
          <a:lstStyle/>
          <a:p>
            <a:r>
              <a:rPr lang="en-US"/>
              <a:t>16/10/2019</a:t>
            </a:r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CBFA57EF-3D15-9E49-A472-125510E47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685800" cy="365125"/>
          </a:xfrm>
        </p:spPr>
        <p:txBody>
          <a:bodyPr/>
          <a:lstStyle/>
          <a:p>
            <a:fld id="{71F29DC4-B0AE-4A3D-A364-00B4E69EED63}" type="slidenum">
              <a:rPr lang="en-US" smtClean="0"/>
              <a:pPr/>
              <a:t>‹N›</a:t>
            </a:fld>
            <a:r>
              <a:rPr lang="en-US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1876088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9/17/2019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29DC4-B0AE-4A3D-A364-00B4E69EED63}" type="slidenum">
              <a:rPr lang="en-US" smtClean="0"/>
              <a:pPr/>
              <a:t>‹N›</a:t>
            </a:fld>
            <a:r>
              <a:rPr lang="en-US"/>
              <a:t>/23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D5A1488-A53D-1745-B891-68757090A1DA}"/>
              </a:ext>
            </a:extLst>
          </p:cNvPr>
          <p:cNvSpPr txBox="1"/>
          <p:nvPr userDrawn="1"/>
        </p:nvSpPr>
        <p:spPr>
          <a:xfrm>
            <a:off x="7341704" y="6559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822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5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tif"/><Relationship Id="rId4" Type="http://schemas.openxmlformats.org/officeDocument/2006/relationships/image" Target="../media/image47.t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B1F4418-97C5-D14E-82EF-383BE6DC15A1}"/>
              </a:ext>
            </a:extLst>
          </p:cNvPr>
          <p:cNvSpPr/>
          <p:nvPr/>
        </p:nvSpPr>
        <p:spPr>
          <a:xfrm>
            <a:off x="1" y="4389503"/>
            <a:ext cx="12192000" cy="2468498"/>
          </a:xfrm>
          <a:prstGeom prst="rect">
            <a:avLst/>
          </a:prstGeom>
          <a:solidFill>
            <a:srgbClr val="6C0819"/>
          </a:solidFill>
          <a:ln>
            <a:solidFill>
              <a:srgbClr val="6C08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Titolo 1"/>
          <p:cNvSpPr>
            <a:spLocks noGrp="1"/>
          </p:cNvSpPr>
          <p:nvPr>
            <p:ph type="ctrTitle"/>
          </p:nvPr>
        </p:nvSpPr>
        <p:spPr>
          <a:xfrm>
            <a:off x="1504700" y="2885255"/>
            <a:ext cx="9182600" cy="1327027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6C08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shot diagnostics for plasma accelerated beams</a:t>
            </a:r>
            <a:endParaRPr lang="it-IT" sz="4000" dirty="0">
              <a:solidFill>
                <a:srgbClr val="6C08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504700" y="5895623"/>
            <a:ext cx="9182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Ph.D. in accelerator physics, thesis discussion, Sapienza, 30/06/2021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406" y="557860"/>
            <a:ext cx="1823187" cy="132702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9341282" y="4853122"/>
            <a:ext cx="22268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Candidate:</a:t>
            </a:r>
          </a:p>
          <a:p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Matteo Cesarini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A2FBBFB-999F-3540-9F14-0E565E4AB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0" y="607744"/>
            <a:ext cx="4308808" cy="1327027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1704C10C-07C8-8542-B5FA-661D4275344E}"/>
              </a:ext>
            </a:extLst>
          </p:cNvPr>
          <p:cNvSpPr/>
          <p:nvPr/>
        </p:nvSpPr>
        <p:spPr>
          <a:xfrm>
            <a:off x="1" y="-11756"/>
            <a:ext cx="12192000" cy="345902"/>
          </a:xfrm>
          <a:prstGeom prst="rect">
            <a:avLst/>
          </a:prstGeom>
          <a:solidFill>
            <a:srgbClr val="6C0819"/>
          </a:solidFill>
          <a:ln>
            <a:solidFill>
              <a:srgbClr val="6C08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504996C-5923-F743-A339-48341DAE22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7767901" y="662383"/>
            <a:ext cx="4182464" cy="122413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C07A201-0972-2F4E-802A-6659D93EEEBE}"/>
              </a:ext>
            </a:extLst>
          </p:cNvPr>
          <p:cNvSpPr txBox="1"/>
          <p:nvPr/>
        </p:nvSpPr>
        <p:spPr>
          <a:xfrm>
            <a:off x="623826" y="4695294"/>
            <a:ext cx="32917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Advisors:</a:t>
            </a:r>
          </a:p>
          <a:p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Massimo Ferrario</a:t>
            </a:r>
          </a:p>
          <a:p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Alessandro Cianchi</a:t>
            </a:r>
          </a:p>
        </p:txBody>
      </p:sp>
    </p:spTree>
    <p:extLst>
      <p:ext uri="{BB962C8B-B14F-4D97-AF65-F5344CB8AC3E}">
        <p14:creationId xmlns:p14="http://schemas.microsoft.com/office/powerpoint/2010/main" val="1201734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10668000" y="6452179"/>
            <a:ext cx="685800" cy="365125"/>
          </a:xfrm>
        </p:spPr>
        <p:txBody>
          <a:bodyPr/>
          <a:lstStyle/>
          <a:p>
            <a:fld id="{71F29DC4-B0AE-4A3D-A364-00B4E69EED63}" type="slidenum">
              <a:rPr lang="en-US" smtClean="0"/>
              <a:t>10</a:t>
            </a:fld>
            <a:endParaRPr lang="en-US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A4D25A9-30C2-3E45-882D-66D9C89E36EB}"/>
              </a:ext>
            </a:extLst>
          </p:cNvPr>
          <p:cNvSpPr/>
          <p:nvPr/>
        </p:nvSpPr>
        <p:spPr>
          <a:xfrm>
            <a:off x="1256654" y="1214093"/>
            <a:ext cx="7083029" cy="49859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Introduction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The plasma acceleration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OTR based diagnostics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OTR: theory and diagnostic applications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Angular distributions measurement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Emittance measurement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imes New Roman"/>
                <a:cs typeface="Arial" pitchFamily="34" charset="0"/>
              </a:rPr>
              <a:t>A new innovative scheme: concept and simulation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latin typeface="Times New Roman"/>
                <a:cs typeface="Arial" pitchFamily="34" charset="0"/>
              </a:rPr>
              <a:t>The micro-lenses array for the correlation term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latin typeface="Times New Roman"/>
                <a:cs typeface="Arial" pitchFamily="34" charset="0"/>
              </a:rPr>
              <a:t>Theorical single-shot measurement setup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latin typeface="Times New Roman"/>
                <a:cs typeface="Arial" pitchFamily="34" charset="0"/>
              </a:rPr>
              <a:t>The need of a polarizer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The measurement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Experimental setup at SPARC_LAB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Case of study: simulation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Data analysis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Results</a:t>
            </a:r>
            <a:endParaRPr lang="en-US" sz="2400" b="1" i="1" dirty="0">
              <a:solidFill>
                <a:schemeClr val="bg2">
                  <a:lumMod val="75000"/>
                </a:schemeClr>
              </a:solidFill>
              <a:latin typeface="Times New Roman"/>
              <a:cs typeface="Arial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Conclusions</a:t>
            </a:r>
          </a:p>
        </p:txBody>
      </p:sp>
      <p:sp>
        <p:nvSpPr>
          <p:cNvPr id="15" name="Segnaposto piè di pagina 4">
            <a:extLst>
              <a:ext uri="{FF2B5EF4-FFF2-40B4-BE49-F238E27FC236}">
                <a16:creationId xmlns:a16="http://schemas.microsoft.com/office/drawing/2014/main" id="{7D979E44-D079-8445-BD43-CE2E9976A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452181"/>
            <a:ext cx="6387548" cy="365125"/>
          </a:xfrm>
        </p:spPr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16" name="Segnaposto data 8">
            <a:extLst>
              <a:ext uri="{FF2B5EF4-FFF2-40B4-BE49-F238E27FC236}">
                <a16:creationId xmlns:a16="http://schemas.microsoft.com/office/drawing/2014/main" id="{3FD01003-0BB8-8949-BBDC-066F6EA321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/>
              <a:t>30/06/2021</a:t>
            </a:r>
          </a:p>
        </p:txBody>
      </p:sp>
    </p:spTree>
    <p:extLst>
      <p:ext uri="{BB962C8B-B14F-4D97-AF65-F5344CB8AC3E}">
        <p14:creationId xmlns:p14="http://schemas.microsoft.com/office/powerpoint/2010/main" val="1277297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C4E58C-3EF2-E640-A154-254053F7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9DC4-B0AE-4A3D-A364-00B4E69EED6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570922" y="232568"/>
            <a:ext cx="7248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prstClr val="black"/>
                </a:solidFill>
                <a:latin typeface="Times New Roman"/>
                <a:cs typeface="Arial" pitchFamily="34" charset="0"/>
              </a:rPr>
              <a:t>The micro-lenses array for the correlation term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616FD610-2F73-104F-A87E-A3B4B3DCC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300" y="1234524"/>
            <a:ext cx="7550532" cy="5264150"/>
          </a:xfrm>
        </p:spPr>
        <p:txBody>
          <a:bodyPr>
            <a:normAutofit/>
          </a:bodyPr>
          <a:lstStyle/>
          <a:p>
            <a:pPr algn="just"/>
            <a:r>
              <a:rPr lang="en-US" altLang="it-IT" sz="1900" dirty="0"/>
              <a:t>For the correlation term of the r.m.s. emittance, </a:t>
            </a:r>
            <a:r>
              <a:rPr lang="en-US" sz="1800" dirty="0"/>
              <a:t>the measurement of  the divergence in different transverse positions of the beam is needed.</a:t>
            </a:r>
          </a:p>
          <a:p>
            <a:pPr algn="just"/>
            <a:r>
              <a:rPr lang="en-US" sz="1800" dirty="0"/>
              <a:t>A micro-lenses array accomplishes this feature: each lens provides an angular distribution of the light from different transverse parts is directed on it.</a:t>
            </a:r>
          </a:p>
          <a:p>
            <a:pPr algn="just"/>
            <a:r>
              <a:rPr lang="en-US" sz="1800" dirty="0"/>
              <a:t>In order to compute the divergence in the proper transversal position, an image of the beam OTR on the micro-lenses array is created by using a lens.</a:t>
            </a:r>
          </a:p>
          <a:p>
            <a:pPr algn="just"/>
            <a:r>
              <a:rPr lang="en-US" sz="1800" dirty="0"/>
              <a:t>The overall profile obtained is analyzed to retrieve the term.</a:t>
            </a:r>
          </a:p>
          <a:p>
            <a:pPr algn="just"/>
            <a:endParaRPr lang="en-US" sz="1800" dirty="0"/>
          </a:p>
          <a:p>
            <a:pPr algn="just"/>
            <a:endParaRPr lang="en-US" sz="1800" dirty="0"/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88D3F9FE-7E8C-6648-8E67-C73EAA619D4D}"/>
              </a:ext>
            </a:extLst>
          </p:cNvPr>
          <p:cNvSpPr/>
          <p:nvPr/>
        </p:nvSpPr>
        <p:spPr>
          <a:xfrm>
            <a:off x="10475400" y="1423785"/>
            <a:ext cx="622852" cy="6228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DA8E962F-080F-2440-A31C-03B0CED0B75B}"/>
                  </a:ext>
                </a:extLst>
              </p:cNvPr>
              <p:cNvSpPr txBox="1"/>
              <p:nvPr/>
            </p:nvSpPr>
            <p:spPr>
              <a:xfrm>
                <a:off x="8230260" y="1382863"/>
                <a:ext cx="2994992" cy="656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𝑟𝑚𝑠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begChr m:val="⟨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 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sSup>
                                    <m:s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it-IT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DA8E962F-080F-2440-A31C-03B0CED0B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0260" y="1382863"/>
                <a:ext cx="2994992" cy="65601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97339FBE-90C8-1C42-899D-ACE52BB1C5A7}"/>
              </a:ext>
            </a:extLst>
          </p:cNvPr>
          <p:cNvCxnSpPr>
            <a:cxnSpLocks/>
          </p:cNvCxnSpPr>
          <p:nvPr/>
        </p:nvCxnSpPr>
        <p:spPr>
          <a:xfrm>
            <a:off x="10786826" y="2046637"/>
            <a:ext cx="0" cy="10267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magine 18">
            <a:extLst>
              <a:ext uri="{FF2B5EF4-FFF2-40B4-BE49-F238E27FC236}">
                <a16:creationId xmlns:a16="http://schemas.microsoft.com/office/drawing/2014/main" id="{3548ADA5-0775-2F45-82DE-C3244B528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85" y="3720962"/>
            <a:ext cx="2502176" cy="2502176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B24F4077-5703-DA45-AD2E-B00DA58F3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880" y="3088769"/>
            <a:ext cx="5387163" cy="3300742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D37DDC36-8A35-1A4E-A8A1-9FC6A0F1F9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26" y="3619362"/>
            <a:ext cx="3898887" cy="2680904"/>
          </a:xfrm>
          <a:prstGeom prst="rect">
            <a:avLst/>
          </a:prstGeom>
        </p:spPr>
      </p:pic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E0B479A4-4782-784E-9561-3E791493545C}"/>
              </a:ext>
            </a:extLst>
          </p:cNvPr>
          <p:cNvCxnSpPr>
            <a:cxnSpLocks/>
          </p:cNvCxnSpPr>
          <p:nvPr/>
        </p:nvCxnSpPr>
        <p:spPr>
          <a:xfrm>
            <a:off x="7175500" y="4686300"/>
            <a:ext cx="472440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3C73FEE8-41D7-B145-8700-DF350C83D6BF}"/>
              </a:ext>
            </a:extLst>
          </p:cNvPr>
          <p:cNvCxnSpPr>
            <a:cxnSpLocks/>
          </p:cNvCxnSpPr>
          <p:nvPr/>
        </p:nvCxnSpPr>
        <p:spPr>
          <a:xfrm flipH="1">
            <a:off x="6299200" y="4824666"/>
            <a:ext cx="754081" cy="610934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egnaposto data 8">
            <a:extLst>
              <a:ext uri="{FF2B5EF4-FFF2-40B4-BE49-F238E27FC236}">
                <a16:creationId xmlns:a16="http://schemas.microsoft.com/office/drawing/2014/main" id="{E4FC81EF-C98C-4F45-A1F8-1745028868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/>
              <a:t>30/06/2021</a:t>
            </a:r>
          </a:p>
        </p:txBody>
      </p:sp>
    </p:spTree>
    <p:extLst>
      <p:ext uri="{BB962C8B-B14F-4D97-AF65-F5344CB8AC3E}">
        <p14:creationId xmlns:p14="http://schemas.microsoft.com/office/powerpoint/2010/main" val="373120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2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bo 36">
            <a:extLst>
              <a:ext uri="{FF2B5EF4-FFF2-40B4-BE49-F238E27FC236}">
                <a16:creationId xmlns:a16="http://schemas.microsoft.com/office/drawing/2014/main" id="{9E4F968B-4CE6-E34B-9340-A1E7D10DAC56}"/>
              </a:ext>
            </a:extLst>
          </p:cNvPr>
          <p:cNvSpPr/>
          <p:nvPr/>
        </p:nvSpPr>
        <p:spPr>
          <a:xfrm rot="-5400000">
            <a:off x="11148391" y="2340998"/>
            <a:ext cx="476700" cy="270531"/>
          </a:xfrm>
          <a:prstGeom prst="cube">
            <a:avLst>
              <a:gd name="adj" fmla="val 56581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ubo 35">
            <a:extLst>
              <a:ext uri="{FF2B5EF4-FFF2-40B4-BE49-F238E27FC236}">
                <a16:creationId xmlns:a16="http://schemas.microsoft.com/office/drawing/2014/main" id="{4D98E424-01C3-8D42-A714-07B86DE56951}"/>
              </a:ext>
            </a:extLst>
          </p:cNvPr>
          <p:cNvSpPr/>
          <p:nvPr/>
        </p:nvSpPr>
        <p:spPr>
          <a:xfrm>
            <a:off x="6769592" y="4470429"/>
            <a:ext cx="476700" cy="270531"/>
          </a:xfrm>
          <a:prstGeom prst="cube">
            <a:avLst>
              <a:gd name="adj" fmla="val 56581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ubo 34">
            <a:extLst>
              <a:ext uri="{FF2B5EF4-FFF2-40B4-BE49-F238E27FC236}">
                <a16:creationId xmlns:a16="http://schemas.microsoft.com/office/drawing/2014/main" id="{21B1768C-C2D1-0648-BCCF-B83F5A66AD87}"/>
              </a:ext>
            </a:extLst>
          </p:cNvPr>
          <p:cNvSpPr/>
          <p:nvPr/>
        </p:nvSpPr>
        <p:spPr>
          <a:xfrm>
            <a:off x="3806735" y="4483492"/>
            <a:ext cx="476700" cy="270531"/>
          </a:xfrm>
          <a:prstGeom prst="cube">
            <a:avLst>
              <a:gd name="adj" fmla="val 56581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9DC4-B0AE-4A3D-A364-00B4E69EED6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prstClr val="black"/>
                </a:solidFill>
                <a:latin typeface="Times New Roman"/>
                <a:cs typeface="Arial" pitchFamily="34" charset="0"/>
              </a:rPr>
              <a:t>Theorical single-shot measurement setup</a:t>
            </a:r>
          </a:p>
          <a:p>
            <a:pPr algn="ctr"/>
            <a:endParaRPr lang="en-US" sz="2800" b="1" i="1">
              <a:solidFill>
                <a:prstClr val="black"/>
              </a:solidFill>
              <a:latin typeface="Times New Roman"/>
              <a:cs typeface="Arial" pitchFamily="34" charset="0"/>
            </a:endParaRP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96187540-D7FD-BE4D-8C48-2A13B8665CBB}"/>
              </a:ext>
            </a:extLst>
          </p:cNvPr>
          <p:cNvCxnSpPr>
            <a:cxnSpLocks/>
          </p:cNvCxnSpPr>
          <p:nvPr/>
        </p:nvCxnSpPr>
        <p:spPr>
          <a:xfrm>
            <a:off x="1395454" y="2476264"/>
            <a:ext cx="10933" cy="2892570"/>
          </a:xfrm>
          <a:prstGeom prst="line">
            <a:avLst/>
          </a:prstGeom>
          <a:ln w="635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2024389-9230-BD4F-88CA-05E63C7A3364}"/>
              </a:ext>
            </a:extLst>
          </p:cNvPr>
          <p:cNvCxnSpPr>
            <a:cxnSpLocks/>
          </p:cNvCxnSpPr>
          <p:nvPr/>
        </p:nvCxnSpPr>
        <p:spPr>
          <a:xfrm flipH="1">
            <a:off x="1395456" y="2476264"/>
            <a:ext cx="995834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9C41BB11-3725-D540-8D85-5F8923159895}"/>
              </a:ext>
            </a:extLst>
          </p:cNvPr>
          <p:cNvCxnSpPr>
            <a:cxnSpLocks/>
          </p:cNvCxnSpPr>
          <p:nvPr/>
        </p:nvCxnSpPr>
        <p:spPr>
          <a:xfrm flipV="1">
            <a:off x="938254" y="2016224"/>
            <a:ext cx="914400" cy="92008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AEFB9294-E780-BE42-8FD6-956015A5D752}"/>
              </a:ext>
            </a:extLst>
          </p:cNvPr>
          <p:cNvCxnSpPr>
            <a:cxnSpLocks/>
          </p:cNvCxnSpPr>
          <p:nvPr/>
        </p:nvCxnSpPr>
        <p:spPr>
          <a:xfrm flipV="1">
            <a:off x="4055923" y="2476265"/>
            <a:ext cx="0" cy="208221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09A5AF98-3876-B84B-9A06-A51A835CE9AF}"/>
              </a:ext>
            </a:extLst>
          </p:cNvPr>
          <p:cNvCxnSpPr>
            <a:cxnSpLocks/>
          </p:cNvCxnSpPr>
          <p:nvPr/>
        </p:nvCxnSpPr>
        <p:spPr>
          <a:xfrm flipV="1">
            <a:off x="7017973" y="2476265"/>
            <a:ext cx="0" cy="208221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99F7039D-BC0B-A040-923B-0BA5358A7E99}"/>
              </a:ext>
            </a:extLst>
          </p:cNvPr>
          <p:cNvCxnSpPr>
            <a:cxnSpLocks/>
          </p:cNvCxnSpPr>
          <p:nvPr/>
        </p:nvCxnSpPr>
        <p:spPr>
          <a:xfrm>
            <a:off x="3579223" y="2011225"/>
            <a:ext cx="907774" cy="9039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5C2793DD-0499-7640-A4C4-C812E839890D}"/>
              </a:ext>
            </a:extLst>
          </p:cNvPr>
          <p:cNvCxnSpPr>
            <a:cxnSpLocks/>
          </p:cNvCxnSpPr>
          <p:nvPr/>
        </p:nvCxnSpPr>
        <p:spPr>
          <a:xfrm>
            <a:off x="6551023" y="2011224"/>
            <a:ext cx="907774" cy="9039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e 27">
            <a:extLst>
              <a:ext uri="{FF2B5EF4-FFF2-40B4-BE49-F238E27FC236}">
                <a16:creationId xmlns:a16="http://schemas.microsoft.com/office/drawing/2014/main" id="{DE8C435A-F77B-C345-9B14-441E3E04D8CB}"/>
              </a:ext>
            </a:extLst>
          </p:cNvPr>
          <p:cNvSpPr/>
          <p:nvPr/>
        </p:nvSpPr>
        <p:spPr>
          <a:xfrm>
            <a:off x="3726133" y="3922549"/>
            <a:ext cx="666205" cy="1049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809BFC12-3471-F746-8B6E-EB91CFD74536}"/>
              </a:ext>
            </a:extLst>
          </p:cNvPr>
          <p:cNvSpPr/>
          <p:nvPr/>
        </p:nvSpPr>
        <p:spPr>
          <a:xfrm>
            <a:off x="6671807" y="3464896"/>
            <a:ext cx="666205" cy="1049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41BFDB67-5DD1-B742-888C-CEE3B2FEE3DF}"/>
              </a:ext>
            </a:extLst>
          </p:cNvPr>
          <p:cNvSpPr/>
          <p:nvPr/>
        </p:nvSpPr>
        <p:spPr>
          <a:xfrm>
            <a:off x="10207696" y="2201942"/>
            <a:ext cx="104502" cy="522515"/>
          </a:xfrm>
          <a:prstGeom prst="rect">
            <a:avLst/>
          </a:prstGeom>
          <a:gradFill>
            <a:gsLst>
              <a:gs pos="37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6000">
                <a:schemeClr val="accent1">
                  <a:lumMod val="20000"/>
                  <a:lumOff val="80000"/>
                </a:schemeClr>
              </a:gs>
              <a:gs pos="23000">
                <a:schemeClr val="accent1">
                  <a:lumMod val="20000"/>
                  <a:lumOff val="80000"/>
                </a:schemeClr>
              </a:gs>
              <a:gs pos="11000">
                <a:schemeClr val="accent1">
                  <a:lumMod val="60000"/>
                  <a:lumOff val="40000"/>
                </a:schemeClr>
              </a:gs>
              <a:gs pos="85000">
                <a:schemeClr val="accent1">
                  <a:lumMod val="60000"/>
                  <a:lumOff val="40000"/>
                </a:schemeClr>
              </a:gs>
              <a:gs pos="61000">
                <a:schemeClr val="accent1">
                  <a:lumMod val="60000"/>
                  <a:lumOff val="40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Ovale 32">
            <a:extLst>
              <a:ext uri="{FF2B5EF4-FFF2-40B4-BE49-F238E27FC236}">
                <a16:creationId xmlns:a16="http://schemas.microsoft.com/office/drawing/2014/main" id="{F2FD2BF7-E7EF-894E-9E2D-118CF82DE710}"/>
              </a:ext>
            </a:extLst>
          </p:cNvPr>
          <p:cNvSpPr/>
          <p:nvPr/>
        </p:nvSpPr>
        <p:spPr>
          <a:xfrm rot="5400000">
            <a:off x="10223729" y="2410723"/>
            <a:ext cx="666205" cy="1049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8ECFB86E-0D29-E84C-8D98-5CA42EEFC2B3}"/>
              </a:ext>
            </a:extLst>
          </p:cNvPr>
          <p:cNvSpPr/>
          <p:nvPr/>
        </p:nvSpPr>
        <p:spPr>
          <a:xfrm>
            <a:off x="339610" y="4754023"/>
            <a:ext cx="9971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600" b="1" i="1">
                <a:latin typeface="Times New Roman"/>
                <a:cs typeface="Arial" pitchFamily="34" charset="0"/>
              </a:rPr>
              <a:t>Electron beam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20D5E0A6-3FA7-3946-88D0-4D55631B9670}"/>
              </a:ext>
            </a:extLst>
          </p:cNvPr>
          <p:cNvSpPr/>
          <p:nvPr/>
        </p:nvSpPr>
        <p:spPr>
          <a:xfrm>
            <a:off x="320598" y="1718836"/>
            <a:ext cx="9971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600" b="1" i="1">
                <a:latin typeface="Times New Roman"/>
                <a:cs typeface="Arial" pitchFamily="34" charset="0"/>
              </a:rPr>
              <a:t>Metallic screen</a:t>
            </a: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87EC9A52-900F-3E41-A70B-03CF1197E7B8}"/>
              </a:ext>
            </a:extLst>
          </p:cNvPr>
          <p:cNvSpPr/>
          <p:nvPr/>
        </p:nvSpPr>
        <p:spPr>
          <a:xfrm>
            <a:off x="3044300" y="1549559"/>
            <a:ext cx="16579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600" b="1" i="1">
                <a:latin typeface="Times New Roman"/>
                <a:cs typeface="Arial" pitchFamily="34" charset="0"/>
              </a:rPr>
              <a:t>Beam splitter</a:t>
            </a: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74A5EFB0-C5E7-B547-B3CB-89CC762B5140}"/>
              </a:ext>
            </a:extLst>
          </p:cNvPr>
          <p:cNvSpPr/>
          <p:nvPr/>
        </p:nvSpPr>
        <p:spPr>
          <a:xfrm>
            <a:off x="5940609" y="1547872"/>
            <a:ext cx="16579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600" b="1" i="1">
                <a:latin typeface="Times New Roman"/>
                <a:cs typeface="Arial" pitchFamily="34" charset="0"/>
              </a:rPr>
              <a:t>Beam splitter</a:t>
            </a:r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3E9A7273-049D-9A43-ACD2-B7D4FBC18D67}"/>
              </a:ext>
            </a:extLst>
          </p:cNvPr>
          <p:cNvSpPr/>
          <p:nvPr/>
        </p:nvSpPr>
        <p:spPr>
          <a:xfrm>
            <a:off x="2058428" y="3682639"/>
            <a:ext cx="1657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600" b="1" i="1">
                <a:latin typeface="Times New Roman"/>
                <a:cs typeface="Arial" pitchFamily="34" charset="0"/>
              </a:rPr>
              <a:t>Lens for </a:t>
            </a:r>
          </a:p>
          <a:p>
            <a:pPr algn="r"/>
            <a:r>
              <a:rPr lang="it-IT" sz="1600" b="1" i="1">
                <a:latin typeface="Times New Roman"/>
                <a:cs typeface="Arial" pitchFamily="34" charset="0"/>
              </a:rPr>
              <a:t>beam imaging</a:t>
            </a: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6408ED54-5AB5-FE4E-89B4-0E963C77A6F4}"/>
              </a:ext>
            </a:extLst>
          </p:cNvPr>
          <p:cNvSpPr/>
          <p:nvPr/>
        </p:nvSpPr>
        <p:spPr>
          <a:xfrm>
            <a:off x="2659672" y="4823352"/>
            <a:ext cx="16579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600" b="1" i="1">
                <a:latin typeface="Times New Roman"/>
                <a:cs typeface="Arial" pitchFamily="34" charset="0"/>
              </a:rPr>
              <a:t>CCD</a:t>
            </a:r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3382CEA3-71C4-FB48-9C19-6D3E73D809BC}"/>
              </a:ext>
            </a:extLst>
          </p:cNvPr>
          <p:cNvSpPr/>
          <p:nvPr/>
        </p:nvSpPr>
        <p:spPr>
          <a:xfrm>
            <a:off x="4840758" y="3222545"/>
            <a:ext cx="1657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600" b="1" i="1">
                <a:latin typeface="Times New Roman"/>
                <a:cs typeface="Arial" pitchFamily="34" charset="0"/>
              </a:rPr>
              <a:t>Lens for </a:t>
            </a:r>
          </a:p>
          <a:p>
            <a:pPr algn="r"/>
            <a:r>
              <a:rPr lang="it-IT" sz="1600" b="1" i="1">
                <a:latin typeface="Times New Roman"/>
                <a:cs typeface="Arial" pitchFamily="34" charset="0"/>
              </a:rPr>
              <a:t>angular distribution</a:t>
            </a: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E458FE41-A82C-1B48-B5D3-A713542E4CD6}"/>
              </a:ext>
            </a:extLst>
          </p:cNvPr>
          <p:cNvSpPr/>
          <p:nvPr/>
        </p:nvSpPr>
        <p:spPr>
          <a:xfrm>
            <a:off x="5641450" y="4823352"/>
            <a:ext cx="16579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600" b="1" i="1">
                <a:latin typeface="Times New Roman"/>
                <a:cs typeface="Arial" pitchFamily="34" charset="0"/>
              </a:rPr>
              <a:t>CCD</a:t>
            </a:r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DAD31331-F19B-844F-8476-D5ECDAE0F4E6}"/>
              </a:ext>
            </a:extLst>
          </p:cNvPr>
          <p:cNvSpPr/>
          <p:nvPr/>
        </p:nvSpPr>
        <p:spPr>
          <a:xfrm>
            <a:off x="7867303" y="2836268"/>
            <a:ext cx="11947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>
                <a:latin typeface="Times New Roman"/>
                <a:cs typeface="Arial" pitchFamily="34" charset="0"/>
              </a:rPr>
              <a:t>Imaging lens</a:t>
            </a:r>
          </a:p>
        </p:txBody>
      </p:sp>
      <p:sp>
        <p:nvSpPr>
          <p:cNvPr id="49" name="Ovale 48">
            <a:extLst>
              <a:ext uri="{FF2B5EF4-FFF2-40B4-BE49-F238E27FC236}">
                <a16:creationId xmlns:a16="http://schemas.microsoft.com/office/drawing/2014/main" id="{C055ACB0-E0AA-E446-B8C7-B5167A771D35}"/>
              </a:ext>
            </a:extLst>
          </p:cNvPr>
          <p:cNvSpPr/>
          <p:nvPr/>
        </p:nvSpPr>
        <p:spPr>
          <a:xfrm rot="5400000">
            <a:off x="7703797" y="2410724"/>
            <a:ext cx="666205" cy="1049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EA3A021F-E505-924E-B204-7F54DB9A9B06}"/>
              </a:ext>
            </a:extLst>
          </p:cNvPr>
          <p:cNvSpPr/>
          <p:nvPr/>
        </p:nvSpPr>
        <p:spPr>
          <a:xfrm>
            <a:off x="8525305" y="1718406"/>
            <a:ext cx="1657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600" b="1" i="1">
                <a:latin typeface="Times New Roman"/>
                <a:cs typeface="Arial" pitchFamily="34" charset="0"/>
              </a:rPr>
              <a:t>Microlenses array</a:t>
            </a:r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6904CA40-3A74-CC41-B0A8-4F754E3219D2}"/>
              </a:ext>
            </a:extLst>
          </p:cNvPr>
          <p:cNvSpPr/>
          <p:nvPr/>
        </p:nvSpPr>
        <p:spPr>
          <a:xfrm>
            <a:off x="10276646" y="2897808"/>
            <a:ext cx="14685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>
                <a:latin typeface="Times New Roman"/>
                <a:cs typeface="Arial" pitchFamily="34" charset="0"/>
              </a:rPr>
              <a:t>Imaging lens for the microlenses focal plane</a:t>
            </a:r>
          </a:p>
        </p:txBody>
      </p:sp>
      <p:sp>
        <p:nvSpPr>
          <p:cNvPr id="52" name="Rettangolo 51">
            <a:extLst>
              <a:ext uri="{FF2B5EF4-FFF2-40B4-BE49-F238E27FC236}">
                <a16:creationId xmlns:a16="http://schemas.microsoft.com/office/drawing/2014/main" id="{F096D5DC-06A4-C043-BE37-03DA62BD3790}"/>
              </a:ext>
            </a:extLst>
          </p:cNvPr>
          <p:cNvSpPr/>
          <p:nvPr/>
        </p:nvSpPr>
        <p:spPr>
          <a:xfrm>
            <a:off x="10087187" y="1698788"/>
            <a:ext cx="16579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600" b="1" i="1">
                <a:latin typeface="Times New Roman"/>
                <a:cs typeface="Arial" pitchFamily="34" charset="0"/>
              </a:rPr>
              <a:t>CCD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8A2CBC8B-D311-F142-A78A-6BC6EFFEDEB4}"/>
              </a:ext>
            </a:extLst>
          </p:cNvPr>
          <p:cNvSpPr/>
          <p:nvPr/>
        </p:nvSpPr>
        <p:spPr>
          <a:xfrm>
            <a:off x="3579223" y="5533172"/>
            <a:ext cx="840631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i="1">
                <a:solidFill>
                  <a:schemeClr val="accent1"/>
                </a:solidFill>
                <a:latin typeface="Times New Roman"/>
                <a:cs typeface="Arial" pitchFamily="34" charset="0"/>
              </a:rPr>
              <a:t>Spot</a:t>
            </a: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83C2DE33-E6BE-8947-9508-567B91682554}"/>
              </a:ext>
            </a:extLst>
          </p:cNvPr>
          <p:cNvSpPr/>
          <p:nvPr/>
        </p:nvSpPr>
        <p:spPr>
          <a:xfrm>
            <a:off x="6096000" y="5533172"/>
            <a:ext cx="1650697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i="1">
                <a:latin typeface="Times New Roman"/>
                <a:cs typeface="Arial" pitchFamily="34" charset="0"/>
              </a:rPr>
              <a:t>Divergence</a:t>
            </a: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48370982-DC57-C24D-84EA-BEBEBD8A6161}"/>
              </a:ext>
            </a:extLst>
          </p:cNvPr>
          <p:cNvSpPr/>
          <p:nvPr/>
        </p:nvSpPr>
        <p:spPr>
          <a:xfrm>
            <a:off x="10094456" y="4222840"/>
            <a:ext cx="1650697" cy="46166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it-IT" sz="2400" b="1" i="1">
                <a:solidFill>
                  <a:srgbClr val="C00000"/>
                </a:solidFill>
                <a:latin typeface="Times New Roman"/>
                <a:cs typeface="Arial" pitchFamily="34" charset="0"/>
              </a:rPr>
              <a:t>Correlation</a:t>
            </a:r>
          </a:p>
        </p:txBody>
      </p:sp>
      <p:sp>
        <p:nvSpPr>
          <p:cNvPr id="54" name="Segnaposto piè di pagina 4">
            <a:extLst>
              <a:ext uri="{FF2B5EF4-FFF2-40B4-BE49-F238E27FC236}">
                <a16:creationId xmlns:a16="http://schemas.microsoft.com/office/drawing/2014/main" id="{6A670FFA-FF08-B34A-968B-69D1D1FB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452181"/>
            <a:ext cx="6387548" cy="365125"/>
          </a:xfrm>
        </p:spPr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55" name="Segnaposto data 8">
            <a:extLst>
              <a:ext uri="{FF2B5EF4-FFF2-40B4-BE49-F238E27FC236}">
                <a16:creationId xmlns:a16="http://schemas.microsoft.com/office/drawing/2014/main" id="{E867E51B-B495-E64F-BE85-2BC94FF09D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/>
              <a:t>30/06/2021</a:t>
            </a:r>
          </a:p>
        </p:txBody>
      </p:sp>
    </p:spTree>
    <p:extLst>
      <p:ext uri="{BB962C8B-B14F-4D97-AF65-F5344CB8AC3E}">
        <p14:creationId xmlns:p14="http://schemas.microsoft.com/office/powerpoint/2010/main" val="1219048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9DC4-B0AE-4A3D-A364-00B4E69EED6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prstClr val="black"/>
                </a:solidFill>
                <a:latin typeface="Times New Roman"/>
                <a:cs typeface="Arial" pitchFamily="34" charset="0"/>
              </a:rPr>
              <a:t>The need of a polarizer</a:t>
            </a:r>
          </a:p>
          <a:p>
            <a:pPr algn="ctr"/>
            <a:endParaRPr lang="en-US" sz="2800" b="1" i="1">
              <a:solidFill>
                <a:prstClr val="black"/>
              </a:solidFill>
              <a:latin typeface="Times New Roman"/>
              <a:cs typeface="Arial" pitchFamily="34" charset="0"/>
            </a:endParaRPr>
          </a:p>
        </p:txBody>
      </p:sp>
      <p:pic>
        <p:nvPicPr>
          <p:cNvPr id="5" name="Immagine 4" descr="Immagine che contiene testo, elettronico&#10;&#10;Descrizione generata automaticamente">
            <a:extLst>
              <a:ext uri="{FF2B5EF4-FFF2-40B4-BE49-F238E27FC236}">
                <a16:creationId xmlns:a16="http://schemas.microsoft.com/office/drawing/2014/main" id="{B40CAE7D-3D16-9849-9F36-5BB5788A0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" t="2532" r="7000" b="1934"/>
          <a:stretch/>
        </p:blipFill>
        <p:spPr>
          <a:xfrm>
            <a:off x="460884" y="2192985"/>
            <a:ext cx="4697154" cy="390364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2B00E9F-A99C-BE48-8166-CBFA44542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22243"/>
            <a:ext cx="5332973" cy="1980567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4ADD66DA-C460-D44E-8E35-0E883AB46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65985"/>
            <a:ext cx="5332973" cy="2256258"/>
          </a:xfrm>
          <a:prstGeom prst="rect">
            <a:avLst/>
          </a:prstGeom>
        </p:spPr>
      </p:pic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E2732EFC-02D6-344E-B283-BC92650FD6ED}"/>
              </a:ext>
            </a:extLst>
          </p:cNvPr>
          <p:cNvCxnSpPr>
            <a:cxnSpLocks/>
          </p:cNvCxnSpPr>
          <p:nvPr/>
        </p:nvCxnSpPr>
        <p:spPr>
          <a:xfrm>
            <a:off x="984526" y="4057650"/>
            <a:ext cx="38354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C57B1A4F-A8AE-A648-ABFE-2CA67846BE73}"/>
              </a:ext>
            </a:extLst>
          </p:cNvPr>
          <p:cNvCxnSpPr>
            <a:cxnSpLocks/>
          </p:cNvCxnSpPr>
          <p:nvPr/>
        </p:nvCxnSpPr>
        <p:spPr>
          <a:xfrm>
            <a:off x="2902226" y="2514600"/>
            <a:ext cx="0" cy="30861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E09B4B26-5851-2344-A680-5B4E82C994C2}"/>
              </a:ext>
            </a:extLst>
          </p:cNvPr>
          <p:cNvCxnSpPr>
            <a:cxnSpLocks/>
          </p:cNvCxnSpPr>
          <p:nvPr/>
        </p:nvCxnSpPr>
        <p:spPr>
          <a:xfrm>
            <a:off x="5158038" y="4205963"/>
            <a:ext cx="870168" cy="62999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46D266AC-4744-8642-862D-39B254C6981D}"/>
              </a:ext>
            </a:extLst>
          </p:cNvPr>
          <p:cNvCxnSpPr>
            <a:cxnSpLocks/>
          </p:cNvCxnSpPr>
          <p:nvPr/>
        </p:nvCxnSpPr>
        <p:spPr>
          <a:xfrm>
            <a:off x="5158038" y="2970295"/>
            <a:ext cx="937962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e 34">
            <a:extLst>
              <a:ext uri="{FF2B5EF4-FFF2-40B4-BE49-F238E27FC236}">
                <a16:creationId xmlns:a16="http://schemas.microsoft.com/office/drawing/2014/main" id="{D92E6A21-9887-4B43-AA13-5A7538D3548A}"/>
              </a:ext>
            </a:extLst>
          </p:cNvPr>
          <p:cNvSpPr/>
          <p:nvPr/>
        </p:nvSpPr>
        <p:spPr>
          <a:xfrm>
            <a:off x="8597900" y="3515497"/>
            <a:ext cx="495300" cy="542153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Ovale 35">
            <a:extLst>
              <a:ext uri="{FF2B5EF4-FFF2-40B4-BE49-F238E27FC236}">
                <a16:creationId xmlns:a16="http://schemas.microsoft.com/office/drawing/2014/main" id="{573D4CAE-39BA-C84E-893D-34F8FD496A09}"/>
              </a:ext>
            </a:extLst>
          </p:cNvPr>
          <p:cNvSpPr/>
          <p:nvPr/>
        </p:nvSpPr>
        <p:spPr>
          <a:xfrm>
            <a:off x="8597900" y="5507162"/>
            <a:ext cx="495300" cy="542153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egnaposto piè di pagina 4">
            <a:extLst>
              <a:ext uri="{FF2B5EF4-FFF2-40B4-BE49-F238E27FC236}">
                <a16:creationId xmlns:a16="http://schemas.microsoft.com/office/drawing/2014/main" id="{CB4494DA-1079-8A4B-9E04-F9AF8E59B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452181"/>
            <a:ext cx="6387548" cy="365125"/>
          </a:xfrm>
        </p:spPr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20" name="Segnaposto data 8">
            <a:extLst>
              <a:ext uri="{FF2B5EF4-FFF2-40B4-BE49-F238E27FC236}">
                <a16:creationId xmlns:a16="http://schemas.microsoft.com/office/drawing/2014/main" id="{4B0BD5D3-1FFD-6B46-B89E-433D2BDC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/>
              <a:t>30/06/2021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85AF13A-0193-E24E-A9C7-C6ECFF415F5E}"/>
              </a:ext>
            </a:extLst>
          </p:cNvPr>
          <p:cNvSpPr/>
          <p:nvPr/>
        </p:nvSpPr>
        <p:spPr>
          <a:xfrm>
            <a:off x="631258" y="1316599"/>
            <a:ext cx="10793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Arial" pitchFamily="34" charset="0"/>
              </a:rPr>
              <a:t>The OTR angular distribution has in the inner hole the contribution of the both transverse planes.</a:t>
            </a:r>
          </a:p>
        </p:txBody>
      </p:sp>
    </p:spTree>
    <p:extLst>
      <p:ext uri="{BB962C8B-B14F-4D97-AF65-F5344CB8AC3E}">
        <p14:creationId xmlns:p14="http://schemas.microsoft.com/office/powerpoint/2010/main" val="75944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89C9E00-BED7-3242-8B51-0A5BDEFC4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83" y="2189934"/>
            <a:ext cx="4645469" cy="3893996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9DC4-B0AE-4A3D-A364-00B4E69EED6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prstClr val="black"/>
                </a:solidFill>
                <a:latin typeface="Times New Roman"/>
                <a:cs typeface="Arial" pitchFamily="34" charset="0"/>
              </a:rPr>
              <a:t>The need of a polarizer</a:t>
            </a:r>
          </a:p>
          <a:p>
            <a:pPr algn="ctr"/>
            <a:endParaRPr lang="en-US" sz="2800" b="1" i="1">
              <a:solidFill>
                <a:prstClr val="black"/>
              </a:solidFill>
              <a:latin typeface="Times New Roman"/>
              <a:cs typeface="Arial" pitchFamily="34" charset="0"/>
            </a:endParaRP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E09B4B26-5851-2344-A680-5B4E82C994C2}"/>
              </a:ext>
            </a:extLst>
          </p:cNvPr>
          <p:cNvCxnSpPr>
            <a:cxnSpLocks/>
          </p:cNvCxnSpPr>
          <p:nvPr/>
        </p:nvCxnSpPr>
        <p:spPr>
          <a:xfrm>
            <a:off x="5225832" y="4070350"/>
            <a:ext cx="870168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53F4DCC0-4734-F449-927E-CC80FFD5E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014" y="2424483"/>
            <a:ext cx="4849786" cy="3317134"/>
          </a:xfrm>
          <a:prstGeom prst="rect">
            <a:avLst/>
          </a:prstGeom>
        </p:spPr>
      </p:pic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DBBA2F2C-5B09-C34F-B89F-C92B819DBF20}"/>
              </a:ext>
            </a:extLst>
          </p:cNvPr>
          <p:cNvCxnSpPr>
            <a:cxnSpLocks/>
          </p:cNvCxnSpPr>
          <p:nvPr/>
        </p:nvCxnSpPr>
        <p:spPr>
          <a:xfrm>
            <a:off x="997226" y="4070350"/>
            <a:ext cx="38354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24">
            <a:extLst>
              <a:ext uri="{FF2B5EF4-FFF2-40B4-BE49-F238E27FC236}">
                <a16:creationId xmlns:a16="http://schemas.microsoft.com/office/drawing/2014/main" id="{28634FA9-4C32-E44E-9FB3-C0AFCE538995}"/>
              </a:ext>
            </a:extLst>
          </p:cNvPr>
          <p:cNvSpPr/>
          <p:nvPr/>
        </p:nvSpPr>
        <p:spPr>
          <a:xfrm>
            <a:off x="631258" y="1316599"/>
            <a:ext cx="10793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Arial" pitchFamily="34" charset="0"/>
              </a:rPr>
              <a:t>The OTR angular distribution has in the inner hole the contribution of the both transverse planes.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Arial" pitchFamily="34" charset="0"/>
              </a:rPr>
              <a:t>The use of a polarizer let us to retrieve the divergence related to one of the two planes. </a:t>
            </a:r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87225D3B-0258-174D-B2E3-1516026012E0}"/>
              </a:ext>
            </a:extLst>
          </p:cNvPr>
          <p:cNvSpPr/>
          <p:nvPr/>
        </p:nvSpPr>
        <p:spPr>
          <a:xfrm>
            <a:off x="8794474" y="4918848"/>
            <a:ext cx="495300" cy="542153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piè di pagina 4">
            <a:extLst>
              <a:ext uri="{FF2B5EF4-FFF2-40B4-BE49-F238E27FC236}">
                <a16:creationId xmlns:a16="http://schemas.microsoft.com/office/drawing/2014/main" id="{4D42468D-C22E-6F49-A6A4-DCDC5CB2C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452181"/>
            <a:ext cx="6387548" cy="365125"/>
          </a:xfrm>
        </p:spPr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13" name="Segnaposto data 8">
            <a:extLst>
              <a:ext uri="{FF2B5EF4-FFF2-40B4-BE49-F238E27FC236}">
                <a16:creationId xmlns:a16="http://schemas.microsoft.com/office/drawing/2014/main" id="{550A7ECF-3005-C046-BF05-4674989394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/>
              <a:t>30/06/2021</a:t>
            </a:r>
          </a:p>
        </p:txBody>
      </p:sp>
    </p:spTree>
    <p:extLst>
      <p:ext uri="{BB962C8B-B14F-4D97-AF65-F5344CB8AC3E}">
        <p14:creationId xmlns:p14="http://schemas.microsoft.com/office/powerpoint/2010/main" val="250919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10668000" y="6452179"/>
            <a:ext cx="685800" cy="365125"/>
          </a:xfrm>
        </p:spPr>
        <p:txBody>
          <a:bodyPr/>
          <a:lstStyle/>
          <a:p>
            <a:fld id="{71F29DC4-B0AE-4A3D-A364-00B4E69EED63}" type="slidenum">
              <a:rPr lang="en-US" smtClean="0"/>
              <a:t>15</a:t>
            </a:fld>
            <a:endParaRPr lang="en-US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A4D25A9-30C2-3E45-882D-66D9C89E36EB}"/>
              </a:ext>
            </a:extLst>
          </p:cNvPr>
          <p:cNvSpPr/>
          <p:nvPr/>
        </p:nvSpPr>
        <p:spPr>
          <a:xfrm>
            <a:off x="1256654" y="1214093"/>
            <a:ext cx="7083029" cy="49859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Introduction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The plasma acceleration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OTR based diagnostics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OTR: theory and diagnostic applications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Angular distributions measurement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Emittance measurement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A new innovative scheme: concept and simulation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The micro-lenses array for the correlation term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Theorical single-shot measurement setup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The need of a polarizer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imes New Roman"/>
                <a:cs typeface="Arial" pitchFamily="34" charset="0"/>
              </a:rPr>
              <a:t>The measurement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latin typeface="Times New Roman"/>
                <a:cs typeface="Arial" pitchFamily="34" charset="0"/>
              </a:rPr>
              <a:t>Experimental setup at SPARC_LAB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latin typeface="Times New Roman"/>
                <a:cs typeface="Arial" pitchFamily="34" charset="0"/>
              </a:rPr>
              <a:t>Case of study: simulation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latin typeface="Times New Roman"/>
                <a:cs typeface="Arial" pitchFamily="34" charset="0"/>
              </a:rPr>
              <a:t>Data analysis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latin typeface="Times New Roman"/>
                <a:cs typeface="Arial" pitchFamily="34" charset="0"/>
              </a:rPr>
              <a:t>Results</a:t>
            </a:r>
            <a:endParaRPr lang="en-US" sz="2400" b="1" i="1" dirty="0">
              <a:latin typeface="Times New Roman"/>
              <a:cs typeface="Arial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Conclusions</a:t>
            </a:r>
          </a:p>
        </p:txBody>
      </p:sp>
      <p:sp>
        <p:nvSpPr>
          <p:cNvPr id="15" name="Segnaposto piè di pagina 4">
            <a:extLst>
              <a:ext uri="{FF2B5EF4-FFF2-40B4-BE49-F238E27FC236}">
                <a16:creationId xmlns:a16="http://schemas.microsoft.com/office/drawing/2014/main" id="{7D979E44-D079-8445-BD43-CE2E9976A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452181"/>
            <a:ext cx="6387548" cy="365125"/>
          </a:xfrm>
        </p:spPr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16" name="Segnaposto data 8">
            <a:extLst>
              <a:ext uri="{FF2B5EF4-FFF2-40B4-BE49-F238E27FC236}">
                <a16:creationId xmlns:a16="http://schemas.microsoft.com/office/drawing/2014/main" id="{3FD01003-0BB8-8949-BBDC-066F6EA321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/>
              <a:t>30/06/2021</a:t>
            </a:r>
          </a:p>
        </p:txBody>
      </p:sp>
    </p:spTree>
    <p:extLst>
      <p:ext uri="{BB962C8B-B14F-4D97-AF65-F5344CB8AC3E}">
        <p14:creationId xmlns:p14="http://schemas.microsoft.com/office/powerpoint/2010/main" val="4294923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magine 35" descr="Immagine che contiene interni, tavolo, sedendo, scrivania&#10;&#10;Descrizione generata automaticamente">
            <a:extLst>
              <a:ext uri="{FF2B5EF4-FFF2-40B4-BE49-F238E27FC236}">
                <a16:creationId xmlns:a16="http://schemas.microsoft.com/office/drawing/2014/main" id="{B1997802-4117-0249-9AA2-7D73ECC40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78" y="1365577"/>
            <a:ext cx="8192181" cy="4746985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9DC4-B0AE-4A3D-A364-00B4E69EED6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prstClr val="black"/>
                </a:solidFill>
                <a:latin typeface="Times New Roman"/>
                <a:cs typeface="Arial" pitchFamily="34" charset="0"/>
              </a:rPr>
              <a:t>Experimental setup at SPARC_LAB</a:t>
            </a:r>
          </a:p>
          <a:p>
            <a:pPr algn="ctr"/>
            <a:endParaRPr lang="en-US" sz="2800" b="1" i="1">
              <a:solidFill>
                <a:prstClr val="black"/>
              </a:solidFill>
              <a:latin typeface="Times New Roman"/>
              <a:cs typeface="Arial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822F618-2F07-824E-BFED-6BB5A7B2C054}"/>
              </a:ext>
            </a:extLst>
          </p:cNvPr>
          <p:cNvSpPr/>
          <p:nvPr/>
        </p:nvSpPr>
        <p:spPr>
          <a:xfrm>
            <a:off x="8515838" y="1476913"/>
            <a:ext cx="352044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Arial" pitchFamily="34" charset="0"/>
              </a:rPr>
              <a:t>Motorized stages allow to switch optical transfer line to chose which one acquire and to take control of the optical line itself.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Arial" pitchFamily="34" charset="0"/>
              </a:rPr>
              <a:t>A polarizer beam splitter let us have the separation between the two transverse plane; moreover an interferential filter reduce the blurring of the distribution.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Arial" pitchFamily="34" charset="0"/>
              </a:rPr>
              <a:t>A Micro-Channel Plate is used to amplify the signal collected by a CMOS based fast camera.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Arial" pitchFamily="34" charset="0"/>
              </a:rPr>
              <a:t>The acquisition of OTR angular distribution with the single lens and with the </a:t>
            </a:r>
            <a:r>
              <a:rPr lang="en-US" dirty="0" err="1">
                <a:latin typeface="Times New Roman"/>
                <a:cs typeface="Arial" pitchFamily="34" charset="0"/>
              </a:rPr>
              <a:t>microlenses</a:t>
            </a:r>
            <a:r>
              <a:rPr lang="en-US" dirty="0">
                <a:latin typeface="Times New Roman"/>
                <a:cs typeface="Arial" pitchFamily="34" charset="0"/>
              </a:rPr>
              <a:t> array </a:t>
            </a:r>
            <a:r>
              <a:rPr lang="en-US" u="sng" dirty="0">
                <a:latin typeface="Times New Roman"/>
                <a:cs typeface="Arial" pitchFamily="34" charset="0"/>
              </a:rPr>
              <a:t>is not simultaneous.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Times New Roman"/>
              <a:cs typeface="Arial" pitchFamily="34" charset="0"/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5B3EF7B4-2726-6145-94F9-6741089FE406}"/>
              </a:ext>
            </a:extLst>
          </p:cNvPr>
          <p:cNvSpPr/>
          <p:nvPr/>
        </p:nvSpPr>
        <p:spPr>
          <a:xfrm>
            <a:off x="855910" y="4992488"/>
            <a:ext cx="810154" cy="41441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6EAAD19B-9618-744F-B1AF-DBF45FDFA791}"/>
              </a:ext>
            </a:extLst>
          </p:cNvPr>
          <p:cNvSpPr/>
          <p:nvPr/>
        </p:nvSpPr>
        <p:spPr>
          <a:xfrm>
            <a:off x="333612" y="1882902"/>
            <a:ext cx="1243996" cy="5533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FF00"/>
                </a:solidFill>
              </a:rPr>
              <a:t>Imaging lens 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f=400 (m.l.)</a:t>
            </a:r>
            <a:endParaRPr lang="it-IT" sz="160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8AC8497-9C8D-2347-BCCD-0DA7B2AD7F52}"/>
              </a:ext>
            </a:extLst>
          </p:cNvPr>
          <p:cNvSpPr txBox="1"/>
          <p:nvPr/>
        </p:nvSpPr>
        <p:spPr>
          <a:xfrm>
            <a:off x="865367" y="4999714"/>
            <a:ext cx="79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mirror</a:t>
            </a:r>
            <a:endParaRPr lang="en-US" sz="2400" b="1">
              <a:solidFill>
                <a:srgbClr val="FFFF00"/>
              </a:solidFill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87699A0F-7C86-0944-A80A-DD5A4DC8BC10}"/>
              </a:ext>
            </a:extLst>
          </p:cNvPr>
          <p:cNvGrpSpPr/>
          <p:nvPr/>
        </p:nvGrpSpPr>
        <p:grpSpPr>
          <a:xfrm>
            <a:off x="2420660" y="2266994"/>
            <a:ext cx="1883677" cy="367844"/>
            <a:chOff x="2379453" y="2158794"/>
            <a:chExt cx="1883677" cy="367844"/>
          </a:xfrm>
        </p:grpSpPr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19CEAA0A-A19E-6D4F-AF6B-6E88787B7096}"/>
                </a:ext>
              </a:extLst>
            </p:cNvPr>
            <p:cNvSpPr/>
            <p:nvPr/>
          </p:nvSpPr>
          <p:spPr>
            <a:xfrm>
              <a:off x="2379453" y="2175527"/>
              <a:ext cx="1514453" cy="351111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573AC377-25DF-3544-8F08-90A27E372AD4}"/>
                </a:ext>
              </a:extLst>
            </p:cNvPr>
            <p:cNvSpPr/>
            <p:nvPr/>
          </p:nvSpPr>
          <p:spPr>
            <a:xfrm>
              <a:off x="2461868" y="2158794"/>
              <a:ext cx="180126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Beam splitter</a:t>
              </a:r>
            </a:p>
          </p:txBody>
        </p:sp>
      </p:grpSp>
      <p:sp>
        <p:nvSpPr>
          <p:cNvPr id="30" name="Rettangolo 29">
            <a:extLst>
              <a:ext uri="{FF2B5EF4-FFF2-40B4-BE49-F238E27FC236}">
                <a16:creationId xmlns:a16="http://schemas.microsoft.com/office/drawing/2014/main" id="{537FD8E5-273F-8246-BC02-C478DA9E6BA2}"/>
              </a:ext>
            </a:extLst>
          </p:cNvPr>
          <p:cNvSpPr/>
          <p:nvPr/>
        </p:nvSpPr>
        <p:spPr>
          <a:xfrm>
            <a:off x="1417681" y="3243451"/>
            <a:ext cx="1450759" cy="5533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FF00"/>
                </a:solidFill>
              </a:rPr>
              <a:t>OTR single lens 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f=200 (</a:t>
            </a:r>
            <a:r>
              <a:rPr lang="en-US" sz="1600" err="1">
                <a:solidFill>
                  <a:srgbClr val="FFFF00"/>
                </a:solidFill>
              </a:rPr>
              <a:t>s.l.</a:t>
            </a:r>
            <a:r>
              <a:rPr lang="en-US" sz="1600">
                <a:solidFill>
                  <a:srgbClr val="FFFF00"/>
                </a:solidFill>
              </a:rPr>
              <a:t>)</a:t>
            </a:r>
            <a:endParaRPr lang="it-IT" sz="1600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EEF1FEF4-BA8A-5143-824A-C98AEB96C344}"/>
              </a:ext>
            </a:extLst>
          </p:cNvPr>
          <p:cNvSpPr/>
          <p:nvPr/>
        </p:nvSpPr>
        <p:spPr>
          <a:xfrm>
            <a:off x="1738681" y="4815678"/>
            <a:ext cx="1243996" cy="5533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FF00"/>
                </a:solidFill>
              </a:rPr>
              <a:t>Filter 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500+-40 nm</a:t>
            </a:r>
            <a:endParaRPr lang="it-IT" sz="1600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CE3766D-532D-0F43-B1D8-9781BEBBB940}"/>
              </a:ext>
            </a:extLst>
          </p:cNvPr>
          <p:cNvSpPr/>
          <p:nvPr/>
        </p:nvSpPr>
        <p:spPr>
          <a:xfrm>
            <a:off x="3235928" y="3520136"/>
            <a:ext cx="1005096" cy="37842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FF00"/>
                </a:solidFill>
              </a:rPr>
              <a:t>PBS (hor.)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0770B98-2CAF-6A4E-8AB6-5456BBD1853F}"/>
              </a:ext>
            </a:extLst>
          </p:cNvPr>
          <p:cNvSpPr/>
          <p:nvPr/>
        </p:nvSpPr>
        <p:spPr>
          <a:xfrm>
            <a:off x="3935113" y="5095889"/>
            <a:ext cx="1243996" cy="5533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FF00"/>
                </a:solidFill>
              </a:rPr>
              <a:t>Imaging lens 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f=200 (</a:t>
            </a:r>
            <a:r>
              <a:rPr lang="en-US" sz="1600" err="1">
                <a:solidFill>
                  <a:srgbClr val="FFFF00"/>
                </a:solidFill>
              </a:rPr>
              <a:t>s.l.</a:t>
            </a:r>
            <a:r>
              <a:rPr lang="en-US" sz="1600">
                <a:solidFill>
                  <a:srgbClr val="FFFF00"/>
                </a:solidFill>
              </a:rPr>
              <a:t>)</a:t>
            </a:r>
            <a:endParaRPr lang="it-IT" sz="1600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28149C81-A25B-124A-823B-12411A215D81}"/>
              </a:ext>
            </a:extLst>
          </p:cNvPr>
          <p:cNvSpPr/>
          <p:nvPr/>
        </p:nvSpPr>
        <p:spPr>
          <a:xfrm>
            <a:off x="4557111" y="2733737"/>
            <a:ext cx="1243996" cy="5533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FF00"/>
                </a:solidFill>
              </a:rPr>
              <a:t>Microlenses array (m.l.)</a:t>
            </a:r>
            <a:endParaRPr lang="it-IT" sz="1600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514CE87A-C26F-3944-8631-9EB9555BF85C}"/>
              </a:ext>
            </a:extLst>
          </p:cNvPr>
          <p:cNvSpPr/>
          <p:nvPr/>
        </p:nvSpPr>
        <p:spPr>
          <a:xfrm>
            <a:off x="5503630" y="5092362"/>
            <a:ext cx="1243996" cy="5533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FF00"/>
                </a:solidFill>
              </a:rPr>
              <a:t>Imaging lens 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f=50 (m.l.)</a:t>
            </a:r>
            <a:endParaRPr lang="it-IT" sz="1600"/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638958A5-E9D4-C344-A626-80CFC78FFFF3}"/>
              </a:ext>
            </a:extLst>
          </p:cNvPr>
          <p:cNvSpPr/>
          <p:nvPr/>
        </p:nvSpPr>
        <p:spPr>
          <a:xfrm>
            <a:off x="6721907" y="3403320"/>
            <a:ext cx="1449989" cy="5533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FF00"/>
                </a:solidFill>
              </a:rPr>
              <a:t>MCP + camera</a:t>
            </a:r>
            <a:endParaRPr lang="it-IT" sz="1600"/>
          </a:p>
        </p:txBody>
      </p:sp>
      <p:cxnSp>
        <p:nvCxnSpPr>
          <p:cNvPr id="38" name="Connettore 1 37">
            <a:extLst>
              <a:ext uri="{FF2B5EF4-FFF2-40B4-BE49-F238E27FC236}">
                <a16:creationId xmlns:a16="http://schemas.microsoft.com/office/drawing/2014/main" id="{A1111A48-CC22-E344-8FA4-7A9945BAC4D7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1888435" y="2459283"/>
            <a:ext cx="532225" cy="146266"/>
          </a:xfrm>
          <a:prstGeom prst="line">
            <a:avLst/>
          </a:prstGeom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>
            <a:extLst>
              <a:ext uri="{FF2B5EF4-FFF2-40B4-BE49-F238E27FC236}">
                <a16:creationId xmlns:a16="http://schemas.microsoft.com/office/drawing/2014/main" id="{62F5197A-01F6-E442-8600-536AD17A07B6}"/>
              </a:ext>
            </a:extLst>
          </p:cNvPr>
          <p:cNvCxnSpPr>
            <a:cxnSpLocks/>
          </p:cNvCxnSpPr>
          <p:nvPr/>
        </p:nvCxnSpPr>
        <p:spPr>
          <a:xfrm flipH="1" flipV="1">
            <a:off x="847741" y="2458810"/>
            <a:ext cx="115850" cy="1043323"/>
          </a:xfrm>
          <a:prstGeom prst="line">
            <a:avLst/>
          </a:prstGeom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>
            <a:extLst>
              <a:ext uri="{FF2B5EF4-FFF2-40B4-BE49-F238E27FC236}">
                <a16:creationId xmlns:a16="http://schemas.microsoft.com/office/drawing/2014/main" id="{1207EA8B-949A-DF45-B774-4503C1B8DE89}"/>
              </a:ext>
            </a:extLst>
          </p:cNvPr>
          <p:cNvCxnSpPr>
            <a:cxnSpLocks/>
          </p:cNvCxnSpPr>
          <p:nvPr/>
        </p:nvCxnSpPr>
        <p:spPr>
          <a:xfrm flipV="1">
            <a:off x="955610" y="3845464"/>
            <a:ext cx="783071" cy="259955"/>
          </a:xfrm>
          <a:prstGeom prst="line">
            <a:avLst/>
          </a:prstGeom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>
            <a:extLst>
              <a:ext uri="{FF2B5EF4-FFF2-40B4-BE49-F238E27FC236}">
                <a16:creationId xmlns:a16="http://schemas.microsoft.com/office/drawing/2014/main" id="{304CF2F4-7A6E-E44B-8A88-B8C767DCE08A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1056068" y="4675031"/>
            <a:ext cx="204919" cy="317457"/>
          </a:xfrm>
          <a:prstGeom prst="line">
            <a:avLst/>
          </a:prstGeom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1 52">
            <a:extLst>
              <a:ext uri="{FF2B5EF4-FFF2-40B4-BE49-F238E27FC236}">
                <a16:creationId xmlns:a16="http://schemas.microsoft.com/office/drawing/2014/main" id="{C3A3E9EE-64DE-7443-9B2B-C406A6281DC2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2154547" y="4105419"/>
            <a:ext cx="206132" cy="710259"/>
          </a:xfrm>
          <a:prstGeom prst="line">
            <a:avLst/>
          </a:prstGeom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B1542FF5-3AA5-7E45-BDB4-0977B5F7B1F0}"/>
              </a:ext>
            </a:extLst>
          </p:cNvPr>
          <p:cNvCxnSpPr>
            <a:cxnSpLocks/>
          </p:cNvCxnSpPr>
          <p:nvPr/>
        </p:nvCxnSpPr>
        <p:spPr>
          <a:xfrm flipV="1">
            <a:off x="2828159" y="3739069"/>
            <a:ext cx="349727" cy="174365"/>
          </a:xfrm>
          <a:prstGeom prst="line">
            <a:avLst/>
          </a:prstGeom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1 60">
            <a:extLst>
              <a:ext uri="{FF2B5EF4-FFF2-40B4-BE49-F238E27FC236}">
                <a16:creationId xmlns:a16="http://schemas.microsoft.com/office/drawing/2014/main" id="{C4F4392D-1822-D241-A3C8-EED3FCDCCA6C}"/>
              </a:ext>
            </a:extLst>
          </p:cNvPr>
          <p:cNvCxnSpPr>
            <a:cxnSpLocks/>
            <a:stCxn id="33" idx="0"/>
          </p:cNvCxnSpPr>
          <p:nvPr/>
        </p:nvCxnSpPr>
        <p:spPr>
          <a:xfrm flipH="1" flipV="1">
            <a:off x="4225965" y="4655265"/>
            <a:ext cx="331146" cy="440624"/>
          </a:xfrm>
          <a:prstGeom prst="line">
            <a:avLst/>
          </a:prstGeom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1 62">
            <a:extLst>
              <a:ext uri="{FF2B5EF4-FFF2-40B4-BE49-F238E27FC236}">
                <a16:creationId xmlns:a16="http://schemas.microsoft.com/office/drawing/2014/main" id="{058213F3-4B9C-504C-B202-4C72EBA9FFA2}"/>
              </a:ext>
            </a:extLst>
          </p:cNvPr>
          <p:cNvCxnSpPr>
            <a:cxnSpLocks/>
          </p:cNvCxnSpPr>
          <p:nvPr/>
        </p:nvCxnSpPr>
        <p:spPr>
          <a:xfrm flipH="1" flipV="1">
            <a:off x="4949895" y="3287106"/>
            <a:ext cx="229216" cy="769318"/>
          </a:xfrm>
          <a:prstGeom prst="line">
            <a:avLst/>
          </a:prstGeom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1 66">
            <a:extLst>
              <a:ext uri="{FF2B5EF4-FFF2-40B4-BE49-F238E27FC236}">
                <a16:creationId xmlns:a16="http://schemas.microsoft.com/office/drawing/2014/main" id="{7539D76D-110A-2E47-B578-A1CED5CBF777}"/>
              </a:ext>
            </a:extLst>
          </p:cNvPr>
          <p:cNvCxnSpPr>
            <a:cxnSpLocks/>
          </p:cNvCxnSpPr>
          <p:nvPr/>
        </p:nvCxnSpPr>
        <p:spPr>
          <a:xfrm flipH="1" flipV="1">
            <a:off x="5828772" y="4460548"/>
            <a:ext cx="99227" cy="627423"/>
          </a:xfrm>
          <a:prstGeom prst="line">
            <a:avLst/>
          </a:prstGeom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1 67">
            <a:extLst>
              <a:ext uri="{FF2B5EF4-FFF2-40B4-BE49-F238E27FC236}">
                <a16:creationId xmlns:a16="http://schemas.microsoft.com/office/drawing/2014/main" id="{A6EB0464-6157-4842-9AB4-90D612A560BA}"/>
              </a:ext>
            </a:extLst>
          </p:cNvPr>
          <p:cNvCxnSpPr>
            <a:cxnSpLocks/>
          </p:cNvCxnSpPr>
          <p:nvPr/>
        </p:nvCxnSpPr>
        <p:spPr>
          <a:xfrm flipH="1" flipV="1">
            <a:off x="7421184" y="3854297"/>
            <a:ext cx="161041" cy="606251"/>
          </a:xfrm>
          <a:prstGeom prst="line">
            <a:avLst/>
          </a:prstGeom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egnaposto piè di pagina 4">
            <a:extLst>
              <a:ext uri="{FF2B5EF4-FFF2-40B4-BE49-F238E27FC236}">
                <a16:creationId xmlns:a16="http://schemas.microsoft.com/office/drawing/2014/main" id="{61176DA7-E98D-E741-9B6A-E4F556292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452181"/>
            <a:ext cx="6387548" cy="365125"/>
          </a:xfrm>
        </p:spPr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44" name="Segnaposto data 8">
            <a:extLst>
              <a:ext uri="{FF2B5EF4-FFF2-40B4-BE49-F238E27FC236}">
                <a16:creationId xmlns:a16="http://schemas.microsoft.com/office/drawing/2014/main" id="{FC8D15D9-1464-D443-9D24-9509CCC140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/>
              <a:t>30/06/2021</a:t>
            </a:r>
          </a:p>
        </p:txBody>
      </p:sp>
    </p:spTree>
    <p:extLst>
      <p:ext uri="{BB962C8B-B14F-4D97-AF65-F5344CB8AC3E}">
        <p14:creationId xmlns:p14="http://schemas.microsoft.com/office/powerpoint/2010/main" val="234710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magine 35" descr="Immagine che contiene interni, tavolo, sedendo, scrivania&#10;&#10;Descrizione generata automaticamente">
            <a:extLst>
              <a:ext uri="{FF2B5EF4-FFF2-40B4-BE49-F238E27FC236}">
                <a16:creationId xmlns:a16="http://schemas.microsoft.com/office/drawing/2014/main" id="{B1997802-4117-0249-9AA2-7D73ECC40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78" y="1365577"/>
            <a:ext cx="8192181" cy="4746985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9DC4-B0AE-4A3D-A364-00B4E69EED6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prstClr val="black"/>
                </a:solidFill>
                <a:latin typeface="Times New Roman"/>
                <a:cs typeface="Arial" pitchFamily="34" charset="0"/>
              </a:rPr>
              <a:t>Experimental setup at SPARC_LAB</a:t>
            </a:r>
          </a:p>
          <a:p>
            <a:pPr algn="ctr"/>
            <a:endParaRPr lang="en-US" sz="2800" b="1" i="1">
              <a:solidFill>
                <a:prstClr val="black"/>
              </a:solidFill>
              <a:latin typeface="Times New Roman"/>
              <a:cs typeface="Arial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822F618-2F07-824E-BFED-6BB5A7B2C054}"/>
              </a:ext>
            </a:extLst>
          </p:cNvPr>
          <p:cNvSpPr/>
          <p:nvPr/>
        </p:nvSpPr>
        <p:spPr>
          <a:xfrm>
            <a:off x="8515838" y="1476913"/>
            <a:ext cx="35204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imes New Roman"/>
                <a:cs typeface="Arial" pitchFamily="34" charset="0"/>
              </a:rPr>
              <a:t>The acquisition of OTR angular distribution with the single lens and with the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Times New Roman"/>
                <a:cs typeface="Arial" pitchFamily="34" charset="0"/>
              </a:rPr>
              <a:t>microlenses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imes New Roman"/>
                <a:cs typeface="Arial" pitchFamily="34" charset="0"/>
              </a:rPr>
              <a:t> array </a:t>
            </a:r>
            <a:r>
              <a:rPr lang="en-US" u="sng" dirty="0">
                <a:solidFill>
                  <a:schemeClr val="bg1">
                    <a:lumMod val="65000"/>
                  </a:schemeClr>
                </a:solidFill>
                <a:latin typeface="Times New Roman"/>
                <a:cs typeface="Arial" pitchFamily="34" charset="0"/>
              </a:rPr>
              <a:t>is not simultaneous.</a:t>
            </a:r>
          </a:p>
          <a:p>
            <a:pPr algn="just"/>
            <a:r>
              <a:rPr lang="en-US" dirty="0">
                <a:latin typeface="Times New Roman"/>
                <a:cs typeface="Arial" pitchFamily="34" charset="0"/>
              </a:rPr>
              <a:t>     This is the optical line for the     </a:t>
            </a:r>
          </a:p>
          <a:p>
            <a:pPr algn="just"/>
            <a:r>
              <a:rPr lang="en-US" dirty="0">
                <a:latin typeface="Times New Roman"/>
                <a:cs typeface="Arial" pitchFamily="34" charset="0"/>
              </a:rPr>
              <a:t>     </a:t>
            </a:r>
            <a:r>
              <a:rPr lang="en-US" u="sng" dirty="0">
                <a:latin typeface="Times New Roman"/>
                <a:cs typeface="Arial" pitchFamily="34" charset="0"/>
              </a:rPr>
              <a:t>divergence measure</a:t>
            </a:r>
            <a:r>
              <a:rPr lang="en-US" dirty="0">
                <a:latin typeface="Times New Roman"/>
                <a:cs typeface="Arial" pitchFamily="34" charset="0"/>
              </a:rPr>
              <a:t>.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5B3EF7B4-2726-6145-94F9-6741089FE406}"/>
              </a:ext>
            </a:extLst>
          </p:cNvPr>
          <p:cNvSpPr/>
          <p:nvPr/>
        </p:nvSpPr>
        <p:spPr>
          <a:xfrm>
            <a:off x="855910" y="4992488"/>
            <a:ext cx="810154" cy="41441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6EAAD19B-9618-744F-B1AF-DBF45FDFA791}"/>
              </a:ext>
            </a:extLst>
          </p:cNvPr>
          <p:cNvSpPr/>
          <p:nvPr/>
        </p:nvSpPr>
        <p:spPr>
          <a:xfrm>
            <a:off x="333612" y="1882902"/>
            <a:ext cx="1243996" cy="5533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FF00"/>
                </a:solidFill>
              </a:rPr>
              <a:t>Imaging lens 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f=400 (m.l.)</a:t>
            </a:r>
            <a:endParaRPr lang="it-IT" sz="160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8AC8497-9C8D-2347-BCCD-0DA7B2AD7F52}"/>
              </a:ext>
            </a:extLst>
          </p:cNvPr>
          <p:cNvSpPr txBox="1"/>
          <p:nvPr/>
        </p:nvSpPr>
        <p:spPr>
          <a:xfrm>
            <a:off x="865367" y="4999714"/>
            <a:ext cx="79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mirror</a:t>
            </a:r>
            <a:endParaRPr lang="en-US" sz="2400" b="1">
              <a:solidFill>
                <a:srgbClr val="FFFF00"/>
              </a:solidFill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87699A0F-7C86-0944-A80A-DD5A4DC8BC10}"/>
              </a:ext>
            </a:extLst>
          </p:cNvPr>
          <p:cNvGrpSpPr/>
          <p:nvPr/>
        </p:nvGrpSpPr>
        <p:grpSpPr>
          <a:xfrm>
            <a:off x="2420660" y="2266994"/>
            <a:ext cx="1883677" cy="367844"/>
            <a:chOff x="2379453" y="2158794"/>
            <a:chExt cx="1883677" cy="367844"/>
          </a:xfrm>
        </p:grpSpPr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19CEAA0A-A19E-6D4F-AF6B-6E88787B7096}"/>
                </a:ext>
              </a:extLst>
            </p:cNvPr>
            <p:cNvSpPr/>
            <p:nvPr/>
          </p:nvSpPr>
          <p:spPr>
            <a:xfrm>
              <a:off x="2379453" y="2175527"/>
              <a:ext cx="1514453" cy="351111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573AC377-25DF-3544-8F08-90A27E372AD4}"/>
                </a:ext>
              </a:extLst>
            </p:cNvPr>
            <p:cNvSpPr/>
            <p:nvPr/>
          </p:nvSpPr>
          <p:spPr>
            <a:xfrm>
              <a:off x="2461868" y="2158794"/>
              <a:ext cx="180126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Beam splitter</a:t>
              </a:r>
            </a:p>
          </p:txBody>
        </p:sp>
      </p:grpSp>
      <p:sp>
        <p:nvSpPr>
          <p:cNvPr id="30" name="Rettangolo 29">
            <a:extLst>
              <a:ext uri="{FF2B5EF4-FFF2-40B4-BE49-F238E27FC236}">
                <a16:creationId xmlns:a16="http://schemas.microsoft.com/office/drawing/2014/main" id="{537FD8E5-273F-8246-BC02-C478DA9E6BA2}"/>
              </a:ext>
            </a:extLst>
          </p:cNvPr>
          <p:cNvSpPr/>
          <p:nvPr/>
        </p:nvSpPr>
        <p:spPr>
          <a:xfrm>
            <a:off x="1417681" y="3243451"/>
            <a:ext cx="1450759" cy="5533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FF00"/>
                </a:solidFill>
              </a:rPr>
              <a:t>OTR single lens 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f=200 (</a:t>
            </a:r>
            <a:r>
              <a:rPr lang="en-US" sz="1600" err="1">
                <a:solidFill>
                  <a:srgbClr val="FFFF00"/>
                </a:solidFill>
              </a:rPr>
              <a:t>s.l.</a:t>
            </a:r>
            <a:r>
              <a:rPr lang="en-US" sz="1600">
                <a:solidFill>
                  <a:srgbClr val="FFFF00"/>
                </a:solidFill>
              </a:rPr>
              <a:t>)</a:t>
            </a:r>
            <a:endParaRPr lang="it-IT" sz="1600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EEF1FEF4-BA8A-5143-824A-C98AEB96C344}"/>
              </a:ext>
            </a:extLst>
          </p:cNvPr>
          <p:cNvSpPr/>
          <p:nvPr/>
        </p:nvSpPr>
        <p:spPr>
          <a:xfrm>
            <a:off x="1738681" y="4815678"/>
            <a:ext cx="1243996" cy="5533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FF00"/>
                </a:solidFill>
              </a:rPr>
              <a:t>Filter 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500+-40 nm</a:t>
            </a:r>
            <a:endParaRPr lang="it-IT" sz="1600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CE3766D-532D-0F43-B1D8-9781BEBBB940}"/>
              </a:ext>
            </a:extLst>
          </p:cNvPr>
          <p:cNvSpPr/>
          <p:nvPr/>
        </p:nvSpPr>
        <p:spPr>
          <a:xfrm>
            <a:off x="3235928" y="3520136"/>
            <a:ext cx="1005096" cy="37842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FF00"/>
                </a:solidFill>
              </a:rPr>
              <a:t>PBS (hor.)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0770B98-2CAF-6A4E-8AB6-5456BBD1853F}"/>
              </a:ext>
            </a:extLst>
          </p:cNvPr>
          <p:cNvSpPr/>
          <p:nvPr/>
        </p:nvSpPr>
        <p:spPr>
          <a:xfrm>
            <a:off x="3935113" y="5095889"/>
            <a:ext cx="1243996" cy="5533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FF00"/>
                </a:solidFill>
              </a:rPr>
              <a:t>Imaging lens 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f=200 (</a:t>
            </a:r>
            <a:r>
              <a:rPr lang="en-US" sz="1600" err="1">
                <a:solidFill>
                  <a:srgbClr val="FFFF00"/>
                </a:solidFill>
              </a:rPr>
              <a:t>s.l.</a:t>
            </a:r>
            <a:r>
              <a:rPr lang="en-US" sz="1600">
                <a:solidFill>
                  <a:srgbClr val="FFFF00"/>
                </a:solidFill>
              </a:rPr>
              <a:t>)</a:t>
            </a:r>
            <a:endParaRPr lang="it-IT" sz="1600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514CE87A-C26F-3944-8631-9EB9555BF85C}"/>
              </a:ext>
            </a:extLst>
          </p:cNvPr>
          <p:cNvSpPr/>
          <p:nvPr/>
        </p:nvSpPr>
        <p:spPr>
          <a:xfrm>
            <a:off x="5503630" y="5092362"/>
            <a:ext cx="1243996" cy="5533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FF00"/>
                </a:solidFill>
              </a:rPr>
              <a:t>Imaging lens 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f=50 (m.l.)</a:t>
            </a:r>
            <a:endParaRPr lang="it-IT" sz="1600"/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638958A5-E9D4-C344-A626-80CFC78FFFF3}"/>
              </a:ext>
            </a:extLst>
          </p:cNvPr>
          <p:cNvSpPr/>
          <p:nvPr/>
        </p:nvSpPr>
        <p:spPr>
          <a:xfrm>
            <a:off x="6721907" y="3403320"/>
            <a:ext cx="1449989" cy="5533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FF00"/>
                </a:solidFill>
              </a:rPr>
              <a:t>MCP + camera</a:t>
            </a:r>
            <a:endParaRPr lang="it-IT" sz="1600"/>
          </a:p>
        </p:txBody>
      </p:sp>
      <p:cxnSp>
        <p:nvCxnSpPr>
          <p:cNvPr id="38" name="Connettore 1 37">
            <a:extLst>
              <a:ext uri="{FF2B5EF4-FFF2-40B4-BE49-F238E27FC236}">
                <a16:creationId xmlns:a16="http://schemas.microsoft.com/office/drawing/2014/main" id="{A1111A48-CC22-E344-8FA4-7A9945BAC4D7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1888435" y="2459283"/>
            <a:ext cx="532225" cy="146266"/>
          </a:xfrm>
          <a:prstGeom prst="line">
            <a:avLst/>
          </a:prstGeom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>
            <a:extLst>
              <a:ext uri="{FF2B5EF4-FFF2-40B4-BE49-F238E27FC236}">
                <a16:creationId xmlns:a16="http://schemas.microsoft.com/office/drawing/2014/main" id="{62F5197A-01F6-E442-8600-536AD17A07B6}"/>
              </a:ext>
            </a:extLst>
          </p:cNvPr>
          <p:cNvCxnSpPr>
            <a:cxnSpLocks/>
          </p:cNvCxnSpPr>
          <p:nvPr/>
        </p:nvCxnSpPr>
        <p:spPr>
          <a:xfrm flipH="1" flipV="1">
            <a:off x="847741" y="2458810"/>
            <a:ext cx="115850" cy="1043323"/>
          </a:xfrm>
          <a:prstGeom prst="line">
            <a:avLst/>
          </a:prstGeom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>
            <a:extLst>
              <a:ext uri="{FF2B5EF4-FFF2-40B4-BE49-F238E27FC236}">
                <a16:creationId xmlns:a16="http://schemas.microsoft.com/office/drawing/2014/main" id="{1207EA8B-949A-DF45-B774-4503C1B8DE89}"/>
              </a:ext>
            </a:extLst>
          </p:cNvPr>
          <p:cNvCxnSpPr>
            <a:cxnSpLocks/>
          </p:cNvCxnSpPr>
          <p:nvPr/>
        </p:nvCxnSpPr>
        <p:spPr>
          <a:xfrm flipV="1">
            <a:off x="955610" y="3845464"/>
            <a:ext cx="783071" cy="259955"/>
          </a:xfrm>
          <a:prstGeom prst="line">
            <a:avLst/>
          </a:prstGeom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>
            <a:extLst>
              <a:ext uri="{FF2B5EF4-FFF2-40B4-BE49-F238E27FC236}">
                <a16:creationId xmlns:a16="http://schemas.microsoft.com/office/drawing/2014/main" id="{304CF2F4-7A6E-E44B-8A88-B8C767DCE08A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1056068" y="4675031"/>
            <a:ext cx="204919" cy="317457"/>
          </a:xfrm>
          <a:prstGeom prst="line">
            <a:avLst/>
          </a:prstGeom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1 52">
            <a:extLst>
              <a:ext uri="{FF2B5EF4-FFF2-40B4-BE49-F238E27FC236}">
                <a16:creationId xmlns:a16="http://schemas.microsoft.com/office/drawing/2014/main" id="{C3A3E9EE-64DE-7443-9B2B-C406A6281DC2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2154547" y="4105419"/>
            <a:ext cx="206132" cy="710259"/>
          </a:xfrm>
          <a:prstGeom prst="line">
            <a:avLst/>
          </a:prstGeom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B1542FF5-3AA5-7E45-BDB4-0977B5F7B1F0}"/>
              </a:ext>
            </a:extLst>
          </p:cNvPr>
          <p:cNvCxnSpPr>
            <a:cxnSpLocks/>
          </p:cNvCxnSpPr>
          <p:nvPr/>
        </p:nvCxnSpPr>
        <p:spPr>
          <a:xfrm flipV="1">
            <a:off x="2828159" y="3739069"/>
            <a:ext cx="349727" cy="174365"/>
          </a:xfrm>
          <a:prstGeom prst="line">
            <a:avLst/>
          </a:prstGeom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1 60">
            <a:extLst>
              <a:ext uri="{FF2B5EF4-FFF2-40B4-BE49-F238E27FC236}">
                <a16:creationId xmlns:a16="http://schemas.microsoft.com/office/drawing/2014/main" id="{C4F4392D-1822-D241-A3C8-EED3FCDCCA6C}"/>
              </a:ext>
            </a:extLst>
          </p:cNvPr>
          <p:cNvCxnSpPr>
            <a:cxnSpLocks/>
            <a:stCxn id="33" idx="0"/>
          </p:cNvCxnSpPr>
          <p:nvPr/>
        </p:nvCxnSpPr>
        <p:spPr>
          <a:xfrm flipH="1" flipV="1">
            <a:off x="4225965" y="4655265"/>
            <a:ext cx="331146" cy="440624"/>
          </a:xfrm>
          <a:prstGeom prst="line">
            <a:avLst/>
          </a:prstGeom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1 62">
            <a:extLst>
              <a:ext uri="{FF2B5EF4-FFF2-40B4-BE49-F238E27FC236}">
                <a16:creationId xmlns:a16="http://schemas.microsoft.com/office/drawing/2014/main" id="{058213F3-4B9C-504C-B202-4C72EBA9FFA2}"/>
              </a:ext>
            </a:extLst>
          </p:cNvPr>
          <p:cNvCxnSpPr>
            <a:cxnSpLocks/>
          </p:cNvCxnSpPr>
          <p:nvPr/>
        </p:nvCxnSpPr>
        <p:spPr>
          <a:xfrm flipH="1" flipV="1">
            <a:off x="4949895" y="3287106"/>
            <a:ext cx="229216" cy="769318"/>
          </a:xfrm>
          <a:prstGeom prst="line">
            <a:avLst/>
          </a:prstGeom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1 66">
            <a:extLst>
              <a:ext uri="{FF2B5EF4-FFF2-40B4-BE49-F238E27FC236}">
                <a16:creationId xmlns:a16="http://schemas.microsoft.com/office/drawing/2014/main" id="{7539D76D-110A-2E47-B578-A1CED5CBF777}"/>
              </a:ext>
            </a:extLst>
          </p:cNvPr>
          <p:cNvCxnSpPr>
            <a:cxnSpLocks/>
          </p:cNvCxnSpPr>
          <p:nvPr/>
        </p:nvCxnSpPr>
        <p:spPr>
          <a:xfrm flipH="1" flipV="1">
            <a:off x="5828772" y="4460548"/>
            <a:ext cx="99227" cy="627423"/>
          </a:xfrm>
          <a:prstGeom prst="line">
            <a:avLst/>
          </a:prstGeom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1 67">
            <a:extLst>
              <a:ext uri="{FF2B5EF4-FFF2-40B4-BE49-F238E27FC236}">
                <a16:creationId xmlns:a16="http://schemas.microsoft.com/office/drawing/2014/main" id="{A6EB0464-6157-4842-9AB4-90D612A560BA}"/>
              </a:ext>
            </a:extLst>
          </p:cNvPr>
          <p:cNvCxnSpPr>
            <a:cxnSpLocks/>
          </p:cNvCxnSpPr>
          <p:nvPr/>
        </p:nvCxnSpPr>
        <p:spPr>
          <a:xfrm flipH="1" flipV="1">
            <a:off x="7421184" y="3854297"/>
            <a:ext cx="161041" cy="606251"/>
          </a:xfrm>
          <a:prstGeom prst="line">
            <a:avLst/>
          </a:prstGeom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>
            <a:extLst>
              <a:ext uri="{FF2B5EF4-FFF2-40B4-BE49-F238E27FC236}">
                <a16:creationId xmlns:a16="http://schemas.microsoft.com/office/drawing/2014/main" id="{3EEC85C9-92AE-8B44-BE57-EB245F6F2895}"/>
              </a:ext>
            </a:extLst>
          </p:cNvPr>
          <p:cNvSpPr/>
          <p:nvPr/>
        </p:nvSpPr>
        <p:spPr>
          <a:xfrm>
            <a:off x="1496519" y="3283727"/>
            <a:ext cx="1331640" cy="5182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9BB7313E-A477-A64F-8993-AA7BE6ED67AB}"/>
              </a:ext>
            </a:extLst>
          </p:cNvPr>
          <p:cNvSpPr/>
          <p:nvPr/>
        </p:nvSpPr>
        <p:spPr>
          <a:xfrm>
            <a:off x="1772372" y="4833759"/>
            <a:ext cx="1353902" cy="53528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A0477ED3-6F19-AA46-BFF5-34CB6C645865}"/>
              </a:ext>
            </a:extLst>
          </p:cNvPr>
          <p:cNvSpPr/>
          <p:nvPr/>
        </p:nvSpPr>
        <p:spPr>
          <a:xfrm>
            <a:off x="3265438" y="3549426"/>
            <a:ext cx="973200" cy="30487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6D9E9BCE-24A4-E949-A756-3C5C3CC96A45}"/>
              </a:ext>
            </a:extLst>
          </p:cNvPr>
          <p:cNvSpPr/>
          <p:nvPr/>
        </p:nvSpPr>
        <p:spPr>
          <a:xfrm>
            <a:off x="3961327" y="5119272"/>
            <a:ext cx="1191568" cy="5066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28149C81-A25B-124A-823B-12411A215D81}"/>
              </a:ext>
            </a:extLst>
          </p:cNvPr>
          <p:cNvSpPr/>
          <p:nvPr/>
        </p:nvSpPr>
        <p:spPr>
          <a:xfrm>
            <a:off x="4557111" y="2733737"/>
            <a:ext cx="1243996" cy="5533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FF00"/>
                </a:solidFill>
              </a:rPr>
              <a:t>Microlenses array (m.l.)</a:t>
            </a:r>
            <a:endParaRPr lang="it-IT" sz="1600"/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1887BD2E-3A16-964B-B63D-309AD110B17C}"/>
              </a:ext>
            </a:extLst>
          </p:cNvPr>
          <p:cNvSpPr/>
          <p:nvPr/>
        </p:nvSpPr>
        <p:spPr>
          <a:xfrm>
            <a:off x="4565933" y="2758714"/>
            <a:ext cx="1235174" cy="48473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81BFC5FC-8DA9-644E-8680-BDB441496885}"/>
              </a:ext>
            </a:extLst>
          </p:cNvPr>
          <p:cNvSpPr/>
          <p:nvPr/>
        </p:nvSpPr>
        <p:spPr>
          <a:xfrm>
            <a:off x="5512453" y="5119273"/>
            <a:ext cx="1170260" cy="506602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47A1EFCF-CB2A-B542-AF4E-CDD83C0E3B36}"/>
              </a:ext>
            </a:extLst>
          </p:cNvPr>
          <p:cNvSpPr/>
          <p:nvPr/>
        </p:nvSpPr>
        <p:spPr>
          <a:xfrm>
            <a:off x="292860" y="1914521"/>
            <a:ext cx="1203659" cy="48213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94E9B34-B5F2-2E47-BF94-FF69964EC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000" y="3775252"/>
            <a:ext cx="3391631" cy="2117013"/>
          </a:xfrm>
          <a:prstGeom prst="rect">
            <a:avLst/>
          </a:prstGeom>
        </p:spPr>
      </p:pic>
      <p:sp>
        <p:nvSpPr>
          <p:cNvPr id="50" name="Segnaposto piè di pagina 4">
            <a:extLst>
              <a:ext uri="{FF2B5EF4-FFF2-40B4-BE49-F238E27FC236}">
                <a16:creationId xmlns:a16="http://schemas.microsoft.com/office/drawing/2014/main" id="{83F7A00F-B3DB-034A-926A-F3BF364F2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452181"/>
            <a:ext cx="6387548" cy="365125"/>
          </a:xfrm>
        </p:spPr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51" name="Segnaposto data 8">
            <a:extLst>
              <a:ext uri="{FF2B5EF4-FFF2-40B4-BE49-F238E27FC236}">
                <a16:creationId xmlns:a16="http://schemas.microsoft.com/office/drawing/2014/main" id="{4F996C8E-BE15-7B42-9856-67A195C382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/>
              <a:t>30/06/2021</a:t>
            </a:r>
          </a:p>
        </p:txBody>
      </p:sp>
    </p:spTree>
    <p:extLst>
      <p:ext uri="{BB962C8B-B14F-4D97-AF65-F5344CB8AC3E}">
        <p14:creationId xmlns:p14="http://schemas.microsoft.com/office/powerpoint/2010/main" val="1036227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magine 35" descr="Immagine che contiene interni, tavolo, sedendo, scrivania&#10;&#10;Descrizione generata automaticamente">
            <a:extLst>
              <a:ext uri="{FF2B5EF4-FFF2-40B4-BE49-F238E27FC236}">
                <a16:creationId xmlns:a16="http://schemas.microsoft.com/office/drawing/2014/main" id="{B1997802-4117-0249-9AA2-7D73ECC40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78" y="1365577"/>
            <a:ext cx="8192181" cy="4746985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9DC4-B0AE-4A3D-A364-00B4E69EED6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prstClr val="black"/>
                </a:solidFill>
                <a:latin typeface="Times New Roman"/>
                <a:cs typeface="Arial" pitchFamily="34" charset="0"/>
              </a:rPr>
              <a:t>Experimental setup at SPARC_LAB</a:t>
            </a:r>
          </a:p>
          <a:p>
            <a:pPr algn="ctr"/>
            <a:endParaRPr lang="en-US" sz="2800" b="1" i="1">
              <a:solidFill>
                <a:prstClr val="black"/>
              </a:solidFill>
              <a:latin typeface="Times New Roman"/>
              <a:cs typeface="Arial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822F618-2F07-824E-BFED-6BB5A7B2C054}"/>
              </a:ext>
            </a:extLst>
          </p:cNvPr>
          <p:cNvSpPr/>
          <p:nvPr/>
        </p:nvSpPr>
        <p:spPr>
          <a:xfrm>
            <a:off x="8515838" y="1476913"/>
            <a:ext cx="35204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imes New Roman"/>
                <a:cs typeface="Arial" pitchFamily="34" charset="0"/>
              </a:rPr>
              <a:t>The acquisition of OTR angular distribution with the single lens and with the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Times New Roman"/>
                <a:cs typeface="Arial" pitchFamily="34" charset="0"/>
              </a:rPr>
              <a:t>microlenses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imes New Roman"/>
                <a:cs typeface="Arial" pitchFamily="34" charset="0"/>
              </a:rPr>
              <a:t> array </a:t>
            </a:r>
            <a:r>
              <a:rPr lang="en-US" u="sng" dirty="0">
                <a:solidFill>
                  <a:schemeClr val="bg1">
                    <a:lumMod val="65000"/>
                  </a:schemeClr>
                </a:solidFill>
                <a:latin typeface="Times New Roman"/>
                <a:cs typeface="Arial" pitchFamily="34" charset="0"/>
              </a:rPr>
              <a:t>is not simultaneous.</a:t>
            </a:r>
          </a:p>
          <a:p>
            <a:pPr algn="just"/>
            <a:r>
              <a:rPr lang="en-US" dirty="0">
                <a:latin typeface="Times New Roman"/>
                <a:cs typeface="Arial" pitchFamily="34" charset="0"/>
              </a:rPr>
              <a:t>     This is the optical line for the     </a:t>
            </a:r>
          </a:p>
          <a:p>
            <a:pPr algn="just"/>
            <a:r>
              <a:rPr lang="en-US" dirty="0">
                <a:latin typeface="Times New Roman"/>
                <a:cs typeface="Arial" pitchFamily="34" charset="0"/>
              </a:rPr>
              <a:t>     </a:t>
            </a:r>
            <a:r>
              <a:rPr lang="en-US" u="sng" dirty="0">
                <a:latin typeface="Times New Roman"/>
                <a:cs typeface="Arial" pitchFamily="34" charset="0"/>
              </a:rPr>
              <a:t>correlation measure</a:t>
            </a:r>
            <a:r>
              <a:rPr lang="en-US" dirty="0">
                <a:latin typeface="Times New Roman"/>
                <a:cs typeface="Arial" pitchFamily="34" charset="0"/>
              </a:rPr>
              <a:t>.</a:t>
            </a:r>
            <a:endParaRPr lang="en-US" u="sng" dirty="0">
              <a:latin typeface="Times New Roman"/>
              <a:cs typeface="Arial" pitchFamily="34" charset="0"/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5B3EF7B4-2726-6145-94F9-6741089FE406}"/>
              </a:ext>
            </a:extLst>
          </p:cNvPr>
          <p:cNvSpPr/>
          <p:nvPr/>
        </p:nvSpPr>
        <p:spPr>
          <a:xfrm>
            <a:off x="855910" y="4992488"/>
            <a:ext cx="810154" cy="41441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6EAAD19B-9618-744F-B1AF-DBF45FDFA791}"/>
              </a:ext>
            </a:extLst>
          </p:cNvPr>
          <p:cNvSpPr/>
          <p:nvPr/>
        </p:nvSpPr>
        <p:spPr>
          <a:xfrm>
            <a:off x="333612" y="1882902"/>
            <a:ext cx="1243996" cy="5533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FF00"/>
                </a:solidFill>
              </a:rPr>
              <a:t>Imaging lens 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f=400 (m.l.)</a:t>
            </a:r>
            <a:endParaRPr lang="it-IT" sz="160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8AC8497-9C8D-2347-BCCD-0DA7B2AD7F52}"/>
              </a:ext>
            </a:extLst>
          </p:cNvPr>
          <p:cNvSpPr txBox="1"/>
          <p:nvPr/>
        </p:nvSpPr>
        <p:spPr>
          <a:xfrm>
            <a:off x="865367" y="4999714"/>
            <a:ext cx="79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mirror</a:t>
            </a:r>
            <a:endParaRPr lang="en-US" sz="2400" b="1">
              <a:solidFill>
                <a:srgbClr val="FFFF00"/>
              </a:solidFill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87699A0F-7C86-0944-A80A-DD5A4DC8BC10}"/>
              </a:ext>
            </a:extLst>
          </p:cNvPr>
          <p:cNvGrpSpPr/>
          <p:nvPr/>
        </p:nvGrpSpPr>
        <p:grpSpPr>
          <a:xfrm>
            <a:off x="2420660" y="2266994"/>
            <a:ext cx="1883677" cy="367844"/>
            <a:chOff x="2379453" y="2158794"/>
            <a:chExt cx="1883677" cy="367844"/>
          </a:xfrm>
        </p:grpSpPr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19CEAA0A-A19E-6D4F-AF6B-6E88787B7096}"/>
                </a:ext>
              </a:extLst>
            </p:cNvPr>
            <p:cNvSpPr/>
            <p:nvPr/>
          </p:nvSpPr>
          <p:spPr>
            <a:xfrm>
              <a:off x="2379453" y="2175527"/>
              <a:ext cx="1514453" cy="351111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573AC377-25DF-3544-8F08-90A27E372AD4}"/>
                </a:ext>
              </a:extLst>
            </p:cNvPr>
            <p:cNvSpPr/>
            <p:nvPr/>
          </p:nvSpPr>
          <p:spPr>
            <a:xfrm>
              <a:off x="2461868" y="2158794"/>
              <a:ext cx="180126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Beam splitter</a:t>
              </a:r>
            </a:p>
          </p:txBody>
        </p:sp>
      </p:grpSp>
      <p:sp>
        <p:nvSpPr>
          <p:cNvPr id="30" name="Rettangolo 29">
            <a:extLst>
              <a:ext uri="{FF2B5EF4-FFF2-40B4-BE49-F238E27FC236}">
                <a16:creationId xmlns:a16="http://schemas.microsoft.com/office/drawing/2014/main" id="{537FD8E5-273F-8246-BC02-C478DA9E6BA2}"/>
              </a:ext>
            </a:extLst>
          </p:cNvPr>
          <p:cNvSpPr/>
          <p:nvPr/>
        </p:nvSpPr>
        <p:spPr>
          <a:xfrm>
            <a:off x="1417681" y="3243451"/>
            <a:ext cx="1450759" cy="5533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FF00"/>
                </a:solidFill>
              </a:rPr>
              <a:t>OTR single lens 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f=200 (</a:t>
            </a:r>
            <a:r>
              <a:rPr lang="en-US" sz="1600" err="1">
                <a:solidFill>
                  <a:srgbClr val="FFFF00"/>
                </a:solidFill>
              </a:rPr>
              <a:t>s.l.</a:t>
            </a:r>
            <a:r>
              <a:rPr lang="en-US" sz="1600">
                <a:solidFill>
                  <a:srgbClr val="FFFF00"/>
                </a:solidFill>
              </a:rPr>
              <a:t>)</a:t>
            </a:r>
            <a:endParaRPr lang="it-IT" sz="1600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EEF1FEF4-BA8A-5143-824A-C98AEB96C344}"/>
              </a:ext>
            </a:extLst>
          </p:cNvPr>
          <p:cNvSpPr/>
          <p:nvPr/>
        </p:nvSpPr>
        <p:spPr>
          <a:xfrm>
            <a:off x="1738681" y="4815678"/>
            <a:ext cx="1243996" cy="5533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FF00"/>
                </a:solidFill>
              </a:rPr>
              <a:t>Filter 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500+-40 nm</a:t>
            </a:r>
            <a:endParaRPr lang="it-IT" sz="1600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CE3766D-532D-0F43-B1D8-9781BEBBB940}"/>
              </a:ext>
            </a:extLst>
          </p:cNvPr>
          <p:cNvSpPr/>
          <p:nvPr/>
        </p:nvSpPr>
        <p:spPr>
          <a:xfrm>
            <a:off x="3235928" y="3520136"/>
            <a:ext cx="1005096" cy="37842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FF00"/>
                </a:solidFill>
              </a:rPr>
              <a:t>PBS (hor.)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0770B98-2CAF-6A4E-8AB6-5456BBD1853F}"/>
              </a:ext>
            </a:extLst>
          </p:cNvPr>
          <p:cNvSpPr/>
          <p:nvPr/>
        </p:nvSpPr>
        <p:spPr>
          <a:xfrm>
            <a:off x="3935113" y="5095889"/>
            <a:ext cx="1243996" cy="5533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FF00"/>
                </a:solidFill>
              </a:rPr>
              <a:t>Imaging lens 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f=200 (</a:t>
            </a:r>
            <a:r>
              <a:rPr lang="en-US" sz="1600" err="1">
                <a:solidFill>
                  <a:srgbClr val="FFFF00"/>
                </a:solidFill>
              </a:rPr>
              <a:t>s.l.</a:t>
            </a:r>
            <a:r>
              <a:rPr lang="en-US" sz="1600">
                <a:solidFill>
                  <a:srgbClr val="FFFF00"/>
                </a:solidFill>
              </a:rPr>
              <a:t>)</a:t>
            </a:r>
            <a:endParaRPr lang="it-IT" sz="1600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28149C81-A25B-124A-823B-12411A215D81}"/>
              </a:ext>
            </a:extLst>
          </p:cNvPr>
          <p:cNvSpPr/>
          <p:nvPr/>
        </p:nvSpPr>
        <p:spPr>
          <a:xfrm>
            <a:off x="4557111" y="2733737"/>
            <a:ext cx="1243996" cy="5533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FF00"/>
                </a:solidFill>
              </a:rPr>
              <a:t>Microlenses array (m.l.)</a:t>
            </a:r>
            <a:endParaRPr lang="it-IT" sz="1600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514CE87A-C26F-3944-8631-9EB9555BF85C}"/>
              </a:ext>
            </a:extLst>
          </p:cNvPr>
          <p:cNvSpPr/>
          <p:nvPr/>
        </p:nvSpPr>
        <p:spPr>
          <a:xfrm>
            <a:off x="5503630" y="5092362"/>
            <a:ext cx="1243996" cy="5533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FF00"/>
                </a:solidFill>
              </a:rPr>
              <a:t>Imaging lens 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f=50 (m.l.)</a:t>
            </a:r>
            <a:endParaRPr lang="it-IT" sz="1600"/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638958A5-E9D4-C344-A626-80CFC78FFFF3}"/>
              </a:ext>
            </a:extLst>
          </p:cNvPr>
          <p:cNvSpPr/>
          <p:nvPr/>
        </p:nvSpPr>
        <p:spPr>
          <a:xfrm>
            <a:off x="6721907" y="3403320"/>
            <a:ext cx="1449989" cy="5533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FF00"/>
                </a:solidFill>
              </a:rPr>
              <a:t>MCP + camera</a:t>
            </a:r>
            <a:endParaRPr lang="it-IT" sz="1600"/>
          </a:p>
        </p:txBody>
      </p:sp>
      <p:cxnSp>
        <p:nvCxnSpPr>
          <p:cNvPr id="38" name="Connettore 1 37">
            <a:extLst>
              <a:ext uri="{FF2B5EF4-FFF2-40B4-BE49-F238E27FC236}">
                <a16:creationId xmlns:a16="http://schemas.microsoft.com/office/drawing/2014/main" id="{A1111A48-CC22-E344-8FA4-7A9945BAC4D7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1888435" y="2459283"/>
            <a:ext cx="532225" cy="146266"/>
          </a:xfrm>
          <a:prstGeom prst="line">
            <a:avLst/>
          </a:prstGeom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>
            <a:extLst>
              <a:ext uri="{FF2B5EF4-FFF2-40B4-BE49-F238E27FC236}">
                <a16:creationId xmlns:a16="http://schemas.microsoft.com/office/drawing/2014/main" id="{62F5197A-01F6-E442-8600-536AD17A07B6}"/>
              </a:ext>
            </a:extLst>
          </p:cNvPr>
          <p:cNvCxnSpPr>
            <a:cxnSpLocks/>
          </p:cNvCxnSpPr>
          <p:nvPr/>
        </p:nvCxnSpPr>
        <p:spPr>
          <a:xfrm flipH="1" flipV="1">
            <a:off x="847741" y="2458810"/>
            <a:ext cx="115850" cy="1043323"/>
          </a:xfrm>
          <a:prstGeom prst="line">
            <a:avLst/>
          </a:prstGeom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>
            <a:extLst>
              <a:ext uri="{FF2B5EF4-FFF2-40B4-BE49-F238E27FC236}">
                <a16:creationId xmlns:a16="http://schemas.microsoft.com/office/drawing/2014/main" id="{1207EA8B-949A-DF45-B774-4503C1B8DE89}"/>
              </a:ext>
            </a:extLst>
          </p:cNvPr>
          <p:cNvCxnSpPr>
            <a:cxnSpLocks/>
          </p:cNvCxnSpPr>
          <p:nvPr/>
        </p:nvCxnSpPr>
        <p:spPr>
          <a:xfrm flipV="1">
            <a:off x="955610" y="3845464"/>
            <a:ext cx="783071" cy="259955"/>
          </a:xfrm>
          <a:prstGeom prst="line">
            <a:avLst/>
          </a:prstGeom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>
            <a:extLst>
              <a:ext uri="{FF2B5EF4-FFF2-40B4-BE49-F238E27FC236}">
                <a16:creationId xmlns:a16="http://schemas.microsoft.com/office/drawing/2014/main" id="{304CF2F4-7A6E-E44B-8A88-B8C767DCE08A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1056068" y="4675031"/>
            <a:ext cx="204919" cy="317457"/>
          </a:xfrm>
          <a:prstGeom prst="line">
            <a:avLst/>
          </a:prstGeom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1 52">
            <a:extLst>
              <a:ext uri="{FF2B5EF4-FFF2-40B4-BE49-F238E27FC236}">
                <a16:creationId xmlns:a16="http://schemas.microsoft.com/office/drawing/2014/main" id="{C3A3E9EE-64DE-7443-9B2B-C406A6281DC2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2154547" y="4105419"/>
            <a:ext cx="206132" cy="710259"/>
          </a:xfrm>
          <a:prstGeom prst="line">
            <a:avLst/>
          </a:prstGeom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B1542FF5-3AA5-7E45-BDB4-0977B5F7B1F0}"/>
              </a:ext>
            </a:extLst>
          </p:cNvPr>
          <p:cNvCxnSpPr>
            <a:cxnSpLocks/>
          </p:cNvCxnSpPr>
          <p:nvPr/>
        </p:nvCxnSpPr>
        <p:spPr>
          <a:xfrm flipV="1">
            <a:off x="2828159" y="3739069"/>
            <a:ext cx="349727" cy="174365"/>
          </a:xfrm>
          <a:prstGeom prst="line">
            <a:avLst/>
          </a:prstGeom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1 60">
            <a:extLst>
              <a:ext uri="{FF2B5EF4-FFF2-40B4-BE49-F238E27FC236}">
                <a16:creationId xmlns:a16="http://schemas.microsoft.com/office/drawing/2014/main" id="{C4F4392D-1822-D241-A3C8-EED3FCDCCA6C}"/>
              </a:ext>
            </a:extLst>
          </p:cNvPr>
          <p:cNvCxnSpPr>
            <a:cxnSpLocks/>
            <a:stCxn id="33" idx="0"/>
          </p:cNvCxnSpPr>
          <p:nvPr/>
        </p:nvCxnSpPr>
        <p:spPr>
          <a:xfrm flipH="1" flipV="1">
            <a:off x="4225965" y="4655265"/>
            <a:ext cx="331146" cy="440624"/>
          </a:xfrm>
          <a:prstGeom prst="line">
            <a:avLst/>
          </a:prstGeom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1 62">
            <a:extLst>
              <a:ext uri="{FF2B5EF4-FFF2-40B4-BE49-F238E27FC236}">
                <a16:creationId xmlns:a16="http://schemas.microsoft.com/office/drawing/2014/main" id="{058213F3-4B9C-504C-B202-4C72EBA9FFA2}"/>
              </a:ext>
            </a:extLst>
          </p:cNvPr>
          <p:cNvCxnSpPr>
            <a:cxnSpLocks/>
          </p:cNvCxnSpPr>
          <p:nvPr/>
        </p:nvCxnSpPr>
        <p:spPr>
          <a:xfrm flipH="1" flipV="1">
            <a:off x="4949895" y="3287106"/>
            <a:ext cx="229216" cy="769318"/>
          </a:xfrm>
          <a:prstGeom prst="line">
            <a:avLst/>
          </a:prstGeom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1 66">
            <a:extLst>
              <a:ext uri="{FF2B5EF4-FFF2-40B4-BE49-F238E27FC236}">
                <a16:creationId xmlns:a16="http://schemas.microsoft.com/office/drawing/2014/main" id="{7539D76D-110A-2E47-B578-A1CED5CBF777}"/>
              </a:ext>
            </a:extLst>
          </p:cNvPr>
          <p:cNvCxnSpPr>
            <a:cxnSpLocks/>
          </p:cNvCxnSpPr>
          <p:nvPr/>
        </p:nvCxnSpPr>
        <p:spPr>
          <a:xfrm flipH="1" flipV="1">
            <a:off x="5828772" y="4460548"/>
            <a:ext cx="99227" cy="627423"/>
          </a:xfrm>
          <a:prstGeom prst="line">
            <a:avLst/>
          </a:prstGeom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1 67">
            <a:extLst>
              <a:ext uri="{FF2B5EF4-FFF2-40B4-BE49-F238E27FC236}">
                <a16:creationId xmlns:a16="http://schemas.microsoft.com/office/drawing/2014/main" id="{A6EB0464-6157-4842-9AB4-90D612A560BA}"/>
              </a:ext>
            </a:extLst>
          </p:cNvPr>
          <p:cNvCxnSpPr>
            <a:cxnSpLocks/>
          </p:cNvCxnSpPr>
          <p:nvPr/>
        </p:nvCxnSpPr>
        <p:spPr>
          <a:xfrm flipH="1" flipV="1">
            <a:off x="7421184" y="3854297"/>
            <a:ext cx="161041" cy="606251"/>
          </a:xfrm>
          <a:prstGeom prst="line">
            <a:avLst/>
          </a:prstGeom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ttangolo 38">
            <a:extLst>
              <a:ext uri="{FF2B5EF4-FFF2-40B4-BE49-F238E27FC236}">
                <a16:creationId xmlns:a16="http://schemas.microsoft.com/office/drawing/2014/main" id="{F2A6272F-3DBA-014D-957B-9943155D6034}"/>
              </a:ext>
            </a:extLst>
          </p:cNvPr>
          <p:cNvSpPr/>
          <p:nvPr/>
        </p:nvSpPr>
        <p:spPr>
          <a:xfrm>
            <a:off x="282635" y="1901759"/>
            <a:ext cx="1243996" cy="5084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215C18BF-AB3E-1A47-96CF-5F28EC45E1E7}"/>
              </a:ext>
            </a:extLst>
          </p:cNvPr>
          <p:cNvSpPr/>
          <p:nvPr/>
        </p:nvSpPr>
        <p:spPr>
          <a:xfrm>
            <a:off x="4572596" y="2758787"/>
            <a:ext cx="1228512" cy="5283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C2D41FF4-9FAC-B14E-B761-7D97E96450E9}"/>
              </a:ext>
            </a:extLst>
          </p:cNvPr>
          <p:cNvSpPr/>
          <p:nvPr/>
        </p:nvSpPr>
        <p:spPr>
          <a:xfrm>
            <a:off x="5515289" y="5100330"/>
            <a:ext cx="1167423" cy="5454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1F0D03D-30A4-2D41-9578-B2BCA556AB50}"/>
              </a:ext>
            </a:extLst>
          </p:cNvPr>
          <p:cNvSpPr/>
          <p:nvPr/>
        </p:nvSpPr>
        <p:spPr>
          <a:xfrm>
            <a:off x="1455485" y="3329690"/>
            <a:ext cx="1372673" cy="46713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0AF1BD93-0FC4-0C45-AFF4-964EC0CE5973}"/>
              </a:ext>
            </a:extLst>
          </p:cNvPr>
          <p:cNvSpPr/>
          <p:nvPr/>
        </p:nvSpPr>
        <p:spPr>
          <a:xfrm>
            <a:off x="3278438" y="3560918"/>
            <a:ext cx="947527" cy="29337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00B74BE6-2169-2441-A9ED-AEE7C47DC483}"/>
              </a:ext>
            </a:extLst>
          </p:cNvPr>
          <p:cNvSpPr/>
          <p:nvPr/>
        </p:nvSpPr>
        <p:spPr>
          <a:xfrm>
            <a:off x="1772372" y="4833759"/>
            <a:ext cx="1353902" cy="53528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A25C05F4-BEFD-F347-AE41-2E7A81258CC9}"/>
              </a:ext>
            </a:extLst>
          </p:cNvPr>
          <p:cNvSpPr/>
          <p:nvPr/>
        </p:nvSpPr>
        <p:spPr>
          <a:xfrm>
            <a:off x="3935113" y="5112564"/>
            <a:ext cx="1243996" cy="533168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B0B8FC9-6827-B142-988E-8AE84C1CE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838" y="3826251"/>
            <a:ext cx="3661198" cy="2077810"/>
          </a:xfrm>
          <a:prstGeom prst="rect">
            <a:avLst/>
          </a:prstGeom>
        </p:spPr>
      </p:pic>
      <p:sp>
        <p:nvSpPr>
          <p:cNvPr id="50" name="Segnaposto piè di pagina 4">
            <a:extLst>
              <a:ext uri="{FF2B5EF4-FFF2-40B4-BE49-F238E27FC236}">
                <a16:creationId xmlns:a16="http://schemas.microsoft.com/office/drawing/2014/main" id="{B49A264C-91CB-5343-B7FC-3593E6FC9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452181"/>
            <a:ext cx="6387548" cy="365125"/>
          </a:xfrm>
        </p:spPr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51" name="Segnaposto data 8">
            <a:extLst>
              <a:ext uri="{FF2B5EF4-FFF2-40B4-BE49-F238E27FC236}">
                <a16:creationId xmlns:a16="http://schemas.microsoft.com/office/drawing/2014/main" id="{A66F5E8D-38AB-A244-B349-94BD08331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/>
              <a:t>30/06/2021</a:t>
            </a:r>
          </a:p>
        </p:txBody>
      </p:sp>
    </p:spTree>
    <p:extLst>
      <p:ext uri="{BB962C8B-B14F-4D97-AF65-F5344CB8AC3E}">
        <p14:creationId xmlns:p14="http://schemas.microsoft.com/office/powerpoint/2010/main" val="3258154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9DC4-B0AE-4A3D-A364-00B4E69EED6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Case of study: simulation</a:t>
            </a:r>
          </a:p>
          <a:p>
            <a:pPr algn="ctr"/>
            <a:endParaRPr lang="en-US" sz="2800" b="1" i="1" dirty="0">
              <a:solidFill>
                <a:prstClr val="black"/>
              </a:solidFill>
              <a:latin typeface="Times New Roman"/>
              <a:cs typeface="Arial" pitchFamily="34" charset="0"/>
            </a:endParaRPr>
          </a:p>
        </p:txBody>
      </p:sp>
      <p:sp>
        <p:nvSpPr>
          <p:cNvPr id="14" name="Segnaposto piè di pagina 4">
            <a:extLst>
              <a:ext uri="{FF2B5EF4-FFF2-40B4-BE49-F238E27FC236}">
                <a16:creationId xmlns:a16="http://schemas.microsoft.com/office/drawing/2014/main" id="{91608FD5-BE77-4140-A38F-E3568EC32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452181"/>
            <a:ext cx="6387548" cy="365125"/>
          </a:xfrm>
        </p:spPr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15" name="Segnaposto data 8">
            <a:extLst>
              <a:ext uri="{FF2B5EF4-FFF2-40B4-BE49-F238E27FC236}">
                <a16:creationId xmlns:a16="http://schemas.microsoft.com/office/drawing/2014/main" id="{36067D87-817A-7F43-A6A2-DD014C7D6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/>
              <a:t>30/06/2021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44DE3E2-1C13-7A4B-875E-73CF9B4BC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946" y="1491183"/>
            <a:ext cx="3699355" cy="379183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CA8F16D-8E55-2F49-B3A6-7BD4ADAD6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850" y="1541187"/>
            <a:ext cx="3699355" cy="37927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3121D559-674C-6A45-9576-B0AFE9FB7CC4}"/>
                  </a:ext>
                </a:extLst>
              </p:cNvPr>
              <p:cNvSpPr/>
              <p:nvPr/>
            </p:nvSpPr>
            <p:spPr>
              <a:xfrm>
                <a:off x="351596" y="1181778"/>
                <a:ext cx="3609613" cy="3416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Spot:</a:t>
                </a:r>
              </a:p>
              <a:p>
                <a:pPr marL="1028700" lvl="1" indent="-5715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σ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  <m:t>x</m:t>
                        </m:r>
                      </m:e>
                    </m:d>
                    <m: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=0.25 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mm</m:t>
                    </m:r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028700" lvl="1" indent="-5715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σ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  <m:t>y</m:t>
                        </m:r>
                      </m:e>
                    </m:d>
                    <m: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=0.20 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mm</m:t>
                    </m:r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Divergences:</a:t>
                </a:r>
              </a:p>
              <a:p>
                <a:pPr marL="1028700" lvl="1" indent="-5715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σ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  <m:t>x</m:t>
                        </m:r>
                        <m:r>
                          <a:rPr lang="it-IT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  <m:t>′</m:t>
                        </m:r>
                      </m:e>
                    </m:d>
                    <m: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=0.10 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mrad</m:t>
                    </m:r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028700" lvl="1" indent="-5715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σ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  <m:t>y</m:t>
                        </m:r>
                        <m:r>
                          <a:rPr lang="it-IT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  <m:t>′</m:t>
                        </m:r>
                      </m:e>
                    </m:d>
                    <m: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=0.15 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mrad</m:t>
                    </m:r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Correlations: </a:t>
                </a:r>
              </a:p>
              <a:p>
                <a:pPr marL="1028700" lvl="1" indent="-5715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𝜌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(x) = 0.90 </a:t>
                </a:r>
              </a:p>
              <a:p>
                <a:pPr marL="1028700" lvl="1" indent="-5715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𝜌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(y) = 0.95</a:t>
                </a: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Normalized emittance:</a:t>
                </a:r>
              </a:p>
              <a:p>
                <a:pPr marL="1028700" lvl="1" indent="-5715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𝜀</a:t>
                </a:r>
                <a:r>
                  <a:rPr lang="en-US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3.4 mm mrad</a:t>
                </a:r>
              </a:p>
              <a:p>
                <a:pPr marL="1028700" lvl="1" indent="-5715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𝜀</a:t>
                </a:r>
                <a:r>
                  <a:rPr lang="en-US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2.9 mm mrad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3121D559-674C-6A45-9576-B0AFE9FB7C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96" y="1181778"/>
                <a:ext cx="3609613" cy="3416320"/>
              </a:xfrm>
              <a:prstGeom prst="rect">
                <a:avLst/>
              </a:prstGeom>
              <a:blipFill>
                <a:blip r:embed="rId4"/>
                <a:stretch>
                  <a:fillRect l="-1053" t="-741"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404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10668000" y="6452179"/>
            <a:ext cx="685800" cy="365125"/>
          </a:xfrm>
        </p:spPr>
        <p:txBody>
          <a:bodyPr/>
          <a:lstStyle/>
          <a:p>
            <a:fld id="{71F29DC4-B0AE-4A3D-A364-00B4E69EED63}" type="slidenum">
              <a:rPr lang="en-US" smtClean="0"/>
              <a:t>2</a:t>
            </a:fld>
            <a:endParaRPr lang="en-US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A4D25A9-30C2-3E45-882D-66D9C89E36EB}"/>
              </a:ext>
            </a:extLst>
          </p:cNvPr>
          <p:cNvSpPr/>
          <p:nvPr/>
        </p:nvSpPr>
        <p:spPr>
          <a:xfrm>
            <a:off x="1256654" y="1214093"/>
            <a:ext cx="7082388" cy="49859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imes New Roman"/>
                <a:cs typeface="Arial" pitchFamily="34" charset="0"/>
              </a:rPr>
              <a:t>Introduction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latin typeface="Times New Roman"/>
                <a:cs typeface="Arial" pitchFamily="34" charset="0"/>
              </a:rPr>
              <a:t>The plasma acceleration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imes New Roman"/>
                <a:cs typeface="Arial" pitchFamily="34" charset="0"/>
              </a:rPr>
              <a:t>OTR based diagnostics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latin typeface="Times New Roman"/>
                <a:cs typeface="Arial" pitchFamily="34" charset="0"/>
              </a:rPr>
              <a:t>OTR: theory and diagnostic applications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latin typeface="Times New Roman"/>
                <a:cs typeface="Arial" pitchFamily="34" charset="0"/>
              </a:rPr>
              <a:t>Angular distributions measurement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latin typeface="Times New Roman"/>
                <a:cs typeface="Arial" pitchFamily="34" charset="0"/>
              </a:rPr>
              <a:t>Emittance measurement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imes New Roman"/>
                <a:cs typeface="Arial" pitchFamily="34" charset="0"/>
              </a:rPr>
              <a:t>A new innovative scheme: concept and simulation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latin typeface="Times New Roman"/>
                <a:cs typeface="Arial" pitchFamily="34" charset="0"/>
              </a:rPr>
              <a:t>The micro-lenses array for the correlation term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latin typeface="Times New Roman"/>
                <a:cs typeface="Arial" pitchFamily="34" charset="0"/>
              </a:rPr>
              <a:t>Theorical single-shot measurement setup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latin typeface="Times New Roman"/>
                <a:cs typeface="Arial" pitchFamily="34" charset="0"/>
              </a:rPr>
              <a:t>The need of a polarizer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imes New Roman"/>
                <a:cs typeface="Arial" pitchFamily="34" charset="0"/>
              </a:rPr>
              <a:t>The measurement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latin typeface="Times New Roman"/>
                <a:cs typeface="Arial" pitchFamily="34" charset="0"/>
              </a:rPr>
              <a:t>Experimental setup at SPARC_LAB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latin typeface="Times New Roman"/>
                <a:cs typeface="Arial" pitchFamily="34" charset="0"/>
              </a:rPr>
              <a:t>Case of study: simulation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latin typeface="Times New Roman"/>
                <a:cs typeface="Arial" pitchFamily="34" charset="0"/>
              </a:rPr>
              <a:t>Data analysis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latin typeface="Times New Roman"/>
                <a:cs typeface="Arial" pitchFamily="34" charset="0"/>
              </a:rPr>
              <a:t>Results</a:t>
            </a:r>
            <a:endParaRPr lang="en-US" sz="2400" b="1" i="1" dirty="0">
              <a:latin typeface="Times New Roman"/>
              <a:cs typeface="Arial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imes New Roman"/>
                <a:cs typeface="Arial" pitchFamily="34" charset="0"/>
              </a:rPr>
              <a:t>Conclusions</a:t>
            </a:r>
          </a:p>
        </p:txBody>
      </p:sp>
      <p:sp>
        <p:nvSpPr>
          <p:cNvPr id="15" name="Segnaposto piè di pagina 4">
            <a:extLst>
              <a:ext uri="{FF2B5EF4-FFF2-40B4-BE49-F238E27FC236}">
                <a16:creationId xmlns:a16="http://schemas.microsoft.com/office/drawing/2014/main" id="{7D979E44-D079-8445-BD43-CE2E9976A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452181"/>
            <a:ext cx="6387548" cy="365125"/>
          </a:xfrm>
        </p:spPr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16" name="Segnaposto data 8">
            <a:extLst>
              <a:ext uri="{FF2B5EF4-FFF2-40B4-BE49-F238E27FC236}">
                <a16:creationId xmlns:a16="http://schemas.microsoft.com/office/drawing/2014/main" id="{3FD01003-0BB8-8949-BBDC-066F6EA321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/>
              <a:t>30/06/2021</a:t>
            </a:r>
          </a:p>
        </p:txBody>
      </p:sp>
    </p:spTree>
    <p:extLst>
      <p:ext uri="{BB962C8B-B14F-4D97-AF65-F5344CB8AC3E}">
        <p14:creationId xmlns:p14="http://schemas.microsoft.com/office/powerpoint/2010/main" val="2791529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9DC4-B0AE-4A3D-A364-00B4E69EED6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Case of study: simulation</a:t>
            </a:r>
          </a:p>
          <a:p>
            <a:pPr algn="ctr"/>
            <a:endParaRPr lang="en-US" sz="2800" b="1" i="1" dirty="0">
              <a:solidFill>
                <a:prstClr val="black"/>
              </a:solidFill>
              <a:latin typeface="Times New Roman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6A211262-7478-EA4E-9A56-A2C591CA8FDE}"/>
                  </a:ext>
                </a:extLst>
              </p:cNvPr>
              <p:cNvSpPr/>
              <p:nvPr/>
            </p:nvSpPr>
            <p:spPr>
              <a:xfrm>
                <a:off x="351596" y="1181778"/>
                <a:ext cx="3609613" cy="3416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Spot:</a:t>
                </a:r>
              </a:p>
              <a:p>
                <a:pPr marL="1028700" lvl="1" indent="-5715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σ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  <m:t>x</m:t>
                        </m:r>
                      </m:e>
                    </m:d>
                    <m: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=0.25 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mm</m:t>
                    </m:r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028700" lvl="1" indent="-5715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σ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  <m:t>y</m:t>
                        </m:r>
                      </m:e>
                    </m:d>
                    <m: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=0.20 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mm</m:t>
                    </m:r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Divergences:</a:t>
                </a:r>
              </a:p>
              <a:p>
                <a:pPr marL="1028700" lvl="1" indent="-5715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σ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  <m:t>x</m:t>
                        </m:r>
                        <m:r>
                          <a:rPr lang="it-IT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  <m:t>′</m:t>
                        </m:r>
                      </m:e>
                    </m:d>
                    <m: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=0.10 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mrad</m:t>
                    </m:r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028700" lvl="1" indent="-5715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σ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  <m:t>y</m:t>
                        </m:r>
                        <m:r>
                          <a:rPr lang="it-IT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  <m:t>′</m:t>
                        </m:r>
                      </m:e>
                    </m:d>
                    <m: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=0.15 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mrad</m:t>
                    </m:r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Correlations: </a:t>
                </a:r>
              </a:p>
              <a:p>
                <a:pPr marL="1028700" lvl="1" indent="-5715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𝜌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(x) = 0.90 </a:t>
                </a:r>
              </a:p>
              <a:p>
                <a:pPr marL="1028700" lvl="1" indent="-5715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𝜌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(y) = 0.95</a:t>
                </a: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Normalized emittance:</a:t>
                </a:r>
              </a:p>
              <a:p>
                <a:pPr marL="1028700" lvl="1" indent="-5715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𝜀</a:t>
                </a:r>
                <a:r>
                  <a:rPr lang="en-US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3.4 mm mrad</a:t>
                </a:r>
              </a:p>
              <a:p>
                <a:pPr marL="1028700" lvl="1" indent="-5715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𝜀</a:t>
                </a:r>
                <a:r>
                  <a:rPr lang="en-US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2.9 mm mrad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6A211262-7478-EA4E-9A56-A2C591CA8F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96" y="1181778"/>
                <a:ext cx="3609613" cy="3416320"/>
              </a:xfrm>
              <a:prstGeom prst="rect">
                <a:avLst/>
              </a:prstGeom>
              <a:blipFill>
                <a:blip r:embed="rId2"/>
                <a:stretch>
                  <a:fillRect l="-1053" t="-741"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piè di pagina 4">
            <a:extLst>
              <a:ext uri="{FF2B5EF4-FFF2-40B4-BE49-F238E27FC236}">
                <a16:creationId xmlns:a16="http://schemas.microsoft.com/office/drawing/2014/main" id="{91608FD5-BE77-4140-A38F-E3568EC32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452181"/>
            <a:ext cx="6387548" cy="365125"/>
          </a:xfrm>
        </p:spPr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15" name="Segnaposto data 8">
            <a:extLst>
              <a:ext uri="{FF2B5EF4-FFF2-40B4-BE49-F238E27FC236}">
                <a16:creationId xmlns:a16="http://schemas.microsoft.com/office/drawing/2014/main" id="{36067D87-817A-7F43-A6A2-DD014C7D6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/>
              <a:t>30/06/2021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ED1F08A-D812-7647-92EF-22B066018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486" y="729289"/>
            <a:ext cx="3921850" cy="291145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A939BA7-A2D5-D94E-BBEC-590AD81C3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890" y="3634963"/>
            <a:ext cx="2919017" cy="262843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4198463-BCAB-DE4F-BDAE-E36A33669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8748" y="729289"/>
            <a:ext cx="3280286" cy="291145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19C8071-6DBE-2746-9C21-4C3E1E39E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1740" y="3621108"/>
            <a:ext cx="2852269" cy="26284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ella 11">
                <a:extLst>
                  <a:ext uri="{FF2B5EF4-FFF2-40B4-BE49-F238E27FC236}">
                    <a16:creationId xmlns:a16="http://schemas.microsoft.com/office/drawing/2014/main" id="{08C8CA3F-3C21-BB48-9427-AA315B63AA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16386188"/>
                  </p:ext>
                </p:extLst>
              </p:nvPr>
            </p:nvGraphicFramePr>
            <p:xfrm>
              <a:off x="271235" y="4699219"/>
              <a:ext cx="4099636" cy="1508760"/>
            </p:xfrm>
            <a:graphic>
              <a:graphicData uri="http://schemas.openxmlformats.org/drawingml/2006/table">
                <a:tbl>
                  <a:tblPr bandRow="1">
                    <a:solidFill>
                      <a:srgbClr val="6C0819"/>
                    </a:solidFill>
                    <a:tableStyleId>{85BE263C-DBD7-4A20-BB59-AAB30ACAA65A}</a:tableStyleId>
                  </a:tblPr>
                  <a:tblGrid>
                    <a:gridCol w="894913">
                      <a:extLst>
                        <a:ext uri="{9D8B030D-6E8A-4147-A177-3AD203B41FA5}">
                          <a16:colId xmlns:a16="http://schemas.microsoft.com/office/drawing/2014/main" val="2487511164"/>
                        </a:ext>
                      </a:extLst>
                    </a:gridCol>
                    <a:gridCol w="1893508">
                      <a:extLst>
                        <a:ext uri="{9D8B030D-6E8A-4147-A177-3AD203B41FA5}">
                          <a16:colId xmlns:a16="http://schemas.microsoft.com/office/drawing/2014/main" val="1204743321"/>
                        </a:ext>
                      </a:extLst>
                    </a:gridCol>
                    <a:gridCol w="1311215">
                      <a:extLst>
                        <a:ext uri="{9D8B030D-6E8A-4147-A177-3AD203B41FA5}">
                          <a16:colId xmlns:a16="http://schemas.microsoft.com/office/drawing/2014/main" val="620098018"/>
                        </a:ext>
                      </a:extLst>
                    </a:gridCol>
                  </a:tblGrid>
                  <a:tr h="370840">
                    <a:tc gridSpan="3">
                      <a:txBody>
                        <a:bodyPr/>
                        <a:lstStyle/>
                        <a:p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Simulations results:</a:t>
                          </a:r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3127" marR="8312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6C0819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6C081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3058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itchFamily="34" charset="0"/>
                                </a:rPr>
                                <m:t>σ</m:t>
                              </m:r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itchFamily="34" charset="0"/>
                                    </a:rPr>
                                    <m:t>x</m:t>
                                  </m:r>
                                  <m:r>
                                    <a:rPr lang="it-IT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itchFamily="34" charset="0"/>
                                    </a:rPr>
                                    <m:t>′</m:t>
                                  </m:r>
                                </m:e>
                              </m:d>
                            </m:oMath>
                          </a14:m>
                          <a:r>
                            <a:rPr lang="en-US" dirty="0"/>
                            <a:t>: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0.0998 mrad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(diff:   ̴0.2%)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26252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itchFamily="34" charset="0"/>
                                </a:rPr>
                                <m:t>σ</m:t>
                              </m:r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itchFamily="34" charset="0"/>
                                    </a:rPr>
                                    <m:t>xx</m:t>
                                  </m:r>
                                  <m:r>
                                    <a:rPr lang="it-IT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itchFamily="34" charset="0"/>
                                    </a:rPr>
                                    <m:t>′</m:t>
                                  </m:r>
                                </m:e>
                              </m:d>
                            </m:oMath>
                          </a14:m>
                          <a:r>
                            <a:rPr lang="en-US" dirty="0"/>
                            <a:t>: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0.0023 mm mrad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(diff:   ̴3%)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62713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𝜀</a:t>
                          </a:r>
                          <a:r>
                            <a:rPr lang="en-US" sz="2000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 :  </a:t>
                          </a:r>
                          <a:endParaRPr lang="en-US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3.0 mm mrad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(diff:   ̴10%)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068779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ella 11">
                <a:extLst>
                  <a:ext uri="{FF2B5EF4-FFF2-40B4-BE49-F238E27FC236}">
                    <a16:creationId xmlns:a16="http://schemas.microsoft.com/office/drawing/2014/main" id="{08C8CA3F-3C21-BB48-9427-AA315B63AA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16386188"/>
                  </p:ext>
                </p:extLst>
              </p:nvPr>
            </p:nvGraphicFramePr>
            <p:xfrm>
              <a:off x="271235" y="4699219"/>
              <a:ext cx="4099636" cy="1508760"/>
            </p:xfrm>
            <a:graphic>
              <a:graphicData uri="http://schemas.openxmlformats.org/drawingml/2006/table">
                <a:tbl>
                  <a:tblPr bandRow="1">
                    <a:solidFill>
                      <a:srgbClr val="6C0819"/>
                    </a:solidFill>
                    <a:tableStyleId>{85BE263C-DBD7-4A20-BB59-AAB30ACAA65A}</a:tableStyleId>
                  </a:tblPr>
                  <a:tblGrid>
                    <a:gridCol w="894913">
                      <a:extLst>
                        <a:ext uri="{9D8B030D-6E8A-4147-A177-3AD203B41FA5}">
                          <a16:colId xmlns:a16="http://schemas.microsoft.com/office/drawing/2014/main" val="2487511164"/>
                        </a:ext>
                      </a:extLst>
                    </a:gridCol>
                    <a:gridCol w="1893508">
                      <a:extLst>
                        <a:ext uri="{9D8B030D-6E8A-4147-A177-3AD203B41FA5}">
                          <a16:colId xmlns:a16="http://schemas.microsoft.com/office/drawing/2014/main" val="1204743321"/>
                        </a:ext>
                      </a:extLst>
                    </a:gridCol>
                    <a:gridCol w="1311215">
                      <a:extLst>
                        <a:ext uri="{9D8B030D-6E8A-4147-A177-3AD203B41FA5}">
                          <a16:colId xmlns:a16="http://schemas.microsoft.com/office/drawing/2014/main" val="620098018"/>
                        </a:ext>
                      </a:extLst>
                    </a:gridCol>
                  </a:tblGrid>
                  <a:tr h="370840">
                    <a:tc gridSpan="3">
                      <a:txBody>
                        <a:bodyPr/>
                        <a:lstStyle/>
                        <a:p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Simulations results:</a:t>
                          </a:r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3127" marR="83127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6C0819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6C081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3058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408" t="-110345" r="-356338" b="-2379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0.0998 mrad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(diff:   ̴0.2%)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26252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408" t="-203333" r="-356338" b="-1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0.0023 mm mrad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(diff:   ̴3%)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627132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𝜀</a:t>
                          </a:r>
                          <a:r>
                            <a:rPr lang="en-US" sz="2000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 :  </a:t>
                          </a:r>
                          <a:endParaRPr lang="en-US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3.0 mm mrad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(diff:   ̴10%)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0687790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65087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9DC4-B0AE-4A3D-A364-00B4E69EED6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prstClr val="black"/>
                </a:solidFill>
                <a:latin typeface="Times New Roman"/>
                <a:cs typeface="Arial" pitchFamily="34" charset="0"/>
              </a:rPr>
              <a:t>Data analysis</a:t>
            </a:r>
          </a:p>
          <a:p>
            <a:pPr algn="ctr"/>
            <a:endParaRPr lang="en-US" sz="2800" b="1" i="1">
              <a:solidFill>
                <a:prstClr val="black"/>
              </a:solidFill>
              <a:latin typeface="Times New Roman"/>
              <a:cs typeface="Arial" pitchFamily="34" charset="0"/>
            </a:endParaRPr>
          </a:p>
        </p:txBody>
      </p:sp>
      <p:sp>
        <p:nvSpPr>
          <p:cNvPr id="21" name="Segnaposto piè di pagina 4">
            <a:extLst>
              <a:ext uri="{FF2B5EF4-FFF2-40B4-BE49-F238E27FC236}">
                <a16:creationId xmlns:a16="http://schemas.microsoft.com/office/drawing/2014/main" id="{2548715E-3496-EC4C-9501-C7F7DC84A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452181"/>
            <a:ext cx="6387548" cy="365125"/>
          </a:xfrm>
        </p:spPr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26" name="Segnaposto data 8">
            <a:extLst>
              <a:ext uri="{FF2B5EF4-FFF2-40B4-BE49-F238E27FC236}">
                <a16:creationId xmlns:a16="http://schemas.microsoft.com/office/drawing/2014/main" id="{4CD87CCF-597B-6B4C-BDBB-1AA0D78ABA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/>
              <a:t>30/06/2021</a:t>
            </a:r>
          </a:p>
        </p:txBody>
      </p:sp>
      <p:pic>
        <p:nvPicPr>
          <p:cNvPr id="8" name="Immagine 7" descr="Immagine che contiene cielo notturno&#10;&#10;Descrizione generata automaticamente">
            <a:extLst>
              <a:ext uri="{FF2B5EF4-FFF2-40B4-BE49-F238E27FC236}">
                <a16:creationId xmlns:a16="http://schemas.microsoft.com/office/drawing/2014/main" id="{FEF3CFD4-2B3E-0C4F-86BC-152618FE6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69" y="1331046"/>
            <a:ext cx="4757634" cy="248224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1F54434-80CB-EB4A-8D86-52105EE1D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3830091"/>
            <a:ext cx="5159556" cy="2059662"/>
          </a:xfrm>
          <a:prstGeom prst="rect">
            <a:avLst/>
          </a:prstGeom>
        </p:spPr>
      </p:pic>
      <p:grpSp>
        <p:nvGrpSpPr>
          <p:cNvPr id="33" name="Gruppo 32">
            <a:extLst>
              <a:ext uri="{FF2B5EF4-FFF2-40B4-BE49-F238E27FC236}">
                <a16:creationId xmlns:a16="http://schemas.microsoft.com/office/drawing/2014/main" id="{CF74DE84-75BD-7C41-9240-C6F2177189EE}"/>
              </a:ext>
            </a:extLst>
          </p:cNvPr>
          <p:cNvGrpSpPr/>
          <p:nvPr/>
        </p:nvGrpSpPr>
        <p:grpSpPr>
          <a:xfrm>
            <a:off x="8531640" y="3345885"/>
            <a:ext cx="3364302" cy="776377"/>
            <a:chOff x="8427270" y="4534853"/>
            <a:chExt cx="3364302" cy="7763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CasellaDiTesto 30">
                  <a:extLst>
                    <a:ext uri="{FF2B5EF4-FFF2-40B4-BE49-F238E27FC236}">
                      <a16:creationId xmlns:a16="http://schemas.microsoft.com/office/drawing/2014/main" id="{6306D1BE-2EC7-6B4A-A548-9B0934BA7534}"/>
                    </a:ext>
                  </a:extLst>
                </p:cNvPr>
                <p:cNvSpPr txBox="1"/>
                <p:nvPr/>
              </p:nvSpPr>
              <p:spPr>
                <a:xfrm>
                  <a:off x="8756814" y="4738375"/>
                  <a:ext cx="2706254" cy="369332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=214 ±7 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CasellaDiTesto 30">
                  <a:extLst>
                    <a:ext uri="{FF2B5EF4-FFF2-40B4-BE49-F238E27FC236}">
                      <a16:creationId xmlns:a16="http://schemas.microsoft.com/office/drawing/2014/main" id="{6306D1BE-2EC7-6B4A-A548-9B0934BA75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56814" y="4738375"/>
                  <a:ext cx="2706254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467" t="-6667" r="-1869" b="-3666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ttangolo con angoli arrotondati 31">
              <a:extLst>
                <a:ext uri="{FF2B5EF4-FFF2-40B4-BE49-F238E27FC236}">
                  <a16:creationId xmlns:a16="http://schemas.microsoft.com/office/drawing/2014/main" id="{CECC6CFB-FA35-6F48-B04D-201433173904}"/>
                </a:ext>
              </a:extLst>
            </p:cNvPr>
            <p:cNvSpPr/>
            <p:nvPr/>
          </p:nvSpPr>
          <p:spPr>
            <a:xfrm>
              <a:off x="8427270" y="4534853"/>
              <a:ext cx="3364302" cy="776377"/>
            </a:xfrm>
            <a:prstGeom prst="roundRect">
              <a:avLst>
                <a:gd name="adj" fmla="val 34445"/>
              </a:avLst>
            </a:prstGeom>
            <a:noFill/>
            <a:ln w="19050">
              <a:solidFill>
                <a:srgbClr val="6C08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33DCD86F-6F00-FC48-9F5C-207D901D4523}"/>
              </a:ext>
            </a:extLst>
          </p:cNvPr>
          <p:cNvSpPr txBox="1">
            <a:spLocks/>
          </p:cNvSpPr>
          <p:nvPr/>
        </p:nvSpPr>
        <p:spPr>
          <a:xfrm>
            <a:off x="92989" y="1186675"/>
            <a:ext cx="2979716" cy="5121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/>
              <a:t>Spot and angular distribution of both single lens and micro-lenses have been acquired.</a:t>
            </a:r>
          </a:p>
          <a:p>
            <a:pPr algn="just"/>
            <a:endParaRPr lang="en-US" sz="800" dirty="0"/>
          </a:p>
          <a:p>
            <a:pPr algn="just"/>
            <a:r>
              <a:rPr lang="en-US" sz="2000" dirty="0"/>
              <a:t>For each one, 20 images of signal and background have been acquired, filtered, subtracted each other and then analyzed.</a:t>
            </a:r>
          </a:p>
          <a:p>
            <a:pPr algn="just"/>
            <a:endParaRPr lang="en-US" sz="800" dirty="0"/>
          </a:p>
          <a:p>
            <a:pPr algn="just"/>
            <a:r>
              <a:rPr lang="en-US" sz="2000" dirty="0"/>
              <a:t>In order to improve the results, mean and std. deviation are computed.</a:t>
            </a:r>
          </a:p>
        </p:txBody>
      </p:sp>
    </p:spTree>
    <p:extLst>
      <p:ext uri="{BB962C8B-B14F-4D97-AF65-F5344CB8AC3E}">
        <p14:creationId xmlns:p14="http://schemas.microsoft.com/office/powerpoint/2010/main" val="236561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9DC4-B0AE-4A3D-A364-00B4E69EED6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prstClr val="black"/>
                </a:solidFill>
                <a:latin typeface="Times New Roman"/>
                <a:cs typeface="Arial" pitchFamily="34" charset="0"/>
              </a:rPr>
              <a:t>Data analysis</a:t>
            </a:r>
          </a:p>
          <a:p>
            <a:pPr algn="ctr"/>
            <a:endParaRPr lang="en-US" sz="2800" b="1" i="1">
              <a:solidFill>
                <a:prstClr val="black"/>
              </a:solidFill>
              <a:latin typeface="Times New Roman"/>
              <a:cs typeface="Arial" pitchFamily="34" charset="0"/>
            </a:endParaRPr>
          </a:p>
        </p:txBody>
      </p:sp>
      <p:sp>
        <p:nvSpPr>
          <p:cNvPr id="21" name="Segnaposto piè di pagina 4">
            <a:extLst>
              <a:ext uri="{FF2B5EF4-FFF2-40B4-BE49-F238E27FC236}">
                <a16:creationId xmlns:a16="http://schemas.microsoft.com/office/drawing/2014/main" id="{2548715E-3496-EC4C-9501-C7F7DC84A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452181"/>
            <a:ext cx="6387548" cy="365125"/>
          </a:xfrm>
        </p:spPr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26" name="Segnaposto data 8">
            <a:extLst>
              <a:ext uri="{FF2B5EF4-FFF2-40B4-BE49-F238E27FC236}">
                <a16:creationId xmlns:a16="http://schemas.microsoft.com/office/drawing/2014/main" id="{4CD87CCF-597B-6B4C-BDBB-1AA0D78ABA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/>
              <a:t>30/06/2021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DD3518D-B02E-E04B-BCB5-AF37BB736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30" y="1131787"/>
            <a:ext cx="5114707" cy="4013808"/>
          </a:xfrm>
          <a:prstGeom prst="rect">
            <a:avLst/>
          </a:prstGeom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40A8BB14-D443-604C-913A-5CB2D182CE62}"/>
              </a:ext>
            </a:extLst>
          </p:cNvPr>
          <p:cNvGrpSpPr/>
          <p:nvPr/>
        </p:nvGrpSpPr>
        <p:grpSpPr>
          <a:xfrm>
            <a:off x="4703354" y="5263303"/>
            <a:ext cx="4380956" cy="933658"/>
            <a:chOff x="8427270" y="4534853"/>
            <a:chExt cx="3364302" cy="9336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CasellaDiTesto 19">
                  <a:extLst>
                    <a:ext uri="{FF2B5EF4-FFF2-40B4-BE49-F238E27FC236}">
                      <a16:creationId xmlns:a16="http://schemas.microsoft.com/office/drawing/2014/main" id="{D2829205-8872-CC45-90D6-412F6C125B36}"/>
                    </a:ext>
                  </a:extLst>
                </p:cNvPr>
                <p:cNvSpPr txBox="1"/>
                <p:nvPr/>
              </p:nvSpPr>
              <p:spPr>
                <a:xfrm>
                  <a:off x="8756814" y="4738375"/>
                  <a:ext cx="2706254" cy="73013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it-I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=0.48 ±0.10 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𝑚𝑟𝑎𝑑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CasellaDiTesto 19">
                  <a:extLst>
                    <a:ext uri="{FF2B5EF4-FFF2-40B4-BE49-F238E27FC236}">
                      <a16:creationId xmlns:a16="http://schemas.microsoft.com/office/drawing/2014/main" id="{D2829205-8872-CC45-90D6-412F6C125B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56814" y="4738375"/>
                  <a:ext cx="2706254" cy="730136"/>
                </a:xfrm>
                <a:prstGeom prst="rect">
                  <a:avLst/>
                </a:prstGeom>
                <a:blipFill>
                  <a:blip r:embed="rId5"/>
                  <a:stretch>
                    <a:fillRect l="-1075" t="-1695" r="-14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ttangolo con angoli arrotondati 21">
              <a:extLst>
                <a:ext uri="{FF2B5EF4-FFF2-40B4-BE49-F238E27FC236}">
                  <a16:creationId xmlns:a16="http://schemas.microsoft.com/office/drawing/2014/main" id="{2E09D3DB-EE40-C040-A14D-F1274794DEC1}"/>
                </a:ext>
              </a:extLst>
            </p:cNvPr>
            <p:cNvSpPr/>
            <p:nvPr/>
          </p:nvSpPr>
          <p:spPr>
            <a:xfrm>
              <a:off x="8427270" y="4534853"/>
              <a:ext cx="3364302" cy="776377"/>
            </a:xfrm>
            <a:prstGeom prst="roundRect">
              <a:avLst>
                <a:gd name="adj" fmla="val 34445"/>
              </a:avLst>
            </a:prstGeom>
            <a:noFill/>
            <a:ln w="19050">
              <a:solidFill>
                <a:srgbClr val="6C08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3725E8B5-78BE-384B-AF9C-DABA8DCB088F}"/>
              </a:ext>
            </a:extLst>
          </p:cNvPr>
          <p:cNvSpPr txBox="1">
            <a:spLocks/>
          </p:cNvSpPr>
          <p:nvPr/>
        </p:nvSpPr>
        <p:spPr>
          <a:xfrm>
            <a:off x="92989" y="1186675"/>
            <a:ext cx="2979716" cy="5121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/>
              <a:t>Spot and angular distribution of both single lens and micro-lenses have been acquired.</a:t>
            </a:r>
          </a:p>
          <a:p>
            <a:pPr algn="just"/>
            <a:endParaRPr lang="en-US" sz="800" dirty="0"/>
          </a:p>
          <a:p>
            <a:pPr algn="just"/>
            <a:r>
              <a:rPr lang="en-US" sz="2000" dirty="0"/>
              <a:t>For each one, 20 images of signal and background have been acquired, filtered, subtracted each other and then analyzed.</a:t>
            </a:r>
          </a:p>
          <a:p>
            <a:pPr algn="just"/>
            <a:endParaRPr lang="en-US" sz="800" dirty="0"/>
          </a:p>
          <a:p>
            <a:pPr algn="just"/>
            <a:r>
              <a:rPr lang="en-US" sz="2000" dirty="0"/>
              <a:t>In order to improve the results, mean and std. deviation are computed.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829DDC6-AECF-8245-A435-84E3138F16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519" y="1561906"/>
            <a:ext cx="3438025" cy="325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9DC4-B0AE-4A3D-A364-00B4E69EED6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prstClr val="black"/>
                </a:solidFill>
                <a:latin typeface="Times New Roman"/>
                <a:cs typeface="Arial" pitchFamily="34" charset="0"/>
              </a:rPr>
              <a:t>Data analysis</a:t>
            </a:r>
          </a:p>
          <a:p>
            <a:pPr algn="ctr"/>
            <a:endParaRPr lang="en-US" sz="2800" b="1" i="1">
              <a:solidFill>
                <a:prstClr val="black"/>
              </a:solidFill>
              <a:latin typeface="Times New Roman"/>
              <a:cs typeface="Arial" pitchFamily="34" charset="0"/>
            </a:endParaRPr>
          </a:p>
        </p:txBody>
      </p:sp>
      <p:sp>
        <p:nvSpPr>
          <p:cNvPr id="21" name="Segnaposto piè di pagina 4">
            <a:extLst>
              <a:ext uri="{FF2B5EF4-FFF2-40B4-BE49-F238E27FC236}">
                <a16:creationId xmlns:a16="http://schemas.microsoft.com/office/drawing/2014/main" id="{2548715E-3496-EC4C-9501-C7F7DC84A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452181"/>
            <a:ext cx="6387548" cy="365125"/>
          </a:xfrm>
        </p:spPr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26" name="Segnaposto data 8">
            <a:extLst>
              <a:ext uri="{FF2B5EF4-FFF2-40B4-BE49-F238E27FC236}">
                <a16:creationId xmlns:a16="http://schemas.microsoft.com/office/drawing/2014/main" id="{4CD87CCF-597B-6B4C-BDBB-1AA0D78ABA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/>
              <a:t>30/06/2021</a:t>
            </a:r>
          </a:p>
        </p:txBody>
      </p:sp>
      <p:pic>
        <p:nvPicPr>
          <p:cNvPr id="3" name="Immagine 2" descr="Immagine che contiene stella, oggetto da esterni, cielo notturno&#10;&#10;Descrizione generata automaticamente">
            <a:extLst>
              <a:ext uri="{FF2B5EF4-FFF2-40B4-BE49-F238E27FC236}">
                <a16:creationId xmlns:a16="http://schemas.microsoft.com/office/drawing/2014/main" id="{C04BCAE6-285C-104E-97C4-55034D8F81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4" t="20298" r="11068" b="25174"/>
          <a:stretch/>
        </p:blipFill>
        <p:spPr>
          <a:xfrm>
            <a:off x="3192651" y="1892531"/>
            <a:ext cx="3440624" cy="244699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2942E54-220E-E742-8CC9-871AB1D196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 t="5198" r="7865" b="5918"/>
          <a:stretch/>
        </p:blipFill>
        <p:spPr>
          <a:xfrm>
            <a:off x="6815716" y="1350287"/>
            <a:ext cx="5274814" cy="3562675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CEB22AA1-BEBF-A748-9484-EC405B263446}"/>
              </a:ext>
            </a:extLst>
          </p:cNvPr>
          <p:cNvGrpSpPr/>
          <p:nvPr/>
        </p:nvGrpSpPr>
        <p:grpSpPr>
          <a:xfrm>
            <a:off x="3381555" y="5181516"/>
            <a:ext cx="7972245" cy="933658"/>
            <a:chOff x="8427270" y="4534853"/>
            <a:chExt cx="3364302" cy="9336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CasellaDiTesto 16">
                  <a:extLst>
                    <a:ext uri="{FF2B5EF4-FFF2-40B4-BE49-F238E27FC236}">
                      <a16:creationId xmlns:a16="http://schemas.microsoft.com/office/drawing/2014/main" id="{A57172C6-ACF5-E043-937C-32489DF84EA8}"/>
                    </a:ext>
                  </a:extLst>
                </p:cNvPr>
                <p:cNvSpPr txBox="1"/>
                <p:nvPr/>
              </p:nvSpPr>
              <p:spPr>
                <a:xfrm>
                  <a:off x="8756814" y="4738375"/>
                  <a:ext cx="2706254" cy="73013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𝑥𝑥</m:t>
                            </m:r>
                            <m:r>
                              <a:rPr lang="it-I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it-IT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−0.1021 ± 0.009 ± 0.0007 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𝑚𝑚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𝑚𝑟𝑎𝑑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" name="CasellaDiTesto 16">
                  <a:extLst>
                    <a:ext uri="{FF2B5EF4-FFF2-40B4-BE49-F238E27FC236}">
                      <a16:creationId xmlns:a16="http://schemas.microsoft.com/office/drawing/2014/main" id="{A57172C6-ACF5-E043-937C-32489DF84E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56814" y="4738375"/>
                  <a:ext cx="2706254" cy="730136"/>
                </a:xfrm>
                <a:prstGeom prst="rect">
                  <a:avLst/>
                </a:prstGeom>
                <a:blipFill>
                  <a:blip r:embed="rId5"/>
                  <a:stretch>
                    <a:fillRect t="-339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Rettangolo con angoli arrotondati 17">
              <a:extLst>
                <a:ext uri="{FF2B5EF4-FFF2-40B4-BE49-F238E27FC236}">
                  <a16:creationId xmlns:a16="http://schemas.microsoft.com/office/drawing/2014/main" id="{32ADCCB4-0CFB-3044-B409-7609EBB032E4}"/>
                </a:ext>
              </a:extLst>
            </p:cNvPr>
            <p:cNvSpPr/>
            <p:nvPr/>
          </p:nvSpPr>
          <p:spPr>
            <a:xfrm>
              <a:off x="8427270" y="4534853"/>
              <a:ext cx="3364302" cy="776377"/>
            </a:xfrm>
            <a:prstGeom prst="roundRect">
              <a:avLst>
                <a:gd name="adj" fmla="val 34445"/>
              </a:avLst>
            </a:prstGeom>
            <a:noFill/>
            <a:ln w="19050">
              <a:solidFill>
                <a:srgbClr val="6C08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66F6F446-58C5-AC40-8368-57D37CFEB34C}"/>
              </a:ext>
            </a:extLst>
          </p:cNvPr>
          <p:cNvCxnSpPr>
            <a:cxnSpLocks/>
          </p:cNvCxnSpPr>
          <p:nvPr/>
        </p:nvCxnSpPr>
        <p:spPr>
          <a:xfrm flipH="1">
            <a:off x="8057072" y="5437968"/>
            <a:ext cx="1019690" cy="31213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3A12EA0E-1151-CA4E-BD9D-387EF87D9E77}"/>
              </a:ext>
            </a:extLst>
          </p:cNvPr>
          <p:cNvSpPr txBox="1">
            <a:spLocks/>
          </p:cNvSpPr>
          <p:nvPr/>
        </p:nvSpPr>
        <p:spPr>
          <a:xfrm>
            <a:off x="92989" y="1186675"/>
            <a:ext cx="2979716" cy="5121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/>
              <a:t>Spot and angular distribution of both single lens and micro-lenses have been acquired.</a:t>
            </a:r>
          </a:p>
          <a:p>
            <a:pPr algn="just"/>
            <a:endParaRPr lang="en-US" sz="800" dirty="0"/>
          </a:p>
          <a:p>
            <a:pPr algn="just"/>
            <a:r>
              <a:rPr lang="en-US" sz="2000" dirty="0"/>
              <a:t>For each one, 20 images of signal and background have been acquired, filtered, subtracted each other and then analyzed.</a:t>
            </a:r>
          </a:p>
          <a:p>
            <a:pPr algn="just"/>
            <a:endParaRPr lang="en-US" sz="800" dirty="0"/>
          </a:p>
          <a:p>
            <a:pPr algn="just"/>
            <a:r>
              <a:rPr lang="en-US" sz="2000" dirty="0"/>
              <a:t>In order to improve the results, mean and std. deviation are computed.</a:t>
            </a:r>
          </a:p>
        </p:txBody>
      </p:sp>
    </p:spTree>
    <p:extLst>
      <p:ext uri="{BB962C8B-B14F-4D97-AF65-F5344CB8AC3E}">
        <p14:creationId xmlns:p14="http://schemas.microsoft.com/office/powerpoint/2010/main" val="273800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D1B1E891-598D-E840-ABFA-E9AE9DC387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2044" y="808176"/>
                <a:ext cx="5873151" cy="2224005"/>
              </a:xfrm>
            </p:spPr>
            <p:txBody>
              <a:bodyPr>
                <a:normAutofit/>
              </a:bodyPr>
              <a:lstStyle/>
              <a:p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=214 ±7 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=0.48 ±0.10 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𝑚𝑟𝑎𝑑</m:t>
                    </m:r>
                  </m:oMath>
                </a14:m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𝑥𝑥</m:t>
                        </m:r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it-IT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−0.102 ± 0.009 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𝑚𝑟𝑎𝑑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D1B1E891-598D-E840-ABFA-E9AE9DC387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2044" y="808176"/>
                <a:ext cx="5873151" cy="2224005"/>
              </a:xfrm>
              <a:blipFill>
                <a:blip r:embed="rId3"/>
                <a:stretch>
                  <a:fillRect l="-1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C4E58C-3EF2-E640-A154-254053F7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19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Results</a:t>
            </a:r>
          </a:p>
        </p:txBody>
      </p: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43D6FEAD-55F4-4B4A-AC61-91E7C018B5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/>
              <a:t>30/06/2021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Segnaposto contenuto 2">
                <a:extLst>
                  <a:ext uri="{FF2B5EF4-FFF2-40B4-BE49-F238E27FC236}">
                    <a16:creationId xmlns:a16="http://schemas.microsoft.com/office/drawing/2014/main" id="{A5420054-F3BB-9145-900B-2D03BA6FF3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2044" y="3910035"/>
                <a:ext cx="5005334" cy="5736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it-IT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.2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it-IT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± 0.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76</m:t>
                    </m:r>
                    <m:r>
                      <m:rPr>
                        <m:nor/>
                      </m:rPr>
                      <a:rPr lang="it-IT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𝑚𝑟𝑎𝑑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Segnaposto contenuto 2">
                <a:extLst>
                  <a:ext uri="{FF2B5EF4-FFF2-40B4-BE49-F238E27FC236}">
                    <a16:creationId xmlns:a16="http://schemas.microsoft.com/office/drawing/2014/main" id="{A5420054-F3BB-9145-900B-2D03BA6FF3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044" y="3910035"/>
                <a:ext cx="5005334" cy="573657"/>
              </a:xfrm>
              <a:prstGeom prst="rect">
                <a:avLst/>
              </a:prstGeom>
              <a:blipFill>
                <a:blip r:embed="rId4"/>
                <a:stretch>
                  <a:fillRect l="-1515" t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370BE551-F0BC-E943-BFF6-78DF305F78D8}"/>
                  </a:ext>
                </a:extLst>
              </p:cNvPr>
              <p:cNvSpPr/>
              <p:nvPr/>
            </p:nvSpPr>
            <p:spPr>
              <a:xfrm>
                <a:off x="6483405" y="1457061"/>
                <a:ext cx="4199638" cy="84388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ad>
                        <m:radPr>
                          <m:degHide m:val="on"/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 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370BE551-F0BC-E943-BFF6-78DF305F78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3405" y="1457061"/>
                <a:ext cx="4199638" cy="8438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egnaposto contenuto 2">
                <a:extLst>
                  <a:ext uri="{FF2B5EF4-FFF2-40B4-BE49-F238E27FC236}">
                    <a16:creationId xmlns:a16="http://schemas.microsoft.com/office/drawing/2014/main" id="{4DCE077E-91CF-AA4B-B3C5-BBCDCF5AD0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2044" y="4739712"/>
                <a:ext cx="4489738" cy="111200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it-IT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it-IT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  <m:r>
                      <m:rPr>
                        <m:nor/>
                      </m:rPr>
                      <a:rPr lang="it-IT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± 0.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it-IT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240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it-IT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it-IT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± 0.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m:rPr>
                        <m:nor/>
                      </m:rPr>
                      <a:rPr lang="it-IT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𝑚𝑟𝑎𝑑</m:t>
                    </m:r>
                  </m:oMath>
                </a14:m>
                <a:endParaRPr lang="it-IT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Segnaposto contenuto 2">
                <a:extLst>
                  <a:ext uri="{FF2B5EF4-FFF2-40B4-BE49-F238E27FC236}">
                    <a16:creationId xmlns:a16="http://schemas.microsoft.com/office/drawing/2014/main" id="{4DCE077E-91CF-AA4B-B3C5-BBCDCF5AD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044" y="4739712"/>
                <a:ext cx="4489738" cy="1112003"/>
              </a:xfrm>
              <a:prstGeom prst="rect">
                <a:avLst/>
              </a:prstGeom>
              <a:blipFill>
                <a:blip r:embed="rId6"/>
                <a:stretch>
                  <a:fillRect l="-1690" t="-5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egnaposto contenuto 2">
                <a:extLst>
                  <a:ext uri="{FF2B5EF4-FFF2-40B4-BE49-F238E27FC236}">
                    <a16:creationId xmlns:a16="http://schemas.microsoft.com/office/drawing/2014/main" id="{8F45FFF5-9C9F-924B-BAF7-0924C081F3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68362" y="3910034"/>
                <a:ext cx="5005334" cy="5736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4.48 </m:t>
                    </m:r>
                    <m:r>
                      <m:rPr>
                        <m:nor/>
                      </m:rPr>
                      <a:rPr lang="it-IT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 0.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25</m:t>
                    </m:r>
                    <m:r>
                      <m:rPr>
                        <m:nor/>
                      </m:rPr>
                      <a:rPr lang="it-IT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𝑚𝑟𝑎𝑑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Segnaposto contenuto 2">
                <a:extLst>
                  <a:ext uri="{FF2B5EF4-FFF2-40B4-BE49-F238E27FC236}">
                    <a16:creationId xmlns:a16="http://schemas.microsoft.com/office/drawing/2014/main" id="{8F45FFF5-9C9F-924B-BAF7-0924C081F3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8362" y="3910034"/>
                <a:ext cx="5005334" cy="573657"/>
              </a:xfrm>
              <a:prstGeom prst="rect">
                <a:avLst/>
              </a:prstGeom>
              <a:blipFill>
                <a:blip r:embed="rId7"/>
                <a:stretch>
                  <a:fillRect l="-1519" t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912CA3B4-46BA-1F43-B3D2-8F825A85253D}"/>
              </a:ext>
            </a:extLst>
          </p:cNvPr>
          <p:cNvCxnSpPr>
            <a:cxnSpLocks/>
          </p:cNvCxnSpPr>
          <p:nvPr/>
        </p:nvCxnSpPr>
        <p:spPr>
          <a:xfrm>
            <a:off x="2225194" y="2912486"/>
            <a:ext cx="0" cy="6448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F80F6E8-A738-0E48-9A69-11F0EE974F34}"/>
              </a:ext>
            </a:extLst>
          </p:cNvPr>
          <p:cNvSpPr txBox="1"/>
          <p:nvPr/>
        </p:nvSpPr>
        <p:spPr>
          <a:xfrm>
            <a:off x="6454900" y="3134251"/>
            <a:ext cx="3916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Quadrupole scan results: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egnaposto contenuto 2">
                <a:extLst>
                  <a:ext uri="{FF2B5EF4-FFF2-40B4-BE49-F238E27FC236}">
                    <a16:creationId xmlns:a16="http://schemas.microsoft.com/office/drawing/2014/main" id="{57E4B0A5-6CB3-1E4C-A2D0-8717E4B69E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68362" y="4739711"/>
                <a:ext cx="4489738" cy="111200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it-IT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it-IT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.2 ± 0.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it-IT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240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it-IT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it-IT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± 0.2 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𝑚𝑟𝑎𝑑</m:t>
                    </m:r>
                  </m:oMath>
                </a14:m>
                <a:endParaRPr lang="it-IT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Segnaposto contenuto 2">
                <a:extLst>
                  <a:ext uri="{FF2B5EF4-FFF2-40B4-BE49-F238E27FC236}">
                    <a16:creationId xmlns:a16="http://schemas.microsoft.com/office/drawing/2014/main" id="{57E4B0A5-6CB3-1E4C-A2D0-8717E4B69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8362" y="4739711"/>
                <a:ext cx="4489738" cy="1112003"/>
              </a:xfrm>
              <a:prstGeom prst="rect">
                <a:avLst/>
              </a:prstGeom>
              <a:blipFill>
                <a:blip r:embed="rId8"/>
                <a:stretch>
                  <a:fillRect l="-1690" t="-5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55A29B7-9714-0A41-89B0-2F9833D554A5}"/>
              </a:ext>
            </a:extLst>
          </p:cNvPr>
          <p:cNvCxnSpPr/>
          <p:nvPr/>
        </p:nvCxnSpPr>
        <p:spPr>
          <a:xfrm>
            <a:off x="6468362" y="3595916"/>
            <a:ext cx="4199638" cy="0"/>
          </a:xfrm>
          <a:prstGeom prst="line">
            <a:avLst/>
          </a:prstGeom>
          <a:ln>
            <a:solidFill>
              <a:srgbClr val="6A08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83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4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10668000" y="6452179"/>
            <a:ext cx="685800" cy="365125"/>
          </a:xfrm>
        </p:spPr>
        <p:txBody>
          <a:bodyPr/>
          <a:lstStyle/>
          <a:p>
            <a:fld id="{71F29DC4-B0AE-4A3D-A364-00B4E69EED63}" type="slidenum">
              <a:rPr lang="en-US" smtClean="0"/>
              <a:t>25</a:t>
            </a:fld>
            <a:endParaRPr lang="en-US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A4D25A9-30C2-3E45-882D-66D9C89E36EB}"/>
              </a:ext>
            </a:extLst>
          </p:cNvPr>
          <p:cNvSpPr/>
          <p:nvPr/>
        </p:nvSpPr>
        <p:spPr>
          <a:xfrm>
            <a:off x="1256654" y="1214093"/>
            <a:ext cx="7083029" cy="49859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Introduction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The plasma acceleration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OTR based diagnostics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OTR: theory and diagnostic applications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Angular distributions measurement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Emittance measurement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A new innovative scheme: concept and simulation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The micro-lenses array for the correlation term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Theorical single-shot measurement setup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The need of a polarizer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The measurement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Experimental setup at SPARC_LAB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Case of study: simulation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Data analysis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Results</a:t>
            </a:r>
            <a:endParaRPr lang="en-US" sz="2400" b="1" i="1" dirty="0">
              <a:solidFill>
                <a:schemeClr val="bg2">
                  <a:lumMod val="75000"/>
                </a:schemeClr>
              </a:solidFill>
              <a:latin typeface="Times New Roman"/>
              <a:cs typeface="Arial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imes New Roman"/>
                <a:cs typeface="Arial" pitchFamily="34" charset="0"/>
              </a:rPr>
              <a:t>Conclusions</a:t>
            </a:r>
          </a:p>
        </p:txBody>
      </p:sp>
      <p:sp>
        <p:nvSpPr>
          <p:cNvPr id="15" name="Segnaposto piè di pagina 4">
            <a:extLst>
              <a:ext uri="{FF2B5EF4-FFF2-40B4-BE49-F238E27FC236}">
                <a16:creationId xmlns:a16="http://schemas.microsoft.com/office/drawing/2014/main" id="{7D979E44-D079-8445-BD43-CE2E9976A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452181"/>
            <a:ext cx="6387548" cy="365125"/>
          </a:xfrm>
        </p:spPr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16" name="Segnaposto data 8">
            <a:extLst>
              <a:ext uri="{FF2B5EF4-FFF2-40B4-BE49-F238E27FC236}">
                <a16:creationId xmlns:a16="http://schemas.microsoft.com/office/drawing/2014/main" id="{3FD01003-0BB8-8949-BBDC-066F6EA321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/>
              <a:t>30/06/2021</a:t>
            </a:r>
          </a:p>
        </p:txBody>
      </p:sp>
    </p:spTree>
    <p:extLst>
      <p:ext uri="{BB962C8B-B14F-4D97-AF65-F5344CB8AC3E}">
        <p14:creationId xmlns:p14="http://schemas.microsoft.com/office/powerpoint/2010/main" val="644908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B1E891-598D-E840-ABFA-E9AE9DC38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9311"/>
            <a:ext cx="10515600" cy="4091553"/>
          </a:xfrm>
        </p:spPr>
        <p:txBody>
          <a:bodyPr>
            <a:normAutofit/>
          </a:bodyPr>
          <a:lstStyle/>
          <a:p>
            <a:pPr algn="just"/>
            <a:r>
              <a:rPr lang="en-US" sz="2600" dirty="0"/>
              <a:t>The Ph.D. thesis work has been aimed at the study and the characterization of this innovative OTR based diagnostics.</a:t>
            </a:r>
          </a:p>
          <a:p>
            <a:pPr algn="just"/>
            <a:endParaRPr lang="en-US" sz="2600" dirty="0"/>
          </a:p>
          <a:p>
            <a:pPr algn="just"/>
            <a:r>
              <a:rPr lang="en-US" sz="2600" dirty="0"/>
              <a:t>The simulations has highlighted some crucial aspects, such as the need of a polarizer to select one polarization.</a:t>
            </a:r>
          </a:p>
          <a:p>
            <a:pPr algn="just"/>
            <a:endParaRPr lang="en-US" sz="2600" dirty="0"/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dirty="0"/>
              <a:t>The experimental results have shown the </a:t>
            </a:r>
            <a:r>
              <a:rPr lang="en-US" altLang="it-IT" sz="2600" dirty="0"/>
              <a:t>compatibility between the emittance value measured with this technique and the one obtained with the classical reliable quadrupole scan method.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C4E58C-3EF2-E640-A154-254053F7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19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prstClr val="black"/>
                </a:solidFill>
                <a:latin typeface="Times New Roman"/>
                <a:cs typeface="Arial" pitchFamily="34" charset="0"/>
              </a:rPr>
              <a:t>Conclusions</a:t>
            </a:r>
          </a:p>
        </p:txBody>
      </p: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43D6FEAD-55F4-4B4A-AC61-91E7C018B5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/>
              <a:t>30/06/2021</a:t>
            </a:r>
          </a:p>
        </p:txBody>
      </p:sp>
      <p:pic>
        <p:nvPicPr>
          <p:cNvPr id="1030" name="Picture 6" descr="page79image5832896">
            <a:extLst>
              <a:ext uri="{FF2B5EF4-FFF2-40B4-BE49-F238E27FC236}">
                <a16:creationId xmlns:a16="http://schemas.microsoft.com/office/drawing/2014/main" id="{DE9F273D-714F-9443-89AE-FADC764EA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0325"/>
            <a:ext cx="508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39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3D1D8F7B-9DCB-7F41-B793-8B42C6A7FACA}"/>
              </a:ext>
            </a:extLst>
          </p:cNvPr>
          <p:cNvSpPr/>
          <p:nvPr/>
        </p:nvSpPr>
        <p:spPr>
          <a:xfrm>
            <a:off x="4500050" y="2734233"/>
            <a:ext cx="319189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>
                <a:latin typeface="Times New Roman"/>
                <a:cs typeface="Arial" pitchFamily="34" charset="0"/>
              </a:rPr>
              <a:t>Backup Slides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000" b="1" i="1">
              <a:solidFill>
                <a:prstClr val="black"/>
              </a:solidFill>
              <a:latin typeface="Times New Roman"/>
              <a:cs typeface="Arial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i="1">
              <a:solidFill>
                <a:prstClr val="black"/>
              </a:solidFill>
              <a:latin typeface="Times New Roman"/>
              <a:cs typeface="Arial" pitchFamily="34" charset="0"/>
            </a:endParaRPr>
          </a:p>
        </p:txBody>
      </p:sp>
      <p:sp>
        <p:nvSpPr>
          <p:cNvPr id="14" name="Segnaposto piè di pagina 4">
            <a:extLst>
              <a:ext uri="{FF2B5EF4-FFF2-40B4-BE49-F238E27FC236}">
                <a16:creationId xmlns:a16="http://schemas.microsoft.com/office/drawing/2014/main" id="{8D19206A-8D57-6749-9EA3-6A69E5D0B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452181"/>
            <a:ext cx="6387548" cy="365125"/>
          </a:xfrm>
        </p:spPr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15" name="Segnaposto data 8">
            <a:extLst>
              <a:ext uri="{FF2B5EF4-FFF2-40B4-BE49-F238E27FC236}">
                <a16:creationId xmlns:a16="http://schemas.microsoft.com/office/drawing/2014/main" id="{6E8B665A-8659-5C44-A7D2-939681E05D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/>
              <a:t>30/06/2021</a:t>
            </a:r>
          </a:p>
        </p:txBody>
      </p:sp>
    </p:spTree>
    <p:extLst>
      <p:ext uri="{BB962C8B-B14F-4D97-AF65-F5344CB8AC3E}">
        <p14:creationId xmlns:p14="http://schemas.microsoft.com/office/powerpoint/2010/main" val="2575894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D1B1E891-598D-E840-ABFA-E9AE9DC387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40267" y="1275644"/>
                <a:ext cx="3883377" cy="5263268"/>
              </a:xfrm>
            </p:spPr>
            <p:txBody>
              <a:bodyPr>
                <a:normAutofit/>
              </a:bodyPr>
              <a:lstStyle/>
              <a:p>
                <a:pPr algn="just"/>
                <a:r>
                  <a:rPr lang="en-US" sz="2000" dirty="0"/>
                  <a:t>To remove the X-ray spikes on the acquired picture, an </a:t>
                </a:r>
                <a:r>
                  <a:rPr lang="en-US" sz="2000" i="1" dirty="0"/>
                  <a:t>hampel filter </a:t>
                </a:r>
                <a:r>
                  <a:rPr lang="en-US" sz="2000" dirty="0"/>
                  <a:t>is used.</a:t>
                </a:r>
              </a:p>
              <a:p>
                <a:pPr algn="just"/>
                <a:r>
                  <a:rPr lang="en-US" sz="2000" dirty="0"/>
                  <a:t>It checks and remove maximums over 3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000" dirty="0"/>
                  <a:t> over the close pixels average.</a:t>
                </a: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D1B1E891-598D-E840-ABFA-E9AE9DC387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0267" y="1275644"/>
                <a:ext cx="3883377" cy="5263268"/>
              </a:xfrm>
              <a:blipFill>
                <a:blip r:embed="rId2"/>
                <a:stretch>
                  <a:fillRect l="-1307" t="-721" r="-3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C4E58C-3EF2-E640-A154-254053F7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prstClr val="black"/>
                </a:solidFill>
                <a:latin typeface="Times New Roman"/>
                <a:cs typeface="Arial" pitchFamily="34" charset="0"/>
              </a:rPr>
              <a:t>Data analysis algorithm</a:t>
            </a:r>
          </a:p>
        </p:txBody>
      </p:sp>
      <p:pic>
        <p:nvPicPr>
          <p:cNvPr id="13" name="Immagine 1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7454A528-7548-AC46-8A6A-095AE4970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48" y="3225443"/>
            <a:ext cx="3721396" cy="3027047"/>
          </a:xfrm>
          <a:prstGeom prst="rect">
            <a:avLst/>
          </a:prstGeom>
        </p:spPr>
      </p:pic>
      <p:pic>
        <p:nvPicPr>
          <p:cNvPr id="15" name="Immagine 14" descr="Immagine che contiene nero, interni, fotografia, sedendo&#10;&#10;Descrizione generata automaticamente">
            <a:extLst>
              <a:ext uri="{FF2B5EF4-FFF2-40B4-BE49-F238E27FC236}">
                <a16:creationId xmlns:a16="http://schemas.microsoft.com/office/drawing/2014/main" id="{663AF547-1AE0-CB47-960E-B5A1DACB7F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68" y="1974458"/>
            <a:ext cx="3635860" cy="3629775"/>
          </a:xfrm>
          <a:prstGeom prst="rect">
            <a:avLst/>
          </a:prstGeom>
        </p:spPr>
      </p:pic>
      <p:pic>
        <p:nvPicPr>
          <p:cNvPr id="25" name="Immagine 24" descr="Immagine che contiene nero, fotografia, scuro, sedendo&#10;&#10;Descrizione generata automaticamente">
            <a:extLst>
              <a:ext uri="{FF2B5EF4-FFF2-40B4-BE49-F238E27FC236}">
                <a16:creationId xmlns:a16="http://schemas.microsoft.com/office/drawing/2014/main" id="{538AC318-A69B-6B4F-8B57-E490B6C09C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527" y="1977811"/>
            <a:ext cx="3635861" cy="3632822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424C040A-00BB-8B4B-B3BB-2FD438B60F53}"/>
              </a:ext>
            </a:extLst>
          </p:cNvPr>
          <p:cNvSpPr txBox="1"/>
          <p:nvPr/>
        </p:nvSpPr>
        <p:spPr>
          <a:xfrm>
            <a:off x="5363324" y="5716555"/>
            <a:ext cx="2064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Before hampel filter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037C183-E264-A44B-81A0-E610B3D82A60}"/>
              </a:ext>
            </a:extLst>
          </p:cNvPr>
          <p:cNvSpPr txBox="1"/>
          <p:nvPr/>
        </p:nvSpPr>
        <p:spPr>
          <a:xfrm>
            <a:off x="8999183" y="5714493"/>
            <a:ext cx="2064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hampel filter</a:t>
            </a:r>
          </a:p>
        </p:txBody>
      </p:sp>
      <p:sp>
        <p:nvSpPr>
          <p:cNvPr id="11" name="Segnaposto data 8">
            <a:extLst>
              <a:ext uri="{FF2B5EF4-FFF2-40B4-BE49-F238E27FC236}">
                <a16:creationId xmlns:a16="http://schemas.microsoft.com/office/drawing/2014/main" id="{0C2A8AE3-A89C-3D4D-8332-D71E4FD27B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/>
              <a:t>30/06/2021</a:t>
            </a:r>
          </a:p>
        </p:txBody>
      </p:sp>
    </p:spTree>
    <p:extLst>
      <p:ext uri="{BB962C8B-B14F-4D97-AF65-F5344CB8AC3E}">
        <p14:creationId xmlns:p14="http://schemas.microsoft.com/office/powerpoint/2010/main" val="37097065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B1E891-598D-E840-ABFA-E9AE9DC38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2461" y="1712269"/>
            <a:ext cx="5337885" cy="3820626"/>
          </a:xfrm>
        </p:spPr>
        <p:txBody>
          <a:bodyPr>
            <a:normAutofit/>
          </a:bodyPr>
          <a:lstStyle/>
          <a:p>
            <a:pPr algn="just"/>
            <a:r>
              <a:rPr lang="en-US" sz="2600" dirty="0"/>
              <a:t>In the general formula:</a:t>
            </a:r>
          </a:p>
          <a:p>
            <a:pPr marL="0" indent="0" algn="just">
              <a:buNone/>
            </a:pPr>
            <a:endParaRPr lang="en-US" sz="1200" dirty="0"/>
          </a:p>
          <a:p>
            <a:pPr marL="0" indent="0" algn="just">
              <a:buNone/>
            </a:pPr>
            <a:r>
              <a:rPr lang="en-US" sz="2600" dirty="0"/>
              <a:t>		</a:t>
            </a:r>
            <a:r>
              <a:rPr lang="en-US" sz="2600" i="1" dirty="0"/>
              <a:t>a</a:t>
            </a:r>
            <a:r>
              <a:rPr lang="en-US" sz="2600" i="1" baseline="30000" dirty="0"/>
              <a:t>2</a:t>
            </a:r>
            <a:r>
              <a:rPr lang="en-US" sz="2600" i="1" dirty="0"/>
              <a:t> = b</a:t>
            </a:r>
            <a:r>
              <a:rPr lang="en-US" sz="2600" i="1" baseline="30000" dirty="0"/>
              <a:t>2</a:t>
            </a:r>
            <a:r>
              <a:rPr lang="en-US" sz="2600" i="1" dirty="0"/>
              <a:t> – c</a:t>
            </a:r>
            <a:r>
              <a:rPr lang="en-US" sz="2600" i="1" baseline="30000" dirty="0"/>
              <a:t>2</a:t>
            </a:r>
          </a:p>
          <a:p>
            <a:pPr marL="0" indent="0" algn="just">
              <a:buNone/>
            </a:pPr>
            <a:endParaRPr lang="en-US" sz="1200" dirty="0"/>
          </a:p>
          <a:p>
            <a:pPr marL="0" indent="0" algn="just">
              <a:buNone/>
            </a:pPr>
            <a:r>
              <a:rPr lang="en-US" sz="2600" dirty="0"/>
              <a:t>a compensation of errors made on </a:t>
            </a:r>
            <a:r>
              <a:rPr lang="en-US" sz="2600" i="1" dirty="0"/>
              <a:t>b</a:t>
            </a:r>
            <a:r>
              <a:rPr lang="en-US" sz="2600" dirty="0"/>
              <a:t> and </a:t>
            </a:r>
            <a:r>
              <a:rPr lang="en-US" sz="2600" i="1" dirty="0"/>
              <a:t>c</a:t>
            </a:r>
            <a:r>
              <a:rPr lang="en-US" sz="2600" dirty="0"/>
              <a:t> leads to a better estimation of </a:t>
            </a:r>
            <a:r>
              <a:rPr lang="en-US" sz="2600" i="1" dirty="0"/>
              <a:t>a</a:t>
            </a:r>
            <a:r>
              <a:rPr lang="en-US" sz="2600" dirty="0"/>
              <a:t> when they are correlated.</a:t>
            </a:r>
          </a:p>
          <a:p>
            <a:pPr marL="0" indent="0" algn="just">
              <a:buNone/>
            </a:pPr>
            <a:endParaRPr lang="en-US" sz="2600" dirty="0"/>
          </a:p>
          <a:p>
            <a:pPr algn="just"/>
            <a:r>
              <a:rPr lang="en-US" sz="2600" dirty="0"/>
              <a:t>This happens with emittance.</a:t>
            </a:r>
          </a:p>
          <a:p>
            <a:pPr algn="just"/>
            <a:endParaRPr lang="en-US" sz="200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C4E58C-3EF2-E640-A154-254053F7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542849" y="232568"/>
            <a:ext cx="7106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Errors compensation in emittance-like formula</a:t>
            </a:r>
          </a:p>
        </p:txBody>
      </p:sp>
      <p:sp>
        <p:nvSpPr>
          <p:cNvPr id="11" name="Segnaposto data 8">
            <a:extLst>
              <a:ext uri="{FF2B5EF4-FFF2-40B4-BE49-F238E27FC236}">
                <a16:creationId xmlns:a16="http://schemas.microsoft.com/office/drawing/2014/main" id="{0C2A8AE3-A89C-3D4D-8332-D71E4FD27B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/>
              <a:t>30/06/2021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5644118-A725-BA48-9CC5-B890C1864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7353"/>
            <a:ext cx="6138906" cy="505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20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10668000" y="6452179"/>
            <a:ext cx="685800" cy="365125"/>
          </a:xfrm>
        </p:spPr>
        <p:txBody>
          <a:bodyPr/>
          <a:lstStyle/>
          <a:p>
            <a:fld id="{71F29DC4-B0AE-4A3D-A364-00B4E69EED63}" type="slidenum">
              <a:rPr lang="en-US" smtClean="0"/>
              <a:t>3</a:t>
            </a:fld>
            <a:endParaRPr lang="en-US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A4D25A9-30C2-3E45-882D-66D9C89E36EB}"/>
              </a:ext>
            </a:extLst>
          </p:cNvPr>
          <p:cNvSpPr/>
          <p:nvPr/>
        </p:nvSpPr>
        <p:spPr>
          <a:xfrm>
            <a:off x="1256654" y="1214093"/>
            <a:ext cx="7083029" cy="49859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imes New Roman"/>
                <a:cs typeface="Arial" pitchFamily="34" charset="0"/>
              </a:rPr>
              <a:t>Introduction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latin typeface="Times New Roman"/>
                <a:cs typeface="Arial" pitchFamily="34" charset="0"/>
              </a:rPr>
              <a:t>The plasma acceleration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OTR based diagnostics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OTR: theory and diagnostic applications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Angular distributions measurement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Emittance measurement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A new innovative scheme: concept and simulation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The micro-lenses array for the correlation term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Theorical single-shot measurement setup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The need of a polarizer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The measurement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Experimental setup at SPARC_LAB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Case of study: simulation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Data analysis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Results</a:t>
            </a:r>
            <a:endParaRPr lang="en-US" sz="2400" b="1" i="1" dirty="0">
              <a:solidFill>
                <a:schemeClr val="bg2">
                  <a:lumMod val="75000"/>
                </a:schemeClr>
              </a:solidFill>
              <a:latin typeface="Times New Roman"/>
              <a:cs typeface="Arial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Conclusions</a:t>
            </a:r>
          </a:p>
        </p:txBody>
      </p:sp>
      <p:sp>
        <p:nvSpPr>
          <p:cNvPr id="15" name="Segnaposto piè di pagina 4">
            <a:extLst>
              <a:ext uri="{FF2B5EF4-FFF2-40B4-BE49-F238E27FC236}">
                <a16:creationId xmlns:a16="http://schemas.microsoft.com/office/drawing/2014/main" id="{7D979E44-D079-8445-BD43-CE2E9976A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452181"/>
            <a:ext cx="6387548" cy="365125"/>
          </a:xfrm>
        </p:spPr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16" name="Segnaposto data 8">
            <a:extLst>
              <a:ext uri="{FF2B5EF4-FFF2-40B4-BE49-F238E27FC236}">
                <a16:creationId xmlns:a16="http://schemas.microsoft.com/office/drawing/2014/main" id="{3FD01003-0BB8-8949-BBDC-066F6EA321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/>
              <a:t>30/06/2021</a:t>
            </a:r>
          </a:p>
        </p:txBody>
      </p:sp>
    </p:spTree>
    <p:extLst>
      <p:ext uri="{BB962C8B-B14F-4D97-AF65-F5344CB8AC3E}">
        <p14:creationId xmlns:p14="http://schemas.microsoft.com/office/powerpoint/2010/main" val="738683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B1E891-598D-E840-ABFA-E9AE9DC38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9726" y="2745619"/>
            <a:ext cx="4940095" cy="1716731"/>
          </a:xfrm>
        </p:spPr>
        <p:txBody>
          <a:bodyPr>
            <a:normAutofit/>
          </a:bodyPr>
          <a:lstStyle/>
          <a:p>
            <a:r>
              <a:rPr lang="en-US" sz="2600" dirty="0"/>
              <a:t>The main errors on the parameters estimation done with the simulations are due to the discretization.</a:t>
            </a:r>
          </a:p>
          <a:p>
            <a:endParaRPr lang="en-US" sz="200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C4E58C-3EF2-E640-A154-254053F7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542849" y="232568"/>
            <a:ext cx="7106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Simulations errors</a:t>
            </a:r>
          </a:p>
        </p:txBody>
      </p:sp>
      <p:sp>
        <p:nvSpPr>
          <p:cNvPr id="11" name="Segnaposto data 8">
            <a:extLst>
              <a:ext uri="{FF2B5EF4-FFF2-40B4-BE49-F238E27FC236}">
                <a16:creationId xmlns:a16="http://schemas.microsoft.com/office/drawing/2014/main" id="{0C2A8AE3-A89C-3D4D-8332-D71E4FD27B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/>
              <a:t>30/06/2021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1F5F6A7-625B-EB41-882A-09D16E13A9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" r="4736"/>
          <a:stretch/>
        </p:blipFill>
        <p:spPr>
          <a:xfrm>
            <a:off x="401654" y="1139795"/>
            <a:ext cx="6387548" cy="492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880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C4E58C-3EF2-E640-A154-254053F7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prstClr val="black"/>
                </a:solidFill>
                <a:latin typeface="Times New Roman"/>
                <a:cs typeface="Arial" pitchFamily="34" charset="0"/>
              </a:rPr>
              <a:t>Divergence resolution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E3C5BC3-5AEA-334C-B208-D9926266C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88" y="1496592"/>
            <a:ext cx="4752134" cy="38501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egnaposto contenuto 2">
                <a:extLst>
                  <a:ext uri="{FF2B5EF4-FFF2-40B4-BE49-F238E27FC236}">
                    <a16:creationId xmlns:a16="http://schemas.microsoft.com/office/drawing/2014/main" id="{68ECC7F0-EF0E-C94F-826D-29118D71F1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22323" y="1534849"/>
                <a:ext cx="5976116" cy="4365987"/>
              </a:xfrm>
            </p:spPr>
            <p:txBody>
              <a:bodyPr>
                <a:normAutofit/>
              </a:bodyPr>
              <a:lstStyle/>
              <a:p>
                <a:pPr algn="just"/>
                <a:r>
                  <a:rPr lang="en-US" altLang="it-IT" sz="1900" dirty="0"/>
                  <a:t>An essential issue of the measurement is the resolution limit of the angular divergence.</a:t>
                </a:r>
              </a:p>
              <a:p>
                <a:pPr algn="just"/>
                <a:endParaRPr lang="en-US" sz="1900" dirty="0"/>
              </a:p>
              <a:p>
                <a:pPr algn="just"/>
                <a:r>
                  <a:rPr lang="en-US" sz="1900" dirty="0"/>
                  <a:t>The measurement is very efficient for high energy beam, but it can be carried out as well for low energy beam, with a particular attention on the divergence resolution.</a:t>
                </a:r>
              </a:p>
              <a:p>
                <a:pPr algn="just"/>
                <a:endParaRPr lang="en-US" sz="1900" dirty="0"/>
              </a:p>
              <a:p>
                <a:pPr algn="just"/>
                <a:r>
                  <a:rPr lang="en-US" sz="1900" dirty="0"/>
                  <a:t>At low energy (i.e. low </a:t>
                </a: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900" dirty="0"/>
                  <a:t>) it worsens and the divergence has to be higher and higher to be measured.</a:t>
                </a:r>
              </a:p>
              <a:p>
                <a:pPr algn="just"/>
                <a:endParaRPr lang="en-US" sz="1900" dirty="0"/>
              </a:p>
              <a:p>
                <a:pPr algn="just"/>
                <a:r>
                  <a:rPr lang="en-US" sz="1900" dirty="0"/>
                  <a:t>At SPARC_LAB, the energy can reach energies up to ~ 160 MeV (</a:t>
                </a: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900" dirty="0"/>
                  <a:t> ~ 315); hence the beam divergence has to be at least ~ 0.45 mrad .</a:t>
                </a:r>
              </a:p>
            </p:txBody>
          </p:sp>
        </mc:Choice>
        <mc:Fallback xmlns="">
          <p:sp>
            <p:nvSpPr>
              <p:cNvPr id="12" name="Segnaposto contenuto 2">
                <a:extLst>
                  <a:ext uri="{FF2B5EF4-FFF2-40B4-BE49-F238E27FC236}">
                    <a16:creationId xmlns:a16="http://schemas.microsoft.com/office/drawing/2014/main" id="{68ECC7F0-EF0E-C94F-826D-29118D71F1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2323" y="1534849"/>
                <a:ext cx="5976116" cy="4365987"/>
              </a:xfrm>
              <a:blipFill>
                <a:blip r:embed="rId3"/>
                <a:stretch>
                  <a:fillRect l="-636" t="-1159" r="-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BEBA2953-AE76-DF44-A08C-FDA253D26038}"/>
                  </a:ext>
                </a:extLst>
              </p:cNvPr>
              <p:cNvSpPr txBox="1"/>
              <p:nvPr/>
            </p:nvSpPr>
            <p:spPr>
              <a:xfrm>
                <a:off x="636295" y="5388758"/>
                <a:ext cx="46243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Angular divergence resolution as function of the relativistic </a:t>
                </a:r>
                <a14:m>
                  <m:oMath xmlns:m="http://schemas.openxmlformats.org/officeDocument/2006/math">
                    <m:r>
                      <a:rPr lang="it-IT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it-IT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BEBA2953-AE76-DF44-A08C-FDA253D26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295" y="5388758"/>
                <a:ext cx="4624327" cy="307777"/>
              </a:xfrm>
              <a:prstGeom prst="rect">
                <a:avLst/>
              </a:prstGeom>
              <a:blipFill>
                <a:blip r:embed="rId4"/>
                <a:stretch>
                  <a:fillRect l="-274" b="-153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ED192922-782E-ED45-ADB6-D87E5B9A7AD0}"/>
              </a:ext>
            </a:extLst>
          </p:cNvPr>
          <p:cNvCxnSpPr>
            <a:cxnSpLocks/>
          </p:cNvCxnSpPr>
          <p:nvPr/>
        </p:nvCxnSpPr>
        <p:spPr>
          <a:xfrm>
            <a:off x="1513150" y="1405054"/>
            <a:ext cx="0" cy="353110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>
            <a:extLst>
              <a:ext uri="{FF2B5EF4-FFF2-40B4-BE49-F238E27FC236}">
                <a16:creationId xmlns:a16="http://schemas.microsoft.com/office/drawing/2014/main" id="{2C0B181B-E402-8A47-A2E8-1E1C88D82DEB}"/>
              </a:ext>
            </a:extLst>
          </p:cNvPr>
          <p:cNvSpPr/>
          <p:nvPr/>
        </p:nvSpPr>
        <p:spPr>
          <a:xfrm>
            <a:off x="838200" y="1059366"/>
            <a:ext cx="1822654" cy="345688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SPARC_LAB limit</a:t>
            </a:r>
          </a:p>
        </p:txBody>
      </p:sp>
      <p:sp>
        <p:nvSpPr>
          <p:cNvPr id="13" name="Segnaposto data 8">
            <a:extLst>
              <a:ext uri="{FF2B5EF4-FFF2-40B4-BE49-F238E27FC236}">
                <a16:creationId xmlns:a16="http://schemas.microsoft.com/office/drawing/2014/main" id="{B5EB3DE3-73C9-984F-88A0-4AA4E0EE2E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/>
              <a:t>30/06/2021</a:t>
            </a:r>
          </a:p>
        </p:txBody>
      </p:sp>
    </p:spTree>
    <p:extLst>
      <p:ext uri="{BB962C8B-B14F-4D97-AF65-F5344CB8AC3E}">
        <p14:creationId xmlns:p14="http://schemas.microsoft.com/office/powerpoint/2010/main" val="6110037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B1E891-598D-E840-ABFA-E9AE9DC38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0831" y="5228605"/>
            <a:ext cx="5337885" cy="957314"/>
          </a:xfrm>
        </p:spPr>
        <p:txBody>
          <a:bodyPr>
            <a:normAutofit/>
          </a:bodyPr>
          <a:lstStyle/>
          <a:p>
            <a:r>
              <a:rPr lang="en-US" sz="2000" dirty="0"/>
              <a:t>The second configuration, </a:t>
            </a:r>
            <a:r>
              <a:rPr lang="en-US" sz="2000" i="1" dirty="0"/>
              <a:t>without</a:t>
            </a:r>
            <a:r>
              <a:rPr lang="en-US" sz="2000" dirty="0"/>
              <a:t> the polarizer.</a:t>
            </a:r>
          </a:p>
          <a:p>
            <a:r>
              <a:rPr lang="en-US" sz="2000" dirty="0"/>
              <a:t>Fit result: </a:t>
            </a:r>
            <a:r>
              <a:rPr lang="el-GR" sz="2000" dirty="0"/>
              <a:t>σ</a:t>
            </a:r>
            <a:r>
              <a:rPr lang="it-IT" sz="2000" baseline="-25000" dirty="0"/>
              <a:t>x′</a:t>
            </a:r>
            <a:r>
              <a:rPr lang="it-IT" sz="2000" dirty="0"/>
              <a:t> = 0.286 ± 0.006 mrad. </a:t>
            </a:r>
            <a:endParaRPr lang="it-IT" sz="1600" dirty="0"/>
          </a:p>
          <a:p>
            <a:endParaRPr lang="en-US" sz="200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C4E58C-3EF2-E640-A154-254053F7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Experimental evidence of the polarizer need</a:t>
            </a:r>
          </a:p>
        </p:txBody>
      </p:sp>
      <p:sp>
        <p:nvSpPr>
          <p:cNvPr id="11" name="Segnaposto data 8">
            <a:extLst>
              <a:ext uri="{FF2B5EF4-FFF2-40B4-BE49-F238E27FC236}">
                <a16:creationId xmlns:a16="http://schemas.microsoft.com/office/drawing/2014/main" id="{0C2A8AE3-A89C-3D4D-8332-D71E4FD27B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/>
              <a:t>30/06/2021</a:t>
            </a:r>
          </a:p>
        </p:txBody>
      </p:sp>
      <p:pic>
        <p:nvPicPr>
          <p:cNvPr id="4" name="Immagine 3" descr="Immagine che contiene nero, luce&#10;&#10;Descrizione generata automaticamente">
            <a:extLst>
              <a:ext uri="{FF2B5EF4-FFF2-40B4-BE49-F238E27FC236}">
                <a16:creationId xmlns:a16="http://schemas.microsoft.com/office/drawing/2014/main" id="{BDAAC264-F0EB-4046-87AD-27C6A390CC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2" t="34209" r="20011" b="10560"/>
          <a:stretch/>
        </p:blipFill>
        <p:spPr>
          <a:xfrm>
            <a:off x="42554" y="2076342"/>
            <a:ext cx="2700566" cy="2812744"/>
          </a:xfrm>
          <a:prstGeom prst="rect">
            <a:avLst/>
          </a:prstGeom>
        </p:spPr>
      </p:pic>
      <p:pic>
        <p:nvPicPr>
          <p:cNvPr id="8" name="Immagine 7" descr="Immagine che contiene sfocatura, notte&#10;&#10;Descrizione generata automaticamente">
            <a:extLst>
              <a:ext uri="{FF2B5EF4-FFF2-40B4-BE49-F238E27FC236}">
                <a16:creationId xmlns:a16="http://schemas.microsoft.com/office/drawing/2014/main" id="{205DA0B0-8903-0D41-A250-27BF3830B3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845" y="2085648"/>
            <a:ext cx="2527300" cy="28067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C396115-EAFE-8246-B397-6187B640D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079" y="2019001"/>
            <a:ext cx="3393881" cy="300198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32261F6-81B8-B341-A302-62599AC05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197" y="2076342"/>
            <a:ext cx="3312738" cy="2816006"/>
          </a:xfrm>
          <a:prstGeom prst="rect">
            <a:avLst/>
          </a:prstGeom>
        </p:spPr>
      </p:pic>
      <p:sp>
        <p:nvSpPr>
          <p:cNvPr id="20" name="Segnaposto contenuto 2">
            <a:extLst>
              <a:ext uri="{FF2B5EF4-FFF2-40B4-BE49-F238E27FC236}">
                <a16:creationId xmlns:a16="http://schemas.microsoft.com/office/drawing/2014/main" id="{64056BF2-777B-0B46-8698-C64FA2C7450A}"/>
              </a:ext>
            </a:extLst>
          </p:cNvPr>
          <p:cNvSpPr txBox="1">
            <a:spLocks/>
          </p:cNvSpPr>
          <p:nvPr/>
        </p:nvSpPr>
        <p:spPr>
          <a:xfrm>
            <a:off x="497697" y="5228605"/>
            <a:ext cx="5073473" cy="957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 first configuration, </a:t>
            </a:r>
            <a:r>
              <a:rPr lang="en-US" sz="2000" i="1" dirty="0"/>
              <a:t>with</a:t>
            </a:r>
            <a:r>
              <a:rPr lang="en-US" sz="2000" dirty="0"/>
              <a:t> the polarizer.</a:t>
            </a:r>
          </a:p>
          <a:p>
            <a:r>
              <a:rPr lang="en-US" sz="2000" dirty="0"/>
              <a:t>Fit result: </a:t>
            </a:r>
            <a:r>
              <a:rPr lang="el-GR" sz="2000" dirty="0"/>
              <a:t>σ</a:t>
            </a:r>
            <a:r>
              <a:rPr lang="it-IT" sz="2000" baseline="-25000" dirty="0"/>
              <a:t>x′</a:t>
            </a:r>
            <a:r>
              <a:rPr lang="it-IT" sz="2000" dirty="0"/>
              <a:t> = 2.6 ± 0.3 mrad. </a:t>
            </a:r>
            <a:endParaRPr lang="it-IT" sz="1600" dirty="0"/>
          </a:p>
          <a:p>
            <a:endParaRPr lang="en-US" sz="2000" dirty="0"/>
          </a:p>
        </p:txBody>
      </p: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C4F1D551-D6AB-6149-964B-EB022CBFED34}"/>
              </a:ext>
            </a:extLst>
          </p:cNvPr>
          <p:cNvSpPr txBox="1">
            <a:spLocks/>
          </p:cNvSpPr>
          <p:nvPr/>
        </p:nvSpPr>
        <p:spPr>
          <a:xfrm>
            <a:off x="185980" y="1324330"/>
            <a:ext cx="11963465" cy="523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Integrated shots of two configurations both with an expected divergence value of </a:t>
            </a:r>
            <a:r>
              <a:rPr lang="en-US" sz="2200" dirty="0" err="1"/>
              <a:t>σ</a:t>
            </a:r>
            <a:r>
              <a:rPr lang="en-US" sz="2200" baseline="-25000" dirty="0" err="1"/>
              <a:t>x</a:t>
            </a:r>
            <a:r>
              <a:rPr lang="en-US" sz="2200" baseline="-25000" dirty="0"/>
              <a:t>’</a:t>
            </a:r>
            <a:r>
              <a:rPr lang="en-US" sz="2200" dirty="0"/>
              <a:t> = 0.283 mrad.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585952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Backtracking</a:t>
            </a:r>
          </a:p>
          <a:p>
            <a:pPr algn="ctr"/>
            <a:endParaRPr lang="en-US" sz="2800" b="1" i="1" dirty="0">
              <a:solidFill>
                <a:prstClr val="black"/>
              </a:solidFill>
              <a:latin typeface="Times New Roman"/>
              <a:cs typeface="Arial" pitchFamily="34" charset="0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E78E7E28-881F-874A-B4DC-02BFE049B05A}"/>
              </a:ext>
            </a:extLst>
          </p:cNvPr>
          <p:cNvSpPr/>
          <p:nvPr/>
        </p:nvSpPr>
        <p:spPr>
          <a:xfrm>
            <a:off x="355025" y="1510557"/>
            <a:ext cx="270943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Arial" pitchFamily="34" charset="0"/>
              </a:rPr>
              <a:t>To estimate the expected emittance in the OSE apparatus position, the beam transport along the machine optics is carried out thanks to GPT, that reconstruct the beam dynamics from the    Q scan position, up to the OSE setup.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6447792-80A4-0348-98E8-54368AF36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559" y="952499"/>
            <a:ext cx="2595127" cy="188455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5B73A88-A784-2B42-8E32-A015A926B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649" y="4266271"/>
            <a:ext cx="2592037" cy="188455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2D8A050-A124-FC4E-8E2C-F22DE46D1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019" y="1258489"/>
            <a:ext cx="4576521" cy="2170511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3F2AED21-30FE-D643-A699-F3C5C4865E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682" y="3682542"/>
            <a:ext cx="4576521" cy="1923306"/>
          </a:xfrm>
          <a:prstGeom prst="rect">
            <a:avLst/>
          </a:prstGeom>
        </p:spPr>
      </p:pic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DB555CE2-4B25-3F4B-8702-D978D59572F1}"/>
              </a:ext>
            </a:extLst>
          </p:cNvPr>
          <p:cNvCxnSpPr>
            <a:cxnSpLocks/>
          </p:cNvCxnSpPr>
          <p:nvPr/>
        </p:nvCxnSpPr>
        <p:spPr>
          <a:xfrm>
            <a:off x="4926676" y="3055434"/>
            <a:ext cx="0" cy="10725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4A1AEE1A-0323-AB49-A4A7-EBCEF3C90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452181"/>
            <a:ext cx="6387548" cy="365125"/>
          </a:xfrm>
        </p:spPr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15" name="Segnaposto data 8">
            <a:extLst>
              <a:ext uri="{FF2B5EF4-FFF2-40B4-BE49-F238E27FC236}">
                <a16:creationId xmlns:a16="http://schemas.microsoft.com/office/drawing/2014/main" id="{BC9748AB-608E-9241-8C98-D3448C995D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/>
              <a:t>30/06/2021</a:t>
            </a:r>
          </a:p>
        </p:txBody>
      </p:sp>
    </p:spTree>
    <p:extLst>
      <p:ext uri="{BB962C8B-B14F-4D97-AF65-F5344CB8AC3E}">
        <p14:creationId xmlns:p14="http://schemas.microsoft.com/office/powerpoint/2010/main" val="7847675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Parameters of the neglected transversal plane</a:t>
            </a:r>
          </a:p>
          <a:p>
            <a:pPr algn="ctr"/>
            <a:endParaRPr lang="en-US" sz="2800" b="1" i="1" dirty="0">
              <a:solidFill>
                <a:prstClr val="black"/>
              </a:solidFill>
              <a:latin typeface="Times New Roman"/>
              <a:cs typeface="Arial" pitchFamily="34" charset="0"/>
            </a:endParaRPr>
          </a:p>
        </p:txBody>
      </p:sp>
      <p:sp>
        <p:nvSpPr>
          <p:cNvPr id="12" name="Segnaposto piè di pagina 4">
            <a:extLst>
              <a:ext uri="{FF2B5EF4-FFF2-40B4-BE49-F238E27FC236}">
                <a16:creationId xmlns:a16="http://schemas.microsoft.com/office/drawing/2014/main" id="{4D42468D-C22E-6F49-A6A4-DCDC5CB2C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452181"/>
            <a:ext cx="6387548" cy="365125"/>
          </a:xfrm>
        </p:spPr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13" name="Segnaposto data 8">
            <a:extLst>
              <a:ext uri="{FF2B5EF4-FFF2-40B4-BE49-F238E27FC236}">
                <a16:creationId xmlns:a16="http://schemas.microsoft.com/office/drawing/2014/main" id="{550A7ECF-3005-C046-BF05-4674989394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/>
              <a:t>30/06/2021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egnaposto contenuto 2">
                <a:extLst>
                  <a:ext uri="{FF2B5EF4-FFF2-40B4-BE49-F238E27FC236}">
                    <a16:creationId xmlns:a16="http://schemas.microsoft.com/office/drawing/2014/main" id="{0576CDA9-F808-0046-BB8D-FE9FBD52BB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3471" y="1186675"/>
                <a:ext cx="6044339" cy="4971968"/>
              </a:xfrm>
            </p:spPr>
            <p:txBody>
              <a:bodyPr>
                <a:normAutofit/>
              </a:bodyPr>
              <a:lstStyle/>
              <a:p>
                <a:pPr algn="just"/>
                <a:r>
                  <a:rPr lang="en-US" altLang="it-IT" sz="2100" dirty="0"/>
                  <a:t>The angular distribution intensity with the polarizations contributions in Cartesian coordinates is expressed as:</a:t>
                </a:r>
              </a:p>
              <a:p>
                <a:pPr algn="just"/>
                <a:endParaRPr lang="en-US" sz="500" dirty="0"/>
              </a:p>
              <a:p>
                <a:pPr marL="0" indent="0" algn="just">
                  <a:buNone/>
                </a:pPr>
                <a:r>
                  <a:rPr lang="en-US" sz="2400" dirty="0"/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it-I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it-IT" sz="2400" i="1" baseline="-2500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it-IT" sz="2400" i="1" baseline="-2500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[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it-IT" sz="2400" i="1" baseline="-2500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p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it-IT" sz="2400" i="1" baseline="-2500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 + 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  <m:t> /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𝛾</m:t>
                                    </m:r>
                                    <m:r>
                                      <a:rPr lang="it-IT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US" dirty="0"/>
              </a:p>
              <a:p>
                <a:pPr marL="0" indent="0" algn="just">
                  <a:buNone/>
                </a:pPr>
                <a:endParaRPr lang="en-US" sz="500" dirty="0"/>
              </a:p>
              <a:p>
                <a:pPr algn="just"/>
                <a:r>
                  <a:rPr lang="en-US" sz="2100" dirty="0"/>
                  <a:t>Neglecting the vertical polarization the term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00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it-IT" sz="17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7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it-IT" sz="17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sz="17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it-IT" sz="1700" i="1" baseline="-2500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p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17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900" dirty="0"/>
                  <a:t> </a:t>
                </a:r>
                <a:r>
                  <a:rPr lang="en-US" sz="2100" dirty="0"/>
                  <a:t>disappears only in the numerator.</a:t>
                </a:r>
              </a:p>
              <a:p>
                <a:pPr algn="just"/>
                <a:r>
                  <a:rPr lang="en-US" sz="2100" dirty="0"/>
                  <a:t>A simulations scan has been done to test its effect on the measurement. </a:t>
                </a:r>
              </a:p>
              <a:p>
                <a:pPr algn="just"/>
                <a:r>
                  <a:rPr lang="en-US" sz="2100" dirty="0"/>
                  <a:t>The term in denominator affects the measurement of the horizontal divergence and hence the emittance.</a:t>
                </a:r>
              </a:p>
              <a:p>
                <a:pPr algn="just"/>
                <a:r>
                  <a:rPr lang="en-US" sz="2100" dirty="0"/>
                  <a:t>A clue on an aspect ratio of 5 on the transversal divergences appears from the simulations.</a:t>
                </a:r>
              </a:p>
            </p:txBody>
          </p:sp>
        </mc:Choice>
        <mc:Fallback xmlns="">
          <p:sp>
            <p:nvSpPr>
              <p:cNvPr id="10" name="Segnaposto contenuto 2">
                <a:extLst>
                  <a:ext uri="{FF2B5EF4-FFF2-40B4-BE49-F238E27FC236}">
                    <a16:creationId xmlns:a16="http://schemas.microsoft.com/office/drawing/2014/main" id="{0576CDA9-F808-0046-BB8D-FE9FBD52BB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3471" y="1186675"/>
                <a:ext cx="6044339" cy="4971968"/>
              </a:xfrm>
              <a:blipFill>
                <a:blip r:embed="rId3"/>
                <a:stretch>
                  <a:fillRect l="-839" t="-1018" r="-1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F676CC80-FAD2-E64F-ABB8-950A29910742}"/>
              </a:ext>
            </a:extLst>
          </p:cNvPr>
          <p:cNvCxnSpPr>
            <a:cxnSpLocks/>
          </p:cNvCxnSpPr>
          <p:nvPr/>
        </p:nvCxnSpPr>
        <p:spPr>
          <a:xfrm flipH="1">
            <a:off x="4176958" y="2394652"/>
            <a:ext cx="914399" cy="26347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C8457533-C25F-8847-AD0C-F4767FAD48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182" y="1082062"/>
            <a:ext cx="5032805" cy="12736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magine 14" descr="Immagine che contiene tavolo&#10;&#10;Descrizione generata automaticamente">
            <a:extLst>
              <a:ext uri="{FF2B5EF4-FFF2-40B4-BE49-F238E27FC236}">
                <a16:creationId xmlns:a16="http://schemas.microsoft.com/office/drawing/2014/main" id="{07A14D88-73EF-DE49-B98D-A2D233C316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71" y="2447228"/>
            <a:ext cx="4580429" cy="3840157"/>
          </a:xfrm>
          <a:prstGeom prst="rect">
            <a:avLst/>
          </a:prstGeom>
        </p:spPr>
      </p:pic>
      <p:sp>
        <p:nvSpPr>
          <p:cNvPr id="16" name="Ovale 15">
            <a:extLst>
              <a:ext uri="{FF2B5EF4-FFF2-40B4-BE49-F238E27FC236}">
                <a16:creationId xmlns:a16="http://schemas.microsoft.com/office/drawing/2014/main" id="{F8A06C15-36B5-DD4D-8257-7F8223C14251}"/>
              </a:ext>
            </a:extLst>
          </p:cNvPr>
          <p:cNvSpPr/>
          <p:nvPr/>
        </p:nvSpPr>
        <p:spPr>
          <a:xfrm>
            <a:off x="6547182" y="1361872"/>
            <a:ext cx="2071524" cy="3891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5E4D090B-1B60-A145-B50A-BED2D175DF39}"/>
              </a:ext>
            </a:extLst>
          </p:cNvPr>
          <p:cNvSpPr/>
          <p:nvPr/>
        </p:nvSpPr>
        <p:spPr>
          <a:xfrm>
            <a:off x="6773371" y="3928826"/>
            <a:ext cx="1553506" cy="3394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1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6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C4E58C-3EF2-E640-A154-254053F7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Cesarini – Ph.D. Accelerator Physics – Single shot diagnostics for plasma accelerated beams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9DC4-B0AE-4A3D-A364-00B4E69EED6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The plasma acceleration</a:t>
            </a:r>
          </a:p>
        </p:txBody>
      </p:sp>
      <p:sp>
        <p:nvSpPr>
          <p:cNvPr id="10" name="Segnaposto data 8">
            <a:extLst>
              <a:ext uri="{FF2B5EF4-FFF2-40B4-BE49-F238E27FC236}">
                <a16:creationId xmlns:a16="http://schemas.microsoft.com/office/drawing/2014/main" id="{067B93BF-12E8-E848-BDBD-EAA65D154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 dirty="0"/>
              <a:t>30/06/2021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E8E8522-D7F6-3C44-9A8F-12B98E282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83" y="914400"/>
            <a:ext cx="9971834" cy="533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13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C4E58C-3EF2-E640-A154-254053F7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Cesarini – Ph.D. Accelerator Physics – Single shot diagnostics for plasma accelerated beams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9DC4-B0AE-4A3D-A364-00B4E69EED6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The plasma acceleration</a:t>
            </a:r>
          </a:p>
        </p:txBody>
      </p:sp>
      <p:sp>
        <p:nvSpPr>
          <p:cNvPr id="10" name="Segnaposto data 8">
            <a:extLst>
              <a:ext uri="{FF2B5EF4-FFF2-40B4-BE49-F238E27FC236}">
                <a16:creationId xmlns:a16="http://schemas.microsoft.com/office/drawing/2014/main" id="{067B93BF-12E8-E848-BDBD-EAA65D154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 dirty="0"/>
              <a:t>30/06/2021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E4F543A6-54DC-2146-BBD8-97AD7AFC2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1464" y="4086705"/>
            <a:ext cx="4292767" cy="1636093"/>
          </a:xfrm>
        </p:spPr>
        <p:txBody>
          <a:bodyPr>
            <a:normAutofit/>
          </a:bodyPr>
          <a:lstStyle/>
          <a:p>
            <a:pPr algn="just"/>
            <a:r>
              <a:rPr lang="en-US" sz="2000" dirty="0"/>
              <a:t>The diagnostics are required to be as compact as possible.</a:t>
            </a:r>
          </a:p>
          <a:p>
            <a:pPr algn="just"/>
            <a:r>
              <a:rPr lang="en-US" sz="2000" dirty="0"/>
              <a:t>There is the need to use diagnostics that allow a single shot characterization of the beam.</a:t>
            </a:r>
          </a:p>
          <a:p>
            <a:pPr algn="just"/>
            <a:endParaRPr lang="en-US" sz="20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651456C-580E-3F45-9F95-B831E98FD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69" y="1902750"/>
            <a:ext cx="6571128" cy="3515554"/>
          </a:xfrm>
          <a:prstGeom prst="rect">
            <a:avLst/>
          </a:prstGeom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9FD71C4B-5EDE-694A-90C2-DE85B9DF4353}"/>
              </a:ext>
            </a:extLst>
          </p:cNvPr>
          <p:cNvSpPr txBox="1">
            <a:spLocks/>
          </p:cNvSpPr>
          <p:nvPr/>
        </p:nvSpPr>
        <p:spPr>
          <a:xfrm>
            <a:off x="7401464" y="1578159"/>
            <a:ext cx="4292767" cy="1636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/>
              <a:t>The plasma acceleration leads to a reduction of the machine dimensions.</a:t>
            </a:r>
          </a:p>
          <a:p>
            <a:pPr algn="just"/>
            <a:r>
              <a:rPr lang="en-US" sz="2000" dirty="0"/>
              <a:t> The first plasma based accelerators suffer from instability.</a:t>
            </a:r>
          </a:p>
          <a:p>
            <a:pPr algn="just"/>
            <a:endParaRPr lang="en-US" sz="2000" dirty="0"/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96400094-1803-C54D-9CF2-4FA2F5C3982D}"/>
              </a:ext>
            </a:extLst>
          </p:cNvPr>
          <p:cNvCxnSpPr>
            <a:cxnSpLocks/>
          </p:cNvCxnSpPr>
          <p:nvPr/>
        </p:nvCxnSpPr>
        <p:spPr>
          <a:xfrm>
            <a:off x="9523142" y="3229751"/>
            <a:ext cx="0" cy="6448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56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10668000" y="6452179"/>
            <a:ext cx="685800" cy="365125"/>
          </a:xfrm>
        </p:spPr>
        <p:txBody>
          <a:bodyPr/>
          <a:lstStyle/>
          <a:p>
            <a:fld id="{71F29DC4-B0AE-4A3D-A364-00B4E69EED63}" type="slidenum">
              <a:rPr lang="en-US" smtClean="0"/>
              <a:t>6</a:t>
            </a:fld>
            <a:endParaRPr lang="en-US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A4D25A9-30C2-3E45-882D-66D9C89E36EB}"/>
              </a:ext>
            </a:extLst>
          </p:cNvPr>
          <p:cNvSpPr/>
          <p:nvPr/>
        </p:nvSpPr>
        <p:spPr>
          <a:xfrm>
            <a:off x="1256654" y="1214093"/>
            <a:ext cx="7083029" cy="49859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Introduction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The plasma acceleration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imes New Roman"/>
                <a:cs typeface="Arial" pitchFamily="34" charset="0"/>
              </a:rPr>
              <a:t>OTR based diagnostics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latin typeface="Times New Roman"/>
                <a:cs typeface="Arial" pitchFamily="34" charset="0"/>
              </a:rPr>
              <a:t>OTR: theory and diagnostic applications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latin typeface="Times New Roman"/>
                <a:cs typeface="Arial" pitchFamily="34" charset="0"/>
              </a:rPr>
              <a:t>Angular distributions measurement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latin typeface="Times New Roman"/>
                <a:cs typeface="Arial" pitchFamily="34" charset="0"/>
              </a:rPr>
              <a:t>Emittance measurement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A new innovative scheme: concept and simulation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The micro-lenses array for the correlation term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Theorical single-shot measurement setup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The need of a polarizer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The measurement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Experimental setup at SPARC_LAB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Case of study: simulation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Data analysis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Results</a:t>
            </a:r>
            <a:endParaRPr lang="en-US" sz="2400" b="1" i="1" dirty="0">
              <a:solidFill>
                <a:schemeClr val="bg2">
                  <a:lumMod val="75000"/>
                </a:schemeClr>
              </a:solidFill>
              <a:latin typeface="Times New Roman"/>
              <a:cs typeface="Arial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Conclusions</a:t>
            </a:r>
          </a:p>
        </p:txBody>
      </p:sp>
      <p:sp>
        <p:nvSpPr>
          <p:cNvPr id="15" name="Segnaposto piè di pagina 4">
            <a:extLst>
              <a:ext uri="{FF2B5EF4-FFF2-40B4-BE49-F238E27FC236}">
                <a16:creationId xmlns:a16="http://schemas.microsoft.com/office/drawing/2014/main" id="{7D979E44-D079-8445-BD43-CE2E9976A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452181"/>
            <a:ext cx="6387548" cy="365125"/>
          </a:xfrm>
        </p:spPr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16" name="Segnaposto data 8">
            <a:extLst>
              <a:ext uri="{FF2B5EF4-FFF2-40B4-BE49-F238E27FC236}">
                <a16:creationId xmlns:a16="http://schemas.microsoft.com/office/drawing/2014/main" id="{3FD01003-0BB8-8949-BBDC-066F6EA321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/>
              <a:t>30/06/2021</a:t>
            </a:r>
          </a:p>
        </p:txBody>
      </p:sp>
    </p:spTree>
    <p:extLst>
      <p:ext uri="{BB962C8B-B14F-4D97-AF65-F5344CB8AC3E}">
        <p14:creationId xmlns:p14="http://schemas.microsoft.com/office/powerpoint/2010/main" val="2912614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B1E891-598D-E840-ABFA-E9AE9DC38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204995"/>
            <a:ext cx="6553200" cy="4971968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altLang="it-IT" sz="2000" dirty="0"/>
              <a:t>A charged particle passing through the boundary between two media with different optical properties generates </a:t>
            </a:r>
            <a:r>
              <a:rPr lang="en-US" altLang="it-IT" sz="2000" i="1" dirty="0"/>
              <a:t>transition  radiation. </a:t>
            </a:r>
            <a:r>
              <a:rPr lang="en-US" altLang="it-IT" sz="2000" dirty="0"/>
              <a:t>For beam diagnostics purposes, only the visible part of the radiation is used.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The backward radiation, produced by a thin metallic foil is normally used to measure the beam spot, by means of an imaging system.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The main advantage of OTR is the instantaneous emission process which makes it suitable for single shot diagnostic measurements.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The main drawback is the low radiation intensity, with respect for example to the scintillator screens, widely used for the beam spot measurement.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C4E58C-3EF2-E640-A154-254053F7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9DC4-B0AE-4A3D-A364-00B4E69EED6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prstClr val="black"/>
                </a:solidFill>
                <a:latin typeface="Times New Roman"/>
                <a:cs typeface="Arial" pitchFamily="34" charset="0"/>
              </a:rPr>
              <a:t>OTR: theory and diagnostic applications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FF08B09-42AC-D74B-A5F3-9DD7E0FF8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751" y="1046034"/>
            <a:ext cx="3283348" cy="207400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308D813-4104-7745-9234-B05E2B73F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310" y="3489457"/>
            <a:ext cx="3520229" cy="2472070"/>
          </a:xfrm>
          <a:prstGeom prst="rect">
            <a:avLst/>
          </a:prstGeom>
        </p:spPr>
      </p:pic>
      <p:sp>
        <p:nvSpPr>
          <p:cNvPr id="10" name="Segnaposto data 8">
            <a:extLst>
              <a:ext uri="{FF2B5EF4-FFF2-40B4-BE49-F238E27FC236}">
                <a16:creationId xmlns:a16="http://schemas.microsoft.com/office/drawing/2014/main" id="{64ED5345-4C43-FE43-A05A-DC40DDD83F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/>
              <a:t>30/06/2021</a:t>
            </a:r>
          </a:p>
        </p:txBody>
      </p:sp>
    </p:spTree>
    <p:extLst>
      <p:ext uri="{BB962C8B-B14F-4D97-AF65-F5344CB8AC3E}">
        <p14:creationId xmlns:p14="http://schemas.microsoft.com/office/powerpoint/2010/main" val="385001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C4E58C-3EF2-E640-A154-254053F7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9DC4-B0AE-4A3D-A364-00B4E69EED6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prstClr val="black"/>
                </a:solidFill>
                <a:latin typeface="Times New Roman"/>
                <a:cs typeface="Arial" pitchFamily="34" charset="0"/>
              </a:rPr>
              <a:t>Angular distributions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egnaposto contenuto 2">
                <a:extLst>
                  <a:ext uri="{FF2B5EF4-FFF2-40B4-BE49-F238E27FC236}">
                    <a16:creationId xmlns:a16="http://schemas.microsoft.com/office/drawing/2014/main" id="{801243E1-3868-1C45-A39D-EFCC11C7AB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600" y="1408195"/>
                <a:ext cx="6184685" cy="4971968"/>
              </a:xfrm>
            </p:spPr>
            <p:txBody>
              <a:bodyPr>
                <a:normAutofit fontScale="85000" lnSpcReduction="20000"/>
              </a:bodyPr>
              <a:lstStyle/>
              <a:p>
                <a:pPr algn="just"/>
                <a:r>
                  <a:rPr lang="en-US" altLang="it-IT" sz="2100" dirty="0"/>
                  <a:t>The angular distribution of a single particle can be expressed in the relativistic limit as:</a:t>
                </a:r>
              </a:p>
              <a:p>
                <a:endParaRPr lang="en-US" sz="5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  <a:p>
                <a:pPr marL="0" indent="0">
                  <a:buNone/>
                </a:pPr>
                <a:endParaRPr lang="en-US" sz="500" dirty="0"/>
              </a:p>
              <a:p>
                <a:r>
                  <a:rPr lang="en-US" sz="2100" dirty="0"/>
                  <a:t>In a beam, each particle emits radiation at a different angle. </a:t>
                </a:r>
              </a:p>
              <a:p>
                <a:pPr algn="just"/>
                <a:r>
                  <a:rPr lang="en-US" sz="2100" dirty="0"/>
                  <a:t>The overall angular distribution is the sum of these different radiations; the resultant distribution loses the properties of the single particle one.</a:t>
                </a:r>
              </a:p>
              <a:p>
                <a:pPr algn="just"/>
                <a:r>
                  <a:rPr lang="en-US" sz="2100" dirty="0"/>
                  <a:t>The central minimum is no more null; actually </a:t>
                </a:r>
                <a:r>
                  <a:rPr lang="en-US" sz="2100" b="1" i="1" dirty="0"/>
                  <a:t>the minimum raising contain information about the beam divergence</a:t>
                </a:r>
                <a:r>
                  <a:rPr lang="en-US" sz="2100" i="1" dirty="0"/>
                  <a:t>. </a:t>
                </a:r>
                <a:r>
                  <a:rPr lang="en-US" sz="2100" dirty="0"/>
                  <a:t>It can be retrieved evaluating this increase.</a:t>
                </a:r>
              </a:p>
              <a:p>
                <a:pPr algn="just"/>
                <a:r>
                  <a:rPr lang="en-US" sz="2100" dirty="0"/>
                  <a:t>The overall distribution is well described by the following formula, i.e. the convolution of the OTR angular distributions and a gaussian beam profile:</a:t>
                </a:r>
              </a:p>
              <a:p>
                <a:endParaRPr lang="en-US" sz="5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9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9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sz="19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rad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num>
                            <m:den>
                              <m: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den>
                          </m:f>
                          <m:r>
                            <a:rPr lang="en-US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ℜ</m:t>
                          </m:r>
                          <m:r>
                            <a:rPr lang="en-US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  <m:d>
                                <m:d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9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9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9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𝜇𝜈</m:t>
                                  </m:r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d>
                          <m:r>
                            <a:rPr lang="en-US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,</m:t>
                      </m:r>
                      <m:sSub>
                        <m:sSubPr>
                          <m:ctrlPr>
                            <a:rPr lang="en-US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   </m:t>
                          </m:r>
                        </m:e>
                        <m:sub>
                          <m:r>
                            <a:rPr lang="en-US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𝑤𝑖𝑡h</m:t>
                          </m:r>
                          <m:r>
                            <a:rPr lang="en-US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d>
                        <m:dPr>
                          <m:begChr m:val="{"/>
                          <m:endChr m:val=""/>
                          <m:ctrlPr>
                            <a:rPr lang="en-US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=1/(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Segnaposto contenuto 2">
                <a:extLst>
                  <a:ext uri="{FF2B5EF4-FFF2-40B4-BE49-F238E27FC236}">
                    <a16:creationId xmlns:a16="http://schemas.microsoft.com/office/drawing/2014/main" id="{801243E1-3868-1C45-A39D-EFCC11C7AB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00" y="1408195"/>
                <a:ext cx="6184685" cy="4971968"/>
              </a:xfrm>
              <a:blipFill>
                <a:blip r:embed="rId3"/>
                <a:stretch>
                  <a:fillRect l="-615" t="-2041" r="-5123" b="-5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magine 13">
            <a:extLst>
              <a:ext uri="{FF2B5EF4-FFF2-40B4-BE49-F238E27FC236}">
                <a16:creationId xmlns:a16="http://schemas.microsoft.com/office/drawing/2014/main" id="{A2529CC3-04ED-C748-8B6F-DCB97AA02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00" y="1447800"/>
            <a:ext cx="5321300" cy="4583586"/>
          </a:xfrm>
          <a:prstGeom prst="rect">
            <a:avLst/>
          </a:prstGeom>
        </p:spPr>
      </p:pic>
      <p:sp>
        <p:nvSpPr>
          <p:cNvPr id="9" name="Segnaposto data 8">
            <a:extLst>
              <a:ext uri="{FF2B5EF4-FFF2-40B4-BE49-F238E27FC236}">
                <a16:creationId xmlns:a16="http://schemas.microsoft.com/office/drawing/2014/main" id="{21101637-CA2D-924B-B25A-2B0336E034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/>
              <a:t>30/06/2021</a:t>
            </a:r>
          </a:p>
        </p:txBody>
      </p:sp>
    </p:spTree>
    <p:extLst>
      <p:ext uri="{BB962C8B-B14F-4D97-AF65-F5344CB8AC3E}">
        <p14:creationId xmlns:p14="http://schemas.microsoft.com/office/powerpoint/2010/main" val="208678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C4E58C-3EF2-E640-A154-254053F7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9DC4-B0AE-4A3D-A364-00B4E69EED6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prstClr val="black"/>
                </a:solidFill>
                <a:latin typeface="Times New Roman"/>
                <a:cs typeface="Arial" pitchFamily="34" charset="0"/>
              </a:rPr>
              <a:t>Emittance measurement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F9F2592-FF1E-DA41-9C52-63C78949F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70" y="1636544"/>
            <a:ext cx="4335214" cy="38244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egnaposto contenuto 2">
                <a:extLst>
                  <a:ext uri="{FF2B5EF4-FFF2-40B4-BE49-F238E27FC236}">
                    <a16:creationId xmlns:a16="http://schemas.microsoft.com/office/drawing/2014/main" id="{616FD610-2F73-104F-A87E-A3B4B3DCC6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8301" y="1092200"/>
                <a:ext cx="7033665" cy="5264150"/>
              </a:xfrm>
            </p:spPr>
            <p:txBody>
              <a:bodyPr>
                <a:normAutofit/>
              </a:bodyPr>
              <a:lstStyle/>
              <a:p>
                <a:pPr algn="just"/>
                <a:r>
                  <a:rPr lang="en-US" altLang="it-IT" sz="1900" dirty="0"/>
                  <a:t>The geometrical r.m.s. emittance is expressed as:</a:t>
                </a:r>
                <a:endParaRPr lang="en-US" sz="500" dirty="0"/>
              </a:p>
              <a:p>
                <a:pPr marL="0" indent="0" algn="just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𝑟𝑚𝑠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begChr m:val="⟨"/>
                              <m:endChr m:val="⟩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 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500" dirty="0"/>
              </a:p>
              <a:p>
                <a:pPr algn="just"/>
                <a:r>
                  <a:rPr lang="en-US" sz="1800" dirty="0"/>
                  <a:t>When the beam emits OTR in its waist, the correlation term is null. Thus measuring spot and angular distribution provides an emittance measurement.</a:t>
                </a:r>
              </a:p>
              <a:p>
                <a:pPr algn="just"/>
                <a:r>
                  <a:rPr lang="en-US" sz="1800" dirty="0"/>
                  <a:t>Experimentally, the spot is measured by the detector in the image plane of a lens. Whereas the angular distribution can be observed placing the camera in the lens focal plane.</a:t>
                </a:r>
              </a:p>
            </p:txBody>
          </p:sp>
        </mc:Choice>
        <mc:Fallback xmlns="">
          <p:sp>
            <p:nvSpPr>
              <p:cNvPr id="10" name="Segnaposto contenuto 2">
                <a:extLst>
                  <a:ext uri="{FF2B5EF4-FFF2-40B4-BE49-F238E27FC236}">
                    <a16:creationId xmlns:a16="http://schemas.microsoft.com/office/drawing/2014/main" id="{616FD610-2F73-104F-A87E-A3B4B3DCC6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8301" y="1092200"/>
                <a:ext cx="7033665" cy="5264150"/>
              </a:xfrm>
              <a:blipFill>
                <a:blip r:embed="rId3"/>
                <a:stretch>
                  <a:fillRect l="-541" t="-962" r="-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magine 10">
            <a:extLst>
              <a:ext uri="{FF2B5EF4-FFF2-40B4-BE49-F238E27FC236}">
                <a16:creationId xmlns:a16="http://schemas.microsoft.com/office/drawing/2014/main" id="{99481354-6375-3542-AE03-1CA8A0D61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732" y="4071522"/>
            <a:ext cx="2070941" cy="188063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A2F986E-64F8-FF45-B8BC-77CAC6B91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678" y="4007059"/>
            <a:ext cx="2165481" cy="200956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C54784D-2301-6247-9FC4-DF7DDC6A31F8}"/>
              </a:ext>
            </a:extLst>
          </p:cNvPr>
          <p:cNvSpPr txBox="1"/>
          <p:nvPr/>
        </p:nvSpPr>
        <p:spPr>
          <a:xfrm>
            <a:off x="1759226" y="5952161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spot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6AE0BDC-3AE2-4141-A799-961044A77C2D}"/>
              </a:ext>
            </a:extLst>
          </p:cNvPr>
          <p:cNvSpPr txBox="1"/>
          <p:nvPr/>
        </p:nvSpPr>
        <p:spPr>
          <a:xfrm>
            <a:off x="3890653" y="6012486"/>
            <a:ext cx="2393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OTR angular distribution</a:t>
            </a:r>
          </a:p>
        </p:txBody>
      </p:sp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C867C5AC-4AC8-6242-96CD-C545B6FBF8D4}"/>
              </a:ext>
            </a:extLst>
          </p:cNvPr>
          <p:cNvCxnSpPr/>
          <p:nvPr/>
        </p:nvCxnSpPr>
        <p:spPr>
          <a:xfrm flipV="1">
            <a:off x="4603924" y="1636544"/>
            <a:ext cx="384313" cy="497056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Segnaposto data 8">
            <a:extLst>
              <a:ext uri="{FF2B5EF4-FFF2-40B4-BE49-F238E27FC236}">
                <a16:creationId xmlns:a16="http://schemas.microsoft.com/office/drawing/2014/main" id="{44D2BCD2-6424-564D-82C9-712B9E38BE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2180"/>
            <a:ext cx="1971261" cy="365125"/>
          </a:xfrm>
        </p:spPr>
        <p:txBody>
          <a:bodyPr/>
          <a:lstStyle/>
          <a:p>
            <a:r>
              <a:rPr lang="en-US"/>
              <a:t>30/06/2021</a:t>
            </a:r>
          </a:p>
        </p:txBody>
      </p:sp>
    </p:spTree>
    <p:extLst>
      <p:ext uri="{BB962C8B-B14F-4D97-AF65-F5344CB8AC3E}">
        <p14:creationId xmlns:p14="http://schemas.microsoft.com/office/powerpoint/2010/main" val="308587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4" grpId="0"/>
      <p:bldP spid="15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A2E8D26BE99743AB97C73FD76A5791" ma:contentTypeVersion="8" ma:contentTypeDescription="Create a new document." ma:contentTypeScope="" ma:versionID="36bd8d689a86858d083fc88ab732be4b">
  <xsd:schema xmlns:xsd="http://www.w3.org/2001/XMLSchema" xmlns:xs="http://www.w3.org/2001/XMLSchema" xmlns:p="http://schemas.microsoft.com/office/2006/metadata/properties" xmlns:ns2="d2f58146-df91-4f4c-ac4b-3df961261958" targetNamespace="http://schemas.microsoft.com/office/2006/metadata/properties" ma:root="true" ma:fieldsID="18b303545fe5ca3f66236553020cbaf2" ns2:_="">
    <xsd:import namespace="d2f58146-df91-4f4c-ac4b-3df9612619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f58146-df91-4f4c-ac4b-3df9612619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341A0E-EEA3-4AAB-82B9-8C72204ED3C9}">
  <ds:schemaRefs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d2f58146-df91-4f4c-ac4b-3df961261958"/>
  </ds:schemaRefs>
</ds:datastoreItem>
</file>

<file path=customXml/itemProps2.xml><?xml version="1.0" encoding="utf-8"?>
<ds:datastoreItem xmlns:ds="http://schemas.openxmlformats.org/officeDocument/2006/customXml" ds:itemID="{8B549305-6F21-4829-B00A-01E44C3698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f58146-df91-4f4c-ac4b-3df9612619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2F1CE8E-05C1-4B81-A4AB-453F2DE4D4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55652</TotalTime>
  <Words>2891</Words>
  <Application>Microsoft Macintosh PowerPoint</Application>
  <PresentationFormat>Widescreen</PresentationFormat>
  <Paragraphs>453</Paragraphs>
  <Slides>34</Slides>
  <Notes>20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Courier New</vt:lpstr>
      <vt:lpstr>Times New Roman</vt:lpstr>
      <vt:lpstr>Tema di Office</vt:lpstr>
      <vt:lpstr>Single shot diagnostics for plasma accelerated beams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Passaggio di anno</dc:title>
  <dc:subject/>
  <dc:creator>Matteo Cesarini</dc:creator>
  <cp:keywords/>
  <dc:description/>
  <cp:lastModifiedBy>Matteo Cesarini</cp:lastModifiedBy>
  <cp:revision>442</cp:revision>
  <cp:lastPrinted>2019-10-15T18:59:47Z</cp:lastPrinted>
  <dcterms:created xsi:type="dcterms:W3CDTF">2016-02-21T12:12:22Z</dcterms:created>
  <dcterms:modified xsi:type="dcterms:W3CDTF">2021-06-30T11:49:04Z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0x010100A0A2E8D26BE99743AB97C73FD76A5791</vt:lpwstr>
  </property>
</Properties>
</file>