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528" r:id="rId3"/>
    <p:sldId id="524" r:id="rId4"/>
    <p:sldId id="525" r:id="rId5"/>
    <p:sldId id="530" r:id="rId6"/>
    <p:sldId id="506" r:id="rId7"/>
    <p:sldId id="507" r:id="rId8"/>
    <p:sldId id="321" r:id="rId9"/>
    <p:sldId id="517" r:id="rId10"/>
    <p:sldId id="262" r:id="rId11"/>
    <p:sldId id="322" r:id="rId12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38653B-1BB7-42DC-8655-7EF0D9DC3CB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5D72A4D-898E-471B-86B2-A4D62B53180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it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881FD9-8823-4E54-8520-0E2AD94DD6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16802-0791-4C2E-846F-1BD445B22B21}" type="datetimeFigureOut">
              <a:rPr lang="it-IT" smtClean="0"/>
              <a:t>23/06/2021</a:t>
            </a:fld>
            <a:endParaRPr lang="it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2DC5E7-F48E-4E1F-972B-04348C57D4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0AC7EB-5CFF-4EE8-A084-FAA500063A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3216B-FDA4-46B0-B1D8-F5ADC1F4245F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708575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6B261A-CA8B-4ED1-9CC5-341AF3A38A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4D9FEAB-1485-4392-A423-B234C7F3059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F2F2C9-C746-4661-B602-4A66F5F3C2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16802-0791-4C2E-846F-1BD445B22B21}" type="datetimeFigureOut">
              <a:rPr lang="it-IT" smtClean="0"/>
              <a:t>23/06/2021</a:t>
            </a:fld>
            <a:endParaRPr lang="it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B634B8-ED3A-43C2-99E7-12B57A6852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DBE51A-6348-4F97-BB99-616776F3A4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3216B-FDA4-46B0-B1D8-F5ADC1F4245F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863072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C85B39D-07D4-4FB3-9B2E-A1A6B0467C0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C03BD2A-750E-4FFD-961D-F129BF51B7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4EBEC8-CABF-46B4-97C3-45AF3434F8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16802-0791-4C2E-846F-1BD445B22B21}" type="datetimeFigureOut">
              <a:rPr lang="it-IT" smtClean="0"/>
              <a:t>23/06/2021</a:t>
            </a:fld>
            <a:endParaRPr lang="it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C5D125-0347-40A7-AC5C-C498ED7116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054C19-B8D3-48B8-98F2-874A1E1177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3216B-FDA4-46B0-B1D8-F5ADC1F4245F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153173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10102-8AB7-8148-BD20-0C07320FC7A3}" type="datetime1">
              <a:rPr lang="it-IT" smtClean="0"/>
              <a:t>23/06/2021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INFN Cloud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47925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22501-3CD3-5048-9B85-F6D34A8322D4}" type="datetime1">
              <a:rPr lang="it-IT" smtClean="0"/>
              <a:t>23/06/2021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INFN Cloud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989386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AEBE6-D063-0742-9AA0-736D5EEF16E5}" type="datetime1">
              <a:rPr lang="it-IT" smtClean="0"/>
              <a:t>23/06/2021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INFN Cloud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231056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745BD8-976E-234C-A242-E941AC8D2F55}" type="datetime1">
              <a:rPr lang="it-IT" smtClean="0"/>
              <a:t>23/06/2021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INFN Cloud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13718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882D-D10D-904D-97B2-460F5A01EB3F}" type="datetime1">
              <a:rPr lang="it-IT" smtClean="0"/>
              <a:t>23/06/2021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INFN Cloud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08354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18506-B992-B443-91D8-AF63036F372B}" type="datetime1">
              <a:rPr lang="it-IT" smtClean="0"/>
              <a:t>23/06/2021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INFN Cloud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518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C6B47-16FF-924A-BC35-B777E07D58FF}" type="datetime1">
              <a:rPr lang="it-IT" smtClean="0"/>
              <a:t>23/06/2021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INFN Cloud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870262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A3E3E-6D35-6543-97C0-12F2344813A5}" type="datetime1">
              <a:rPr lang="it-IT" smtClean="0"/>
              <a:t>23/06/2021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INFN Cloud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44881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D6EA73-374E-40CB-BE3D-5244D74E8D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929105-3EF2-4124-AF4D-3078C1ABC4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305F5A3-47B7-4742-B97F-6054630D6A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16802-0791-4C2E-846F-1BD445B22B21}" type="datetimeFigureOut">
              <a:rPr lang="it-IT" smtClean="0"/>
              <a:t>23/06/2021</a:t>
            </a:fld>
            <a:endParaRPr lang="it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5D62E7-B187-4479-A8C4-4DB12C51FE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424BA0-124D-4B24-9F21-C226605E26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3216B-FDA4-46B0-B1D8-F5ADC1F4245F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4458588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70AC2-B1E1-B647-A82D-68E5D57F619D}" type="datetime1">
              <a:rPr lang="it-IT" smtClean="0"/>
              <a:t>23/06/2021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INFN Cloud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211108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F54E8-E10C-9D49-B318-BCD8E175B78C}" type="datetime1">
              <a:rPr lang="it-IT" smtClean="0"/>
              <a:t>23/06/2021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INFN Cloud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442114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428C8-7FDB-EC46-948A-C180B4EAE2DC}" type="datetime1">
              <a:rPr lang="it-IT" smtClean="0"/>
              <a:t>23/06/2021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INFN Cloud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803468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wo Column Content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31800" y="1155700"/>
            <a:ext cx="5562600" cy="547370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06400" y="76200"/>
            <a:ext cx="10261600" cy="9144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10"/>
          </p:nvPr>
        </p:nvSpPr>
        <p:spPr>
          <a:xfrm>
            <a:off x="6299200" y="1143000"/>
            <a:ext cx="5588000" cy="5486400"/>
          </a:xfr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6901910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5A9EDB-F485-4498-8AF5-704E06E0FF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6ED8017-2580-434C-8734-7C9DBFBEC3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E45727-AD4E-42E8-BA3E-13E6F05225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16802-0791-4C2E-846F-1BD445B22B21}" type="datetimeFigureOut">
              <a:rPr lang="it-IT" smtClean="0"/>
              <a:t>23/06/2021</a:t>
            </a:fld>
            <a:endParaRPr lang="it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7DB46F-2E64-49AC-A6BF-7D4E0D643C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BEF45E-B24E-46BD-8DC9-224736FB74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3216B-FDA4-46B0-B1D8-F5ADC1F4245F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120033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28AC87-30CB-496F-9B5F-5B29E824A6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E2DBF1-91B8-42A9-9262-53895DF1776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DCD8030-3E37-47E9-A374-05D4706FEFF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D6B3014-1F4B-43FF-8D58-639F6CF821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16802-0791-4C2E-846F-1BD445B22B21}" type="datetimeFigureOut">
              <a:rPr lang="it-IT" smtClean="0"/>
              <a:t>23/06/2021</a:t>
            </a:fld>
            <a:endParaRPr lang="it-IT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64D5982-23F0-4D4F-ACD5-D8AE962E91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F375076-7934-4006-9B3D-12FC404736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3216B-FDA4-46B0-B1D8-F5ADC1F4245F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789339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68BC9F-AC96-4C81-B4DF-3BCA69CBB9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EFB0DA2-8883-4FC5-835A-678BF51EA3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B78A317-5D40-432A-8459-4366AF656FC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EDF31FD-071B-49D4-9C78-451571D5050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B88F648-F70E-45B3-8045-353F053FC49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221ECFD-6C18-421D-A016-9957C32D01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16802-0791-4C2E-846F-1BD445B22B21}" type="datetimeFigureOut">
              <a:rPr lang="it-IT" smtClean="0"/>
              <a:t>23/06/2021</a:t>
            </a:fld>
            <a:endParaRPr lang="it-IT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6CE589A-8565-4318-B5B5-AD0E5885A8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CC892F5-A6EB-4D2E-80DB-9E6BD8FAC0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3216B-FDA4-46B0-B1D8-F5ADC1F4245F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048390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2C98CD-5D5F-4212-A195-0331411EF0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5D6BD1A-D361-40C0-8CD5-B324FF8D03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16802-0791-4C2E-846F-1BD445B22B21}" type="datetimeFigureOut">
              <a:rPr lang="it-IT" smtClean="0"/>
              <a:t>23/06/2021</a:t>
            </a:fld>
            <a:endParaRPr lang="it-IT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CE9EECE-82E2-4073-A059-494C2CD6AA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CC1AF38-BD28-493F-8C2C-DB609F4C82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3216B-FDA4-46B0-B1D8-F5ADC1F4245F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164137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8785151-534F-45BA-8C53-5032FEA5A7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16802-0791-4C2E-846F-1BD445B22B21}" type="datetimeFigureOut">
              <a:rPr lang="it-IT" smtClean="0"/>
              <a:t>23/06/2021</a:t>
            </a:fld>
            <a:endParaRPr lang="it-IT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47DF589-02D6-4D8A-9C07-0345EC45DA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FB17DB7-B63E-477D-90F6-16B649750F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3216B-FDA4-46B0-B1D8-F5ADC1F4245F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092218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B596EC-7B36-421D-AD60-4FD10498F3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8C390C-AB81-4D16-8625-C8F9972AB1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C720CDF-0A13-497F-94F3-7C0EC87A567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F95B533-6780-49DD-AB0C-EC3DD83568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16802-0791-4C2E-846F-1BD445B22B21}" type="datetimeFigureOut">
              <a:rPr lang="it-IT" smtClean="0"/>
              <a:t>23/06/2021</a:t>
            </a:fld>
            <a:endParaRPr lang="it-IT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11C5195-A1D1-4328-83F9-8F01B1DB7D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593BA4D-1AFE-46E2-9C3F-F85041915A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3216B-FDA4-46B0-B1D8-F5ADC1F4245F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007693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FF05F2-980E-48EB-952C-AEE6633E0B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9815087-8E7B-4CC5-B3DB-948604B3BB1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5F8775F-27D4-4DB1-A135-A8AE9A71D2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EAD0F56-584E-42ED-ADA1-E3098CAD58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16802-0791-4C2E-846F-1BD445B22B21}" type="datetimeFigureOut">
              <a:rPr lang="it-IT" smtClean="0"/>
              <a:t>23/06/2021</a:t>
            </a:fld>
            <a:endParaRPr lang="it-IT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56BFDC9-0E6C-4A48-83E5-E0D83EDEB7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CA8BED-D99F-4515-8A9D-86CBD062E1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3216B-FDA4-46B0-B1D8-F5ADC1F4245F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746651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3E77B05-E827-408C-A0D0-5B59EC7AE3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80070DD-9055-4BB9-BA0C-AD33FDB269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27CF70-9A17-46DB-BC88-E0F43ACE30D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E16802-0791-4C2E-846F-1BD445B22B21}" type="datetimeFigureOut">
              <a:rPr lang="it-IT" smtClean="0"/>
              <a:t>23/06/2021</a:t>
            </a:fld>
            <a:endParaRPr lang="it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0D10FD-854E-426D-B5F4-A1552AFF6E8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4A88E1-E83C-436C-A857-2BB267E3335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83216B-FDA4-46B0-B1D8-F5ADC1F4245F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37796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EAFE6B-96D2-234A-8572-CE7D83D06584}" type="datetime1">
              <a:rPr lang="it-IT" smtClean="0"/>
              <a:t>23/06/2021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INFN Cloud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  <p:sp>
        <p:nvSpPr>
          <p:cNvPr id="7" name="Line 20">
            <a:extLst>
              <a:ext uri="{FF2B5EF4-FFF2-40B4-BE49-F238E27FC236}">
                <a16:creationId xmlns:a16="http://schemas.microsoft.com/office/drawing/2014/main" id="{49BB01C0-AFAA-E945-8CD6-9EAAF671EC15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2339713" y="304800"/>
            <a:ext cx="7162800" cy="0"/>
          </a:xfrm>
          <a:prstGeom prst="line">
            <a:avLst/>
          </a:prstGeom>
          <a:noFill/>
          <a:ln w="76200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noProof="0">
              <a:solidFill>
                <a:prstClr val="black"/>
              </a:solidFill>
            </a:endParaRPr>
          </a:p>
        </p:txBody>
      </p:sp>
      <p:sp>
        <p:nvSpPr>
          <p:cNvPr id="8" name="Line 19">
            <a:extLst>
              <a:ext uri="{FF2B5EF4-FFF2-40B4-BE49-F238E27FC236}">
                <a16:creationId xmlns:a16="http://schemas.microsoft.com/office/drawing/2014/main" id="{13FEFA7A-7069-C745-834E-D1723B3F845C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2225413" y="152400"/>
            <a:ext cx="7505700" cy="0"/>
          </a:xfrm>
          <a:prstGeom prst="line">
            <a:avLst/>
          </a:prstGeom>
          <a:noFill/>
          <a:ln w="76200">
            <a:solidFill>
              <a:srgbClr val="66CC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noProof="0">
              <a:solidFill>
                <a:prstClr val="black"/>
              </a:solidFill>
            </a:endParaRPr>
          </a:p>
        </p:txBody>
      </p:sp>
      <p:pic>
        <p:nvPicPr>
          <p:cNvPr id="10" name="Picture 9" descr="A drawing of a face&#10;&#10;Description automatically generated">
            <a:extLst>
              <a:ext uri="{FF2B5EF4-FFF2-40B4-BE49-F238E27FC236}">
                <a16:creationId xmlns:a16="http://schemas.microsoft.com/office/drawing/2014/main" id="{18C94397-8454-C948-B155-E08A74C14C47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94731" y="146818"/>
            <a:ext cx="1647716" cy="10312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50800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baltig.infn.it/infn-cloud/policies_and_procedures/-/raw/master/ScansioniSicurezzaGestioneIncidenti_latest.pdf?inline=true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loud.infn.it/policies-procedures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baltig.infn.it/infn-cloud/policies_and_procedures/-/raw/master/security_recommendations_latest.pdf?inline=true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dpo.infn.it/wp-content/uploads/2019/01/Violazione_dati_personali_181204.pdf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02158D-5C09-4C52-BD0D-27A96E37DF3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it-IT" dirty="0"/>
              <a:t>Cloud security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830752F-644F-49E0-ABD2-C3F6EA5ABBA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it-IT" dirty="0"/>
              <a:t>Corso locale della sezione di Bologna </a:t>
            </a:r>
          </a:p>
          <a:p>
            <a:r>
              <a:rPr lang="it-IT" sz="2600" b="1" dirty="0"/>
              <a:t>«INFN Cloud : </a:t>
            </a:r>
            <a:r>
              <a:rPr lang="it-IT" sz="2600" b="1" dirty="0" err="1"/>
              <a:t>Funzionalita’</a:t>
            </a:r>
            <a:r>
              <a:rPr lang="it-IT" sz="2600" b="1" dirty="0"/>
              <a:t>, sicurezza e privacy»</a:t>
            </a:r>
          </a:p>
          <a:p>
            <a:r>
              <a:rPr lang="it-IT" dirty="0"/>
              <a:t>23/06/2021</a:t>
            </a:r>
          </a:p>
          <a:p>
            <a:endParaRPr lang="it-IT" dirty="0"/>
          </a:p>
          <a:p>
            <a:r>
              <a:rPr lang="it-IT" dirty="0"/>
              <a:t>Gianluca Peco, Paolo Veronesi</a:t>
            </a:r>
          </a:p>
        </p:txBody>
      </p:sp>
    </p:spTree>
    <p:extLst>
      <p:ext uri="{BB962C8B-B14F-4D97-AF65-F5344CB8AC3E}">
        <p14:creationId xmlns:p14="http://schemas.microsoft.com/office/powerpoint/2010/main" val="4713009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20009D-AB04-934B-B005-58CC7F4462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Data Breach procedure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CB16D2-B561-1645-B4DE-77B115B18F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53331"/>
            <a:ext cx="10515600" cy="4351338"/>
          </a:xfrm>
        </p:spPr>
        <p:txBody>
          <a:bodyPr/>
          <a:lstStyle/>
          <a:p>
            <a:r>
              <a:rPr lang="en-US" dirty="0"/>
              <a:t>In </a:t>
            </a:r>
            <a:r>
              <a:rPr lang="en-US" dirty="0" err="1"/>
              <a:t>caso</a:t>
            </a:r>
            <a:r>
              <a:rPr lang="en-US" dirty="0"/>
              <a:t> di </a:t>
            </a:r>
            <a:r>
              <a:rPr lang="en-US" dirty="0" err="1"/>
              <a:t>incidente</a:t>
            </a:r>
            <a:r>
              <a:rPr lang="en-US" dirty="0"/>
              <a:t> e </a:t>
            </a:r>
            <a:r>
              <a:rPr lang="en-US" dirty="0" err="1"/>
              <a:t>soprattutto</a:t>
            </a:r>
            <a:r>
              <a:rPr lang="en-US" dirty="0"/>
              <a:t> di data breach la </a:t>
            </a:r>
            <a:r>
              <a:rPr lang="en-US" dirty="0" err="1"/>
              <a:t>procedura</a:t>
            </a:r>
            <a:r>
              <a:rPr lang="en-US" dirty="0"/>
              <a:t> da </a:t>
            </a:r>
            <a:r>
              <a:rPr lang="en-US" dirty="0" err="1"/>
              <a:t>seguire</a:t>
            </a:r>
            <a:r>
              <a:rPr lang="en-US" dirty="0"/>
              <a:t> </a:t>
            </a:r>
            <a:r>
              <a:rPr lang="en-US" dirty="0" err="1"/>
              <a:t>presenta</a:t>
            </a:r>
            <a:r>
              <a:rPr lang="en-US" dirty="0"/>
              <a:t> tempi molto </a:t>
            </a:r>
            <a:r>
              <a:rPr lang="en-US" dirty="0" err="1"/>
              <a:t>stringenti</a:t>
            </a:r>
            <a:r>
              <a:rPr lang="en-US" dirty="0"/>
              <a:t> e </a:t>
            </a:r>
            <a:r>
              <a:rPr lang="en-US" dirty="0" err="1"/>
              <a:t>passaggi</a:t>
            </a:r>
            <a:r>
              <a:rPr lang="en-US" dirty="0"/>
              <a:t> </a:t>
            </a:r>
            <a:r>
              <a:rPr lang="en-US" dirty="0" err="1"/>
              <a:t>precisi</a:t>
            </a:r>
            <a:r>
              <a:rPr lang="en-US" dirty="0"/>
              <a:t> da </a:t>
            </a:r>
            <a:r>
              <a:rPr lang="en-US" dirty="0" err="1"/>
              <a:t>attuare</a:t>
            </a:r>
            <a:endParaRPr lang="en-US" dirty="0"/>
          </a:p>
          <a:p>
            <a:r>
              <a:rPr lang="en-US" dirty="0"/>
              <a:t>Nel </a:t>
            </a:r>
            <a:r>
              <a:rPr lang="en-US" dirty="0" err="1"/>
              <a:t>caso</a:t>
            </a:r>
            <a:r>
              <a:rPr lang="en-US" dirty="0"/>
              <a:t> </a:t>
            </a:r>
            <a:r>
              <a:rPr lang="en-US" dirty="0" err="1"/>
              <a:t>abbiate</a:t>
            </a:r>
            <a:r>
              <a:rPr lang="en-US" dirty="0"/>
              <a:t> </a:t>
            </a:r>
            <a:r>
              <a:rPr lang="en-US" dirty="0" err="1"/>
              <a:t>dubbi</a:t>
            </a:r>
            <a:r>
              <a:rPr lang="en-US" dirty="0"/>
              <a:t> in </a:t>
            </a:r>
            <a:r>
              <a:rPr lang="en-US" dirty="0" err="1"/>
              <a:t>relazione</a:t>
            </a:r>
            <a:r>
              <a:rPr lang="en-US" dirty="0"/>
              <a:t> a </a:t>
            </a:r>
            <a:r>
              <a:rPr lang="en-US" dirty="0" err="1"/>
              <a:t>questi</a:t>
            </a:r>
            <a:r>
              <a:rPr lang="en-US" dirty="0"/>
              <a:t> </a:t>
            </a:r>
            <a:r>
              <a:rPr lang="en-US" dirty="0" err="1"/>
              <a:t>aspetti</a:t>
            </a:r>
            <a:r>
              <a:rPr lang="en-US" dirty="0"/>
              <a:t> </a:t>
            </a:r>
            <a:r>
              <a:rPr lang="en-US" dirty="0" err="1"/>
              <a:t>siete</a:t>
            </a:r>
            <a:r>
              <a:rPr lang="en-US" dirty="0"/>
              <a:t> </a:t>
            </a:r>
            <a:r>
              <a:rPr lang="en-US" dirty="0" err="1"/>
              <a:t>pregati</a:t>
            </a:r>
            <a:r>
              <a:rPr lang="en-US" dirty="0"/>
              <a:t> di </a:t>
            </a:r>
            <a:r>
              <a:rPr lang="en-US" dirty="0" err="1"/>
              <a:t>contattare</a:t>
            </a:r>
            <a:r>
              <a:rPr lang="en-US" dirty="0"/>
              <a:t> </a:t>
            </a:r>
            <a:r>
              <a:rPr lang="en-US" dirty="0" err="1"/>
              <a:t>nel</a:t>
            </a:r>
            <a:r>
              <a:rPr lang="en-US" dirty="0"/>
              <a:t> </a:t>
            </a:r>
            <a:r>
              <a:rPr lang="en-US" dirty="0" err="1"/>
              <a:t>piu’breve</a:t>
            </a:r>
            <a:r>
              <a:rPr lang="en-US" dirty="0"/>
              <a:t> tempo possible il vostro </a:t>
            </a:r>
            <a:r>
              <a:rPr lang="en-US" dirty="0" err="1"/>
              <a:t>amministratore</a:t>
            </a:r>
            <a:r>
              <a:rPr lang="en-US" dirty="0"/>
              <a:t> di Sistema e il Cloud </a:t>
            </a:r>
            <a:r>
              <a:rPr lang="en-US" dirty="0" err="1"/>
              <a:t>SiT</a:t>
            </a:r>
            <a:endParaRPr lang="en-US" dirty="0"/>
          </a:p>
          <a:p>
            <a:r>
              <a:rPr lang="en-US" dirty="0"/>
              <a:t>I tempi di </a:t>
            </a:r>
            <a:r>
              <a:rPr lang="en-US" dirty="0" err="1"/>
              <a:t>risoluzione</a:t>
            </a:r>
            <a:r>
              <a:rPr lang="en-US" dirty="0"/>
              <a:t> e </a:t>
            </a:r>
            <a:r>
              <a:rPr lang="en-US" dirty="0" err="1"/>
              <a:t>completamento</a:t>
            </a:r>
            <a:r>
              <a:rPr lang="en-US" dirty="0"/>
              <a:t> </a:t>
            </a:r>
            <a:r>
              <a:rPr lang="en-US" dirty="0" err="1"/>
              <a:t>della</a:t>
            </a:r>
            <a:r>
              <a:rPr lang="en-US" dirty="0"/>
              <a:t> </a:t>
            </a:r>
            <a:r>
              <a:rPr lang="en-US" dirty="0" err="1"/>
              <a:t>procedura</a:t>
            </a:r>
            <a:r>
              <a:rPr lang="en-US" dirty="0"/>
              <a:t> di </a:t>
            </a:r>
            <a:r>
              <a:rPr lang="en-US" dirty="0" err="1"/>
              <a:t>comunicazione</a:t>
            </a:r>
            <a:r>
              <a:rPr lang="en-US" dirty="0"/>
              <a:t> </a:t>
            </a:r>
            <a:r>
              <a:rPr lang="en-US" dirty="0" err="1"/>
              <a:t>dettati</a:t>
            </a:r>
            <a:r>
              <a:rPr lang="en-US" dirty="0"/>
              <a:t> dal </a:t>
            </a:r>
            <a:r>
              <a:rPr lang="en-US" dirty="0" err="1"/>
              <a:t>Garante</a:t>
            </a:r>
            <a:r>
              <a:rPr lang="en-US" dirty="0"/>
              <a:t> </a:t>
            </a:r>
            <a:r>
              <a:rPr lang="en-US" dirty="0" err="1"/>
              <a:t>della</a:t>
            </a:r>
            <a:r>
              <a:rPr lang="en-US" dirty="0"/>
              <a:t> Privacy in </a:t>
            </a:r>
            <a:r>
              <a:rPr lang="en-US" dirty="0" err="1"/>
              <a:t>questi</a:t>
            </a:r>
            <a:r>
              <a:rPr lang="en-US" dirty="0"/>
              <a:t> </a:t>
            </a:r>
            <a:r>
              <a:rPr lang="en-US" dirty="0" err="1"/>
              <a:t>casi</a:t>
            </a:r>
            <a:r>
              <a:rPr lang="en-US" dirty="0"/>
              <a:t> </a:t>
            </a:r>
            <a:r>
              <a:rPr lang="en-US" dirty="0" err="1"/>
              <a:t>possono</a:t>
            </a:r>
            <a:r>
              <a:rPr lang="en-US" dirty="0"/>
              <a:t> </a:t>
            </a:r>
            <a:r>
              <a:rPr lang="en-US" dirty="0" err="1"/>
              <a:t>essere</a:t>
            </a:r>
            <a:r>
              <a:rPr lang="en-US" dirty="0"/>
              <a:t> </a:t>
            </a:r>
            <a:r>
              <a:rPr lang="en-US" dirty="0" err="1"/>
              <a:t>anche</a:t>
            </a:r>
            <a:r>
              <a:rPr lang="en-US" dirty="0"/>
              <a:t> di 72 ore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07A3212-A37F-314B-AAB3-6F07D10FB082}"/>
              </a:ext>
            </a:extLst>
          </p:cNvPr>
          <p:cNvSpPr/>
          <p:nvPr/>
        </p:nvSpPr>
        <p:spPr>
          <a:xfrm>
            <a:off x="314325" y="5604669"/>
            <a:ext cx="1167288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hlinkClick r:id="rId2"/>
              </a:rPr>
              <a:t>https://</a:t>
            </a: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hlinkClick r:id="rId2"/>
              </a:rPr>
              <a:t>baltig.infn.it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hlinkClick r:id="rId2"/>
              </a:rPr>
              <a:t>/</a:t>
            </a: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hlinkClick r:id="rId2"/>
              </a:rPr>
              <a:t>infn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hlinkClick r:id="rId2"/>
              </a:rPr>
              <a:t>-cloud/</a:t>
            </a: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hlinkClick r:id="rId2"/>
              </a:rPr>
              <a:t>policies_and_procedures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hlinkClick r:id="rId2"/>
              </a:rPr>
              <a:t>/-/raw/master/</a:t>
            </a: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hlinkClick r:id="rId2"/>
              </a:rPr>
              <a:t>ScansioniSicurezzaGestioneIncidenti_latest.pdf?inline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hlinkClick r:id="rId2"/>
              </a:rPr>
              <a:t>=true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675250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A61A4A-FE1E-45C4-82FA-06EDF0660B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cs typeface="Calibri Light"/>
              </a:rPr>
              <a:t>Setup di rete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410336-E8CC-4591-9530-A0CEFEAD10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62500" lnSpcReduction="20000"/>
          </a:bodyPr>
          <a:lstStyle/>
          <a:p>
            <a:r>
              <a:rPr lang="en-US" err="1">
                <a:cs typeface="Calibri"/>
              </a:rPr>
              <a:t>Naturalmente</a:t>
            </a:r>
            <a:r>
              <a:rPr lang="en-US">
                <a:cs typeface="Calibri"/>
              </a:rPr>
              <a:t>, le </a:t>
            </a:r>
            <a:r>
              <a:rPr lang="en-US" err="1">
                <a:cs typeface="Calibri"/>
              </a:rPr>
              <a:t>risorse</a:t>
            </a:r>
            <a:r>
              <a:rPr lang="en-US">
                <a:cs typeface="Calibri"/>
              </a:rPr>
              <a:t> </a:t>
            </a:r>
            <a:r>
              <a:rPr lang="en-US" err="1">
                <a:cs typeface="Calibri"/>
              </a:rPr>
              <a:t>dedicata</a:t>
            </a:r>
            <a:r>
              <a:rPr lang="en-US">
                <a:cs typeface="Calibri"/>
              </a:rPr>
              <a:t> </a:t>
            </a:r>
            <a:r>
              <a:rPr lang="en-US" err="1">
                <a:cs typeface="Calibri"/>
              </a:rPr>
              <a:t>alla</a:t>
            </a:r>
            <a:r>
              <a:rPr lang="en-US">
                <a:cs typeface="Calibri"/>
              </a:rPr>
              <a:t> INFN-Cloud non </a:t>
            </a:r>
            <a:r>
              <a:rPr lang="en-US" err="1">
                <a:cs typeface="Calibri"/>
              </a:rPr>
              <a:t>potranno</a:t>
            </a:r>
            <a:r>
              <a:rPr lang="en-US">
                <a:cs typeface="Calibri"/>
              </a:rPr>
              <a:t> </a:t>
            </a:r>
            <a:r>
              <a:rPr lang="en-US" err="1">
                <a:cs typeface="Calibri"/>
              </a:rPr>
              <a:t>essere</a:t>
            </a:r>
            <a:r>
              <a:rPr lang="en-US">
                <a:cs typeface="Calibri"/>
              </a:rPr>
              <a:t> </a:t>
            </a:r>
            <a:r>
              <a:rPr lang="en-US" err="1">
                <a:cs typeface="Calibri"/>
              </a:rPr>
              <a:t>totalmente</a:t>
            </a:r>
            <a:r>
              <a:rPr lang="en-US">
                <a:cs typeface="Calibri"/>
              </a:rPr>
              <a:t> </a:t>
            </a:r>
            <a:r>
              <a:rPr lang="en-US" err="1">
                <a:cs typeface="Calibri"/>
              </a:rPr>
              <a:t>chiuse</a:t>
            </a:r>
            <a:r>
              <a:rPr lang="en-US">
                <a:cs typeface="Calibri"/>
              </a:rPr>
              <a:t> da un firewall.</a:t>
            </a:r>
          </a:p>
          <a:p>
            <a:r>
              <a:rPr lang="en-US">
                <a:cs typeface="Calibri"/>
              </a:rPr>
              <a:t>Una cloud non </a:t>
            </a:r>
            <a:r>
              <a:rPr lang="en-US" err="1">
                <a:cs typeface="Calibri"/>
              </a:rPr>
              <a:t>può</a:t>
            </a:r>
            <a:r>
              <a:rPr lang="en-US">
                <a:cs typeface="Calibri"/>
              </a:rPr>
              <a:t> </a:t>
            </a:r>
            <a:r>
              <a:rPr lang="en-US" err="1">
                <a:cs typeface="Calibri"/>
              </a:rPr>
              <a:t>essere</a:t>
            </a:r>
            <a:r>
              <a:rPr lang="en-US">
                <a:cs typeface="Calibri"/>
              </a:rPr>
              <a:t> </a:t>
            </a:r>
            <a:r>
              <a:rPr lang="en-US" err="1">
                <a:cs typeface="Calibri"/>
              </a:rPr>
              <a:t>totalmente</a:t>
            </a:r>
            <a:r>
              <a:rPr lang="en-US">
                <a:cs typeface="Calibri"/>
              </a:rPr>
              <a:t> </a:t>
            </a:r>
            <a:r>
              <a:rPr lang="en-US" err="1">
                <a:cs typeface="Calibri"/>
              </a:rPr>
              <a:t>chiusa</a:t>
            </a:r>
            <a:r>
              <a:rPr lang="en-US">
                <a:cs typeface="Calibri"/>
              </a:rPr>
              <a:t>. Serve un </a:t>
            </a:r>
            <a:r>
              <a:rPr lang="en-US" err="1">
                <a:cs typeface="Calibri"/>
              </a:rPr>
              <a:t>buon</a:t>
            </a:r>
            <a:r>
              <a:rPr lang="en-US">
                <a:cs typeface="Calibri"/>
              </a:rPr>
              <a:t> </a:t>
            </a:r>
            <a:r>
              <a:rPr lang="en-US" err="1">
                <a:cs typeface="Calibri"/>
              </a:rPr>
              <a:t>bilanciamento</a:t>
            </a:r>
            <a:r>
              <a:rPr lang="en-US">
                <a:cs typeface="Calibri"/>
              </a:rPr>
              <a:t> </a:t>
            </a:r>
            <a:r>
              <a:rPr lang="en-US" err="1">
                <a:cs typeface="Calibri"/>
              </a:rPr>
              <a:t>tra</a:t>
            </a:r>
            <a:r>
              <a:rPr lang="en-US">
                <a:cs typeface="Calibri"/>
              </a:rPr>
              <a:t> le </a:t>
            </a:r>
            <a:r>
              <a:rPr lang="en-US" err="1">
                <a:cs typeface="Calibri"/>
              </a:rPr>
              <a:t>porte</a:t>
            </a:r>
            <a:r>
              <a:rPr lang="en-US">
                <a:cs typeface="Calibri"/>
              </a:rPr>
              <a:t> </a:t>
            </a:r>
            <a:r>
              <a:rPr lang="en-US" err="1">
                <a:cs typeface="Calibri"/>
              </a:rPr>
              <a:t>aperte</a:t>
            </a:r>
            <a:r>
              <a:rPr lang="en-US">
                <a:cs typeface="Calibri"/>
              </a:rPr>
              <a:t> e </a:t>
            </a:r>
            <a:r>
              <a:rPr lang="en-US" err="1">
                <a:cs typeface="Calibri"/>
              </a:rPr>
              <a:t>chiuse</a:t>
            </a:r>
            <a:r>
              <a:rPr lang="en-US">
                <a:cs typeface="Calibri"/>
              </a:rPr>
              <a:t> per </a:t>
            </a:r>
            <a:r>
              <a:rPr lang="en-US" err="1">
                <a:cs typeface="Calibri"/>
              </a:rPr>
              <a:t>assicurare</a:t>
            </a:r>
            <a:r>
              <a:rPr lang="en-US">
                <a:cs typeface="Calibri"/>
              </a:rPr>
              <a:t> un </a:t>
            </a:r>
            <a:r>
              <a:rPr lang="en-US" err="1">
                <a:cs typeface="Calibri"/>
              </a:rPr>
              <a:t>buon</a:t>
            </a:r>
            <a:r>
              <a:rPr lang="en-US">
                <a:cs typeface="Calibri"/>
              </a:rPr>
              <a:t> </a:t>
            </a:r>
            <a:r>
              <a:rPr lang="en-US" err="1">
                <a:cs typeface="Calibri"/>
              </a:rPr>
              <a:t>funzionamento</a:t>
            </a:r>
            <a:r>
              <a:rPr lang="en-US">
                <a:cs typeface="Calibri"/>
              </a:rPr>
              <a:t>:</a:t>
            </a:r>
          </a:p>
          <a:p>
            <a:r>
              <a:rPr lang="en-US" err="1">
                <a:cs typeface="Calibri"/>
              </a:rPr>
              <a:t>Sono</a:t>
            </a:r>
            <a:r>
              <a:rPr lang="en-US">
                <a:cs typeface="Calibri"/>
              </a:rPr>
              <a:t> </a:t>
            </a:r>
            <a:r>
              <a:rPr lang="en-US" err="1">
                <a:cs typeface="Calibri"/>
              </a:rPr>
              <a:t>aperte</a:t>
            </a:r>
            <a:r>
              <a:rPr lang="en-US">
                <a:cs typeface="Calibri"/>
              </a:rPr>
              <a:t> </a:t>
            </a:r>
            <a:r>
              <a:rPr lang="en-US" err="1">
                <a:cs typeface="Calibri"/>
              </a:rPr>
              <a:t>sul</a:t>
            </a:r>
            <a:r>
              <a:rPr lang="en-US">
                <a:cs typeface="Calibri"/>
              </a:rPr>
              <a:t> firewall </a:t>
            </a:r>
            <a:r>
              <a:rPr lang="en-US" err="1">
                <a:cs typeface="Calibri"/>
              </a:rPr>
              <a:t>perimetrale</a:t>
            </a:r>
            <a:r>
              <a:rPr lang="en-US">
                <a:cs typeface="Calibri"/>
              </a:rPr>
              <a:t> le </a:t>
            </a:r>
            <a:r>
              <a:rPr lang="en-US" err="1">
                <a:cs typeface="Calibri"/>
              </a:rPr>
              <a:t>porte</a:t>
            </a:r>
            <a:r>
              <a:rPr lang="en-US">
                <a:cs typeface="Calibri"/>
              </a:rPr>
              <a:t> </a:t>
            </a:r>
            <a:r>
              <a:rPr lang="en-US" err="1">
                <a:cs typeface="Calibri"/>
              </a:rPr>
              <a:t>basse</a:t>
            </a:r>
            <a:r>
              <a:rPr lang="en-US">
                <a:cs typeface="Calibri"/>
              </a:rPr>
              <a:t>: </a:t>
            </a:r>
            <a:r>
              <a:rPr lang="en-US">
                <a:ea typeface="+mn-lt"/>
                <a:cs typeface="+mn-lt"/>
              </a:rPr>
              <a:t>22, 80, 443 </a:t>
            </a:r>
            <a:endParaRPr lang="en-US"/>
          </a:p>
          <a:p>
            <a:pPr algn="just"/>
            <a:r>
              <a:rPr lang="en-US" err="1">
                <a:cs typeface="Calibri"/>
              </a:rPr>
              <a:t>Sono</a:t>
            </a:r>
            <a:r>
              <a:rPr lang="en-US">
                <a:cs typeface="Calibri"/>
              </a:rPr>
              <a:t> </a:t>
            </a:r>
            <a:r>
              <a:rPr lang="en-US" err="1">
                <a:cs typeface="Calibri"/>
              </a:rPr>
              <a:t>aperte</a:t>
            </a:r>
            <a:r>
              <a:rPr lang="en-US">
                <a:cs typeface="Calibri"/>
              </a:rPr>
              <a:t> </a:t>
            </a:r>
            <a:r>
              <a:rPr lang="en-US" err="1">
                <a:cs typeface="Calibri"/>
              </a:rPr>
              <a:t>sul</a:t>
            </a:r>
            <a:r>
              <a:rPr lang="en-US">
                <a:cs typeface="Calibri"/>
              </a:rPr>
              <a:t> firewall </a:t>
            </a:r>
            <a:r>
              <a:rPr lang="en-US" err="1">
                <a:cs typeface="Calibri"/>
              </a:rPr>
              <a:t>perimetrale</a:t>
            </a:r>
            <a:r>
              <a:rPr lang="en-US">
                <a:cs typeface="Calibri"/>
              </a:rPr>
              <a:t> </a:t>
            </a:r>
            <a:r>
              <a:rPr lang="en-US" err="1">
                <a:ea typeface="+mn-lt"/>
                <a:cs typeface="+mn-lt"/>
              </a:rPr>
              <a:t>tutte</a:t>
            </a:r>
            <a:r>
              <a:rPr lang="en-US">
                <a:ea typeface="+mn-lt"/>
                <a:cs typeface="+mn-lt"/>
              </a:rPr>
              <a:t> le </a:t>
            </a:r>
            <a:r>
              <a:rPr lang="en-US" err="1">
                <a:ea typeface="+mn-lt"/>
                <a:cs typeface="+mn-lt"/>
              </a:rPr>
              <a:t>porte</a:t>
            </a:r>
            <a:r>
              <a:rPr lang="en-US">
                <a:ea typeface="+mn-lt"/>
                <a:cs typeface="+mn-lt"/>
              </a:rPr>
              <a:t> </a:t>
            </a:r>
            <a:r>
              <a:rPr lang="en-US" err="1">
                <a:ea typeface="+mn-lt"/>
                <a:cs typeface="+mn-lt"/>
              </a:rPr>
              <a:t>alte</a:t>
            </a:r>
            <a:r>
              <a:rPr lang="en-US">
                <a:ea typeface="+mn-lt"/>
                <a:cs typeface="+mn-lt"/>
              </a:rPr>
              <a:t> (&gt;1024) </a:t>
            </a:r>
            <a:r>
              <a:rPr lang="en-US" err="1">
                <a:ea typeface="+mn-lt"/>
                <a:cs typeface="+mn-lt"/>
              </a:rPr>
              <a:t>tranne</a:t>
            </a:r>
            <a:r>
              <a:rPr lang="en-US">
                <a:ea typeface="+mn-lt"/>
                <a:cs typeface="+mn-lt"/>
              </a:rPr>
              <a:t>:</a:t>
            </a:r>
          </a:p>
          <a:p>
            <a:pPr lvl="1" algn="just"/>
            <a:r>
              <a:rPr lang="en-US">
                <a:ea typeface="+mn-lt"/>
                <a:cs typeface="+mn-lt"/>
              </a:rPr>
              <a:t>1080 (socks proxy) </a:t>
            </a:r>
          </a:p>
          <a:p>
            <a:pPr lvl="1" algn="just"/>
            <a:r>
              <a:rPr lang="en-US">
                <a:ea typeface="+mn-lt"/>
                <a:cs typeface="+mn-lt"/>
              </a:rPr>
              <a:t>1191 (</a:t>
            </a:r>
            <a:r>
              <a:rPr lang="en-US" err="1">
                <a:ea typeface="+mn-lt"/>
                <a:cs typeface="+mn-lt"/>
              </a:rPr>
              <a:t>gpfs</a:t>
            </a:r>
            <a:r>
              <a:rPr lang="en-US">
                <a:ea typeface="+mn-lt"/>
                <a:cs typeface="+mn-lt"/>
              </a:rPr>
              <a:t>) (</a:t>
            </a:r>
            <a:r>
              <a:rPr lang="en-US" err="1">
                <a:ea typeface="+mn-lt"/>
                <a:cs typeface="+mn-lt"/>
              </a:rPr>
              <a:t>udp+tcp</a:t>
            </a:r>
            <a:r>
              <a:rPr lang="en-US">
                <a:ea typeface="+mn-lt"/>
                <a:cs typeface="+mn-lt"/>
              </a:rPr>
              <a:t>)  </a:t>
            </a:r>
          </a:p>
          <a:p>
            <a:pPr lvl="1" algn="just"/>
            <a:r>
              <a:rPr lang="en-US">
                <a:ea typeface="+mn-lt"/>
                <a:cs typeface="+mn-lt"/>
              </a:rPr>
              <a:t>2049, 4045, 4046, 4049, 20048, 20049 (</a:t>
            </a:r>
            <a:r>
              <a:rPr lang="en-US" err="1">
                <a:ea typeface="+mn-lt"/>
                <a:cs typeface="+mn-lt"/>
              </a:rPr>
              <a:t>nfs</a:t>
            </a:r>
            <a:r>
              <a:rPr lang="en-US">
                <a:ea typeface="+mn-lt"/>
                <a:cs typeface="+mn-lt"/>
              </a:rPr>
              <a:t>) (</a:t>
            </a:r>
            <a:r>
              <a:rPr lang="en-US" err="1">
                <a:ea typeface="+mn-lt"/>
                <a:cs typeface="+mn-lt"/>
              </a:rPr>
              <a:t>udp+tcp</a:t>
            </a:r>
            <a:r>
              <a:rPr lang="en-US">
                <a:ea typeface="+mn-lt"/>
                <a:cs typeface="+mn-lt"/>
              </a:rPr>
              <a:t>)  </a:t>
            </a:r>
          </a:p>
          <a:p>
            <a:pPr lvl="1" algn="just"/>
            <a:r>
              <a:rPr lang="en-US">
                <a:ea typeface="+mn-lt"/>
                <a:cs typeface="+mn-lt"/>
              </a:rPr>
              <a:t>3260 (</a:t>
            </a:r>
            <a:r>
              <a:rPr lang="en-US" err="1">
                <a:ea typeface="+mn-lt"/>
                <a:cs typeface="+mn-lt"/>
              </a:rPr>
              <a:t>iscsi</a:t>
            </a:r>
            <a:r>
              <a:rPr lang="en-US">
                <a:ea typeface="+mn-lt"/>
                <a:cs typeface="+mn-lt"/>
              </a:rPr>
              <a:t>)  </a:t>
            </a:r>
          </a:p>
          <a:p>
            <a:pPr lvl="1" algn="just"/>
            <a:r>
              <a:rPr lang="en-US">
                <a:ea typeface="+mn-lt"/>
                <a:cs typeface="+mn-lt"/>
              </a:rPr>
              <a:t>3389 (</a:t>
            </a:r>
            <a:r>
              <a:rPr lang="en-US" err="1">
                <a:ea typeface="+mn-lt"/>
                <a:cs typeface="+mn-lt"/>
              </a:rPr>
              <a:t>rdp</a:t>
            </a:r>
            <a:r>
              <a:rPr lang="en-US">
                <a:ea typeface="+mn-lt"/>
                <a:cs typeface="+mn-lt"/>
              </a:rPr>
              <a:t>)  </a:t>
            </a:r>
          </a:p>
          <a:p>
            <a:pPr lvl="1" algn="just"/>
            <a:r>
              <a:rPr lang="en-US">
                <a:ea typeface="+mn-lt"/>
                <a:cs typeface="+mn-lt"/>
              </a:rPr>
              <a:t>5900 (</a:t>
            </a:r>
            <a:r>
              <a:rPr lang="en-US" err="1">
                <a:ea typeface="+mn-lt"/>
                <a:cs typeface="+mn-lt"/>
              </a:rPr>
              <a:t>vnc</a:t>
            </a:r>
            <a:r>
              <a:rPr lang="en-US">
                <a:ea typeface="+mn-lt"/>
                <a:cs typeface="+mn-lt"/>
              </a:rPr>
              <a:t>)  </a:t>
            </a:r>
          </a:p>
          <a:p>
            <a:pPr lvl="1" algn="just"/>
            <a:r>
              <a:rPr lang="en-US">
                <a:ea typeface="+mn-lt"/>
                <a:cs typeface="+mn-lt"/>
              </a:rPr>
              <a:t>5800 (</a:t>
            </a:r>
            <a:r>
              <a:rPr lang="en-US" err="1">
                <a:ea typeface="+mn-lt"/>
                <a:cs typeface="+mn-lt"/>
              </a:rPr>
              <a:t>jvr</a:t>
            </a:r>
            <a:r>
              <a:rPr lang="en-US">
                <a:ea typeface="+mn-lt"/>
                <a:cs typeface="+mn-lt"/>
              </a:rPr>
              <a:t>)  </a:t>
            </a:r>
          </a:p>
          <a:p>
            <a:pPr lvl="1" algn="just"/>
            <a:r>
              <a:rPr lang="en-US">
                <a:ea typeface="+mn-lt"/>
                <a:cs typeface="+mn-lt"/>
              </a:rPr>
              <a:t>10000 (</a:t>
            </a:r>
            <a:r>
              <a:rPr lang="en-US" err="1">
                <a:ea typeface="+mn-lt"/>
                <a:cs typeface="+mn-lt"/>
              </a:rPr>
              <a:t>webmin</a:t>
            </a:r>
            <a:r>
              <a:rPr lang="en-US">
                <a:ea typeface="+mn-lt"/>
                <a:cs typeface="+mn-lt"/>
              </a:rPr>
              <a:t>)  </a:t>
            </a:r>
          </a:p>
          <a:p>
            <a:pPr lvl="1" algn="just"/>
            <a:r>
              <a:rPr lang="en-US">
                <a:ea typeface="+mn-lt"/>
                <a:cs typeface="+mn-lt"/>
              </a:rPr>
              <a:t>6000 to 6023 (X11)  </a:t>
            </a:r>
          </a:p>
          <a:p>
            <a:pPr algn="just"/>
            <a:r>
              <a:rPr lang="en-US">
                <a:cs typeface="Calibri"/>
              </a:rPr>
              <a:t>Le </a:t>
            </a:r>
            <a:r>
              <a:rPr lang="en-US" err="1">
                <a:cs typeface="Calibri"/>
              </a:rPr>
              <a:t>porte</a:t>
            </a:r>
            <a:r>
              <a:rPr lang="en-US">
                <a:cs typeface="Calibri"/>
              </a:rPr>
              <a:t> </a:t>
            </a:r>
            <a:r>
              <a:rPr lang="en-US" err="1">
                <a:cs typeface="Calibri"/>
              </a:rPr>
              <a:t>alte</a:t>
            </a:r>
            <a:r>
              <a:rPr lang="en-US">
                <a:cs typeface="Calibri"/>
              </a:rPr>
              <a:t> </a:t>
            </a:r>
            <a:r>
              <a:rPr lang="en-US" err="1">
                <a:cs typeface="Calibri"/>
              </a:rPr>
              <a:t>che</a:t>
            </a:r>
            <a:r>
              <a:rPr lang="en-US">
                <a:cs typeface="Calibri"/>
              </a:rPr>
              <a:t> </a:t>
            </a:r>
            <a:r>
              <a:rPr lang="en-US" err="1">
                <a:cs typeface="Calibri"/>
              </a:rPr>
              <a:t>rimangono</a:t>
            </a:r>
            <a:r>
              <a:rPr lang="en-US">
                <a:cs typeface="Calibri"/>
              </a:rPr>
              <a:t> </a:t>
            </a:r>
            <a:r>
              <a:rPr lang="en-US" err="1">
                <a:cs typeface="Calibri"/>
              </a:rPr>
              <a:t>chiuse</a:t>
            </a:r>
            <a:r>
              <a:rPr lang="en-US">
                <a:cs typeface="Calibri"/>
              </a:rPr>
              <a:t> </a:t>
            </a:r>
            <a:r>
              <a:rPr lang="en-US" err="1">
                <a:cs typeface="Calibri"/>
              </a:rPr>
              <a:t>sono</a:t>
            </a:r>
            <a:r>
              <a:rPr lang="en-US">
                <a:cs typeface="Calibri"/>
              </a:rPr>
              <a:t> </a:t>
            </a:r>
            <a:r>
              <a:rPr lang="en-US" err="1">
                <a:cs typeface="Calibri"/>
              </a:rPr>
              <a:t>tali</a:t>
            </a:r>
            <a:r>
              <a:rPr lang="en-US">
                <a:cs typeface="Calibri"/>
              </a:rPr>
              <a:t> </a:t>
            </a:r>
            <a:r>
              <a:rPr lang="en-US" err="1">
                <a:cs typeface="Calibri"/>
              </a:rPr>
              <a:t>perché</a:t>
            </a:r>
            <a:r>
              <a:rPr lang="en-US">
                <a:cs typeface="Calibri"/>
              </a:rPr>
              <a:t> </a:t>
            </a:r>
            <a:r>
              <a:rPr lang="en-US" err="1">
                <a:cs typeface="Calibri"/>
              </a:rPr>
              <a:t>su</a:t>
            </a:r>
            <a:r>
              <a:rPr lang="en-US">
                <a:cs typeface="Calibri"/>
              </a:rPr>
              <a:t> di </a:t>
            </a:r>
            <a:r>
              <a:rPr lang="en-US" err="1">
                <a:cs typeface="Calibri"/>
              </a:rPr>
              <a:t>esse</a:t>
            </a:r>
            <a:r>
              <a:rPr lang="en-US">
                <a:cs typeface="Calibri"/>
              </a:rPr>
              <a:t> </a:t>
            </a:r>
            <a:r>
              <a:rPr lang="en-US" err="1">
                <a:cs typeface="Calibri"/>
              </a:rPr>
              <a:t>girano</a:t>
            </a:r>
            <a:r>
              <a:rPr lang="en-US">
                <a:cs typeface="Calibri"/>
              </a:rPr>
              <a:t> </a:t>
            </a:r>
            <a:r>
              <a:rPr lang="en-US" err="1">
                <a:cs typeface="Calibri"/>
              </a:rPr>
              <a:t>servizi</a:t>
            </a:r>
            <a:r>
              <a:rPr lang="en-US">
                <a:cs typeface="Calibri"/>
              </a:rPr>
              <a:t> </a:t>
            </a:r>
            <a:r>
              <a:rPr lang="en-US" err="1">
                <a:cs typeface="Calibri"/>
              </a:rPr>
              <a:t>pericolosi</a:t>
            </a:r>
            <a:r>
              <a:rPr lang="en-US">
                <a:cs typeface="Calibri"/>
              </a:rPr>
              <a:t> come file system di rete o </a:t>
            </a:r>
            <a:r>
              <a:rPr lang="en-US" err="1">
                <a:cs typeface="Calibri"/>
              </a:rPr>
              <a:t>versioni</a:t>
            </a:r>
            <a:r>
              <a:rPr lang="en-US">
                <a:cs typeface="Calibri"/>
              </a:rPr>
              <a:t> di remote desktop</a:t>
            </a:r>
          </a:p>
          <a:p>
            <a:endParaRPr lang="en-US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8967267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FCB3BF-F63C-421E-A58F-35D5E42430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cs typeface="Calibri Light"/>
              </a:rPr>
              <a:t>Lifecycle </a:t>
            </a:r>
            <a:r>
              <a:rPr lang="en-US" err="1">
                <a:cs typeface="Calibri Light"/>
              </a:rPr>
              <a:t>delle</a:t>
            </a:r>
            <a:r>
              <a:rPr lang="en-US">
                <a:cs typeface="Calibri Light"/>
              </a:rPr>
              <a:t> VM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4944C8-5074-4E55-B4B0-ADEF416A9B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>
                <a:cs typeface="Calibri"/>
              </a:rPr>
              <a:t>Una VM non </a:t>
            </a:r>
            <a:r>
              <a:rPr lang="en-US" err="1">
                <a:cs typeface="Calibri"/>
              </a:rPr>
              <a:t>può</a:t>
            </a:r>
            <a:r>
              <a:rPr lang="en-US">
                <a:cs typeface="Calibri"/>
              </a:rPr>
              <a:t> </a:t>
            </a:r>
            <a:r>
              <a:rPr lang="en-US" err="1">
                <a:cs typeface="Calibri"/>
              </a:rPr>
              <a:t>sopravvivere</a:t>
            </a:r>
            <a:r>
              <a:rPr lang="en-US">
                <a:cs typeface="Calibri"/>
              </a:rPr>
              <a:t> </a:t>
            </a:r>
            <a:r>
              <a:rPr lang="en-US" err="1">
                <a:cs typeface="Calibri"/>
              </a:rPr>
              <a:t>all'utente</a:t>
            </a:r>
            <a:r>
              <a:rPr lang="en-US">
                <a:cs typeface="Calibri"/>
              </a:rPr>
              <a:t> da cui è </a:t>
            </a:r>
            <a:r>
              <a:rPr lang="en-US" err="1">
                <a:cs typeface="Calibri"/>
              </a:rPr>
              <a:t>stata</a:t>
            </a:r>
            <a:r>
              <a:rPr lang="en-US">
                <a:cs typeface="Calibri"/>
              </a:rPr>
              <a:t> </a:t>
            </a:r>
            <a:r>
              <a:rPr lang="en-US" err="1">
                <a:cs typeface="Calibri"/>
              </a:rPr>
              <a:t>creata</a:t>
            </a:r>
            <a:endParaRPr lang="en-US">
              <a:cs typeface="Calibri"/>
            </a:endParaRPr>
          </a:p>
          <a:p>
            <a:pPr lvl="1"/>
            <a:r>
              <a:rPr lang="en-US">
                <a:cs typeface="Calibri"/>
              </a:rPr>
              <a:t>Se </a:t>
            </a:r>
            <a:r>
              <a:rPr lang="en-US" err="1">
                <a:cs typeface="Calibri"/>
              </a:rPr>
              <a:t>l'utente</a:t>
            </a:r>
            <a:r>
              <a:rPr lang="en-US">
                <a:cs typeface="Calibri"/>
              </a:rPr>
              <a:t> </a:t>
            </a:r>
            <a:r>
              <a:rPr lang="en-US" err="1">
                <a:cs typeface="Calibri"/>
              </a:rPr>
              <a:t>perde</a:t>
            </a:r>
            <a:r>
              <a:rPr lang="en-US">
                <a:cs typeface="Calibri"/>
              </a:rPr>
              <a:t> il </a:t>
            </a:r>
            <a:r>
              <a:rPr lang="en-US" err="1">
                <a:cs typeface="Calibri"/>
              </a:rPr>
              <a:t>diritto</a:t>
            </a:r>
            <a:r>
              <a:rPr lang="en-US">
                <a:cs typeface="Calibri"/>
              </a:rPr>
              <a:t> di accesso </a:t>
            </a:r>
            <a:r>
              <a:rPr lang="en-US" err="1">
                <a:cs typeface="Calibri"/>
              </a:rPr>
              <a:t>alla</a:t>
            </a:r>
            <a:r>
              <a:rPr lang="en-US">
                <a:cs typeface="Calibri"/>
              </a:rPr>
              <a:t> INFN-Cloud, la VM </a:t>
            </a:r>
            <a:r>
              <a:rPr lang="en-US" err="1">
                <a:cs typeface="Calibri"/>
              </a:rPr>
              <a:t>verrà</a:t>
            </a:r>
            <a:r>
              <a:rPr lang="en-US">
                <a:cs typeface="Calibri"/>
              </a:rPr>
              <a:t> </a:t>
            </a:r>
            <a:r>
              <a:rPr lang="en-US" err="1">
                <a:cs typeface="Calibri"/>
              </a:rPr>
              <a:t>distrutta</a:t>
            </a:r>
            <a:r>
              <a:rPr lang="en-US">
                <a:cs typeface="Calibri"/>
              </a:rPr>
              <a:t>.</a:t>
            </a:r>
          </a:p>
          <a:p>
            <a:pPr lvl="1"/>
            <a:endParaRPr lang="en-US">
              <a:cs typeface="Calibri"/>
            </a:endParaRPr>
          </a:p>
          <a:p>
            <a:r>
              <a:rPr lang="en-US">
                <a:cs typeface="Calibri"/>
              </a:rPr>
              <a:t>Se il team di </a:t>
            </a:r>
            <a:r>
              <a:rPr lang="en-US" err="1">
                <a:cs typeface="Calibri"/>
              </a:rPr>
              <a:t>gestione</a:t>
            </a:r>
            <a:r>
              <a:rPr lang="en-US">
                <a:cs typeface="Calibri"/>
              </a:rPr>
              <a:t> di INFN-Cloud </a:t>
            </a:r>
            <a:r>
              <a:rPr lang="en-US" err="1">
                <a:cs typeface="Calibri"/>
              </a:rPr>
              <a:t>viene</a:t>
            </a:r>
            <a:r>
              <a:rPr lang="en-US">
                <a:cs typeface="Calibri"/>
              </a:rPr>
              <a:t> </a:t>
            </a:r>
            <a:r>
              <a:rPr lang="en-US" err="1">
                <a:cs typeface="Calibri"/>
              </a:rPr>
              <a:t>avvisato</a:t>
            </a:r>
            <a:r>
              <a:rPr lang="en-US">
                <a:cs typeface="Calibri"/>
              </a:rPr>
              <a:t> con </a:t>
            </a:r>
            <a:r>
              <a:rPr lang="en-US" err="1">
                <a:cs typeface="Calibri"/>
              </a:rPr>
              <a:t>sufficiente</a:t>
            </a:r>
            <a:r>
              <a:rPr lang="en-US">
                <a:cs typeface="Calibri"/>
              </a:rPr>
              <a:t> </a:t>
            </a:r>
            <a:r>
              <a:rPr lang="en-US" err="1">
                <a:cs typeface="Calibri"/>
              </a:rPr>
              <a:t>anticipo</a:t>
            </a:r>
            <a:r>
              <a:rPr lang="en-US">
                <a:cs typeface="Calibri"/>
              </a:rPr>
              <a:t> </a:t>
            </a:r>
            <a:r>
              <a:rPr lang="en-US" err="1">
                <a:cs typeface="Calibri"/>
              </a:rPr>
              <a:t>potrà</a:t>
            </a:r>
            <a:r>
              <a:rPr lang="en-US">
                <a:cs typeface="Calibri"/>
              </a:rPr>
              <a:t> </a:t>
            </a:r>
            <a:r>
              <a:rPr lang="en-US" err="1">
                <a:cs typeface="Calibri"/>
              </a:rPr>
              <a:t>aiutare</a:t>
            </a:r>
            <a:r>
              <a:rPr lang="en-US">
                <a:cs typeface="Calibri"/>
              </a:rPr>
              <a:t> </a:t>
            </a:r>
            <a:r>
              <a:rPr lang="en-US" err="1">
                <a:cs typeface="Calibri"/>
              </a:rPr>
              <a:t>nella</a:t>
            </a:r>
            <a:r>
              <a:rPr lang="en-US">
                <a:cs typeface="Calibri"/>
              </a:rPr>
              <a:t> </a:t>
            </a:r>
            <a:r>
              <a:rPr lang="en-US" err="1">
                <a:cs typeface="Calibri"/>
              </a:rPr>
              <a:t>migrazione</a:t>
            </a:r>
            <a:r>
              <a:rPr lang="en-US">
                <a:cs typeface="Calibri"/>
              </a:rPr>
              <a:t>.</a:t>
            </a:r>
          </a:p>
          <a:p>
            <a:pPr lvl="1"/>
            <a:r>
              <a:rPr lang="en-US">
                <a:cs typeface="Calibri"/>
              </a:rPr>
              <a:t>Ma non ci </a:t>
            </a:r>
            <a:r>
              <a:rPr lang="en-US" err="1">
                <a:cs typeface="Calibri"/>
              </a:rPr>
              <a:t>sono</a:t>
            </a:r>
            <a:r>
              <a:rPr lang="en-US">
                <a:cs typeface="Calibri"/>
              </a:rPr>
              <a:t> </a:t>
            </a:r>
            <a:r>
              <a:rPr lang="en-US" err="1">
                <a:cs typeface="Calibri"/>
              </a:rPr>
              <a:t>promesse</a:t>
            </a:r>
            <a:r>
              <a:rPr lang="en-US">
                <a:cs typeface="Calibri"/>
              </a:rPr>
              <a:t> né </a:t>
            </a:r>
            <a:r>
              <a:rPr lang="en-US" err="1">
                <a:cs typeface="Calibri"/>
              </a:rPr>
              <a:t>garanzie</a:t>
            </a:r>
          </a:p>
          <a:p>
            <a:pPr lvl="1"/>
            <a:endParaRPr lang="en-US">
              <a:cs typeface="Calibri"/>
            </a:endParaRPr>
          </a:p>
          <a:p>
            <a:r>
              <a:rPr lang="en-US">
                <a:cs typeface="Calibri"/>
              </a:rPr>
              <a:t>Non ci </a:t>
            </a:r>
            <a:r>
              <a:rPr lang="en-US" err="1">
                <a:cs typeface="Calibri"/>
              </a:rPr>
              <a:t>saranno</a:t>
            </a:r>
            <a:r>
              <a:rPr lang="en-US">
                <a:cs typeface="Calibri"/>
              </a:rPr>
              <a:t> VM "</a:t>
            </a:r>
            <a:r>
              <a:rPr lang="en-US" err="1">
                <a:cs typeface="Calibri"/>
              </a:rPr>
              <a:t>monche</a:t>
            </a:r>
            <a:r>
              <a:rPr lang="en-US">
                <a:cs typeface="Calibri"/>
              </a:rPr>
              <a:t>" </a:t>
            </a:r>
            <a:r>
              <a:rPr lang="en-US" err="1">
                <a:cs typeface="Calibri"/>
              </a:rPr>
              <a:t>ovvero</a:t>
            </a:r>
            <a:r>
              <a:rPr lang="en-US">
                <a:cs typeface="Calibri"/>
              </a:rPr>
              <a:t> senza un </a:t>
            </a:r>
            <a:r>
              <a:rPr lang="en-US" err="1">
                <a:cs typeface="Calibri"/>
              </a:rPr>
              <a:t>Amministratore</a:t>
            </a:r>
            <a:r>
              <a:rPr lang="en-US">
                <a:cs typeface="Calibri"/>
              </a:rPr>
              <a:t> di Sistema </a:t>
            </a:r>
            <a:r>
              <a:rPr lang="en-US" err="1">
                <a:cs typeface="Calibri"/>
              </a:rPr>
              <a:t>che</a:t>
            </a:r>
            <a:r>
              <a:rPr lang="en-US">
                <a:cs typeface="Calibri"/>
              </a:rPr>
              <a:t> ne </a:t>
            </a:r>
            <a:r>
              <a:rPr lang="en-US" err="1">
                <a:cs typeface="Calibri"/>
              </a:rPr>
              <a:t>sia</a:t>
            </a:r>
            <a:r>
              <a:rPr lang="en-US">
                <a:cs typeface="Calibri"/>
              </a:rPr>
              <a:t> </a:t>
            </a:r>
            <a:r>
              <a:rPr lang="en-US" err="1">
                <a:cs typeface="Calibri"/>
              </a:rPr>
              <a:t>responsabile</a:t>
            </a:r>
            <a:r>
              <a:rPr lang="en-US">
                <a:cs typeface="Calibri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948992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1E5630-5E76-1743-B8F1-15E2C70AA7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https://</a:t>
            </a:r>
            <a:r>
              <a:rPr lang="en-US" dirty="0" err="1">
                <a:hlinkClick r:id="rId2"/>
              </a:rPr>
              <a:t>www.cloud.infn.it</a:t>
            </a:r>
            <a:r>
              <a:rPr lang="en-US" dirty="0">
                <a:hlinkClick r:id="rId2"/>
              </a:rPr>
              <a:t>/policies-procedures/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3B720A-1341-3F45-883D-CCB0411154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</a:t>
            </a:r>
            <a:r>
              <a:rPr lang="en-US" dirty="0" err="1"/>
              <a:t>questo</a:t>
            </a:r>
            <a:r>
              <a:rPr lang="en-US" dirty="0"/>
              <a:t> link </a:t>
            </a:r>
            <a:r>
              <a:rPr lang="en-US" dirty="0" err="1"/>
              <a:t>potete</a:t>
            </a:r>
            <a:r>
              <a:rPr lang="en-US" dirty="0"/>
              <a:t> </a:t>
            </a:r>
            <a:r>
              <a:rPr lang="en-US" dirty="0" err="1"/>
              <a:t>trovare</a:t>
            </a:r>
            <a:r>
              <a:rPr lang="en-US" dirty="0"/>
              <a:t> </a:t>
            </a:r>
            <a:r>
              <a:rPr lang="en-US" dirty="0" err="1"/>
              <a:t>tutte</a:t>
            </a:r>
            <a:r>
              <a:rPr lang="en-US" dirty="0"/>
              <a:t> le policy e le procedure operative </a:t>
            </a:r>
            <a:r>
              <a:rPr lang="en-US" dirty="0" err="1"/>
              <a:t>che</a:t>
            </a:r>
            <a:r>
              <a:rPr lang="en-US" dirty="0"/>
              <a:t> </a:t>
            </a:r>
            <a:r>
              <a:rPr lang="en-US" dirty="0" err="1"/>
              <a:t>riguardano</a:t>
            </a:r>
            <a:r>
              <a:rPr lang="en-US" dirty="0"/>
              <a:t> </a:t>
            </a:r>
            <a:r>
              <a:rPr lang="en-US" dirty="0" err="1"/>
              <a:t>nello</a:t>
            </a:r>
            <a:r>
              <a:rPr lang="en-US" dirty="0"/>
              <a:t> specific INFN Cloud</a:t>
            </a:r>
          </a:p>
          <a:p>
            <a:r>
              <a:rPr lang="en-US" dirty="0" err="1"/>
              <a:t>Troverete</a:t>
            </a:r>
            <a:r>
              <a:rPr lang="en-US" dirty="0"/>
              <a:t> </a:t>
            </a:r>
            <a:r>
              <a:rPr lang="en-US" dirty="0" err="1"/>
              <a:t>l’AUP</a:t>
            </a:r>
            <a:r>
              <a:rPr lang="en-US" dirty="0"/>
              <a:t> </a:t>
            </a:r>
            <a:r>
              <a:rPr lang="en-US" dirty="0" err="1"/>
              <a:t>che</a:t>
            </a:r>
            <a:r>
              <a:rPr lang="en-US" dirty="0"/>
              <a:t> </a:t>
            </a:r>
            <a:r>
              <a:rPr lang="en-US" dirty="0" err="1"/>
              <a:t>accetterete</a:t>
            </a:r>
            <a:r>
              <a:rPr lang="en-US" dirty="0"/>
              <a:t> in </a:t>
            </a:r>
            <a:r>
              <a:rPr lang="en-US" dirty="0" err="1"/>
              <a:t>fase</a:t>
            </a:r>
            <a:r>
              <a:rPr lang="en-US" dirty="0"/>
              <a:t> di </a:t>
            </a:r>
            <a:r>
              <a:rPr lang="en-US" dirty="0" err="1"/>
              <a:t>registrazioni</a:t>
            </a:r>
            <a:r>
              <a:rPr lang="en-US" dirty="0"/>
              <a:t> IAM</a:t>
            </a:r>
          </a:p>
          <a:p>
            <a:r>
              <a:rPr lang="en-US" dirty="0"/>
              <a:t>Le procedure </a:t>
            </a:r>
            <a:r>
              <a:rPr lang="en-US" dirty="0" err="1"/>
              <a:t>che</a:t>
            </a:r>
            <a:r>
              <a:rPr lang="en-US" dirty="0"/>
              <a:t> </a:t>
            </a:r>
            <a:r>
              <a:rPr lang="en-US" dirty="0" err="1"/>
              <a:t>regolano</a:t>
            </a:r>
            <a:r>
              <a:rPr lang="en-US" dirty="0"/>
              <a:t> le cloud federate</a:t>
            </a:r>
          </a:p>
          <a:p>
            <a:r>
              <a:rPr lang="en-US" dirty="0" err="1"/>
              <a:t>Buone</a:t>
            </a:r>
            <a:r>
              <a:rPr lang="en-US" dirty="0"/>
              <a:t> </a:t>
            </a:r>
            <a:r>
              <a:rPr lang="en-US" dirty="0" err="1"/>
              <a:t>pratiche</a:t>
            </a:r>
            <a:r>
              <a:rPr lang="en-US" dirty="0"/>
              <a:t> di </a:t>
            </a:r>
            <a:r>
              <a:rPr lang="en-US" dirty="0" err="1"/>
              <a:t>utilizzo</a:t>
            </a:r>
            <a:r>
              <a:rPr lang="en-US" dirty="0"/>
              <a:t> </a:t>
            </a:r>
            <a:r>
              <a:rPr lang="en-US" dirty="0" err="1"/>
              <a:t>delle</a:t>
            </a:r>
            <a:r>
              <a:rPr lang="en-US" dirty="0"/>
              <a:t> </a:t>
            </a:r>
            <a:r>
              <a:rPr lang="en-US" dirty="0" err="1"/>
              <a:t>risorse</a:t>
            </a:r>
            <a:endParaRPr lang="en-US" dirty="0"/>
          </a:p>
          <a:p>
            <a:r>
              <a:rPr lang="en-US" dirty="0"/>
              <a:t>Le procedure operative </a:t>
            </a:r>
            <a:r>
              <a:rPr lang="en-US" dirty="0" err="1"/>
              <a:t>delle</a:t>
            </a:r>
            <a:r>
              <a:rPr lang="en-US" dirty="0"/>
              <a:t> </a:t>
            </a:r>
            <a:r>
              <a:rPr lang="en-US" dirty="0" err="1"/>
              <a:t>quali</a:t>
            </a:r>
            <a:r>
              <a:rPr lang="en-US" dirty="0"/>
              <a:t> </a:t>
            </a:r>
            <a:r>
              <a:rPr lang="en-US" dirty="0" err="1"/>
              <a:t>abbiamo</a:t>
            </a:r>
            <a:r>
              <a:rPr lang="en-US" dirty="0"/>
              <a:t> </a:t>
            </a:r>
            <a:r>
              <a:rPr lang="en-US" dirty="0" err="1"/>
              <a:t>discusso</a:t>
            </a:r>
            <a:r>
              <a:rPr lang="en-US" dirty="0"/>
              <a:t> </a:t>
            </a:r>
            <a:r>
              <a:rPr lang="en-US" dirty="0" err="1"/>
              <a:t>nella</a:t>
            </a:r>
            <a:r>
              <a:rPr lang="en-US" dirty="0"/>
              <a:t> </a:t>
            </a:r>
            <a:r>
              <a:rPr lang="en-US" dirty="0" err="1"/>
              <a:t>presentazione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71915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36C3EA-6146-574E-96E2-A347195C49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Cloud AUP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C0BBEB-9614-0143-81FF-BC99B6A3F2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7"/>
            <a:ext cx="10515600" cy="3913981"/>
          </a:xfrm>
        </p:spPr>
        <p:txBody>
          <a:bodyPr>
            <a:normAutofit fontScale="92500" lnSpcReduction="20000"/>
          </a:bodyPr>
          <a:lstStyle/>
          <a:p>
            <a:r>
              <a:rPr lang="en-GB" dirty="0"/>
              <a:t>L'INFN </a:t>
            </a:r>
            <a:r>
              <a:rPr lang="en-GB" dirty="0" err="1"/>
              <a:t>rende</a:t>
            </a:r>
            <a:r>
              <a:rPr lang="en-GB" dirty="0"/>
              <a:t> </a:t>
            </a:r>
            <a:r>
              <a:rPr lang="en-GB" dirty="0" err="1"/>
              <a:t>disponibile</a:t>
            </a:r>
            <a:r>
              <a:rPr lang="en-GB" dirty="0"/>
              <a:t> una </a:t>
            </a:r>
            <a:r>
              <a:rPr lang="en-GB" dirty="0" err="1"/>
              <a:t>infrastruttura</a:t>
            </a:r>
            <a:r>
              <a:rPr lang="en-GB" dirty="0"/>
              <a:t> e una </a:t>
            </a:r>
            <a:r>
              <a:rPr lang="en-GB" dirty="0" err="1"/>
              <a:t>serie</a:t>
            </a:r>
            <a:r>
              <a:rPr lang="en-GB" dirty="0"/>
              <a:t> di </a:t>
            </a:r>
            <a:r>
              <a:rPr lang="en-GB" dirty="0" err="1"/>
              <a:t>servizi</a:t>
            </a:r>
            <a:r>
              <a:rPr lang="en-GB" dirty="0"/>
              <a:t> in </a:t>
            </a:r>
            <a:r>
              <a:rPr lang="en-GB" dirty="0" err="1"/>
              <a:t>modalità</a:t>
            </a:r>
            <a:r>
              <a:rPr lang="en-GB" dirty="0"/>
              <a:t> Cloud, </a:t>
            </a:r>
            <a:r>
              <a:rPr lang="en-GB" dirty="0" err="1"/>
              <a:t>chiamata</a:t>
            </a:r>
            <a:r>
              <a:rPr lang="en-GB" dirty="0"/>
              <a:t> INFN-</a:t>
            </a:r>
            <a:r>
              <a:rPr lang="en-GB" dirty="0" err="1"/>
              <a:t>Cloud,per</a:t>
            </a:r>
            <a:r>
              <a:rPr lang="en-GB" dirty="0"/>
              <a:t> </a:t>
            </a:r>
            <a:r>
              <a:rPr lang="en-GB" dirty="0" err="1"/>
              <a:t>scopi</a:t>
            </a:r>
            <a:r>
              <a:rPr lang="en-GB" dirty="0"/>
              <a:t> di </a:t>
            </a:r>
            <a:r>
              <a:rPr lang="en-GB" dirty="0" err="1"/>
              <a:t>ricerca</a:t>
            </a:r>
            <a:r>
              <a:rPr lang="en-GB" dirty="0"/>
              <a:t> </a:t>
            </a:r>
            <a:r>
              <a:rPr lang="en-GB" dirty="0" err="1"/>
              <a:t>scientificao</a:t>
            </a:r>
            <a:r>
              <a:rPr lang="en-GB" dirty="0"/>
              <a:t> per </a:t>
            </a:r>
            <a:r>
              <a:rPr lang="en-GB" dirty="0" err="1"/>
              <a:t>scopi</a:t>
            </a:r>
            <a:r>
              <a:rPr lang="en-GB" dirty="0"/>
              <a:t> </a:t>
            </a:r>
            <a:r>
              <a:rPr lang="en-GB" dirty="0" err="1"/>
              <a:t>istituzionalidell’INFN</a:t>
            </a:r>
            <a:r>
              <a:rPr lang="en-GB" dirty="0"/>
              <a:t> e </a:t>
            </a:r>
            <a:r>
              <a:rPr lang="en-GB" dirty="0" err="1"/>
              <a:t>degli</a:t>
            </a:r>
            <a:r>
              <a:rPr lang="en-GB" dirty="0"/>
              <a:t> </a:t>
            </a:r>
            <a:r>
              <a:rPr lang="en-GB" dirty="0" err="1"/>
              <a:t>altri</a:t>
            </a:r>
            <a:r>
              <a:rPr lang="en-GB" dirty="0"/>
              <a:t> </a:t>
            </a:r>
            <a:r>
              <a:rPr lang="en-GB" dirty="0" err="1"/>
              <a:t>partecipantialla</a:t>
            </a:r>
            <a:r>
              <a:rPr lang="en-GB" dirty="0"/>
              <a:t> </a:t>
            </a:r>
            <a:r>
              <a:rPr lang="en-GB" dirty="0" err="1"/>
              <a:t>federazione.L’utilizzo</a:t>
            </a:r>
            <a:r>
              <a:rPr lang="en-GB" dirty="0"/>
              <a:t> di INFN-Cloud </a:t>
            </a:r>
            <a:r>
              <a:rPr lang="en-GB" dirty="0" err="1"/>
              <a:t>è</a:t>
            </a:r>
            <a:r>
              <a:rPr lang="en-GB" dirty="0"/>
              <a:t> </a:t>
            </a:r>
            <a:r>
              <a:rPr lang="en-GB" dirty="0" err="1"/>
              <a:t>aperto</a:t>
            </a:r>
            <a:r>
              <a:rPr lang="en-GB" dirty="0"/>
              <a:t> a </a:t>
            </a:r>
            <a:r>
              <a:rPr lang="en-GB" dirty="0" err="1"/>
              <a:t>dipendenti</a:t>
            </a:r>
            <a:r>
              <a:rPr lang="en-GB" dirty="0"/>
              <a:t> e </a:t>
            </a:r>
            <a:r>
              <a:rPr lang="en-GB" dirty="0" err="1"/>
              <a:t>associati</a:t>
            </a:r>
            <a:r>
              <a:rPr lang="en-GB" dirty="0"/>
              <a:t> </a:t>
            </a:r>
            <a:r>
              <a:rPr lang="en-GB" dirty="0" err="1"/>
              <a:t>all’INFN</a:t>
            </a:r>
            <a:r>
              <a:rPr lang="en-GB" dirty="0"/>
              <a:t>, o a </a:t>
            </a:r>
            <a:r>
              <a:rPr lang="en-GB" dirty="0" err="1"/>
              <a:t>coloro</a:t>
            </a:r>
            <a:r>
              <a:rPr lang="en-GB" dirty="0"/>
              <a:t> </a:t>
            </a:r>
            <a:r>
              <a:rPr lang="en-GB" dirty="0" err="1"/>
              <a:t>che</a:t>
            </a:r>
            <a:r>
              <a:rPr lang="en-GB" dirty="0"/>
              <a:t> ne </a:t>
            </a:r>
            <a:r>
              <a:rPr lang="en-GB" dirty="0" err="1"/>
              <a:t>hannoaccesso</a:t>
            </a:r>
            <a:r>
              <a:rPr lang="en-GB" dirty="0"/>
              <a:t> in </a:t>
            </a:r>
            <a:r>
              <a:rPr lang="en-GB" dirty="0" err="1"/>
              <a:t>virtùdiun</a:t>
            </a:r>
            <a:r>
              <a:rPr lang="en-GB" dirty="0"/>
              <a:t> </a:t>
            </a:r>
            <a:r>
              <a:rPr lang="en-GB" dirty="0" err="1"/>
              <a:t>progetto</a:t>
            </a:r>
            <a:r>
              <a:rPr lang="en-GB" dirty="0"/>
              <a:t>, </a:t>
            </a:r>
            <a:r>
              <a:rPr lang="en-GB" dirty="0" err="1"/>
              <a:t>contratto</a:t>
            </a:r>
            <a:r>
              <a:rPr lang="en-GB" dirty="0"/>
              <a:t> o </a:t>
            </a:r>
            <a:r>
              <a:rPr lang="en-GB" dirty="0" err="1"/>
              <a:t>convenzionecon</a:t>
            </a:r>
            <a:r>
              <a:rPr lang="en-GB" dirty="0"/>
              <a:t> </a:t>
            </a:r>
            <a:r>
              <a:rPr lang="en-GB" dirty="0" err="1"/>
              <a:t>l’INFNprevia</a:t>
            </a:r>
            <a:r>
              <a:rPr lang="en-GB" dirty="0"/>
              <a:t> </a:t>
            </a:r>
            <a:r>
              <a:rPr lang="en-GB" dirty="0" err="1"/>
              <a:t>lettura</a:t>
            </a:r>
            <a:r>
              <a:rPr lang="en-GB" dirty="0"/>
              <a:t>, </a:t>
            </a:r>
            <a:r>
              <a:rPr lang="en-GB" dirty="0" err="1"/>
              <a:t>comprensione</a:t>
            </a:r>
            <a:r>
              <a:rPr lang="en-GB" dirty="0"/>
              <a:t> ed </a:t>
            </a:r>
            <a:r>
              <a:rPr lang="en-GB" dirty="0" err="1"/>
              <a:t>esplicita</a:t>
            </a:r>
            <a:r>
              <a:rPr lang="en-GB" dirty="0"/>
              <a:t> </a:t>
            </a:r>
            <a:r>
              <a:rPr lang="en-GB" dirty="0" err="1"/>
              <a:t>accettazionedei</a:t>
            </a:r>
            <a:r>
              <a:rPr lang="en-GB" dirty="0"/>
              <a:t> termini e </a:t>
            </a:r>
            <a:r>
              <a:rPr lang="en-GB" dirty="0" err="1"/>
              <a:t>condizioni</a:t>
            </a:r>
            <a:r>
              <a:rPr lang="en-GB" dirty="0"/>
              <a:t> </a:t>
            </a:r>
            <a:r>
              <a:rPr lang="en-GB" dirty="0" err="1"/>
              <a:t>indicati</a:t>
            </a:r>
            <a:r>
              <a:rPr lang="en-GB" dirty="0"/>
              <a:t> in </a:t>
            </a:r>
            <a:r>
              <a:rPr lang="en-GB" dirty="0" err="1"/>
              <a:t>questo</a:t>
            </a:r>
            <a:r>
              <a:rPr lang="en-GB" dirty="0"/>
              <a:t> </a:t>
            </a:r>
            <a:r>
              <a:rPr lang="en-GB" dirty="0" err="1"/>
              <a:t>documentoe</a:t>
            </a:r>
            <a:r>
              <a:rPr lang="en-GB" dirty="0"/>
              <a:t> </a:t>
            </a:r>
            <a:r>
              <a:rPr lang="en-GB" dirty="0" err="1"/>
              <a:t>che</a:t>
            </a:r>
            <a:r>
              <a:rPr lang="en-GB" dirty="0"/>
              <a:t> </a:t>
            </a:r>
            <a:r>
              <a:rPr lang="en-GB" dirty="0" err="1"/>
              <a:t>sono</a:t>
            </a:r>
            <a:r>
              <a:rPr lang="en-GB" dirty="0"/>
              <a:t> </a:t>
            </a:r>
            <a:r>
              <a:rPr lang="en-GB" dirty="0" err="1"/>
              <a:t>stati</a:t>
            </a:r>
            <a:r>
              <a:rPr lang="en-GB" dirty="0"/>
              <a:t> </a:t>
            </a:r>
            <a:r>
              <a:rPr lang="en-GB" dirty="0" err="1"/>
              <a:t>esplicitamente</a:t>
            </a:r>
            <a:r>
              <a:rPr lang="en-GB" dirty="0"/>
              <a:t> </a:t>
            </a:r>
            <a:r>
              <a:rPr lang="en-GB" dirty="0" err="1"/>
              <a:t>autorizzati</a:t>
            </a:r>
            <a:r>
              <a:rPr lang="en-GB" dirty="0"/>
              <a:t> </a:t>
            </a:r>
            <a:r>
              <a:rPr lang="en-GB" dirty="0" err="1"/>
              <a:t>dall’INFN.Gli</a:t>
            </a:r>
            <a:r>
              <a:rPr lang="en-GB" dirty="0"/>
              <a:t> </a:t>
            </a:r>
            <a:r>
              <a:rPr lang="en-GB" dirty="0" err="1"/>
              <a:t>utenti</a:t>
            </a:r>
            <a:r>
              <a:rPr lang="en-GB" dirty="0"/>
              <a:t> di INFN-</a:t>
            </a:r>
            <a:r>
              <a:rPr lang="en-GB" dirty="0" err="1"/>
              <a:t>Cloudsonosoggettiai</a:t>
            </a:r>
            <a:r>
              <a:rPr lang="en-GB" dirty="0"/>
              <a:t> </a:t>
            </a:r>
            <a:r>
              <a:rPr lang="en-GB" dirty="0" err="1"/>
              <a:t>seguenti</a:t>
            </a:r>
            <a:r>
              <a:rPr lang="en-GB" dirty="0"/>
              <a:t> termini e </a:t>
            </a:r>
            <a:r>
              <a:rPr lang="en-GB" dirty="0" err="1"/>
              <a:t>condizioni:Definizioni</a:t>
            </a:r>
            <a:r>
              <a:rPr lang="en-GB" dirty="0"/>
              <a:t>: </a:t>
            </a:r>
            <a:r>
              <a:rPr lang="en-GB" dirty="0" err="1"/>
              <a:t>Utente</a:t>
            </a:r>
            <a:r>
              <a:rPr lang="en-GB" dirty="0"/>
              <a:t>: </a:t>
            </a:r>
            <a:r>
              <a:rPr lang="en-GB" dirty="0" err="1"/>
              <a:t>Chiunque</a:t>
            </a:r>
            <a:r>
              <a:rPr lang="en-GB" dirty="0"/>
              <a:t> </a:t>
            </a:r>
            <a:r>
              <a:rPr lang="en-GB" dirty="0" err="1"/>
              <a:t>ottenga</a:t>
            </a:r>
            <a:r>
              <a:rPr lang="en-GB" dirty="0"/>
              <a:t>, a </a:t>
            </a:r>
            <a:r>
              <a:rPr lang="en-GB" dirty="0" err="1"/>
              <a:t>qualunque</a:t>
            </a:r>
            <a:r>
              <a:rPr lang="en-GB" dirty="0"/>
              <a:t> </a:t>
            </a:r>
            <a:r>
              <a:rPr lang="en-GB" dirty="0" err="1"/>
              <a:t>titolo</a:t>
            </a:r>
            <a:r>
              <a:rPr lang="en-GB" dirty="0"/>
              <a:t>, </a:t>
            </a:r>
            <a:r>
              <a:rPr lang="en-GB" dirty="0" err="1"/>
              <a:t>i</a:t>
            </a:r>
            <a:r>
              <a:rPr lang="en-GB" dirty="0"/>
              <a:t> </a:t>
            </a:r>
            <a:r>
              <a:rPr lang="en-GB" dirty="0" err="1"/>
              <a:t>permessi</a:t>
            </a:r>
            <a:r>
              <a:rPr lang="en-GB" dirty="0"/>
              <a:t> di accesso o di </a:t>
            </a:r>
            <a:r>
              <a:rPr lang="en-GB" dirty="0" err="1"/>
              <a:t>utilizzo</a:t>
            </a:r>
            <a:r>
              <a:rPr lang="en-GB" dirty="0"/>
              <a:t> di </a:t>
            </a:r>
            <a:r>
              <a:rPr lang="en-GB" dirty="0" err="1"/>
              <a:t>risorse</a:t>
            </a:r>
            <a:r>
              <a:rPr lang="en-GB" dirty="0"/>
              <a:t> </a:t>
            </a:r>
            <a:r>
              <a:rPr lang="en-GB" dirty="0" err="1"/>
              <a:t>istanziatesulla</a:t>
            </a:r>
            <a:r>
              <a:rPr lang="en-GB" dirty="0"/>
              <a:t> INFN-</a:t>
            </a:r>
            <a:r>
              <a:rPr lang="en-GB" dirty="0" err="1"/>
              <a:t>Cloud.Amministratore</a:t>
            </a:r>
            <a:r>
              <a:rPr lang="en-GB" dirty="0"/>
              <a:t> di </a:t>
            </a:r>
            <a:r>
              <a:rPr lang="en-GB" dirty="0" err="1"/>
              <a:t>Servizio</a:t>
            </a:r>
            <a:r>
              <a:rPr lang="en-GB" dirty="0"/>
              <a:t>: Un </a:t>
            </a:r>
            <a:r>
              <a:rPr lang="en-GB" dirty="0" err="1"/>
              <a:t>utente</a:t>
            </a:r>
            <a:r>
              <a:rPr lang="en-GB" dirty="0"/>
              <a:t> </a:t>
            </a:r>
            <a:r>
              <a:rPr lang="en-GB" dirty="0" err="1"/>
              <a:t>che</a:t>
            </a:r>
            <a:r>
              <a:rPr lang="en-GB" dirty="0"/>
              <a:t> </a:t>
            </a:r>
            <a:r>
              <a:rPr lang="en-GB" dirty="0" err="1"/>
              <a:t>abbia</a:t>
            </a:r>
            <a:r>
              <a:rPr lang="en-GB" dirty="0"/>
              <a:t> un accesso </a:t>
            </a:r>
            <a:r>
              <a:rPr lang="en-GB" dirty="0" err="1"/>
              <a:t>che</a:t>
            </a:r>
            <a:r>
              <a:rPr lang="en-GB" dirty="0"/>
              <a:t> </a:t>
            </a:r>
            <a:r>
              <a:rPr lang="en-GB" dirty="0" err="1"/>
              <a:t>permetta</a:t>
            </a:r>
            <a:r>
              <a:rPr lang="en-GB" dirty="0"/>
              <a:t> di </a:t>
            </a:r>
            <a:r>
              <a:rPr lang="en-GB" dirty="0" err="1"/>
              <a:t>istanziare</a:t>
            </a:r>
            <a:r>
              <a:rPr lang="en-GB" dirty="0"/>
              <a:t> </a:t>
            </a:r>
            <a:r>
              <a:rPr lang="en-GB" dirty="0" err="1"/>
              <a:t>risorse</a:t>
            </a:r>
            <a:r>
              <a:rPr lang="en-GB" dirty="0"/>
              <a:t>, </a:t>
            </a:r>
            <a:r>
              <a:rPr lang="en-GB" dirty="0" err="1"/>
              <a:t>oppure</a:t>
            </a:r>
            <a:r>
              <a:rPr lang="en-GB" dirty="0"/>
              <a:t> di </a:t>
            </a:r>
            <a:r>
              <a:rPr lang="en-GB" dirty="0" err="1"/>
              <a:t>aggiungere</a:t>
            </a:r>
            <a:r>
              <a:rPr lang="en-GB" dirty="0"/>
              <a:t> </a:t>
            </a:r>
            <a:r>
              <a:rPr lang="en-GB" dirty="0" err="1"/>
              <a:t>utilizzatori,oppure</a:t>
            </a:r>
            <a:r>
              <a:rPr lang="en-GB" dirty="0"/>
              <a:t> di </a:t>
            </a:r>
            <a:r>
              <a:rPr lang="en-GB" dirty="0" err="1"/>
              <a:t>amministrare</a:t>
            </a:r>
            <a:r>
              <a:rPr lang="en-GB" dirty="0"/>
              <a:t> un </a:t>
            </a:r>
            <a:r>
              <a:rPr lang="en-GB" dirty="0" err="1"/>
              <a:t>servizio</a:t>
            </a:r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FE6B90B-80D2-3D48-B37D-5D2840A5B7DC}"/>
              </a:ext>
            </a:extLst>
          </p:cNvPr>
          <p:cNvSpPr/>
          <p:nvPr/>
        </p:nvSpPr>
        <p:spPr>
          <a:xfrm>
            <a:off x="838201" y="5818981"/>
            <a:ext cx="1051559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https://</a:t>
            </a: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baltig.infn.it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/</a:t>
            </a: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infn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-cloud/</a:t>
            </a: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policies_and_procedures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/-/raw/master/</a:t>
            </a: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CloudAUP_latest.pdf?inline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=true</a:t>
            </a:r>
          </a:p>
        </p:txBody>
      </p:sp>
    </p:spTree>
    <p:extLst>
      <p:ext uri="{BB962C8B-B14F-4D97-AF65-F5344CB8AC3E}">
        <p14:creationId xmlns:p14="http://schemas.microsoft.com/office/powerpoint/2010/main" val="26012092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BE3511-1134-DF45-B1EB-D19CAE7B87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INFN Cloud Security Recommendations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7594CB-CC89-F240-BFD5-E936418B1F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103563"/>
          </a:xfrm>
        </p:spPr>
        <p:txBody>
          <a:bodyPr>
            <a:normAutofit/>
          </a:bodyPr>
          <a:lstStyle/>
          <a:p>
            <a:r>
              <a:rPr lang="en-US" dirty="0" err="1"/>
              <a:t>Sono</a:t>
            </a:r>
            <a:r>
              <a:rPr lang="en-US" dirty="0"/>
              <a:t> </a:t>
            </a:r>
            <a:r>
              <a:rPr lang="en-US" dirty="0" err="1"/>
              <a:t>buone</a:t>
            </a:r>
            <a:r>
              <a:rPr lang="en-US" dirty="0"/>
              <a:t> </a:t>
            </a:r>
            <a:r>
              <a:rPr lang="en-US" dirty="0" err="1"/>
              <a:t>pratiche</a:t>
            </a:r>
            <a:r>
              <a:rPr lang="en-US" dirty="0"/>
              <a:t> </a:t>
            </a:r>
            <a:r>
              <a:rPr lang="en-US" dirty="0" err="1"/>
              <a:t>aggiuntive</a:t>
            </a:r>
            <a:r>
              <a:rPr lang="en-US" dirty="0"/>
              <a:t> </a:t>
            </a:r>
            <a:r>
              <a:rPr lang="en-US" dirty="0" err="1"/>
              <a:t>espressamente</a:t>
            </a:r>
            <a:r>
              <a:rPr lang="en-US" dirty="0"/>
              <a:t> dedicate </a:t>
            </a:r>
            <a:r>
              <a:rPr lang="en-US" dirty="0" err="1"/>
              <a:t>agli</a:t>
            </a:r>
            <a:r>
              <a:rPr lang="en-US" dirty="0"/>
              <a:t> </a:t>
            </a:r>
            <a:r>
              <a:rPr lang="en-US" dirty="0" err="1"/>
              <a:t>utilizzatori</a:t>
            </a:r>
            <a:r>
              <a:rPr lang="en-US" dirty="0"/>
              <a:t> di </a:t>
            </a:r>
            <a:r>
              <a:rPr lang="en-US" dirty="0" err="1"/>
              <a:t>risorse</a:t>
            </a:r>
            <a:r>
              <a:rPr lang="en-US" dirty="0"/>
              <a:t> INFN Cloud</a:t>
            </a:r>
          </a:p>
          <a:p>
            <a:r>
              <a:rPr lang="en-US" dirty="0" err="1"/>
              <a:t>Coprono</a:t>
            </a:r>
            <a:r>
              <a:rPr lang="en-US" dirty="0"/>
              <a:t> </a:t>
            </a:r>
            <a:r>
              <a:rPr lang="en-US" dirty="0" err="1"/>
              <a:t>argomenti</a:t>
            </a:r>
            <a:r>
              <a:rPr lang="en-US" dirty="0"/>
              <a:t> non </a:t>
            </a:r>
            <a:r>
              <a:rPr lang="en-US" dirty="0" err="1"/>
              <a:t>espressamente</a:t>
            </a:r>
            <a:r>
              <a:rPr lang="en-US" dirty="0"/>
              <a:t> </a:t>
            </a:r>
            <a:r>
              <a:rPr lang="en-US" dirty="0" err="1"/>
              <a:t>trattati</a:t>
            </a:r>
            <a:r>
              <a:rPr lang="en-US" dirty="0"/>
              <a:t> </a:t>
            </a:r>
            <a:r>
              <a:rPr lang="en-US" dirty="0" err="1"/>
              <a:t>dalle</a:t>
            </a:r>
            <a:r>
              <a:rPr lang="en-US" dirty="0"/>
              <a:t> </a:t>
            </a:r>
            <a:r>
              <a:rPr lang="en-US" dirty="0" err="1"/>
              <a:t>norme</a:t>
            </a:r>
            <a:r>
              <a:rPr lang="en-US" dirty="0"/>
              <a:t> </a:t>
            </a:r>
            <a:r>
              <a:rPr lang="en-US" dirty="0" err="1"/>
              <a:t>d’uso</a:t>
            </a:r>
            <a:r>
              <a:rPr lang="en-US" dirty="0"/>
              <a:t> per </a:t>
            </a:r>
            <a:r>
              <a:rPr lang="en-US" dirty="0" err="1"/>
              <a:t>sistemi</a:t>
            </a:r>
            <a:r>
              <a:rPr lang="en-US" dirty="0"/>
              <a:t> Linux </a:t>
            </a:r>
          </a:p>
          <a:p>
            <a:r>
              <a:rPr lang="en-US" dirty="0"/>
              <a:t>Non </a:t>
            </a:r>
            <a:r>
              <a:rPr lang="en-US" dirty="0" err="1"/>
              <a:t>forniscono</a:t>
            </a:r>
            <a:r>
              <a:rPr lang="en-US" dirty="0"/>
              <a:t> </a:t>
            </a:r>
            <a:r>
              <a:rPr lang="en-US" dirty="0" err="1"/>
              <a:t>ricette</a:t>
            </a:r>
            <a:r>
              <a:rPr lang="en-US" dirty="0"/>
              <a:t> </a:t>
            </a:r>
            <a:r>
              <a:rPr lang="en-US" dirty="0" err="1"/>
              <a:t>spedifiche</a:t>
            </a:r>
            <a:r>
              <a:rPr lang="en-US" dirty="0"/>
              <a:t> ma solo </a:t>
            </a:r>
            <a:r>
              <a:rPr lang="en-US" dirty="0" err="1"/>
              <a:t>indicazioni</a:t>
            </a:r>
            <a:r>
              <a:rPr lang="en-US" dirty="0"/>
              <a:t> di </a:t>
            </a:r>
            <a:r>
              <a:rPr lang="en-US" dirty="0" err="1"/>
              <a:t>massima</a:t>
            </a:r>
            <a:r>
              <a:rPr lang="en-US" dirty="0"/>
              <a:t> </a:t>
            </a:r>
            <a:r>
              <a:rPr lang="en-US" dirty="0" err="1"/>
              <a:t>tipo</a:t>
            </a:r>
            <a:r>
              <a:rPr lang="en-US" dirty="0"/>
              <a:t> check-list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E1A70EF-F95B-674C-8D8F-DDB96D0C270E}"/>
              </a:ext>
            </a:extLst>
          </p:cNvPr>
          <p:cNvSpPr/>
          <p:nvPr/>
        </p:nvSpPr>
        <p:spPr>
          <a:xfrm>
            <a:off x="385763" y="5063222"/>
            <a:ext cx="110871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hlinkClick r:id="rId2"/>
              </a:rPr>
              <a:t>https://baltig.infn.it/infn-cloud/policies_and_procedures/-/raw/master/security_recommendations_latest.pdf?inline=true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915757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5D71E0-669A-B94A-96B6-DD04B1DD85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Cloud </a:t>
            </a:r>
            <a:r>
              <a:rPr lang="en-US" err="1"/>
              <a:t>SiT</a:t>
            </a:r>
            <a:r>
              <a:rPr lang="en-US"/>
              <a:t> e INFN CSIRT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95378C-626D-AD4C-8A83-A8BC1C00B1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Il Gruppo di Security and incident response </a:t>
            </a:r>
            <a:r>
              <a:rPr lang="en-US" dirty="0" err="1"/>
              <a:t>si</a:t>
            </a:r>
            <a:r>
              <a:rPr lang="en-US" dirty="0"/>
              <a:t> </a:t>
            </a:r>
            <a:r>
              <a:rPr lang="en-US" dirty="0" err="1"/>
              <a:t>occupa</a:t>
            </a:r>
            <a:r>
              <a:rPr lang="en-US" dirty="0"/>
              <a:t> di </a:t>
            </a:r>
            <a:r>
              <a:rPr lang="en-US" dirty="0" err="1"/>
              <a:t>gestire</a:t>
            </a:r>
            <a:r>
              <a:rPr lang="en-US" dirty="0"/>
              <a:t> </a:t>
            </a:r>
            <a:r>
              <a:rPr lang="en-US" dirty="0" err="1"/>
              <a:t>tutte</a:t>
            </a:r>
            <a:r>
              <a:rPr lang="en-US" dirty="0"/>
              <a:t> le </a:t>
            </a:r>
            <a:r>
              <a:rPr lang="en-US" dirty="0" err="1"/>
              <a:t>problematiche</a:t>
            </a:r>
            <a:r>
              <a:rPr lang="en-US" dirty="0"/>
              <a:t> di </a:t>
            </a:r>
            <a:r>
              <a:rPr lang="en-US" dirty="0" err="1"/>
              <a:t>sicurezza</a:t>
            </a:r>
            <a:r>
              <a:rPr lang="en-US" dirty="0"/>
              <a:t> </a:t>
            </a:r>
            <a:r>
              <a:rPr lang="en-US" dirty="0" err="1"/>
              <a:t>sia</a:t>
            </a:r>
            <a:r>
              <a:rPr lang="en-US" dirty="0"/>
              <a:t> in </a:t>
            </a:r>
            <a:r>
              <a:rPr lang="en-US" dirty="0" err="1"/>
              <a:t>modalita’proattiva</a:t>
            </a:r>
            <a:r>
              <a:rPr lang="en-US" dirty="0"/>
              <a:t> </a:t>
            </a:r>
            <a:r>
              <a:rPr lang="en-US" dirty="0" err="1"/>
              <a:t>attraverso</a:t>
            </a:r>
            <a:r>
              <a:rPr lang="en-US" dirty="0"/>
              <a:t> </a:t>
            </a:r>
            <a:r>
              <a:rPr lang="en-US" dirty="0" err="1"/>
              <a:t>strumenti</a:t>
            </a:r>
            <a:r>
              <a:rPr lang="en-US" dirty="0"/>
              <a:t> di vulnerability assessment </a:t>
            </a:r>
            <a:r>
              <a:rPr lang="en-US" dirty="0" err="1"/>
              <a:t>che</a:t>
            </a:r>
            <a:r>
              <a:rPr lang="en-US" dirty="0"/>
              <a:t> in </a:t>
            </a:r>
            <a:r>
              <a:rPr lang="en-US" dirty="0" err="1"/>
              <a:t>modalita’reattiva</a:t>
            </a:r>
            <a:r>
              <a:rPr lang="en-US" dirty="0"/>
              <a:t> </a:t>
            </a:r>
            <a:r>
              <a:rPr lang="en-US" dirty="0" err="1"/>
              <a:t>nel</a:t>
            </a:r>
            <a:r>
              <a:rPr lang="en-US" dirty="0"/>
              <a:t> </a:t>
            </a:r>
            <a:r>
              <a:rPr lang="en-US" dirty="0" err="1"/>
              <a:t>caso</a:t>
            </a:r>
            <a:r>
              <a:rPr lang="en-US" dirty="0"/>
              <a:t> di </a:t>
            </a:r>
            <a:r>
              <a:rPr lang="en-US" dirty="0" err="1"/>
              <a:t>incidenti</a:t>
            </a:r>
            <a:r>
              <a:rPr lang="en-US" dirty="0"/>
              <a:t> e </a:t>
            </a:r>
            <a:r>
              <a:rPr lang="en-US" dirty="0" err="1"/>
              <a:t>richieste</a:t>
            </a:r>
            <a:r>
              <a:rPr lang="en-US" dirty="0"/>
              <a:t> </a:t>
            </a:r>
            <a:r>
              <a:rPr lang="en-US" dirty="0" err="1"/>
              <a:t>utente</a:t>
            </a:r>
            <a:r>
              <a:rPr lang="en-US" dirty="0"/>
              <a:t> legate </a:t>
            </a:r>
            <a:r>
              <a:rPr lang="en-US" dirty="0" err="1"/>
              <a:t>alla</a:t>
            </a:r>
            <a:r>
              <a:rPr lang="en-US" dirty="0"/>
              <a:t> security</a:t>
            </a:r>
          </a:p>
          <a:p>
            <a:r>
              <a:rPr lang="en-US" dirty="0"/>
              <a:t>L’ INFN Computer Security Incident Response Team e’ un Gruppo di CCR </a:t>
            </a:r>
            <a:r>
              <a:rPr lang="en-US" dirty="0" err="1"/>
              <a:t>ufficialmente</a:t>
            </a:r>
            <a:r>
              <a:rPr lang="en-US" dirty="0"/>
              <a:t> </a:t>
            </a:r>
            <a:r>
              <a:rPr lang="en-US" dirty="0" err="1"/>
              <a:t>deputato</a:t>
            </a:r>
            <a:r>
              <a:rPr lang="en-US" dirty="0"/>
              <a:t> ad </a:t>
            </a:r>
            <a:r>
              <a:rPr lang="en-US" dirty="0" err="1"/>
              <a:t>occuparsi</a:t>
            </a:r>
            <a:r>
              <a:rPr lang="en-US" dirty="0"/>
              <a:t> </a:t>
            </a:r>
            <a:r>
              <a:rPr lang="en-US" dirty="0" err="1"/>
              <a:t>nei</a:t>
            </a:r>
            <a:r>
              <a:rPr lang="en-US" dirty="0"/>
              <a:t> </a:t>
            </a:r>
            <a:r>
              <a:rPr lang="en-US" dirty="0" err="1"/>
              <a:t>confronti</a:t>
            </a:r>
            <a:r>
              <a:rPr lang="en-US" dirty="0"/>
              <a:t> </a:t>
            </a:r>
            <a:r>
              <a:rPr lang="en-US" dirty="0" err="1"/>
              <a:t>della</a:t>
            </a:r>
            <a:r>
              <a:rPr lang="en-US" dirty="0"/>
              <a:t> </a:t>
            </a:r>
            <a:r>
              <a:rPr lang="en-US" dirty="0" err="1"/>
              <a:t>comunita</a:t>
            </a:r>
            <a:r>
              <a:rPr lang="en-US" dirty="0"/>
              <a:t>’ INFN e verso le </a:t>
            </a:r>
            <a:r>
              <a:rPr lang="en-US" dirty="0" err="1"/>
              <a:t>comunita</a:t>
            </a:r>
            <a:r>
              <a:rPr lang="en-US" dirty="0"/>
              <a:t> </a:t>
            </a:r>
            <a:r>
              <a:rPr lang="en-US" dirty="0" err="1"/>
              <a:t>esterne</a:t>
            </a:r>
            <a:r>
              <a:rPr lang="en-US" dirty="0"/>
              <a:t> ( GARR CERT, CSIRT GOV, etc.) </a:t>
            </a:r>
            <a:r>
              <a:rPr lang="en-US" dirty="0" err="1"/>
              <a:t>della</a:t>
            </a:r>
            <a:r>
              <a:rPr lang="en-US" dirty="0"/>
              <a:t> </a:t>
            </a:r>
            <a:r>
              <a:rPr lang="en-US" dirty="0" err="1"/>
              <a:t>pronta</a:t>
            </a:r>
            <a:r>
              <a:rPr lang="en-US" dirty="0"/>
              <a:t> </a:t>
            </a:r>
            <a:r>
              <a:rPr lang="en-US" dirty="0" err="1"/>
              <a:t>gestione</a:t>
            </a:r>
            <a:r>
              <a:rPr lang="en-US" dirty="0"/>
              <a:t> </a:t>
            </a:r>
            <a:r>
              <a:rPr lang="en-US" dirty="0" err="1"/>
              <a:t>degli</a:t>
            </a:r>
            <a:r>
              <a:rPr lang="en-US" dirty="0"/>
              <a:t> </a:t>
            </a:r>
            <a:r>
              <a:rPr lang="en-US" dirty="0" err="1"/>
              <a:t>incidenti</a:t>
            </a:r>
            <a:r>
              <a:rPr lang="en-US" dirty="0"/>
              <a:t> </a:t>
            </a:r>
            <a:r>
              <a:rPr lang="en-US" dirty="0" err="1"/>
              <a:t>informatici</a:t>
            </a:r>
            <a:endParaRPr lang="en-US" dirty="0"/>
          </a:p>
          <a:p>
            <a:r>
              <a:rPr lang="en-US" dirty="0"/>
              <a:t>I due </a:t>
            </a:r>
            <a:r>
              <a:rPr lang="en-US" dirty="0" err="1"/>
              <a:t>gruppi</a:t>
            </a:r>
            <a:r>
              <a:rPr lang="en-US" dirty="0"/>
              <a:t> </a:t>
            </a:r>
            <a:r>
              <a:rPr lang="en-US" dirty="0" err="1"/>
              <a:t>detengono</a:t>
            </a:r>
            <a:r>
              <a:rPr lang="en-US" dirty="0"/>
              <a:t> strette </a:t>
            </a:r>
            <a:r>
              <a:rPr lang="en-US" dirty="0" err="1"/>
              <a:t>relazioni</a:t>
            </a:r>
            <a:r>
              <a:rPr lang="en-US" dirty="0"/>
              <a:t> di </a:t>
            </a:r>
            <a:r>
              <a:rPr lang="en-US" dirty="0" err="1"/>
              <a:t>collaborazione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4451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88BA25-8B63-4CC0-AAD8-2A2C76992B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err="1">
                <a:cs typeface="Calibri Light"/>
              </a:rPr>
              <a:t>Gestione</a:t>
            </a:r>
            <a:r>
              <a:rPr lang="en-US">
                <a:cs typeface="Calibri Light"/>
              </a:rPr>
              <a:t> </a:t>
            </a:r>
            <a:r>
              <a:rPr lang="en-US" err="1">
                <a:cs typeface="Calibri Light"/>
              </a:rPr>
              <a:t>degli</a:t>
            </a:r>
            <a:r>
              <a:rPr lang="en-US">
                <a:cs typeface="Calibri Light"/>
              </a:rPr>
              <a:t> </a:t>
            </a:r>
            <a:r>
              <a:rPr lang="en-US" err="1">
                <a:cs typeface="Calibri Light"/>
              </a:rPr>
              <a:t>incidenti</a:t>
            </a:r>
            <a:endParaRPr lang="en-US" err="1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C19D87-005B-46B1-AAD6-EC583E570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 err="1">
                <a:cs typeface="Calibri"/>
              </a:rPr>
              <a:t>Incidenti</a:t>
            </a:r>
            <a:r>
              <a:rPr lang="en-US" dirty="0">
                <a:cs typeface="Calibri"/>
              </a:rPr>
              <a:t> di </a:t>
            </a:r>
            <a:r>
              <a:rPr lang="en-US" dirty="0" err="1">
                <a:cs typeface="Calibri"/>
              </a:rPr>
              <a:t>sicurezza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nelle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macchine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virtuali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vanno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riportati</a:t>
            </a:r>
            <a:r>
              <a:rPr lang="en-US" dirty="0">
                <a:cs typeface="Calibri"/>
              </a:rPr>
              <a:t> al </a:t>
            </a:r>
            <a:r>
              <a:rPr lang="en-US" dirty="0" err="1">
                <a:cs typeface="Calibri"/>
              </a:rPr>
              <a:t>gruppo</a:t>
            </a:r>
            <a:r>
              <a:rPr lang="en-US" dirty="0">
                <a:cs typeface="Calibri"/>
              </a:rPr>
              <a:t> di </a:t>
            </a:r>
            <a:r>
              <a:rPr lang="en-US" dirty="0" err="1">
                <a:cs typeface="Calibri"/>
              </a:rPr>
              <a:t>sicurezza</a:t>
            </a:r>
            <a:r>
              <a:rPr lang="en-US" dirty="0">
                <a:cs typeface="Calibri"/>
              </a:rPr>
              <a:t> di INFN-Cloud</a:t>
            </a:r>
          </a:p>
          <a:p>
            <a:r>
              <a:rPr lang="en-US" dirty="0">
                <a:cs typeface="Calibri"/>
              </a:rPr>
              <a:t>Il </a:t>
            </a:r>
            <a:r>
              <a:rPr lang="en-US" dirty="0" err="1">
                <a:cs typeface="Calibri"/>
              </a:rPr>
              <a:t>gruppo</a:t>
            </a:r>
            <a:r>
              <a:rPr lang="en-US" dirty="0">
                <a:cs typeface="Calibri"/>
              </a:rPr>
              <a:t> le </a:t>
            </a:r>
            <a:r>
              <a:rPr lang="en-US" dirty="0" err="1">
                <a:cs typeface="Calibri"/>
              </a:rPr>
              <a:t>prenderà</a:t>
            </a:r>
            <a:r>
              <a:rPr lang="en-US" dirty="0">
                <a:cs typeface="Calibri"/>
              </a:rPr>
              <a:t> in </a:t>
            </a:r>
            <a:r>
              <a:rPr lang="en-US" dirty="0" err="1">
                <a:cs typeface="Calibri"/>
              </a:rPr>
              <a:t>carico</a:t>
            </a:r>
            <a:r>
              <a:rPr lang="en-US" dirty="0">
                <a:cs typeface="Calibri"/>
              </a:rPr>
              <a:t> e le </a:t>
            </a:r>
            <a:r>
              <a:rPr lang="en-US" dirty="0" err="1">
                <a:cs typeface="Calibri"/>
              </a:rPr>
              <a:t>gestirà</a:t>
            </a:r>
            <a:r>
              <a:rPr lang="en-US" dirty="0">
                <a:cs typeface="Calibri"/>
              </a:rPr>
              <a:t> in </a:t>
            </a:r>
            <a:r>
              <a:rPr lang="en-US" dirty="0" err="1">
                <a:cs typeface="Calibri"/>
              </a:rPr>
              <a:t>collaborazione</a:t>
            </a:r>
            <a:r>
              <a:rPr lang="en-US" dirty="0">
                <a:cs typeface="Calibri"/>
              </a:rPr>
              <a:t> con </a:t>
            </a:r>
            <a:r>
              <a:rPr lang="en-US" dirty="0" err="1">
                <a:cs typeface="Calibri"/>
              </a:rPr>
              <a:t>gli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amministratori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dell'INFN</a:t>
            </a:r>
            <a:r>
              <a:rPr lang="en-US" dirty="0">
                <a:cs typeface="Calibri"/>
              </a:rPr>
              <a:t>-Cloud e del </a:t>
            </a:r>
            <a:r>
              <a:rPr lang="en-US" dirty="0" err="1">
                <a:cs typeface="Calibri"/>
              </a:rPr>
              <a:t>sito</a:t>
            </a:r>
            <a:r>
              <a:rPr lang="en-US" dirty="0">
                <a:cs typeface="Calibri"/>
              </a:rPr>
              <a:t> (o </a:t>
            </a:r>
            <a:r>
              <a:rPr lang="en-US" dirty="0" err="1">
                <a:cs typeface="Calibri"/>
              </a:rPr>
              <a:t>siti</a:t>
            </a:r>
            <a:r>
              <a:rPr lang="en-US" dirty="0">
                <a:cs typeface="Calibri"/>
              </a:rPr>
              <a:t>) </a:t>
            </a:r>
            <a:r>
              <a:rPr lang="en-US" dirty="0" err="1">
                <a:cs typeface="Calibri"/>
              </a:rPr>
              <a:t>interessati</a:t>
            </a:r>
            <a:r>
              <a:rPr lang="en-US" dirty="0">
                <a:cs typeface="Calibri"/>
              </a:rPr>
              <a:t>.</a:t>
            </a:r>
          </a:p>
          <a:p>
            <a:r>
              <a:rPr lang="en-US" dirty="0" err="1">
                <a:cs typeface="Calibri"/>
              </a:rPr>
              <a:t>Contatti</a:t>
            </a:r>
            <a:r>
              <a:rPr lang="en-US" dirty="0">
                <a:cs typeface="Calibri"/>
              </a:rPr>
              <a:t> con lo CSIRT INFN </a:t>
            </a:r>
            <a:r>
              <a:rPr lang="en-US" dirty="0" err="1">
                <a:cs typeface="Calibri"/>
              </a:rPr>
              <a:t>verranno</a:t>
            </a:r>
            <a:r>
              <a:rPr lang="en-US" dirty="0">
                <a:cs typeface="Calibri"/>
              </a:rPr>
              <a:t> tenuti da </a:t>
            </a:r>
            <a:r>
              <a:rPr lang="en-US" dirty="0" err="1">
                <a:cs typeface="Calibri"/>
              </a:rPr>
              <a:t>questo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gruppo</a:t>
            </a:r>
            <a:r>
              <a:rPr lang="en-US" dirty="0">
                <a:cs typeface="Calibri"/>
              </a:rPr>
              <a:t>.</a:t>
            </a:r>
          </a:p>
          <a:p>
            <a:r>
              <a:rPr lang="en-US" dirty="0" err="1">
                <a:cs typeface="Calibri"/>
              </a:rPr>
              <a:t>Regole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equivalenti</a:t>
            </a:r>
            <a:r>
              <a:rPr lang="en-US" dirty="0">
                <a:cs typeface="Calibri"/>
              </a:rPr>
              <a:t> a quelle per la </a:t>
            </a:r>
            <a:r>
              <a:rPr lang="en-US" dirty="0" err="1">
                <a:cs typeface="Calibri"/>
              </a:rPr>
              <a:t>gestione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incidenti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che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già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conoscete</a:t>
            </a:r>
            <a:r>
              <a:rPr lang="en-US" dirty="0">
                <a:cs typeface="Calibri"/>
              </a:rPr>
              <a:t> come </a:t>
            </a:r>
            <a:r>
              <a:rPr lang="en-US" dirty="0" err="1">
                <a:cs typeface="Calibri"/>
              </a:rPr>
              <a:t>regole</a:t>
            </a:r>
            <a:r>
              <a:rPr lang="en-US" dirty="0">
                <a:cs typeface="Calibri"/>
              </a:rPr>
              <a:t> CSIRT-INFN (https://</a:t>
            </a:r>
            <a:r>
              <a:rPr lang="en-US" dirty="0" err="1">
                <a:cs typeface="Calibri"/>
              </a:rPr>
              <a:t>csirt.infn.it</a:t>
            </a:r>
            <a:r>
              <a:rPr lang="en-US" dirty="0">
                <a:cs typeface="Calibri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41699415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2F446A-C09B-B64D-88AB-22BF822A93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GDPR </a:t>
            </a:r>
            <a:br>
              <a:rPr lang="en-GB"/>
            </a:br>
            <a:r>
              <a:rPr lang="en-GB"/>
              <a:t>Data Breach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B495E0-1307-B543-AEAE-CFEBB87A3C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endParaRPr lang="it-IT"/>
          </a:p>
          <a:p>
            <a:r>
              <a:rPr lang="it-IT"/>
              <a:t>l Regolamento definisce violazione dei dati personali la violazione di sicurezza che comporta accidentalmente o in modo illecito la distruzione, la perdita, la modifica, la divulgazione non autorizzata o l’accesso ai dati personali trasmessi, conservati o comunque trattati (art. 4, punto 12)</a:t>
            </a:r>
          </a:p>
          <a:p>
            <a:r>
              <a:rPr lang="it-IT"/>
              <a:t>Il Gruppo di lavoro europeo sulla protezione dei dati personali – </a:t>
            </a:r>
            <a:r>
              <a:rPr lang="it-IT" err="1"/>
              <a:t>Working</a:t>
            </a:r>
            <a:r>
              <a:rPr lang="it-IT"/>
              <a:t> Party art. 29 o WP29 ha individuato tre categorie di violazioni:</a:t>
            </a:r>
          </a:p>
          <a:p>
            <a:pPr lvl="1"/>
            <a:r>
              <a:rPr lang="it-IT">
                <a:highlight>
                  <a:srgbClr val="FFFF00"/>
                </a:highlight>
              </a:rPr>
              <a:t>violazione della confidenzialità </a:t>
            </a:r>
            <a:r>
              <a:rPr lang="it-IT"/>
              <a:t>del dato: nel caso in cui vi sia una divulgazione o un accesso ai dati personali, accidentale o non autorizzata;</a:t>
            </a:r>
          </a:p>
          <a:p>
            <a:pPr lvl="1"/>
            <a:r>
              <a:rPr lang="it-IT">
                <a:highlight>
                  <a:srgbClr val="FFFF00"/>
                </a:highlight>
              </a:rPr>
              <a:t>violazione dell’integrità del dato</a:t>
            </a:r>
            <a:r>
              <a:rPr lang="it-IT"/>
              <a:t>: in caso di alterazione accidentale o non autorizzata di dati  personali;</a:t>
            </a:r>
          </a:p>
          <a:p>
            <a:pPr lvl="1"/>
            <a:r>
              <a:rPr lang="it-IT">
                <a:highlight>
                  <a:srgbClr val="FFFF00"/>
                </a:highlight>
              </a:rPr>
              <a:t>violazione della disponibilità del dato</a:t>
            </a:r>
            <a:r>
              <a:rPr lang="it-IT"/>
              <a:t>: nel caso di perdita di accesso o distruzione di dati, accidentale o non autorizzata.</a:t>
            </a:r>
          </a:p>
          <a:p>
            <a:r>
              <a:rPr lang="it-IT"/>
              <a:t>A seconda delle circostanze, una violazione può riguardare singolarmente o contemporaneamente la confidenzialità, l’integrità o la disponibilità di dati o combinazioni di esse.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EE361C6-F5B9-204B-9C4A-E938058BFD9D}"/>
              </a:ext>
            </a:extLst>
          </p:cNvPr>
          <p:cNvSpPr/>
          <p:nvPr/>
        </p:nvSpPr>
        <p:spPr>
          <a:xfrm>
            <a:off x="1726660" y="154745"/>
            <a:ext cx="910648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hlinkClick r:id="rId2"/>
              </a:rPr>
              <a:t>https://</a:t>
            </a:r>
            <a:r>
              <a:rPr kumimoji="0" lang="en-GB" sz="1800" b="0" i="0" u="none" strike="noStrike" kern="1200" cap="none" spc="0" normalizeH="0" baseline="0" noProof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hlinkClick r:id="rId2"/>
              </a:rPr>
              <a:t>dpo.infn.it</a:t>
            </a:r>
            <a:r>
              <a: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hlinkClick r:id="rId2"/>
              </a:rPr>
              <a:t>/</a:t>
            </a:r>
            <a:r>
              <a:rPr kumimoji="0" lang="en-GB" sz="1800" b="0" i="0" u="none" strike="noStrike" kern="1200" cap="none" spc="0" normalizeH="0" baseline="0" noProof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hlinkClick r:id="rId2"/>
              </a:rPr>
              <a:t>wp</a:t>
            </a:r>
            <a:r>
              <a: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hlinkClick r:id="rId2"/>
              </a:rPr>
              <a:t>-content/uploads/2019/01/Violazione_dati_personali_181204.pdf</a:t>
            </a: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51662A1-05BF-8140-9C33-23D6AE68E0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7BDF314-D9DE-420B-9EC8-B8C77A46FF44}" type="datetime1">
              <a:rPr kumimoji="0" lang="it-IT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23/06/2021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1B706F5-6AB4-5845-B489-2A7E675E42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Gianluca Peco - CDS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B23C9B6-7986-174B-9006-CF65683394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FAB73BC-B049-4115-A692-8D63A059BFB8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395462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FN_Cloud_ppt_template" id="{68924557-5EB5-E845-8214-043DE1F8D742}" vid="{6FA82C01-5B5A-4E44-82A9-82C1E4D1607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1017</Words>
  <Application>Microsoft Office PowerPoint</Application>
  <PresentationFormat>Widescreen</PresentationFormat>
  <Paragraphs>69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Office Theme</vt:lpstr>
      <vt:lpstr>1_office theme</vt:lpstr>
      <vt:lpstr>Cloud security</vt:lpstr>
      <vt:lpstr>Setup di rete</vt:lpstr>
      <vt:lpstr>Lifecycle delle VM</vt:lpstr>
      <vt:lpstr>https://www.cloud.infn.it/policies-procedures/</vt:lpstr>
      <vt:lpstr>Cloud AUP </vt:lpstr>
      <vt:lpstr>INFN Cloud Security Recommendations</vt:lpstr>
      <vt:lpstr>Cloud SiT e INFN CSIRT</vt:lpstr>
      <vt:lpstr>Gestione degli incidenti</vt:lpstr>
      <vt:lpstr>GDPR  Data Breach</vt:lpstr>
      <vt:lpstr>Data Breach procedure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Cloud security</dc:title>
  <dc:creator>Paolo Veronesi</dc:creator>
  <cp:lastModifiedBy>Paolo Veronesi</cp:lastModifiedBy>
  <cp:revision>1</cp:revision>
  <dcterms:created xsi:type="dcterms:W3CDTF">2021-06-23T06:19:09Z</dcterms:created>
  <dcterms:modified xsi:type="dcterms:W3CDTF">2021-06-23T06:19:36Z</dcterms:modified>
</cp:coreProperties>
</file>