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8" r:id="rId4"/>
    <p:sldId id="257" r:id="rId5"/>
    <p:sldId id="275" r:id="rId6"/>
    <p:sldId id="260" r:id="rId7"/>
    <p:sldId id="261" r:id="rId8"/>
    <p:sldId id="262" r:id="rId9"/>
    <p:sldId id="269" r:id="rId10"/>
    <p:sldId id="270" r:id="rId11"/>
    <p:sldId id="271" r:id="rId12"/>
    <p:sldId id="268" r:id="rId13"/>
    <p:sldId id="272" r:id="rId14"/>
    <p:sldId id="273" r:id="rId15"/>
    <p:sldId id="266" r:id="rId16"/>
    <p:sldId id="274" r:id="rId17"/>
    <p:sldId id="265" r:id="rId18"/>
    <p:sldId id="264" r:id="rId19"/>
    <p:sldId id="267"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2"/>
    <p:restoredTop sz="96197"/>
  </p:normalViewPr>
  <p:slideViewPr>
    <p:cSldViewPr snapToGrid="0" snapToObjects="1">
      <p:cViewPr>
        <p:scale>
          <a:sx n="120" d="100"/>
          <a:sy n="120" d="100"/>
        </p:scale>
        <p:origin x="624"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C2751-5C45-4331-A500-D4F592562FE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31C9A5A-D906-404E-8C5A-2A6935F614E2}">
      <dgm:prSet/>
      <dgm:spPr/>
      <dgm:t>
        <a:bodyPr/>
        <a:lstStyle/>
        <a:p>
          <a:r>
            <a:rPr lang="it-IT"/>
            <a:t>ERASMUS+</a:t>
          </a:r>
          <a:endParaRPr lang="en-US"/>
        </a:p>
      </dgm:t>
    </dgm:pt>
    <dgm:pt modelId="{5720586C-55F3-4968-ACA1-86402DACF73E}" type="parTrans" cxnId="{4A9CEB65-627C-4492-BFE0-4A01357505A9}">
      <dgm:prSet/>
      <dgm:spPr/>
      <dgm:t>
        <a:bodyPr/>
        <a:lstStyle/>
        <a:p>
          <a:endParaRPr lang="en-US"/>
        </a:p>
      </dgm:t>
    </dgm:pt>
    <dgm:pt modelId="{17EC45EB-E69C-41C9-AC0B-6A184BD1BD50}" type="sibTrans" cxnId="{4A9CEB65-627C-4492-BFE0-4A01357505A9}">
      <dgm:prSet/>
      <dgm:spPr/>
      <dgm:t>
        <a:bodyPr/>
        <a:lstStyle/>
        <a:p>
          <a:endParaRPr lang="en-US"/>
        </a:p>
      </dgm:t>
    </dgm:pt>
    <dgm:pt modelId="{E86D1EF0-56D7-44CC-A728-170E4A96915C}">
      <dgm:prSet/>
      <dgm:spPr/>
      <dgm:t>
        <a:bodyPr/>
        <a:lstStyle/>
        <a:p>
          <a:r>
            <a:rPr lang="it-IT" dirty="0"/>
            <a:t>Start on 01-06-2021</a:t>
          </a:r>
        </a:p>
        <a:p>
          <a:r>
            <a:rPr lang="it-IT" dirty="0"/>
            <a:t>End on 31-05-2023</a:t>
          </a:r>
          <a:endParaRPr lang="en-US" dirty="0"/>
        </a:p>
      </dgm:t>
    </dgm:pt>
    <dgm:pt modelId="{38DC619F-F13C-4B33-95DC-9CCF58AA0756}" type="parTrans" cxnId="{49CF0193-D703-44E3-A275-87C99592151D}">
      <dgm:prSet/>
      <dgm:spPr/>
      <dgm:t>
        <a:bodyPr/>
        <a:lstStyle/>
        <a:p>
          <a:endParaRPr lang="en-US"/>
        </a:p>
      </dgm:t>
    </dgm:pt>
    <dgm:pt modelId="{2594FB30-DC24-4258-BBD4-98FF5406F443}" type="sibTrans" cxnId="{49CF0193-D703-44E3-A275-87C99592151D}">
      <dgm:prSet/>
      <dgm:spPr/>
      <dgm:t>
        <a:bodyPr/>
        <a:lstStyle/>
        <a:p>
          <a:endParaRPr lang="en-US"/>
        </a:p>
      </dgm:t>
    </dgm:pt>
    <dgm:pt modelId="{0EA27716-9ADB-4A65-9A74-6D48BF2D334F}">
      <dgm:prSet/>
      <dgm:spPr/>
      <dgm:t>
        <a:bodyPr/>
        <a:lstStyle/>
        <a:p>
          <a:r>
            <a:rPr lang="it-IT"/>
            <a:t>Duration 24 months</a:t>
          </a:r>
          <a:endParaRPr lang="en-US"/>
        </a:p>
      </dgm:t>
    </dgm:pt>
    <dgm:pt modelId="{83A3F646-4988-4D7E-A09C-FB384FAE6BD4}" type="parTrans" cxnId="{97B70341-10CA-4562-90E7-94DB9214E0C0}">
      <dgm:prSet/>
      <dgm:spPr/>
      <dgm:t>
        <a:bodyPr/>
        <a:lstStyle/>
        <a:p>
          <a:endParaRPr lang="en-US"/>
        </a:p>
      </dgm:t>
    </dgm:pt>
    <dgm:pt modelId="{3E52D744-8790-445E-8B2C-D9DC973E7890}" type="sibTrans" cxnId="{97B70341-10CA-4562-90E7-94DB9214E0C0}">
      <dgm:prSet/>
      <dgm:spPr/>
      <dgm:t>
        <a:bodyPr/>
        <a:lstStyle/>
        <a:p>
          <a:endParaRPr lang="en-US"/>
        </a:p>
      </dgm:t>
    </dgm:pt>
    <dgm:pt modelId="{77D1592A-C77F-43ED-B11D-2BD89DB3EB17}">
      <dgm:prSet/>
      <dgm:spPr/>
      <dgm:t>
        <a:bodyPr/>
        <a:lstStyle/>
        <a:p>
          <a:r>
            <a:rPr lang="it-IT" dirty="0"/>
            <a:t>Partner: INFN, </a:t>
          </a:r>
          <a:r>
            <a:rPr lang="it-IT" dirty="0" err="1"/>
            <a:t>Ellinogermaniky</a:t>
          </a:r>
          <a:r>
            <a:rPr lang="it-IT" dirty="0"/>
            <a:t> </a:t>
          </a:r>
          <a:r>
            <a:rPr lang="it-IT" dirty="0" err="1"/>
            <a:t>Agogi</a:t>
          </a:r>
          <a:r>
            <a:rPr lang="it-IT" dirty="0"/>
            <a:t> </a:t>
          </a:r>
          <a:r>
            <a:rPr lang="it-IT" dirty="0" err="1"/>
            <a:t>Scholi</a:t>
          </a:r>
          <a:r>
            <a:rPr lang="it-IT" dirty="0"/>
            <a:t> (</a:t>
          </a:r>
          <a:r>
            <a:rPr lang="it-IT" dirty="0" err="1"/>
            <a:t>Greece</a:t>
          </a:r>
          <a:r>
            <a:rPr lang="it-IT" dirty="0"/>
            <a:t>), </a:t>
          </a:r>
          <a:r>
            <a:rPr lang="it-IT" dirty="0" err="1"/>
            <a:t>University</a:t>
          </a:r>
          <a:r>
            <a:rPr lang="it-IT" dirty="0"/>
            <a:t> of Birmingham (UK), Città della </a:t>
          </a:r>
          <a:r>
            <a:rPr lang="it-IT" dirty="0" err="1"/>
            <a:t>Scianza</a:t>
          </a:r>
          <a:r>
            <a:rPr lang="it-IT" dirty="0"/>
            <a:t> (IT) and </a:t>
          </a:r>
          <a:r>
            <a:rPr lang="it-IT" dirty="0" err="1"/>
            <a:t>Creativitic</a:t>
          </a:r>
          <a:r>
            <a:rPr lang="it-IT" dirty="0"/>
            <a:t> Innova (</a:t>
          </a:r>
          <a:r>
            <a:rPr lang="it-IT" dirty="0" err="1"/>
            <a:t>Spain</a:t>
          </a:r>
          <a:r>
            <a:rPr lang="it-IT" dirty="0"/>
            <a:t>)</a:t>
          </a:r>
          <a:endParaRPr lang="en-US" dirty="0"/>
        </a:p>
      </dgm:t>
    </dgm:pt>
    <dgm:pt modelId="{F8A44F63-691A-4AD3-A182-18171A967D03}" type="parTrans" cxnId="{25D29E34-FBA9-402D-AE72-1DDFA84AD1DC}">
      <dgm:prSet/>
      <dgm:spPr/>
      <dgm:t>
        <a:bodyPr/>
        <a:lstStyle/>
        <a:p>
          <a:endParaRPr lang="en-US"/>
        </a:p>
      </dgm:t>
    </dgm:pt>
    <dgm:pt modelId="{A15972A9-9789-40E9-ADE7-86673BA88126}" type="sibTrans" cxnId="{25D29E34-FBA9-402D-AE72-1DDFA84AD1DC}">
      <dgm:prSet/>
      <dgm:spPr/>
      <dgm:t>
        <a:bodyPr/>
        <a:lstStyle/>
        <a:p>
          <a:endParaRPr lang="en-US"/>
        </a:p>
      </dgm:t>
    </dgm:pt>
    <dgm:pt modelId="{A20D5233-D1DC-4717-85E6-F2D5AFFD0164}">
      <dgm:prSet/>
      <dgm:spPr/>
      <dgm:t>
        <a:bodyPr/>
        <a:lstStyle/>
        <a:p>
          <a:r>
            <a:rPr lang="it-IT" dirty="0"/>
            <a:t>Total Grant: 298.615 euro</a:t>
          </a:r>
          <a:endParaRPr lang="en-US" dirty="0"/>
        </a:p>
      </dgm:t>
    </dgm:pt>
    <dgm:pt modelId="{C6A117AE-A4CF-4B95-9225-C41C3492344A}" type="parTrans" cxnId="{099D9B76-1394-4E20-811D-86BA3B6E522C}">
      <dgm:prSet/>
      <dgm:spPr/>
      <dgm:t>
        <a:bodyPr/>
        <a:lstStyle/>
        <a:p>
          <a:endParaRPr lang="en-US"/>
        </a:p>
      </dgm:t>
    </dgm:pt>
    <dgm:pt modelId="{EB5B928C-6B50-4F6E-8ED8-F81CD325A74C}" type="sibTrans" cxnId="{099D9B76-1394-4E20-811D-86BA3B6E522C}">
      <dgm:prSet/>
      <dgm:spPr/>
      <dgm:t>
        <a:bodyPr/>
        <a:lstStyle/>
        <a:p>
          <a:endParaRPr lang="en-US"/>
        </a:p>
      </dgm:t>
    </dgm:pt>
    <dgm:pt modelId="{836648AD-0EDD-1F47-99D1-C363098A92ED}" type="pres">
      <dgm:prSet presAssocID="{D2EC2751-5C45-4331-A500-D4F592562FE5}" presName="vert0" presStyleCnt="0">
        <dgm:presLayoutVars>
          <dgm:dir/>
          <dgm:animOne val="branch"/>
          <dgm:animLvl val="lvl"/>
        </dgm:presLayoutVars>
      </dgm:prSet>
      <dgm:spPr/>
    </dgm:pt>
    <dgm:pt modelId="{76867C40-3BA4-BB4B-A320-997FF0D0AABE}" type="pres">
      <dgm:prSet presAssocID="{731C9A5A-D906-404E-8C5A-2A6935F614E2}" presName="thickLine" presStyleLbl="alignNode1" presStyleIdx="0" presStyleCnt="5"/>
      <dgm:spPr/>
    </dgm:pt>
    <dgm:pt modelId="{D7B65862-735A-4A4F-8FDA-9E4A1CD33BC9}" type="pres">
      <dgm:prSet presAssocID="{731C9A5A-D906-404E-8C5A-2A6935F614E2}" presName="horz1" presStyleCnt="0"/>
      <dgm:spPr/>
    </dgm:pt>
    <dgm:pt modelId="{6B3FA8EA-A8BC-D346-AC00-FA2800A9E627}" type="pres">
      <dgm:prSet presAssocID="{731C9A5A-D906-404E-8C5A-2A6935F614E2}" presName="tx1" presStyleLbl="revTx" presStyleIdx="0" presStyleCnt="5"/>
      <dgm:spPr/>
    </dgm:pt>
    <dgm:pt modelId="{22AB8541-475C-394A-BB98-C37928261DA6}" type="pres">
      <dgm:prSet presAssocID="{731C9A5A-D906-404E-8C5A-2A6935F614E2}" presName="vert1" presStyleCnt="0"/>
      <dgm:spPr/>
    </dgm:pt>
    <dgm:pt modelId="{9688B819-BE5D-AF46-BD7F-20053FD085AC}" type="pres">
      <dgm:prSet presAssocID="{E86D1EF0-56D7-44CC-A728-170E4A96915C}" presName="thickLine" presStyleLbl="alignNode1" presStyleIdx="1" presStyleCnt="5"/>
      <dgm:spPr/>
    </dgm:pt>
    <dgm:pt modelId="{D002B2A0-5EE5-F84E-ACDE-B017FED0F0F0}" type="pres">
      <dgm:prSet presAssocID="{E86D1EF0-56D7-44CC-A728-170E4A96915C}" presName="horz1" presStyleCnt="0"/>
      <dgm:spPr/>
    </dgm:pt>
    <dgm:pt modelId="{FCCFBA2A-30EA-2D4A-91CF-C5446320E917}" type="pres">
      <dgm:prSet presAssocID="{E86D1EF0-56D7-44CC-A728-170E4A96915C}" presName="tx1" presStyleLbl="revTx" presStyleIdx="1" presStyleCnt="5"/>
      <dgm:spPr/>
    </dgm:pt>
    <dgm:pt modelId="{DD4FB1CC-9DD4-3141-9B12-3B9D9E625968}" type="pres">
      <dgm:prSet presAssocID="{E86D1EF0-56D7-44CC-A728-170E4A96915C}" presName="vert1" presStyleCnt="0"/>
      <dgm:spPr/>
    </dgm:pt>
    <dgm:pt modelId="{95808B06-F128-9745-A1A3-C5CB8A4F2FA3}" type="pres">
      <dgm:prSet presAssocID="{0EA27716-9ADB-4A65-9A74-6D48BF2D334F}" presName="thickLine" presStyleLbl="alignNode1" presStyleIdx="2" presStyleCnt="5"/>
      <dgm:spPr/>
    </dgm:pt>
    <dgm:pt modelId="{CE221A34-7FE4-ED4F-9DD5-04FED8B8BB70}" type="pres">
      <dgm:prSet presAssocID="{0EA27716-9ADB-4A65-9A74-6D48BF2D334F}" presName="horz1" presStyleCnt="0"/>
      <dgm:spPr/>
    </dgm:pt>
    <dgm:pt modelId="{C469BC46-CDB0-9747-A057-43F04C6DCD33}" type="pres">
      <dgm:prSet presAssocID="{0EA27716-9ADB-4A65-9A74-6D48BF2D334F}" presName="tx1" presStyleLbl="revTx" presStyleIdx="2" presStyleCnt="5"/>
      <dgm:spPr/>
    </dgm:pt>
    <dgm:pt modelId="{28676FD6-517A-2141-A530-A85222275FCB}" type="pres">
      <dgm:prSet presAssocID="{0EA27716-9ADB-4A65-9A74-6D48BF2D334F}" presName="vert1" presStyleCnt="0"/>
      <dgm:spPr/>
    </dgm:pt>
    <dgm:pt modelId="{700B3994-FC8D-6C4F-9032-BFC4996A7EB7}" type="pres">
      <dgm:prSet presAssocID="{77D1592A-C77F-43ED-B11D-2BD89DB3EB17}" presName="thickLine" presStyleLbl="alignNode1" presStyleIdx="3" presStyleCnt="5"/>
      <dgm:spPr/>
    </dgm:pt>
    <dgm:pt modelId="{0BE9D600-9A2B-FF45-AD91-09746529FAEF}" type="pres">
      <dgm:prSet presAssocID="{77D1592A-C77F-43ED-B11D-2BD89DB3EB17}" presName="horz1" presStyleCnt="0"/>
      <dgm:spPr/>
    </dgm:pt>
    <dgm:pt modelId="{FE7557E7-C2EE-B243-8C1D-4104EB60C89E}" type="pres">
      <dgm:prSet presAssocID="{77D1592A-C77F-43ED-B11D-2BD89DB3EB17}" presName="tx1" presStyleLbl="revTx" presStyleIdx="3" presStyleCnt="5"/>
      <dgm:spPr/>
    </dgm:pt>
    <dgm:pt modelId="{6A1F2847-5B62-9B44-AB8F-81C3205C5583}" type="pres">
      <dgm:prSet presAssocID="{77D1592A-C77F-43ED-B11D-2BD89DB3EB17}" presName="vert1" presStyleCnt="0"/>
      <dgm:spPr/>
    </dgm:pt>
    <dgm:pt modelId="{1BE216F9-4860-874A-A2F8-2995AB4C1471}" type="pres">
      <dgm:prSet presAssocID="{A20D5233-D1DC-4717-85E6-F2D5AFFD0164}" presName="thickLine" presStyleLbl="alignNode1" presStyleIdx="4" presStyleCnt="5"/>
      <dgm:spPr/>
    </dgm:pt>
    <dgm:pt modelId="{786E21A6-61D6-EB46-B073-ACACDD29577F}" type="pres">
      <dgm:prSet presAssocID="{A20D5233-D1DC-4717-85E6-F2D5AFFD0164}" presName="horz1" presStyleCnt="0"/>
      <dgm:spPr/>
    </dgm:pt>
    <dgm:pt modelId="{D3565209-BF97-5545-AA9C-3436EDE71B5B}" type="pres">
      <dgm:prSet presAssocID="{A20D5233-D1DC-4717-85E6-F2D5AFFD0164}" presName="tx1" presStyleLbl="revTx" presStyleIdx="4" presStyleCnt="5"/>
      <dgm:spPr/>
    </dgm:pt>
    <dgm:pt modelId="{776F4153-40AE-CA4E-8829-B833FBBEE369}" type="pres">
      <dgm:prSet presAssocID="{A20D5233-D1DC-4717-85E6-F2D5AFFD0164}" presName="vert1" presStyleCnt="0"/>
      <dgm:spPr/>
    </dgm:pt>
  </dgm:ptLst>
  <dgm:cxnLst>
    <dgm:cxn modelId="{9D30BE32-E198-B348-87A4-F0FAA0932C26}" type="presOf" srcId="{A20D5233-D1DC-4717-85E6-F2D5AFFD0164}" destId="{D3565209-BF97-5545-AA9C-3436EDE71B5B}" srcOrd="0" destOrd="0" presId="urn:microsoft.com/office/officeart/2008/layout/LinedList"/>
    <dgm:cxn modelId="{25D29E34-FBA9-402D-AE72-1DDFA84AD1DC}" srcId="{D2EC2751-5C45-4331-A500-D4F592562FE5}" destId="{77D1592A-C77F-43ED-B11D-2BD89DB3EB17}" srcOrd="3" destOrd="0" parTransId="{F8A44F63-691A-4AD3-A182-18171A967D03}" sibTransId="{A15972A9-9789-40E9-ADE7-86673BA88126}"/>
    <dgm:cxn modelId="{97B70341-10CA-4562-90E7-94DB9214E0C0}" srcId="{D2EC2751-5C45-4331-A500-D4F592562FE5}" destId="{0EA27716-9ADB-4A65-9A74-6D48BF2D334F}" srcOrd="2" destOrd="0" parTransId="{83A3F646-4988-4D7E-A09C-FB384FAE6BD4}" sibTransId="{3E52D744-8790-445E-8B2C-D9DC973E7890}"/>
    <dgm:cxn modelId="{4A9CEB65-627C-4492-BFE0-4A01357505A9}" srcId="{D2EC2751-5C45-4331-A500-D4F592562FE5}" destId="{731C9A5A-D906-404E-8C5A-2A6935F614E2}" srcOrd="0" destOrd="0" parTransId="{5720586C-55F3-4968-ACA1-86402DACF73E}" sibTransId="{17EC45EB-E69C-41C9-AC0B-6A184BD1BD50}"/>
    <dgm:cxn modelId="{17ACAE6E-7BA4-4B40-9A7D-9D0115F38107}" type="presOf" srcId="{D2EC2751-5C45-4331-A500-D4F592562FE5}" destId="{836648AD-0EDD-1F47-99D1-C363098A92ED}" srcOrd="0" destOrd="0" presId="urn:microsoft.com/office/officeart/2008/layout/LinedList"/>
    <dgm:cxn modelId="{099D9B76-1394-4E20-811D-86BA3B6E522C}" srcId="{D2EC2751-5C45-4331-A500-D4F592562FE5}" destId="{A20D5233-D1DC-4717-85E6-F2D5AFFD0164}" srcOrd="4" destOrd="0" parTransId="{C6A117AE-A4CF-4B95-9225-C41C3492344A}" sibTransId="{EB5B928C-6B50-4F6E-8ED8-F81CD325A74C}"/>
    <dgm:cxn modelId="{49CF0193-D703-44E3-A275-87C99592151D}" srcId="{D2EC2751-5C45-4331-A500-D4F592562FE5}" destId="{E86D1EF0-56D7-44CC-A728-170E4A96915C}" srcOrd="1" destOrd="0" parTransId="{38DC619F-F13C-4B33-95DC-9CCF58AA0756}" sibTransId="{2594FB30-DC24-4258-BBD4-98FF5406F443}"/>
    <dgm:cxn modelId="{868E9AA7-3F41-3B48-ABBD-5B89C456BB3C}" type="presOf" srcId="{E86D1EF0-56D7-44CC-A728-170E4A96915C}" destId="{FCCFBA2A-30EA-2D4A-91CF-C5446320E917}" srcOrd="0" destOrd="0" presId="urn:microsoft.com/office/officeart/2008/layout/LinedList"/>
    <dgm:cxn modelId="{FCD8CAA8-B71A-AF42-9820-73A6EE77C899}" type="presOf" srcId="{731C9A5A-D906-404E-8C5A-2A6935F614E2}" destId="{6B3FA8EA-A8BC-D346-AC00-FA2800A9E627}" srcOrd="0" destOrd="0" presId="urn:microsoft.com/office/officeart/2008/layout/LinedList"/>
    <dgm:cxn modelId="{F47D6ECF-BA73-BB4A-9D52-4AA63915D1DE}" type="presOf" srcId="{77D1592A-C77F-43ED-B11D-2BD89DB3EB17}" destId="{FE7557E7-C2EE-B243-8C1D-4104EB60C89E}" srcOrd="0" destOrd="0" presId="urn:microsoft.com/office/officeart/2008/layout/LinedList"/>
    <dgm:cxn modelId="{4766D7FC-9146-5C4F-A6C5-C9570615E799}" type="presOf" srcId="{0EA27716-9ADB-4A65-9A74-6D48BF2D334F}" destId="{C469BC46-CDB0-9747-A057-43F04C6DCD33}" srcOrd="0" destOrd="0" presId="urn:microsoft.com/office/officeart/2008/layout/LinedList"/>
    <dgm:cxn modelId="{C91623A6-3415-784F-8517-D7F2887A645C}" type="presParOf" srcId="{836648AD-0EDD-1F47-99D1-C363098A92ED}" destId="{76867C40-3BA4-BB4B-A320-997FF0D0AABE}" srcOrd="0" destOrd="0" presId="urn:microsoft.com/office/officeart/2008/layout/LinedList"/>
    <dgm:cxn modelId="{5DB80921-ECBC-2F45-BD17-194C14F49436}" type="presParOf" srcId="{836648AD-0EDD-1F47-99D1-C363098A92ED}" destId="{D7B65862-735A-4A4F-8FDA-9E4A1CD33BC9}" srcOrd="1" destOrd="0" presId="urn:microsoft.com/office/officeart/2008/layout/LinedList"/>
    <dgm:cxn modelId="{C27F08A7-21F1-CB49-9D68-4A4D0EBA1638}" type="presParOf" srcId="{D7B65862-735A-4A4F-8FDA-9E4A1CD33BC9}" destId="{6B3FA8EA-A8BC-D346-AC00-FA2800A9E627}" srcOrd="0" destOrd="0" presId="urn:microsoft.com/office/officeart/2008/layout/LinedList"/>
    <dgm:cxn modelId="{693E4EEE-C9A8-5A43-8B19-15CD867E886A}" type="presParOf" srcId="{D7B65862-735A-4A4F-8FDA-9E4A1CD33BC9}" destId="{22AB8541-475C-394A-BB98-C37928261DA6}" srcOrd="1" destOrd="0" presId="urn:microsoft.com/office/officeart/2008/layout/LinedList"/>
    <dgm:cxn modelId="{D4A8ACF6-6676-C447-86BE-D00DA2ECC1E4}" type="presParOf" srcId="{836648AD-0EDD-1F47-99D1-C363098A92ED}" destId="{9688B819-BE5D-AF46-BD7F-20053FD085AC}" srcOrd="2" destOrd="0" presId="urn:microsoft.com/office/officeart/2008/layout/LinedList"/>
    <dgm:cxn modelId="{6705987C-1B04-3444-A2DF-8EB51D071999}" type="presParOf" srcId="{836648AD-0EDD-1F47-99D1-C363098A92ED}" destId="{D002B2A0-5EE5-F84E-ACDE-B017FED0F0F0}" srcOrd="3" destOrd="0" presId="urn:microsoft.com/office/officeart/2008/layout/LinedList"/>
    <dgm:cxn modelId="{77214102-7419-DA4A-A189-BF5C2C88CE3A}" type="presParOf" srcId="{D002B2A0-5EE5-F84E-ACDE-B017FED0F0F0}" destId="{FCCFBA2A-30EA-2D4A-91CF-C5446320E917}" srcOrd="0" destOrd="0" presId="urn:microsoft.com/office/officeart/2008/layout/LinedList"/>
    <dgm:cxn modelId="{87795C93-ED29-E641-B7FB-215856B7C7EE}" type="presParOf" srcId="{D002B2A0-5EE5-F84E-ACDE-B017FED0F0F0}" destId="{DD4FB1CC-9DD4-3141-9B12-3B9D9E625968}" srcOrd="1" destOrd="0" presId="urn:microsoft.com/office/officeart/2008/layout/LinedList"/>
    <dgm:cxn modelId="{3B505A5D-761E-9C4E-9C90-325E9EAC0ADC}" type="presParOf" srcId="{836648AD-0EDD-1F47-99D1-C363098A92ED}" destId="{95808B06-F128-9745-A1A3-C5CB8A4F2FA3}" srcOrd="4" destOrd="0" presId="urn:microsoft.com/office/officeart/2008/layout/LinedList"/>
    <dgm:cxn modelId="{1D97F7C4-10BB-FB44-B812-F208A66F64A7}" type="presParOf" srcId="{836648AD-0EDD-1F47-99D1-C363098A92ED}" destId="{CE221A34-7FE4-ED4F-9DD5-04FED8B8BB70}" srcOrd="5" destOrd="0" presId="urn:microsoft.com/office/officeart/2008/layout/LinedList"/>
    <dgm:cxn modelId="{398D70E7-D517-0B40-B138-959F7191522E}" type="presParOf" srcId="{CE221A34-7FE4-ED4F-9DD5-04FED8B8BB70}" destId="{C469BC46-CDB0-9747-A057-43F04C6DCD33}" srcOrd="0" destOrd="0" presId="urn:microsoft.com/office/officeart/2008/layout/LinedList"/>
    <dgm:cxn modelId="{19B3D598-1D57-E945-B0DD-3684CFE50D4B}" type="presParOf" srcId="{CE221A34-7FE4-ED4F-9DD5-04FED8B8BB70}" destId="{28676FD6-517A-2141-A530-A85222275FCB}" srcOrd="1" destOrd="0" presId="urn:microsoft.com/office/officeart/2008/layout/LinedList"/>
    <dgm:cxn modelId="{C769EA00-F58B-8D4A-87B0-43AAEBEECDF2}" type="presParOf" srcId="{836648AD-0EDD-1F47-99D1-C363098A92ED}" destId="{700B3994-FC8D-6C4F-9032-BFC4996A7EB7}" srcOrd="6" destOrd="0" presId="urn:microsoft.com/office/officeart/2008/layout/LinedList"/>
    <dgm:cxn modelId="{6CE2B090-B45A-FD45-A35F-F510417CB83B}" type="presParOf" srcId="{836648AD-0EDD-1F47-99D1-C363098A92ED}" destId="{0BE9D600-9A2B-FF45-AD91-09746529FAEF}" srcOrd="7" destOrd="0" presId="urn:microsoft.com/office/officeart/2008/layout/LinedList"/>
    <dgm:cxn modelId="{F91311D3-CFB3-AC4B-B876-A81F37F9AAEA}" type="presParOf" srcId="{0BE9D600-9A2B-FF45-AD91-09746529FAEF}" destId="{FE7557E7-C2EE-B243-8C1D-4104EB60C89E}" srcOrd="0" destOrd="0" presId="urn:microsoft.com/office/officeart/2008/layout/LinedList"/>
    <dgm:cxn modelId="{B501481E-72D3-3343-9B9C-D22459C739A5}" type="presParOf" srcId="{0BE9D600-9A2B-FF45-AD91-09746529FAEF}" destId="{6A1F2847-5B62-9B44-AB8F-81C3205C5583}" srcOrd="1" destOrd="0" presId="urn:microsoft.com/office/officeart/2008/layout/LinedList"/>
    <dgm:cxn modelId="{AD8816F2-D74D-0845-9EFC-EE300F14D732}" type="presParOf" srcId="{836648AD-0EDD-1F47-99D1-C363098A92ED}" destId="{1BE216F9-4860-874A-A2F8-2995AB4C1471}" srcOrd="8" destOrd="0" presId="urn:microsoft.com/office/officeart/2008/layout/LinedList"/>
    <dgm:cxn modelId="{C1D77122-56D6-7C4B-8DA6-6B1BD8E063E7}" type="presParOf" srcId="{836648AD-0EDD-1F47-99D1-C363098A92ED}" destId="{786E21A6-61D6-EB46-B073-ACACDD29577F}" srcOrd="9" destOrd="0" presId="urn:microsoft.com/office/officeart/2008/layout/LinedList"/>
    <dgm:cxn modelId="{8907E606-7C27-F744-B431-7DC20D6E9A3F}" type="presParOf" srcId="{786E21A6-61D6-EB46-B073-ACACDD29577F}" destId="{D3565209-BF97-5545-AA9C-3436EDE71B5B}" srcOrd="0" destOrd="0" presId="urn:microsoft.com/office/officeart/2008/layout/LinedList"/>
    <dgm:cxn modelId="{0E2A9325-2758-6141-96DF-3D99D2540207}" type="presParOf" srcId="{786E21A6-61D6-EB46-B073-ACACDD29577F}" destId="{776F4153-40AE-CA4E-8829-B833FBBEE3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8CA97-AFDE-4856-8430-F4F9E86187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AB9BB0-E1D0-4C33-8F4C-666E2D626E4F}">
      <dgm:prSet/>
      <dgm:spPr/>
      <dgm:t>
        <a:bodyPr/>
        <a:lstStyle/>
        <a:p>
          <a:r>
            <a:rPr lang="en-US" b="1" dirty="0" err="1"/>
            <a:t>Ellinogermaniki</a:t>
          </a:r>
          <a:r>
            <a:rPr lang="en-US" b="1" dirty="0"/>
            <a:t> </a:t>
          </a:r>
          <a:r>
            <a:rPr lang="en-US" b="1" dirty="0" err="1"/>
            <a:t>Agogi</a:t>
          </a:r>
          <a:r>
            <a:rPr lang="en-US" b="1" dirty="0"/>
            <a:t> (EA) </a:t>
          </a:r>
          <a:r>
            <a:rPr lang="en-US" dirty="0"/>
            <a:t>is an educational organization of private law, officially recognized by the state. Established in 1995, the Research and Development Department of EA provides the test bed for research applications for the design, development and implementation of the research activities in education. EA is an institutional member of EDEN (European Distance Education Network), of STEDE (Science Teacher Education Development in Europe) and of ECSITE (European Network of Science </a:t>
          </a:r>
          <a:r>
            <a:rPr lang="en-US" dirty="0" err="1"/>
            <a:t>Centres</a:t>
          </a:r>
          <a:r>
            <a:rPr lang="en-US" dirty="0"/>
            <a:t> and Museums) network, as well as a partner school of the German Schools-Excellence Network. </a:t>
          </a:r>
        </a:p>
      </dgm:t>
    </dgm:pt>
    <dgm:pt modelId="{B6D36840-386C-4491-8CCB-A5A84347F1A0}" type="parTrans" cxnId="{DA619A8A-12E9-4393-AD7C-AA0845F1971F}">
      <dgm:prSet/>
      <dgm:spPr/>
      <dgm:t>
        <a:bodyPr/>
        <a:lstStyle/>
        <a:p>
          <a:endParaRPr lang="en-US"/>
        </a:p>
      </dgm:t>
    </dgm:pt>
    <dgm:pt modelId="{06251588-5955-4FFB-9702-CF910A9FA33A}" type="sibTrans" cxnId="{DA619A8A-12E9-4393-AD7C-AA0845F1971F}">
      <dgm:prSet/>
      <dgm:spPr/>
      <dgm:t>
        <a:bodyPr/>
        <a:lstStyle/>
        <a:p>
          <a:endParaRPr lang="en-US"/>
        </a:p>
      </dgm:t>
    </dgm:pt>
    <dgm:pt modelId="{503C5E28-C0F9-4735-82AC-54B01BDBD092}">
      <dgm:prSet/>
      <dgm:spPr/>
      <dgm:t>
        <a:bodyPr/>
        <a:lstStyle/>
        <a:p>
          <a:r>
            <a:rPr lang="en-US" b="1"/>
            <a:t>CreativiTIC</a:t>
          </a:r>
          <a:r>
            <a:rPr lang="en-US"/>
            <a:t> is a SME founded in 2011 and located in Basque Country and La Rioja (Spain). CreativiTIC has Augmented Reality R&amp;D experience in FP7 (Learning and Skills) and Horizon 2020 (Education, Content and Creativity) European Commission programs and it’s specialized in empowering the human development through Interactive Technologies such as Augmented, Mixed and Virtual Reality combined with Deep Learning and Artificial Intelligence. Our company researches the latest technologies to offer innovative solutions for Industry40, eHealth &amp; Education.</a:t>
          </a:r>
        </a:p>
      </dgm:t>
    </dgm:pt>
    <dgm:pt modelId="{3BA0A5FE-EB96-44F8-9423-9119665D78D9}" type="parTrans" cxnId="{FA603CD8-9851-47D7-983B-6DF1208662B4}">
      <dgm:prSet/>
      <dgm:spPr/>
      <dgm:t>
        <a:bodyPr/>
        <a:lstStyle/>
        <a:p>
          <a:endParaRPr lang="en-US"/>
        </a:p>
      </dgm:t>
    </dgm:pt>
    <dgm:pt modelId="{B977CDE4-93A0-4AC1-8A0C-DD5A60A3C005}" type="sibTrans" cxnId="{FA603CD8-9851-47D7-983B-6DF1208662B4}">
      <dgm:prSet/>
      <dgm:spPr/>
      <dgm:t>
        <a:bodyPr/>
        <a:lstStyle/>
        <a:p>
          <a:endParaRPr lang="en-US"/>
        </a:p>
      </dgm:t>
    </dgm:pt>
    <dgm:pt modelId="{4D9B01DD-367D-5C4D-BC07-04264E1567C0}" type="pres">
      <dgm:prSet presAssocID="{9A78CA97-AFDE-4856-8430-F4F9E86187C6}" presName="linear" presStyleCnt="0">
        <dgm:presLayoutVars>
          <dgm:animLvl val="lvl"/>
          <dgm:resizeHandles val="exact"/>
        </dgm:presLayoutVars>
      </dgm:prSet>
      <dgm:spPr/>
    </dgm:pt>
    <dgm:pt modelId="{32928540-2345-334D-96CD-79298306C967}" type="pres">
      <dgm:prSet presAssocID="{49AB9BB0-E1D0-4C33-8F4C-666E2D626E4F}" presName="parentText" presStyleLbl="node1" presStyleIdx="0" presStyleCnt="2" custLinFactY="-1641" custLinFactNeighborX="-75" custLinFactNeighborY="-100000">
        <dgm:presLayoutVars>
          <dgm:chMax val="0"/>
          <dgm:bulletEnabled val="1"/>
        </dgm:presLayoutVars>
      </dgm:prSet>
      <dgm:spPr/>
    </dgm:pt>
    <dgm:pt modelId="{02486223-3A0E-194B-B041-DE315A0B3321}" type="pres">
      <dgm:prSet presAssocID="{06251588-5955-4FFB-9702-CF910A9FA33A}" presName="spacer" presStyleCnt="0"/>
      <dgm:spPr/>
    </dgm:pt>
    <dgm:pt modelId="{D73AA585-AF9B-774C-9B8A-5EEC21904EE7}" type="pres">
      <dgm:prSet presAssocID="{503C5E28-C0F9-4735-82AC-54B01BDBD092}" presName="parentText" presStyleLbl="node1" presStyleIdx="1" presStyleCnt="2">
        <dgm:presLayoutVars>
          <dgm:chMax val="0"/>
          <dgm:bulletEnabled val="1"/>
        </dgm:presLayoutVars>
      </dgm:prSet>
      <dgm:spPr/>
    </dgm:pt>
  </dgm:ptLst>
  <dgm:cxnLst>
    <dgm:cxn modelId="{04E9DD25-A905-D244-AA57-FC58CB42EE92}" type="presOf" srcId="{49AB9BB0-E1D0-4C33-8F4C-666E2D626E4F}" destId="{32928540-2345-334D-96CD-79298306C967}" srcOrd="0" destOrd="0" presId="urn:microsoft.com/office/officeart/2005/8/layout/vList2"/>
    <dgm:cxn modelId="{F30A7456-23D6-7E4B-B258-E3CBAAD734FD}" type="presOf" srcId="{9A78CA97-AFDE-4856-8430-F4F9E86187C6}" destId="{4D9B01DD-367D-5C4D-BC07-04264E1567C0}" srcOrd="0" destOrd="0" presId="urn:microsoft.com/office/officeart/2005/8/layout/vList2"/>
    <dgm:cxn modelId="{DA619A8A-12E9-4393-AD7C-AA0845F1971F}" srcId="{9A78CA97-AFDE-4856-8430-F4F9E86187C6}" destId="{49AB9BB0-E1D0-4C33-8F4C-666E2D626E4F}" srcOrd="0" destOrd="0" parTransId="{B6D36840-386C-4491-8CCB-A5A84347F1A0}" sibTransId="{06251588-5955-4FFB-9702-CF910A9FA33A}"/>
    <dgm:cxn modelId="{219DF9BA-9117-1B46-B239-17B75DDC9761}" type="presOf" srcId="{503C5E28-C0F9-4735-82AC-54B01BDBD092}" destId="{D73AA585-AF9B-774C-9B8A-5EEC21904EE7}" srcOrd="0" destOrd="0" presId="urn:microsoft.com/office/officeart/2005/8/layout/vList2"/>
    <dgm:cxn modelId="{FA603CD8-9851-47D7-983B-6DF1208662B4}" srcId="{9A78CA97-AFDE-4856-8430-F4F9E86187C6}" destId="{503C5E28-C0F9-4735-82AC-54B01BDBD092}" srcOrd="1" destOrd="0" parTransId="{3BA0A5FE-EB96-44F8-9423-9119665D78D9}" sibTransId="{B977CDE4-93A0-4AC1-8A0C-DD5A60A3C005}"/>
    <dgm:cxn modelId="{8E00213F-6CD1-F545-B6F6-DA5D5BE86306}" type="presParOf" srcId="{4D9B01DD-367D-5C4D-BC07-04264E1567C0}" destId="{32928540-2345-334D-96CD-79298306C967}" srcOrd="0" destOrd="0" presId="urn:microsoft.com/office/officeart/2005/8/layout/vList2"/>
    <dgm:cxn modelId="{E9DEEA61-0B4C-0147-8E9F-35D10DDA32E6}" type="presParOf" srcId="{4D9B01DD-367D-5C4D-BC07-04264E1567C0}" destId="{02486223-3A0E-194B-B041-DE315A0B3321}" srcOrd="1" destOrd="0" presId="urn:microsoft.com/office/officeart/2005/8/layout/vList2"/>
    <dgm:cxn modelId="{D8B8B0AB-66B4-CD42-86F1-C07CFFE01601}" type="presParOf" srcId="{4D9B01DD-367D-5C4D-BC07-04264E1567C0}" destId="{D73AA585-AF9B-774C-9B8A-5EEC21904E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78CA97-AFDE-4856-8430-F4F9E86187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AB9BB0-E1D0-4C33-8F4C-666E2D626E4F}">
      <dgm:prSet custT="1"/>
      <dgm:spPr/>
      <dgm:t>
        <a:bodyPr/>
        <a:lstStyle/>
        <a:p>
          <a:r>
            <a:rPr lang="en-US" sz="1600" b="1" noProof="0" dirty="0"/>
            <a:t>INFN (Italy) </a:t>
          </a:r>
          <a:r>
            <a:rPr lang="en-US" sz="1600" noProof="0" dirty="0"/>
            <a:t>The National Institute for Nuclear Physics (INFN) is the Italian research agency dedicated to the study of the fundamental constituents of matter and the laws that govern them, under the supervision of the Ministry of Education, Universities and Research (MIUR). INFN has a staff of around 2000 employees, but other 3600 researchers afferent to other national and international institutions work in INFN facilities, as associated members. INFN has direct collaborations and agreements with research institutions in five continents and more than 30 countries.</a:t>
          </a:r>
          <a:br>
            <a:rPr lang="it-IT" sz="1300" dirty="0"/>
          </a:br>
          <a:endParaRPr lang="en-US" sz="1300" dirty="0"/>
        </a:p>
      </dgm:t>
    </dgm:pt>
    <dgm:pt modelId="{B6D36840-386C-4491-8CCB-A5A84347F1A0}" type="parTrans" cxnId="{DA619A8A-12E9-4393-AD7C-AA0845F1971F}">
      <dgm:prSet/>
      <dgm:spPr/>
      <dgm:t>
        <a:bodyPr/>
        <a:lstStyle/>
        <a:p>
          <a:endParaRPr lang="en-US"/>
        </a:p>
      </dgm:t>
    </dgm:pt>
    <dgm:pt modelId="{06251588-5955-4FFB-9702-CF910A9FA33A}" type="sibTrans" cxnId="{DA619A8A-12E9-4393-AD7C-AA0845F1971F}">
      <dgm:prSet/>
      <dgm:spPr/>
      <dgm:t>
        <a:bodyPr/>
        <a:lstStyle/>
        <a:p>
          <a:endParaRPr lang="en-US"/>
        </a:p>
      </dgm:t>
    </dgm:pt>
    <dgm:pt modelId="{503C5E28-C0F9-4735-82AC-54B01BDBD092}">
      <dgm:prSet custT="1"/>
      <dgm:spPr/>
      <dgm:t>
        <a:bodyPr/>
        <a:lstStyle/>
        <a:p>
          <a:r>
            <a:rPr lang="en-US" sz="1400" b="1" noProof="0" dirty="0"/>
            <a:t>Fondazione </a:t>
          </a:r>
          <a:r>
            <a:rPr lang="en-US" sz="1400" b="1" noProof="0" dirty="0" err="1"/>
            <a:t>Idis-Citta</a:t>
          </a:r>
          <a:r>
            <a:rPr lang="en-US" sz="1400" b="1" noProof="0" dirty="0"/>
            <a:t>̀ </a:t>
          </a:r>
          <a:r>
            <a:rPr lang="en-US" sz="1400" b="1" noProof="0" dirty="0" err="1"/>
            <a:t>della</a:t>
          </a:r>
          <a:r>
            <a:rPr lang="en-US" sz="1400" b="1" noProof="0" dirty="0"/>
            <a:t> </a:t>
          </a:r>
          <a:r>
            <a:rPr lang="en-US" sz="1400" b="1" noProof="0" dirty="0" err="1"/>
            <a:t>Scienza</a:t>
          </a:r>
          <a:r>
            <a:rPr lang="en-US" sz="1400" b="1" noProof="0" dirty="0"/>
            <a:t> </a:t>
          </a:r>
          <a:r>
            <a:rPr lang="en-US" sz="1400" noProof="0" dirty="0"/>
            <a:t>is a non-profit </a:t>
          </a:r>
          <a:r>
            <a:rPr lang="en-US" sz="1400" noProof="0" dirty="0" err="1"/>
            <a:t>organisation</a:t>
          </a:r>
          <a:r>
            <a:rPr lang="en-US" sz="1400" noProof="0" dirty="0"/>
            <a:t> that has among its founding members the Nobel Prize Laureates Rita Levi Montalcini and Carlo Rubbia. It boasts a number of scientific collaborations with major museums and scientific Institutions in Europe and worldwide. </a:t>
          </a:r>
          <a:r>
            <a:rPr lang="en-US" sz="1400" noProof="0" dirty="0" err="1"/>
            <a:t>Citta</a:t>
          </a:r>
          <a:r>
            <a:rPr lang="en-US" sz="1400" noProof="0" dirty="0"/>
            <a:t>̀ </a:t>
          </a:r>
          <a:r>
            <a:rPr lang="en-US" sz="1400" noProof="0" dirty="0" err="1"/>
            <a:t>della</a:t>
          </a:r>
          <a:r>
            <a:rPr lang="en-US" sz="1400" noProof="0" dirty="0"/>
            <a:t> </a:t>
          </a:r>
          <a:r>
            <a:rPr lang="en-US" sz="1400" noProof="0" dirty="0" err="1"/>
            <a:t>Scienza</a:t>
          </a:r>
          <a:r>
            <a:rPr lang="en-US" sz="1400" noProof="0" dirty="0"/>
            <a:t> started its activities in 1987 and was completed in 2001, in the western part of Naples, with a structure dedicated to the dissemination of scientific and technological culture, as well as to the innovation of the educational and business systems.</a:t>
          </a:r>
          <a:br>
            <a:rPr lang="en-US" sz="1400" noProof="0" dirty="0"/>
          </a:br>
          <a:r>
            <a:rPr lang="en-US" sz="1400" noProof="0" dirty="0"/>
            <a:t>One of the main values of </a:t>
          </a:r>
          <a:r>
            <a:rPr lang="en-US" sz="1400" noProof="0" dirty="0" err="1"/>
            <a:t>Citta</a:t>
          </a:r>
          <a:r>
            <a:rPr lang="en-US" sz="1400" noProof="0" dirty="0"/>
            <a:t>̀ </a:t>
          </a:r>
          <a:r>
            <a:rPr lang="en-US" sz="1400" noProof="0" dirty="0" err="1"/>
            <a:t>della</a:t>
          </a:r>
          <a:r>
            <a:rPr lang="en-US" sz="1400" noProof="0" dirty="0"/>
            <a:t> </a:t>
          </a:r>
          <a:r>
            <a:rPr lang="en-US" sz="1400" noProof="0" dirty="0" err="1"/>
            <a:t>Scienza</a:t>
          </a:r>
          <a:r>
            <a:rPr lang="en-US" sz="1400" noProof="0" dirty="0"/>
            <a:t> is to set up a new form of scientific citizenship, bridging the gap between science and society, in order to bring the science outside of the realm of laboratories through an open dialogue with citizens and stakeholders. Hence, </a:t>
          </a:r>
          <a:r>
            <a:rPr lang="en-US" sz="1400" noProof="0" dirty="0" err="1"/>
            <a:t>Citta</a:t>
          </a:r>
          <a:r>
            <a:rPr lang="en-US" sz="1400" noProof="0" dirty="0"/>
            <a:t>̀ </a:t>
          </a:r>
          <a:r>
            <a:rPr lang="en-US" sz="1400" noProof="0" dirty="0" err="1"/>
            <a:t>della</a:t>
          </a:r>
          <a:r>
            <a:rPr lang="en-US" sz="1400" noProof="0" dirty="0"/>
            <a:t> </a:t>
          </a:r>
          <a:r>
            <a:rPr lang="en-US" sz="1400" noProof="0" dirty="0" err="1"/>
            <a:t>Scienza</a:t>
          </a:r>
          <a:r>
            <a:rPr lang="en-US" sz="1400" noProof="0" dirty="0"/>
            <a:t> aims at creating an efficient relationship between science, innovation and society for the economic and social development of the region and fostering social inclusion through social innovation.</a:t>
          </a:r>
        </a:p>
      </dgm:t>
    </dgm:pt>
    <dgm:pt modelId="{3BA0A5FE-EB96-44F8-9423-9119665D78D9}" type="parTrans" cxnId="{FA603CD8-9851-47D7-983B-6DF1208662B4}">
      <dgm:prSet/>
      <dgm:spPr/>
      <dgm:t>
        <a:bodyPr/>
        <a:lstStyle/>
        <a:p>
          <a:endParaRPr lang="en-US"/>
        </a:p>
      </dgm:t>
    </dgm:pt>
    <dgm:pt modelId="{B977CDE4-93A0-4AC1-8A0C-DD5A60A3C005}" type="sibTrans" cxnId="{FA603CD8-9851-47D7-983B-6DF1208662B4}">
      <dgm:prSet/>
      <dgm:spPr/>
      <dgm:t>
        <a:bodyPr/>
        <a:lstStyle/>
        <a:p>
          <a:endParaRPr lang="en-US"/>
        </a:p>
      </dgm:t>
    </dgm:pt>
    <dgm:pt modelId="{4D9B01DD-367D-5C4D-BC07-04264E1567C0}" type="pres">
      <dgm:prSet presAssocID="{9A78CA97-AFDE-4856-8430-F4F9E86187C6}" presName="linear" presStyleCnt="0">
        <dgm:presLayoutVars>
          <dgm:animLvl val="lvl"/>
          <dgm:resizeHandles val="exact"/>
        </dgm:presLayoutVars>
      </dgm:prSet>
      <dgm:spPr/>
    </dgm:pt>
    <dgm:pt modelId="{32928540-2345-334D-96CD-79298306C967}" type="pres">
      <dgm:prSet presAssocID="{49AB9BB0-E1D0-4C33-8F4C-666E2D626E4F}" presName="parentText" presStyleLbl="node1" presStyleIdx="0" presStyleCnt="2">
        <dgm:presLayoutVars>
          <dgm:chMax val="0"/>
          <dgm:bulletEnabled val="1"/>
        </dgm:presLayoutVars>
      </dgm:prSet>
      <dgm:spPr/>
    </dgm:pt>
    <dgm:pt modelId="{02486223-3A0E-194B-B041-DE315A0B3321}" type="pres">
      <dgm:prSet presAssocID="{06251588-5955-4FFB-9702-CF910A9FA33A}" presName="spacer" presStyleCnt="0"/>
      <dgm:spPr/>
    </dgm:pt>
    <dgm:pt modelId="{D73AA585-AF9B-774C-9B8A-5EEC21904EE7}" type="pres">
      <dgm:prSet presAssocID="{503C5E28-C0F9-4735-82AC-54B01BDBD092}" presName="parentText" presStyleLbl="node1" presStyleIdx="1" presStyleCnt="2">
        <dgm:presLayoutVars>
          <dgm:chMax val="0"/>
          <dgm:bulletEnabled val="1"/>
        </dgm:presLayoutVars>
      </dgm:prSet>
      <dgm:spPr/>
    </dgm:pt>
  </dgm:ptLst>
  <dgm:cxnLst>
    <dgm:cxn modelId="{121BC331-8E84-4042-A890-DA53689F1DBC}" type="presOf" srcId="{503C5E28-C0F9-4735-82AC-54B01BDBD092}" destId="{D73AA585-AF9B-774C-9B8A-5EEC21904EE7}" srcOrd="0" destOrd="0" presId="urn:microsoft.com/office/officeart/2005/8/layout/vList2"/>
    <dgm:cxn modelId="{C9914834-84EE-E74A-B54E-51238BE10B5E}" type="presOf" srcId="{49AB9BB0-E1D0-4C33-8F4C-666E2D626E4F}" destId="{32928540-2345-334D-96CD-79298306C967}" srcOrd="0" destOrd="0" presId="urn:microsoft.com/office/officeart/2005/8/layout/vList2"/>
    <dgm:cxn modelId="{DA619A8A-12E9-4393-AD7C-AA0845F1971F}" srcId="{9A78CA97-AFDE-4856-8430-F4F9E86187C6}" destId="{49AB9BB0-E1D0-4C33-8F4C-666E2D626E4F}" srcOrd="0" destOrd="0" parTransId="{B6D36840-386C-4491-8CCB-A5A84347F1A0}" sibTransId="{06251588-5955-4FFB-9702-CF910A9FA33A}"/>
    <dgm:cxn modelId="{FA603CD8-9851-47D7-983B-6DF1208662B4}" srcId="{9A78CA97-AFDE-4856-8430-F4F9E86187C6}" destId="{503C5E28-C0F9-4735-82AC-54B01BDBD092}" srcOrd="1" destOrd="0" parTransId="{3BA0A5FE-EB96-44F8-9423-9119665D78D9}" sibTransId="{B977CDE4-93A0-4AC1-8A0C-DD5A60A3C005}"/>
    <dgm:cxn modelId="{51066CF6-106F-9C48-A1CB-5F8B8B8AE916}" type="presOf" srcId="{9A78CA97-AFDE-4856-8430-F4F9E86187C6}" destId="{4D9B01DD-367D-5C4D-BC07-04264E1567C0}" srcOrd="0" destOrd="0" presId="urn:microsoft.com/office/officeart/2005/8/layout/vList2"/>
    <dgm:cxn modelId="{5CC5FF41-1C70-D443-8DB8-200A832C6A1A}" type="presParOf" srcId="{4D9B01DD-367D-5C4D-BC07-04264E1567C0}" destId="{32928540-2345-334D-96CD-79298306C967}" srcOrd="0" destOrd="0" presId="urn:microsoft.com/office/officeart/2005/8/layout/vList2"/>
    <dgm:cxn modelId="{9603ED63-21B9-054C-9125-946408634975}" type="presParOf" srcId="{4D9B01DD-367D-5C4D-BC07-04264E1567C0}" destId="{02486223-3A0E-194B-B041-DE315A0B3321}" srcOrd="1" destOrd="0" presId="urn:microsoft.com/office/officeart/2005/8/layout/vList2"/>
    <dgm:cxn modelId="{EAD17FFB-0CB1-5141-A59C-6EA8375CCFC5}" type="presParOf" srcId="{4D9B01DD-367D-5C4D-BC07-04264E1567C0}" destId="{D73AA585-AF9B-774C-9B8A-5EEC21904E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C2751-5C45-4331-A500-D4F592562FE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31C9A5A-D906-404E-8C5A-2A6935F614E2}">
      <dgm:prSet custT="1"/>
      <dgm:spPr/>
      <dgm:t>
        <a:bodyPr/>
        <a:lstStyle/>
        <a:p>
          <a:r>
            <a:rPr lang="en-US" sz="1600" noProof="0" dirty="0">
              <a:solidFill>
                <a:srgbClr val="FF0000"/>
              </a:solidFill>
              <a:latin typeface="Euphemia UCAS" panose="020B0503040102020104" pitchFamily="34" charset="-79"/>
              <a:cs typeface="Euphemia UCAS" panose="020B0503040102020104" pitchFamily="34" charset="-79"/>
            </a:rPr>
            <a:t>Late primary and early secondary school (10-15 years)</a:t>
          </a:r>
        </a:p>
      </dgm:t>
    </dgm:pt>
    <dgm:pt modelId="{5720586C-55F3-4968-ACA1-86402DACF73E}" type="parTrans" cxnId="{4A9CEB65-627C-4492-BFE0-4A01357505A9}">
      <dgm:prSet/>
      <dgm:spPr/>
      <dgm:t>
        <a:bodyPr/>
        <a:lstStyle/>
        <a:p>
          <a:endParaRPr lang="en-US"/>
        </a:p>
      </dgm:t>
    </dgm:pt>
    <dgm:pt modelId="{17EC45EB-E69C-41C9-AC0B-6A184BD1BD50}" type="sibTrans" cxnId="{4A9CEB65-627C-4492-BFE0-4A01357505A9}">
      <dgm:prSet/>
      <dgm:spPr/>
      <dgm:t>
        <a:bodyPr/>
        <a:lstStyle/>
        <a:p>
          <a:endParaRPr lang="en-US"/>
        </a:p>
      </dgm:t>
    </dgm:pt>
    <dgm:pt modelId="{E86D1EF0-56D7-44CC-A728-170E4A96915C}">
      <dgm:prSet custT="1"/>
      <dgm:spPr/>
      <dgm:t>
        <a:bodyPr/>
        <a:lstStyle/>
        <a:p>
          <a:r>
            <a:rPr lang="en-US" sz="1400" dirty="0">
              <a:solidFill>
                <a:schemeClr val="accent1">
                  <a:lumMod val="75000"/>
                </a:schemeClr>
              </a:solidFill>
              <a:latin typeface="Euphemia UCAS" panose="020B0503040102020104" pitchFamily="34" charset="-79"/>
              <a:cs typeface="Euphemia UCAS" panose="020B0503040102020104" pitchFamily="34" charset="-79"/>
            </a:rPr>
            <a:t>50 schools (10 in rural/remote settings)</a:t>
          </a:r>
        </a:p>
        <a:p>
          <a:r>
            <a:rPr lang="en-US" sz="1400" dirty="0">
              <a:solidFill>
                <a:schemeClr val="accent1">
                  <a:lumMod val="75000"/>
                </a:schemeClr>
              </a:solidFill>
              <a:latin typeface="Euphemia UCAS" panose="020B0503040102020104" pitchFamily="34" charset="-79"/>
              <a:cs typeface="Euphemia UCAS" panose="020B0503040102020104" pitchFamily="34" charset="-79"/>
            </a:rPr>
            <a:t>100 teachers</a:t>
          </a:r>
        </a:p>
        <a:p>
          <a:r>
            <a:rPr lang="en-US" sz="1400" dirty="0">
              <a:solidFill>
                <a:schemeClr val="accent1">
                  <a:lumMod val="75000"/>
                </a:schemeClr>
              </a:solidFill>
              <a:latin typeface="Euphemia UCAS" panose="020B0503040102020104" pitchFamily="34" charset="-79"/>
              <a:cs typeface="Euphemia UCAS" panose="020B0503040102020104" pitchFamily="34" charset="-79"/>
            </a:rPr>
            <a:t>500 students. </a:t>
          </a:r>
          <a:endParaRPr lang="en-US" sz="1500" dirty="0"/>
        </a:p>
      </dgm:t>
    </dgm:pt>
    <dgm:pt modelId="{38DC619F-F13C-4B33-95DC-9CCF58AA0756}" type="parTrans" cxnId="{49CF0193-D703-44E3-A275-87C99592151D}">
      <dgm:prSet/>
      <dgm:spPr/>
      <dgm:t>
        <a:bodyPr/>
        <a:lstStyle/>
        <a:p>
          <a:endParaRPr lang="en-US"/>
        </a:p>
      </dgm:t>
    </dgm:pt>
    <dgm:pt modelId="{2594FB30-DC24-4258-BBD4-98FF5406F443}" type="sibTrans" cxnId="{49CF0193-D703-44E3-A275-87C99592151D}">
      <dgm:prSet/>
      <dgm:spPr/>
      <dgm:t>
        <a:bodyPr/>
        <a:lstStyle/>
        <a:p>
          <a:endParaRPr lang="en-US"/>
        </a:p>
      </dgm:t>
    </dgm:pt>
    <dgm:pt modelId="{0EA27716-9ADB-4A65-9A74-6D48BF2D334F}">
      <dgm:prSet custT="1"/>
      <dgm:spPr/>
      <dgm:t>
        <a:bodyPr/>
        <a:lstStyle/>
        <a:p>
          <a:r>
            <a:rPr lang="en-US" sz="1400" noProof="0" dirty="0">
              <a:latin typeface="Euphemia UCAS" panose="020B0503040102020104" pitchFamily="34" charset="-79"/>
              <a:cs typeface="Euphemia UCAS" panose="020B0503040102020104" pitchFamily="34" charset="-79"/>
            </a:rPr>
            <a:t>Inquiry-based </a:t>
          </a:r>
          <a:r>
            <a:rPr lang="en-US" sz="1400" noProof="0" dirty="0" err="1">
              <a:latin typeface="Euphemia UCAS" panose="020B0503040102020104" pitchFamily="34" charset="-79"/>
              <a:cs typeface="Euphemia UCAS" panose="020B0503040102020104" pitchFamily="34" charset="-79"/>
            </a:rPr>
            <a:t>metodologies</a:t>
          </a:r>
          <a:r>
            <a:rPr lang="en-US" sz="1400" noProof="0" dirty="0">
              <a:latin typeface="Euphemia UCAS" panose="020B0503040102020104" pitchFamily="34" charset="-79"/>
              <a:cs typeface="Euphemia UCAS" panose="020B0503040102020104" pitchFamily="34" charset="-79"/>
            </a:rPr>
            <a:t>;</a:t>
          </a:r>
        </a:p>
        <a:p>
          <a:r>
            <a:rPr lang="en-US" sz="1400" noProof="0" dirty="0">
              <a:latin typeface="Euphemia UCAS" panose="020B0503040102020104" pitchFamily="34" charset="-79"/>
              <a:cs typeface="Euphemia UCAS" panose="020B0503040102020104" pitchFamily="34" charset="-79"/>
            </a:rPr>
            <a:t>Creativity and problem solving</a:t>
          </a:r>
        </a:p>
        <a:p>
          <a:r>
            <a:rPr lang="en-US" sz="1400" noProof="0" dirty="0">
              <a:latin typeface="Euphemia UCAS" panose="020B0503040102020104" pitchFamily="34" charset="-79"/>
              <a:cs typeface="Euphemia UCAS" panose="020B0503040102020104" pitchFamily="34" charset="-79"/>
            </a:rPr>
            <a:t>Art based activity</a:t>
          </a:r>
        </a:p>
      </dgm:t>
    </dgm:pt>
    <dgm:pt modelId="{83A3F646-4988-4D7E-A09C-FB384FAE6BD4}" type="parTrans" cxnId="{97B70341-10CA-4562-90E7-94DB9214E0C0}">
      <dgm:prSet/>
      <dgm:spPr/>
      <dgm:t>
        <a:bodyPr/>
        <a:lstStyle/>
        <a:p>
          <a:endParaRPr lang="en-US"/>
        </a:p>
      </dgm:t>
    </dgm:pt>
    <dgm:pt modelId="{3E52D744-8790-445E-8B2C-D9DC973E7890}" type="sibTrans" cxnId="{97B70341-10CA-4562-90E7-94DB9214E0C0}">
      <dgm:prSet/>
      <dgm:spPr/>
      <dgm:t>
        <a:bodyPr/>
        <a:lstStyle/>
        <a:p>
          <a:endParaRPr lang="en-US"/>
        </a:p>
      </dgm:t>
    </dgm:pt>
    <dgm:pt modelId="{77D1592A-C77F-43ED-B11D-2BD89DB3EB17}">
      <dgm:prSet custT="1"/>
      <dgm:spPr/>
      <dgm:t>
        <a:bodyPr/>
        <a:lstStyle/>
        <a:p>
          <a:r>
            <a:rPr lang="en-US" sz="1400" noProof="0" dirty="0">
              <a:latin typeface="Euphemia UCAS" panose="020B0503040102020104" pitchFamily="34" charset="-79"/>
              <a:cs typeface="Euphemia UCAS" panose="020B0503040102020104" pitchFamily="34" charset="-79"/>
            </a:rPr>
            <a:t>Play-based physics demonstration</a:t>
          </a:r>
        </a:p>
        <a:p>
          <a:r>
            <a:rPr lang="en-US" sz="1400" noProof="0" dirty="0">
              <a:latin typeface="Euphemia UCAS" panose="020B0503040102020104" pitchFamily="34" charset="-79"/>
              <a:cs typeface="Euphemia UCAS" panose="020B0503040102020104" pitchFamily="34" charset="-79"/>
            </a:rPr>
            <a:t>Online environment to facilitate collaboration and learning</a:t>
          </a:r>
        </a:p>
        <a:p>
          <a:r>
            <a:rPr lang="en-US" sz="1400" noProof="0" dirty="0">
              <a:latin typeface="Euphemia UCAS" panose="020B0503040102020104" pitchFamily="34" charset="-79"/>
              <a:cs typeface="Euphemia UCAS" panose="020B0503040102020104" pitchFamily="34" charset="-79"/>
            </a:rPr>
            <a:t>Open school approach with STEAM activities.</a:t>
          </a:r>
        </a:p>
      </dgm:t>
    </dgm:pt>
    <dgm:pt modelId="{F8A44F63-691A-4AD3-A182-18171A967D03}" type="parTrans" cxnId="{25D29E34-FBA9-402D-AE72-1DDFA84AD1DC}">
      <dgm:prSet/>
      <dgm:spPr/>
      <dgm:t>
        <a:bodyPr/>
        <a:lstStyle/>
        <a:p>
          <a:endParaRPr lang="en-US"/>
        </a:p>
      </dgm:t>
    </dgm:pt>
    <dgm:pt modelId="{A15972A9-9789-40E9-ADE7-86673BA88126}" type="sibTrans" cxnId="{25D29E34-FBA9-402D-AE72-1DDFA84AD1DC}">
      <dgm:prSet/>
      <dgm:spPr/>
      <dgm:t>
        <a:bodyPr/>
        <a:lstStyle/>
        <a:p>
          <a:endParaRPr lang="en-US"/>
        </a:p>
      </dgm:t>
    </dgm:pt>
    <dgm:pt modelId="{A20D5233-D1DC-4717-85E6-F2D5AFFD0164}">
      <dgm:prSet custT="1"/>
      <dgm:spPr/>
      <dgm:t>
        <a:bodyPr/>
        <a:lstStyle/>
        <a:p>
          <a:r>
            <a:rPr lang="it-IT" sz="1400" dirty="0">
              <a:latin typeface="Euphemia UCAS" panose="020B0503040102020104" pitchFamily="34" charset="-79"/>
              <a:cs typeface="Euphemia UCAS" panose="020B0503040102020104" pitchFamily="34" charset="-79"/>
            </a:rPr>
            <a:t>INFN </a:t>
          </a:r>
          <a:r>
            <a:rPr lang="it-IT" sz="1400" dirty="0" err="1">
              <a:latin typeface="Euphemia UCAS" panose="020B0503040102020104" pitchFamily="34" charset="-79"/>
              <a:cs typeface="Euphemia UCAS" panose="020B0503040102020104" pitchFamily="34" charset="-79"/>
            </a:rPr>
            <a:t>will</a:t>
          </a:r>
          <a:r>
            <a:rPr lang="it-IT" sz="1400" dirty="0">
              <a:latin typeface="Euphemia UCAS" panose="020B0503040102020104" pitchFamily="34" charset="-79"/>
              <a:cs typeface="Euphemia UCAS" panose="020B0503040102020104" pitchFamily="34" charset="-79"/>
            </a:rPr>
            <a:t> </a:t>
          </a:r>
          <a:r>
            <a:rPr lang="it-IT" sz="1400" dirty="0" err="1">
              <a:latin typeface="Euphemia UCAS" panose="020B0503040102020104" pitchFamily="34" charset="-79"/>
              <a:cs typeface="Euphemia UCAS" panose="020B0503040102020104" pitchFamily="34" charset="-79"/>
            </a:rPr>
            <a:t>organise</a:t>
          </a:r>
          <a:r>
            <a:rPr lang="it-IT" sz="1400" dirty="0">
              <a:latin typeface="Euphemia UCAS" panose="020B0503040102020104" pitchFamily="34" charset="-79"/>
              <a:cs typeface="Euphemia UCAS" panose="020B0503040102020104" pitchFamily="34" charset="-79"/>
            </a:rPr>
            <a:t> a Training Activity in the </a:t>
          </a:r>
          <a:r>
            <a:rPr lang="it-IT" sz="1400" dirty="0" err="1">
              <a:latin typeface="Euphemia UCAS" panose="020B0503040102020104" pitchFamily="34" charset="-79"/>
              <a:cs typeface="Euphemia UCAS" panose="020B0503040102020104" pitchFamily="34" charset="-79"/>
            </a:rPr>
            <a:t>form</a:t>
          </a:r>
          <a:r>
            <a:rPr lang="it-IT" sz="1400" dirty="0">
              <a:latin typeface="Euphemia UCAS" panose="020B0503040102020104" pitchFamily="34" charset="-79"/>
              <a:cs typeface="Euphemia UCAS" panose="020B0503040102020104" pitchFamily="34" charset="-79"/>
            </a:rPr>
            <a:t> of a </a:t>
          </a:r>
          <a:r>
            <a:rPr lang="it-IT" sz="1400" dirty="0" err="1">
              <a:latin typeface="Euphemia UCAS" panose="020B0503040102020104" pitchFamily="34" charset="-79"/>
              <a:cs typeface="Euphemia UCAS" panose="020B0503040102020104" pitchFamily="34" charset="-79"/>
            </a:rPr>
            <a:t>Summer</a:t>
          </a:r>
          <a:r>
            <a:rPr lang="it-IT" sz="1400" dirty="0">
              <a:latin typeface="Euphemia UCAS" panose="020B0503040102020104" pitchFamily="34" charset="-79"/>
              <a:cs typeface="Euphemia UCAS" panose="020B0503040102020104" pitchFamily="34" charset="-79"/>
            </a:rPr>
            <a:t> School for the </a:t>
          </a:r>
          <a:r>
            <a:rPr lang="it-IT" sz="1400" dirty="0" err="1">
              <a:latin typeface="Euphemia UCAS" panose="020B0503040102020104" pitchFamily="34" charset="-79"/>
              <a:cs typeface="Euphemia UCAS" panose="020B0503040102020104" pitchFamily="34" charset="-79"/>
            </a:rPr>
            <a:t>consortium</a:t>
          </a:r>
          <a:r>
            <a:rPr lang="it-IT" sz="1400" dirty="0">
              <a:latin typeface="Euphemia UCAS" panose="020B0503040102020104" pitchFamily="34" charset="-79"/>
              <a:cs typeface="Euphemia UCAS" panose="020B0503040102020104" pitchFamily="34" charset="-79"/>
            </a:rPr>
            <a:t> in the </a:t>
          </a:r>
          <a:r>
            <a:rPr lang="it-IT" sz="1400" dirty="0" err="1">
              <a:latin typeface="Euphemia UCAS" panose="020B0503040102020104" pitchFamily="34" charset="-79"/>
              <a:cs typeface="Euphemia UCAS" panose="020B0503040102020104" pitchFamily="34" charset="-79"/>
            </a:rPr>
            <a:t>second</a:t>
          </a:r>
          <a:r>
            <a:rPr lang="it-IT" sz="1400" dirty="0">
              <a:latin typeface="Euphemia UCAS" panose="020B0503040102020104" pitchFamily="34" charset="-79"/>
              <a:cs typeface="Euphemia UCAS" panose="020B0503040102020104" pitchFamily="34" charset="-79"/>
            </a:rPr>
            <a:t> </a:t>
          </a:r>
          <a:r>
            <a:rPr lang="it-IT" sz="1400" dirty="0" err="1">
              <a:latin typeface="Euphemia UCAS" panose="020B0503040102020104" pitchFamily="34" charset="-79"/>
              <a:cs typeface="Euphemia UCAS" panose="020B0503040102020104" pitchFamily="34" charset="-79"/>
            </a:rPr>
            <a:t>year</a:t>
          </a:r>
          <a:r>
            <a:rPr lang="it-IT" sz="1400" dirty="0">
              <a:latin typeface="Euphemia UCAS" panose="020B0503040102020104" pitchFamily="34" charset="-79"/>
              <a:cs typeface="Euphemia UCAS" panose="020B0503040102020104" pitchFamily="34" charset="-79"/>
            </a:rPr>
            <a:t> </a:t>
          </a:r>
          <a:endParaRPr lang="en-US" sz="1400" dirty="0">
            <a:latin typeface="Euphemia UCAS" panose="020B0503040102020104" pitchFamily="34" charset="-79"/>
            <a:cs typeface="Euphemia UCAS" panose="020B0503040102020104" pitchFamily="34" charset="-79"/>
          </a:endParaRPr>
        </a:p>
      </dgm:t>
    </dgm:pt>
    <dgm:pt modelId="{C6A117AE-A4CF-4B95-9225-C41C3492344A}" type="parTrans" cxnId="{099D9B76-1394-4E20-811D-86BA3B6E522C}">
      <dgm:prSet/>
      <dgm:spPr/>
      <dgm:t>
        <a:bodyPr/>
        <a:lstStyle/>
        <a:p>
          <a:endParaRPr lang="en-US"/>
        </a:p>
      </dgm:t>
    </dgm:pt>
    <dgm:pt modelId="{EB5B928C-6B50-4F6E-8ED8-F81CD325A74C}" type="sibTrans" cxnId="{099D9B76-1394-4E20-811D-86BA3B6E522C}">
      <dgm:prSet/>
      <dgm:spPr/>
      <dgm:t>
        <a:bodyPr/>
        <a:lstStyle/>
        <a:p>
          <a:endParaRPr lang="en-US"/>
        </a:p>
      </dgm:t>
    </dgm:pt>
    <dgm:pt modelId="{836648AD-0EDD-1F47-99D1-C363098A92ED}" type="pres">
      <dgm:prSet presAssocID="{D2EC2751-5C45-4331-A500-D4F592562FE5}" presName="vert0" presStyleCnt="0">
        <dgm:presLayoutVars>
          <dgm:dir/>
          <dgm:animOne val="branch"/>
          <dgm:animLvl val="lvl"/>
        </dgm:presLayoutVars>
      </dgm:prSet>
      <dgm:spPr/>
    </dgm:pt>
    <dgm:pt modelId="{76867C40-3BA4-BB4B-A320-997FF0D0AABE}" type="pres">
      <dgm:prSet presAssocID="{731C9A5A-D906-404E-8C5A-2A6935F614E2}" presName="thickLine" presStyleLbl="alignNode1" presStyleIdx="0" presStyleCnt="5"/>
      <dgm:spPr/>
    </dgm:pt>
    <dgm:pt modelId="{D7B65862-735A-4A4F-8FDA-9E4A1CD33BC9}" type="pres">
      <dgm:prSet presAssocID="{731C9A5A-D906-404E-8C5A-2A6935F614E2}" presName="horz1" presStyleCnt="0"/>
      <dgm:spPr/>
    </dgm:pt>
    <dgm:pt modelId="{6B3FA8EA-A8BC-D346-AC00-FA2800A9E627}" type="pres">
      <dgm:prSet presAssocID="{731C9A5A-D906-404E-8C5A-2A6935F614E2}" presName="tx1" presStyleLbl="revTx" presStyleIdx="0" presStyleCnt="5"/>
      <dgm:spPr/>
    </dgm:pt>
    <dgm:pt modelId="{22AB8541-475C-394A-BB98-C37928261DA6}" type="pres">
      <dgm:prSet presAssocID="{731C9A5A-D906-404E-8C5A-2A6935F614E2}" presName="vert1" presStyleCnt="0"/>
      <dgm:spPr/>
    </dgm:pt>
    <dgm:pt modelId="{9688B819-BE5D-AF46-BD7F-20053FD085AC}" type="pres">
      <dgm:prSet presAssocID="{E86D1EF0-56D7-44CC-A728-170E4A96915C}" presName="thickLine" presStyleLbl="alignNode1" presStyleIdx="1" presStyleCnt="5"/>
      <dgm:spPr/>
    </dgm:pt>
    <dgm:pt modelId="{D002B2A0-5EE5-F84E-ACDE-B017FED0F0F0}" type="pres">
      <dgm:prSet presAssocID="{E86D1EF0-56D7-44CC-A728-170E4A96915C}" presName="horz1" presStyleCnt="0"/>
      <dgm:spPr/>
    </dgm:pt>
    <dgm:pt modelId="{FCCFBA2A-30EA-2D4A-91CF-C5446320E917}" type="pres">
      <dgm:prSet presAssocID="{E86D1EF0-56D7-44CC-A728-170E4A96915C}" presName="tx1" presStyleLbl="revTx" presStyleIdx="1" presStyleCnt="5"/>
      <dgm:spPr/>
    </dgm:pt>
    <dgm:pt modelId="{DD4FB1CC-9DD4-3141-9B12-3B9D9E625968}" type="pres">
      <dgm:prSet presAssocID="{E86D1EF0-56D7-44CC-A728-170E4A96915C}" presName="vert1" presStyleCnt="0"/>
      <dgm:spPr/>
    </dgm:pt>
    <dgm:pt modelId="{95808B06-F128-9745-A1A3-C5CB8A4F2FA3}" type="pres">
      <dgm:prSet presAssocID="{0EA27716-9ADB-4A65-9A74-6D48BF2D334F}" presName="thickLine" presStyleLbl="alignNode1" presStyleIdx="2" presStyleCnt="5"/>
      <dgm:spPr/>
    </dgm:pt>
    <dgm:pt modelId="{CE221A34-7FE4-ED4F-9DD5-04FED8B8BB70}" type="pres">
      <dgm:prSet presAssocID="{0EA27716-9ADB-4A65-9A74-6D48BF2D334F}" presName="horz1" presStyleCnt="0"/>
      <dgm:spPr/>
    </dgm:pt>
    <dgm:pt modelId="{C469BC46-CDB0-9747-A057-43F04C6DCD33}" type="pres">
      <dgm:prSet presAssocID="{0EA27716-9ADB-4A65-9A74-6D48BF2D334F}" presName="tx1" presStyleLbl="revTx" presStyleIdx="2" presStyleCnt="5"/>
      <dgm:spPr/>
    </dgm:pt>
    <dgm:pt modelId="{28676FD6-517A-2141-A530-A85222275FCB}" type="pres">
      <dgm:prSet presAssocID="{0EA27716-9ADB-4A65-9A74-6D48BF2D334F}" presName="vert1" presStyleCnt="0"/>
      <dgm:spPr/>
    </dgm:pt>
    <dgm:pt modelId="{700B3994-FC8D-6C4F-9032-BFC4996A7EB7}" type="pres">
      <dgm:prSet presAssocID="{77D1592A-C77F-43ED-B11D-2BD89DB3EB17}" presName="thickLine" presStyleLbl="alignNode1" presStyleIdx="3" presStyleCnt="5"/>
      <dgm:spPr/>
    </dgm:pt>
    <dgm:pt modelId="{0BE9D600-9A2B-FF45-AD91-09746529FAEF}" type="pres">
      <dgm:prSet presAssocID="{77D1592A-C77F-43ED-B11D-2BD89DB3EB17}" presName="horz1" presStyleCnt="0"/>
      <dgm:spPr/>
    </dgm:pt>
    <dgm:pt modelId="{FE7557E7-C2EE-B243-8C1D-4104EB60C89E}" type="pres">
      <dgm:prSet presAssocID="{77D1592A-C77F-43ED-B11D-2BD89DB3EB17}" presName="tx1" presStyleLbl="revTx" presStyleIdx="3" presStyleCnt="5"/>
      <dgm:spPr/>
    </dgm:pt>
    <dgm:pt modelId="{6A1F2847-5B62-9B44-AB8F-81C3205C5583}" type="pres">
      <dgm:prSet presAssocID="{77D1592A-C77F-43ED-B11D-2BD89DB3EB17}" presName="vert1" presStyleCnt="0"/>
      <dgm:spPr/>
    </dgm:pt>
    <dgm:pt modelId="{1BE216F9-4860-874A-A2F8-2995AB4C1471}" type="pres">
      <dgm:prSet presAssocID="{A20D5233-D1DC-4717-85E6-F2D5AFFD0164}" presName="thickLine" presStyleLbl="alignNode1" presStyleIdx="4" presStyleCnt="5"/>
      <dgm:spPr/>
    </dgm:pt>
    <dgm:pt modelId="{786E21A6-61D6-EB46-B073-ACACDD29577F}" type="pres">
      <dgm:prSet presAssocID="{A20D5233-D1DC-4717-85E6-F2D5AFFD0164}" presName="horz1" presStyleCnt="0"/>
      <dgm:spPr/>
    </dgm:pt>
    <dgm:pt modelId="{D3565209-BF97-5545-AA9C-3436EDE71B5B}" type="pres">
      <dgm:prSet presAssocID="{A20D5233-D1DC-4717-85E6-F2D5AFFD0164}" presName="tx1" presStyleLbl="revTx" presStyleIdx="4" presStyleCnt="5"/>
      <dgm:spPr/>
    </dgm:pt>
    <dgm:pt modelId="{776F4153-40AE-CA4E-8829-B833FBBEE369}" type="pres">
      <dgm:prSet presAssocID="{A20D5233-D1DC-4717-85E6-F2D5AFFD0164}" presName="vert1" presStyleCnt="0"/>
      <dgm:spPr/>
    </dgm:pt>
  </dgm:ptLst>
  <dgm:cxnLst>
    <dgm:cxn modelId="{9D30BE32-E198-B348-87A4-F0FAA0932C26}" type="presOf" srcId="{A20D5233-D1DC-4717-85E6-F2D5AFFD0164}" destId="{D3565209-BF97-5545-AA9C-3436EDE71B5B}" srcOrd="0" destOrd="0" presId="urn:microsoft.com/office/officeart/2008/layout/LinedList"/>
    <dgm:cxn modelId="{25D29E34-FBA9-402D-AE72-1DDFA84AD1DC}" srcId="{D2EC2751-5C45-4331-A500-D4F592562FE5}" destId="{77D1592A-C77F-43ED-B11D-2BD89DB3EB17}" srcOrd="3" destOrd="0" parTransId="{F8A44F63-691A-4AD3-A182-18171A967D03}" sibTransId="{A15972A9-9789-40E9-ADE7-86673BA88126}"/>
    <dgm:cxn modelId="{97B70341-10CA-4562-90E7-94DB9214E0C0}" srcId="{D2EC2751-5C45-4331-A500-D4F592562FE5}" destId="{0EA27716-9ADB-4A65-9A74-6D48BF2D334F}" srcOrd="2" destOrd="0" parTransId="{83A3F646-4988-4D7E-A09C-FB384FAE6BD4}" sibTransId="{3E52D744-8790-445E-8B2C-D9DC973E7890}"/>
    <dgm:cxn modelId="{4A9CEB65-627C-4492-BFE0-4A01357505A9}" srcId="{D2EC2751-5C45-4331-A500-D4F592562FE5}" destId="{731C9A5A-D906-404E-8C5A-2A6935F614E2}" srcOrd="0" destOrd="0" parTransId="{5720586C-55F3-4968-ACA1-86402DACF73E}" sibTransId="{17EC45EB-E69C-41C9-AC0B-6A184BD1BD50}"/>
    <dgm:cxn modelId="{17ACAE6E-7BA4-4B40-9A7D-9D0115F38107}" type="presOf" srcId="{D2EC2751-5C45-4331-A500-D4F592562FE5}" destId="{836648AD-0EDD-1F47-99D1-C363098A92ED}" srcOrd="0" destOrd="0" presId="urn:microsoft.com/office/officeart/2008/layout/LinedList"/>
    <dgm:cxn modelId="{099D9B76-1394-4E20-811D-86BA3B6E522C}" srcId="{D2EC2751-5C45-4331-A500-D4F592562FE5}" destId="{A20D5233-D1DC-4717-85E6-F2D5AFFD0164}" srcOrd="4" destOrd="0" parTransId="{C6A117AE-A4CF-4B95-9225-C41C3492344A}" sibTransId="{EB5B928C-6B50-4F6E-8ED8-F81CD325A74C}"/>
    <dgm:cxn modelId="{49CF0193-D703-44E3-A275-87C99592151D}" srcId="{D2EC2751-5C45-4331-A500-D4F592562FE5}" destId="{E86D1EF0-56D7-44CC-A728-170E4A96915C}" srcOrd="1" destOrd="0" parTransId="{38DC619F-F13C-4B33-95DC-9CCF58AA0756}" sibTransId="{2594FB30-DC24-4258-BBD4-98FF5406F443}"/>
    <dgm:cxn modelId="{868E9AA7-3F41-3B48-ABBD-5B89C456BB3C}" type="presOf" srcId="{E86D1EF0-56D7-44CC-A728-170E4A96915C}" destId="{FCCFBA2A-30EA-2D4A-91CF-C5446320E917}" srcOrd="0" destOrd="0" presId="urn:microsoft.com/office/officeart/2008/layout/LinedList"/>
    <dgm:cxn modelId="{FCD8CAA8-B71A-AF42-9820-73A6EE77C899}" type="presOf" srcId="{731C9A5A-D906-404E-8C5A-2A6935F614E2}" destId="{6B3FA8EA-A8BC-D346-AC00-FA2800A9E627}" srcOrd="0" destOrd="0" presId="urn:microsoft.com/office/officeart/2008/layout/LinedList"/>
    <dgm:cxn modelId="{F47D6ECF-BA73-BB4A-9D52-4AA63915D1DE}" type="presOf" srcId="{77D1592A-C77F-43ED-B11D-2BD89DB3EB17}" destId="{FE7557E7-C2EE-B243-8C1D-4104EB60C89E}" srcOrd="0" destOrd="0" presId="urn:microsoft.com/office/officeart/2008/layout/LinedList"/>
    <dgm:cxn modelId="{4766D7FC-9146-5C4F-A6C5-C9570615E799}" type="presOf" srcId="{0EA27716-9ADB-4A65-9A74-6D48BF2D334F}" destId="{C469BC46-CDB0-9747-A057-43F04C6DCD33}" srcOrd="0" destOrd="0" presId="urn:microsoft.com/office/officeart/2008/layout/LinedList"/>
    <dgm:cxn modelId="{C91623A6-3415-784F-8517-D7F2887A645C}" type="presParOf" srcId="{836648AD-0EDD-1F47-99D1-C363098A92ED}" destId="{76867C40-3BA4-BB4B-A320-997FF0D0AABE}" srcOrd="0" destOrd="0" presId="urn:microsoft.com/office/officeart/2008/layout/LinedList"/>
    <dgm:cxn modelId="{5DB80921-ECBC-2F45-BD17-194C14F49436}" type="presParOf" srcId="{836648AD-0EDD-1F47-99D1-C363098A92ED}" destId="{D7B65862-735A-4A4F-8FDA-9E4A1CD33BC9}" srcOrd="1" destOrd="0" presId="urn:microsoft.com/office/officeart/2008/layout/LinedList"/>
    <dgm:cxn modelId="{C27F08A7-21F1-CB49-9D68-4A4D0EBA1638}" type="presParOf" srcId="{D7B65862-735A-4A4F-8FDA-9E4A1CD33BC9}" destId="{6B3FA8EA-A8BC-D346-AC00-FA2800A9E627}" srcOrd="0" destOrd="0" presId="urn:microsoft.com/office/officeart/2008/layout/LinedList"/>
    <dgm:cxn modelId="{693E4EEE-C9A8-5A43-8B19-15CD867E886A}" type="presParOf" srcId="{D7B65862-735A-4A4F-8FDA-9E4A1CD33BC9}" destId="{22AB8541-475C-394A-BB98-C37928261DA6}" srcOrd="1" destOrd="0" presId="urn:microsoft.com/office/officeart/2008/layout/LinedList"/>
    <dgm:cxn modelId="{D4A8ACF6-6676-C447-86BE-D00DA2ECC1E4}" type="presParOf" srcId="{836648AD-0EDD-1F47-99D1-C363098A92ED}" destId="{9688B819-BE5D-AF46-BD7F-20053FD085AC}" srcOrd="2" destOrd="0" presId="urn:microsoft.com/office/officeart/2008/layout/LinedList"/>
    <dgm:cxn modelId="{6705987C-1B04-3444-A2DF-8EB51D071999}" type="presParOf" srcId="{836648AD-0EDD-1F47-99D1-C363098A92ED}" destId="{D002B2A0-5EE5-F84E-ACDE-B017FED0F0F0}" srcOrd="3" destOrd="0" presId="urn:microsoft.com/office/officeart/2008/layout/LinedList"/>
    <dgm:cxn modelId="{77214102-7419-DA4A-A189-BF5C2C88CE3A}" type="presParOf" srcId="{D002B2A0-5EE5-F84E-ACDE-B017FED0F0F0}" destId="{FCCFBA2A-30EA-2D4A-91CF-C5446320E917}" srcOrd="0" destOrd="0" presId="urn:microsoft.com/office/officeart/2008/layout/LinedList"/>
    <dgm:cxn modelId="{87795C93-ED29-E641-B7FB-215856B7C7EE}" type="presParOf" srcId="{D002B2A0-5EE5-F84E-ACDE-B017FED0F0F0}" destId="{DD4FB1CC-9DD4-3141-9B12-3B9D9E625968}" srcOrd="1" destOrd="0" presId="urn:microsoft.com/office/officeart/2008/layout/LinedList"/>
    <dgm:cxn modelId="{3B505A5D-761E-9C4E-9C90-325E9EAC0ADC}" type="presParOf" srcId="{836648AD-0EDD-1F47-99D1-C363098A92ED}" destId="{95808B06-F128-9745-A1A3-C5CB8A4F2FA3}" srcOrd="4" destOrd="0" presId="urn:microsoft.com/office/officeart/2008/layout/LinedList"/>
    <dgm:cxn modelId="{1D97F7C4-10BB-FB44-B812-F208A66F64A7}" type="presParOf" srcId="{836648AD-0EDD-1F47-99D1-C363098A92ED}" destId="{CE221A34-7FE4-ED4F-9DD5-04FED8B8BB70}" srcOrd="5" destOrd="0" presId="urn:microsoft.com/office/officeart/2008/layout/LinedList"/>
    <dgm:cxn modelId="{398D70E7-D517-0B40-B138-959F7191522E}" type="presParOf" srcId="{CE221A34-7FE4-ED4F-9DD5-04FED8B8BB70}" destId="{C469BC46-CDB0-9747-A057-43F04C6DCD33}" srcOrd="0" destOrd="0" presId="urn:microsoft.com/office/officeart/2008/layout/LinedList"/>
    <dgm:cxn modelId="{19B3D598-1D57-E945-B0DD-3684CFE50D4B}" type="presParOf" srcId="{CE221A34-7FE4-ED4F-9DD5-04FED8B8BB70}" destId="{28676FD6-517A-2141-A530-A85222275FCB}" srcOrd="1" destOrd="0" presId="urn:microsoft.com/office/officeart/2008/layout/LinedList"/>
    <dgm:cxn modelId="{C769EA00-F58B-8D4A-87B0-43AAEBEECDF2}" type="presParOf" srcId="{836648AD-0EDD-1F47-99D1-C363098A92ED}" destId="{700B3994-FC8D-6C4F-9032-BFC4996A7EB7}" srcOrd="6" destOrd="0" presId="urn:microsoft.com/office/officeart/2008/layout/LinedList"/>
    <dgm:cxn modelId="{6CE2B090-B45A-FD45-A35F-F510417CB83B}" type="presParOf" srcId="{836648AD-0EDD-1F47-99D1-C363098A92ED}" destId="{0BE9D600-9A2B-FF45-AD91-09746529FAEF}" srcOrd="7" destOrd="0" presId="urn:microsoft.com/office/officeart/2008/layout/LinedList"/>
    <dgm:cxn modelId="{F91311D3-CFB3-AC4B-B876-A81F37F9AAEA}" type="presParOf" srcId="{0BE9D600-9A2B-FF45-AD91-09746529FAEF}" destId="{FE7557E7-C2EE-B243-8C1D-4104EB60C89E}" srcOrd="0" destOrd="0" presId="urn:microsoft.com/office/officeart/2008/layout/LinedList"/>
    <dgm:cxn modelId="{B501481E-72D3-3343-9B9C-D22459C739A5}" type="presParOf" srcId="{0BE9D600-9A2B-FF45-AD91-09746529FAEF}" destId="{6A1F2847-5B62-9B44-AB8F-81C3205C5583}" srcOrd="1" destOrd="0" presId="urn:microsoft.com/office/officeart/2008/layout/LinedList"/>
    <dgm:cxn modelId="{AD8816F2-D74D-0845-9EFC-EE300F14D732}" type="presParOf" srcId="{836648AD-0EDD-1F47-99D1-C363098A92ED}" destId="{1BE216F9-4860-874A-A2F8-2995AB4C1471}" srcOrd="8" destOrd="0" presId="urn:microsoft.com/office/officeart/2008/layout/LinedList"/>
    <dgm:cxn modelId="{C1D77122-56D6-7C4B-8DA6-6B1BD8E063E7}" type="presParOf" srcId="{836648AD-0EDD-1F47-99D1-C363098A92ED}" destId="{786E21A6-61D6-EB46-B073-ACACDD29577F}" srcOrd="9" destOrd="0" presId="urn:microsoft.com/office/officeart/2008/layout/LinedList"/>
    <dgm:cxn modelId="{8907E606-7C27-F744-B431-7DC20D6E9A3F}" type="presParOf" srcId="{786E21A6-61D6-EB46-B073-ACACDD29577F}" destId="{D3565209-BF97-5545-AA9C-3436EDE71B5B}" srcOrd="0" destOrd="0" presId="urn:microsoft.com/office/officeart/2008/layout/LinedList"/>
    <dgm:cxn modelId="{0E2A9325-2758-6141-96DF-3D99D2540207}" type="presParOf" srcId="{786E21A6-61D6-EB46-B073-ACACDD29577F}" destId="{776F4153-40AE-CA4E-8829-B833FBBEE3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B3C649-1B99-41DC-8A81-E08CB2DD46F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F0BCC7-BD4E-4C72-9F5F-9D11439EA810}">
      <dgm:prSet/>
      <dgm:spPr/>
      <dgm:t>
        <a:bodyPr/>
        <a:lstStyle/>
        <a:p>
          <a:r>
            <a:rPr lang="en-US"/>
            <a:t>5 Intellectual Outputs</a:t>
          </a:r>
        </a:p>
      </dgm:t>
    </dgm:pt>
    <dgm:pt modelId="{7EBEDA80-76A6-4005-BB86-936BBE8B2B25}" type="parTrans" cxnId="{E6D7226A-40C9-4A38-A9D2-C422C7B500B3}">
      <dgm:prSet/>
      <dgm:spPr/>
      <dgm:t>
        <a:bodyPr/>
        <a:lstStyle/>
        <a:p>
          <a:endParaRPr lang="en-US"/>
        </a:p>
      </dgm:t>
    </dgm:pt>
    <dgm:pt modelId="{A999D5C4-D5A2-4144-B3E6-70AFD7B45EF6}" type="sibTrans" cxnId="{E6D7226A-40C9-4A38-A9D2-C422C7B500B3}">
      <dgm:prSet/>
      <dgm:spPr/>
      <dgm:t>
        <a:bodyPr/>
        <a:lstStyle/>
        <a:p>
          <a:endParaRPr lang="en-US"/>
        </a:p>
      </dgm:t>
    </dgm:pt>
    <dgm:pt modelId="{429932A9-374D-42C5-A828-7EF5B49AF2A1}">
      <dgm:prSet/>
      <dgm:spPr/>
      <dgm:t>
        <a:bodyPr/>
        <a:lstStyle/>
        <a:p>
          <a:r>
            <a:rPr lang="en-US"/>
            <a:t>8 multiplier events</a:t>
          </a:r>
        </a:p>
      </dgm:t>
    </dgm:pt>
    <dgm:pt modelId="{BC559379-055A-4D23-AFF9-3F4BF3E4CC17}" type="parTrans" cxnId="{3D85EB84-D9AC-4541-B374-28A4C1F64AD3}">
      <dgm:prSet/>
      <dgm:spPr/>
      <dgm:t>
        <a:bodyPr/>
        <a:lstStyle/>
        <a:p>
          <a:endParaRPr lang="en-US"/>
        </a:p>
      </dgm:t>
    </dgm:pt>
    <dgm:pt modelId="{BDB35F7F-FABF-4455-9680-A6AABC7CB007}" type="sibTrans" cxnId="{3D85EB84-D9AC-4541-B374-28A4C1F64AD3}">
      <dgm:prSet/>
      <dgm:spPr/>
      <dgm:t>
        <a:bodyPr/>
        <a:lstStyle/>
        <a:p>
          <a:endParaRPr lang="en-US"/>
        </a:p>
      </dgm:t>
    </dgm:pt>
    <dgm:pt modelId="{9A156654-D929-4FBC-9C69-A4A91ACDF86A}">
      <dgm:prSet/>
      <dgm:spPr/>
      <dgm:t>
        <a:bodyPr/>
        <a:lstStyle/>
        <a:p>
          <a:r>
            <a:rPr lang="en-US"/>
            <a:t>5 transnational meetings</a:t>
          </a:r>
        </a:p>
      </dgm:t>
    </dgm:pt>
    <dgm:pt modelId="{43D902E6-8A0C-4C26-BD4C-84E54DE05659}" type="parTrans" cxnId="{6ED66E61-13BF-4494-AAFB-CC8DA6FED50F}">
      <dgm:prSet/>
      <dgm:spPr/>
      <dgm:t>
        <a:bodyPr/>
        <a:lstStyle/>
        <a:p>
          <a:endParaRPr lang="en-US"/>
        </a:p>
      </dgm:t>
    </dgm:pt>
    <dgm:pt modelId="{1B958C13-D90B-4672-9C3F-770A43B1CC6C}" type="sibTrans" cxnId="{6ED66E61-13BF-4494-AAFB-CC8DA6FED50F}">
      <dgm:prSet/>
      <dgm:spPr/>
      <dgm:t>
        <a:bodyPr/>
        <a:lstStyle/>
        <a:p>
          <a:endParaRPr lang="en-US"/>
        </a:p>
      </dgm:t>
    </dgm:pt>
    <dgm:pt modelId="{5EE84982-0334-2547-8D60-AE293280C3F3}" type="pres">
      <dgm:prSet presAssocID="{5FB3C649-1B99-41DC-8A81-E08CB2DD46F0}" presName="linear" presStyleCnt="0">
        <dgm:presLayoutVars>
          <dgm:animLvl val="lvl"/>
          <dgm:resizeHandles val="exact"/>
        </dgm:presLayoutVars>
      </dgm:prSet>
      <dgm:spPr/>
    </dgm:pt>
    <dgm:pt modelId="{C03F7E0B-4C61-4047-8B93-7975B3FE9486}" type="pres">
      <dgm:prSet presAssocID="{5FF0BCC7-BD4E-4C72-9F5F-9D11439EA810}" presName="parentText" presStyleLbl="node1" presStyleIdx="0" presStyleCnt="3">
        <dgm:presLayoutVars>
          <dgm:chMax val="0"/>
          <dgm:bulletEnabled val="1"/>
        </dgm:presLayoutVars>
      </dgm:prSet>
      <dgm:spPr/>
    </dgm:pt>
    <dgm:pt modelId="{D28288C2-DE33-B246-8444-8AD02C21F3C7}" type="pres">
      <dgm:prSet presAssocID="{A999D5C4-D5A2-4144-B3E6-70AFD7B45EF6}" presName="spacer" presStyleCnt="0"/>
      <dgm:spPr/>
    </dgm:pt>
    <dgm:pt modelId="{645DBD3B-220E-CA4E-A563-4647C8760E81}" type="pres">
      <dgm:prSet presAssocID="{429932A9-374D-42C5-A828-7EF5B49AF2A1}" presName="parentText" presStyleLbl="node1" presStyleIdx="1" presStyleCnt="3">
        <dgm:presLayoutVars>
          <dgm:chMax val="0"/>
          <dgm:bulletEnabled val="1"/>
        </dgm:presLayoutVars>
      </dgm:prSet>
      <dgm:spPr/>
    </dgm:pt>
    <dgm:pt modelId="{98BE6E4F-6510-BE41-996B-6A37D0A08A05}" type="pres">
      <dgm:prSet presAssocID="{BDB35F7F-FABF-4455-9680-A6AABC7CB007}" presName="spacer" presStyleCnt="0"/>
      <dgm:spPr/>
    </dgm:pt>
    <dgm:pt modelId="{FDE675C8-B5A2-BC47-9078-1E5CED4B68D6}" type="pres">
      <dgm:prSet presAssocID="{9A156654-D929-4FBC-9C69-A4A91ACDF86A}" presName="parentText" presStyleLbl="node1" presStyleIdx="2" presStyleCnt="3">
        <dgm:presLayoutVars>
          <dgm:chMax val="0"/>
          <dgm:bulletEnabled val="1"/>
        </dgm:presLayoutVars>
      </dgm:prSet>
      <dgm:spPr/>
    </dgm:pt>
  </dgm:ptLst>
  <dgm:cxnLst>
    <dgm:cxn modelId="{78E0390A-9F53-9145-BA46-C90F082C7933}" type="presOf" srcId="{9A156654-D929-4FBC-9C69-A4A91ACDF86A}" destId="{FDE675C8-B5A2-BC47-9078-1E5CED4B68D6}" srcOrd="0" destOrd="0" presId="urn:microsoft.com/office/officeart/2005/8/layout/vList2"/>
    <dgm:cxn modelId="{69094151-BBCE-E44B-B736-D03B063429BC}" type="presOf" srcId="{5FB3C649-1B99-41DC-8A81-E08CB2DD46F0}" destId="{5EE84982-0334-2547-8D60-AE293280C3F3}" srcOrd="0" destOrd="0" presId="urn:microsoft.com/office/officeart/2005/8/layout/vList2"/>
    <dgm:cxn modelId="{6ED66E61-13BF-4494-AAFB-CC8DA6FED50F}" srcId="{5FB3C649-1B99-41DC-8A81-E08CB2DD46F0}" destId="{9A156654-D929-4FBC-9C69-A4A91ACDF86A}" srcOrd="2" destOrd="0" parTransId="{43D902E6-8A0C-4C26-BD4C-84E54DE05659}" sibTransId="{1B958C13-D90B-4672-9C3F-770A43B1CC6C}"/>
    <dgm:cxn modelId="{E6D7226A-40C9-4A38-A9D2-C422C7B500B3}" srcId="{5FB3C649-1B99-41DC-8A81-E08CB2DD46F0}" destId="{5FF0BCC7-BD4E-4C72-9F5F-9D11439EA810}" srcOrd="0" destOrd="0" parTransId="{7EBEDA80-76A6-4005-BB86-936BBE8B2B25}" sibTransId="{A999D5C4-D5A2-4144-B3E6-70AFD7B45EF6}"/>
    <dgm:cxn modelId="{3D85EB84-D9AC-4541-B374-28A4C1F64AD3}" srcId="{5FB3C649-1B99-41DC-8A81-E08CB2DD46F0}" destId="{429932A9-374D-42C5-A828-7EF5B49AF2A1}" srcOrd="1" destOrd="0" parTransId="{BC559379-055A-4D23-AFF9-3F4BF3E4CC17}" sibTransId="{BDB35F7F-FABF-4455-9680-A6AABC7CB007}"/>
    <dgm:cxn modelId="{3A70E4BF-FA31-3E4D-9D3B-D60688003D25}" type="presOf" srcId="{5FF0BCC7-BD4E-4C72-9F5F-9D11439EA810}" destId="{C03F7E0B-4C61-4047-8B93-7975B3FE9486}" srcOrd="0" destOrd="0" presId="urn:microsoft.com/office/officeart/2005/8/layout/vList2"/>
    <dgm:cxn modelId="{D15FF9E8-531A-F54C-8218-4BC90DDDC2DE}" type="presOf" srcId="{429932A9-374D-42C5-A828-7EF5B49AF2A1}" destId="{645DBD3B-220E-CA4E-A563-4647C8760E81}" srcOrd="0" destOrd="0" presId="urn:microsoft.com/office/officeart/2005/8/layout/vList2"/>
    <dgm:cxn modelId="{6FFDD5C2-9217-CB43-9600-B02E53870269}" type="presParOf" srcId="{5EE84982-0334-2547-8D60-AE293280C3F3}" destId="{C03F7E0B-4C61-4047-8B93-7975B3FE9486}" srcOrd="0" destOrd="0" presId="urn:microsoft.com/office/officeart/2005/8/layout/vList2"/>
    <dgm:cxn modelId="{FFAE3D87-6388-D448-AE01-5E8FC5F81DFA}" type="presParOf" srcId="{5EE84982-0334-2547-8D60-AE293280C3F3}" destId="{D28288C2-DE33-B246-8444-8AD02C21F3C7}" srcOrd="1" destOrd="0" presId="urn:microsoft.com/office/officeart/2005/8/layout/vList2"/>
    <dgm:cxn modelId="{07D6C993-6D6E-0A4A-9D65-EF91E72AC7A3}" type="presParOf" srcId="{5EE84982-0334-2547-8D60-AE293280C3F3}" destId="{645DBD3B-220E-CA4E-A563-4647C8760E81}" srcOrd="2" destOrd="0" presId="urn:microsoft.com/office/officeart/2005/8/layout/vList2"/>
    <dgm:cxn modelId="{9513B96C-7963-ED4C-B468-328A3060F98F}" type="presParOf" srcId="{5EE84982-0334-2547-8D60-AE293280C3F3}" destId="{98BE6E4F-6510-BE41-996B-6A37D0A08A05}" srcOrd="3" destOrd="0" presId="urn:microsoft.com/office/officeart/2005/8/layout/vList2"/>
    <dgm:cxn modelId="{5A8130FD-74DF-B241-8B01-7C829DCE4340}" type="presParOf" srcId="{5EE84982-0334-2547-8D60-AE293280C3F3}" destId="{FDE675C8-B5A2-BC47-9078-1E5CED4B68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7C40-3BA4-BB4B-A320-997FF0D0AAB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FA8EA-A8BC-D346-AC00-FA2800A9E627}">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ERASMUS+</a:t>
          </a:r>
          <a:endParaRPr lang="en-US" sz="2000" kern="1200"/>
        </a:p>
      </dsp:txBody>
      <dsp:txXfrm>
        <a:off x="0" y="623"/>
        <a:ext cx="6492875" cy="1020830"/>
      </dsp:txXfrm>
    </dsp:sp>
    <dsp:sp modelId="{9688B819-BE5D-AF46-BD7F-20053FD085AC}">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FBA2A-30EA-2D4A-91CF-C5446320E917}">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Start on 01-06-2021</a:t>
          </a:r>
        </a:p>
        <a:p>
          <a:pPr marL="0" lvl="0" indent="0" algn="l" defTabSz="889000">
            <a:lnSpc>
              <a:spcPct val="90000"/>
            </a:lnSpc>
            <a:spcBef>
              <a:spcPct val="0"/>
            </a:spcBef>
            <a:spcAft>
              <a:spcPct val="35000"/>
            </a:spcAft>
            <a:buNone/>
          </a:pPr>
          <a:r>
            <a:rPr lang="it-IT" sz="2000" kern="1200" dirty="0"/>
            <a:t>End on 31-05-2023</a:t>
          </a:r>
          <a:endParaRPr lang="en-US" sz="2000" kern="1200" dirty="0"/>
        </a:p>
      </dsp:txBody>
      <dsp:txXfrm>
        <a:off x="0" y="1021453"/>
        <a:ext cx="6492875" cy="1020830"/>
      </dsp:txXfrm>
    </dsp:sp>
    <dsp:sp modelId="{95808B06-F128-9745-A1A3-C5CB8A4F2FA3}">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9BC46-CDB0-9747-A057-43F04C6DCD33}">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Duration 24 months</a:t>
          </a:r>
          <a:endParaRPr lang="en-US" sz="2000" kern="1200"/>
        </a:p>
      </dsp:txBody>
      <dsp:txXfrm>
        <a:off x="0" y="2042284"/>
        <a:ext cx="6492875" cy="1020830"/>
      </dsp:txXfrm>
    </dsp:sp>
    <dsp:sp modelId="{700B3994-FC8D-6C4F-9032-BFC4996A7EB7}">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557E7-C2EE-B243-8C1D-4104EB60C89E}">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Partner: INFN, </a:t>
          </a:r>
          <a:r>
            <a:rPr lang="it-IT" sz="2000" kern="1200" dirty="0" err="1"/>
            <a:t>Ellinogermaniky</a:t>
          </a:r>
          <a:r>
            <a:rPr lang="it-IT" sz="2000" kern="1200" dirty="0"/>
            <a:t> </a:t>
          </a:r>
          <a:r>
            <a:rPr lang="it-IT" sz="2000" kern="1200" dirty="0" err="1"/>
            <a:t>Agogi</a:t>
          </a:r>
          <a:r>
            <a:rPr lang="it-IT" sz="2000" kern="1200" dirty="0"/>
            <a:t> </a:t>
          </a:r>
          <a:r>
            <a:rPr lang="it-IT" sz="2000" kern="1200" dirty="0" err="1"/>
            <a:t>Scholi</a:t>
          </a:r>
          <a:r>
            <a:rPr lang="it-IT" sz="2000" kern="1200" dirty="0"/>
            <a:t> (</a:t>
          </a:r>
          <a:r>
            <a:rPr lang="it-IT" sz="2000" kern="1200" dirty="0" err="1"/>
            <a:t>Greece</a:t>
          </a:r>
          <a:r>
            <a:rPr lang="it-IT" sz="2000" kern="1200" dirty="0"/>
            <a:t>), </a:t>
          </a:r>
          <a:r>
            <a:rPr lang="it-IT" sz="2000" kern="1200" dirty="0" err="1"/>
            <a:t>University</a:t>
          </a:r>
          <a:r>
            <a:rPr lang="it-IT" sz="2000" kern="1200" dirty="0"/>
            <a:t> of Birmingham (UK), Città della </a:t>
          </a:r>
          <a:r>
            <a:rPr lang="it-IT" sz="2000" kern="1200" dirty="0" err="1"/>
            <a:t>Scianza</a:t>
          </a:r>
          <a:r>
            <a:rPr lang="it-IT" sz="2000" kern="1200" dirty="0"/>
            <a:t> (IT) and </a:t>
          </a:r>
          <a:r>
            <a:rPr lang="it-IT" sz="2000" kern="1200" dirty="0" err="1"/>
            <a:t>Creativitic</a:t>
          </a:r>
          <a:r>
            <a:rPr lang="it-IT" sz="2000" kern="1200" dirty="0"/>
            <a:t> Innova (</a:t>
          </a:r>
          <a:r>
            <a:rPr lang="it-IT" sz="2000" kern="1200" dirty="0" err="1"/>
            <a:t>Spain</a:t>
          </a:r>
          <a:r>
            <a:rPr lang="it-IT" sz="2000" kern="1200" dirty="0"/>
            <a:t>)</a:t>
          </a:r>
          <a:endParaRPr lang="en-US" sz="2000" kern="1200" dirty="0"/>
        </a:p>
      </dsp:txBody>
      <dsp:txXfrm>
        <a:off x="0" y="3063115"/>
        <a:ext cx="6492875" cy="1020830"/>
      </dsp:txXfrm>
    </dsp:sp>
    <dsp:sp modelId="{1BE216F9-4860-874A-A2F8-2995AB4C1471}">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65209-BF97-5545-AA9C-3436EDE71B5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Total Grant: 298.615 euro</a:t>
          </a:r>
          <a:endParaRPr lang="en-US" sz="2000" kern="1200" dirty="0"/>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8540-2345-334D-96CD-79298306C967}">
      <dsp:nvSpPr>
        <dsp:cNvPr id="0" name=""/>
        <dsp:cNvSpPr/>
      </dsp:nvSpPr>
      <dsp:spPr>
        <a:xfrm>
          <a:off x="0" y="0"/>
          <a:ext cx="7762259" cy="2845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err="1"/>
            <a:t>Ellinogermaniki</a:t>
          </a:r>
          <a:r>
            <a:rPr lang="en-US" sz="1900" b="1" kern="1200" dirty="0"/>
            <a:t> </a:t>
          </a:r>
          <a:r>
            <a:rPr lang="en-US" sz="1900" b="1" kern="1200" dirty="0" err="1"/>
            <a:t>Agogi</a:t>
          </a:r>
          <a:r>
            <a:rPr lang="en-US" sz="1900" b="1" kern="1200" dirty="0"/>
            <a:t> (EA) </a:t>
          </a:r>
          <a:r>
            <a:rPr lang="en-US" sz="1900" kern="1200" dirty="0"/>
            <a:t>is an educational organization of private law, officially recognized by the state. Established in 1995, the Research and Development Department of EA provides the test bed for research applications for the design, development and implementation of the research activities in education. EA is an institutional member of EDEN (European Distance Education Network), of STEDE (Science Teacher Education Development in Europe) and of ECSITE (European Network of Science </a:t>
          </a:r>
          <a:r>
            <a:rPr lang="en-US" sz="1900" kern="1200" dirty="0" err="1"/>
            <a:t>Centres</a:t>
          </a:r>
          <a:r>
            <a:rPr lang="en-US" sz="1900" kern="1200" dirty="0"/>
            <a:t> and Museums) network, as well as a partner school of the German Schools-Excellence Network. </a:t>
          </a:r>
        </a:p>
      </dsp:txBody>
      <dsp:txXfrm>
        <a:off x="138903" y="138903"/>
        <a:ext cx="7484453" cy="2567634"/>
      </dsp:txXfrm>
    </dsp:sp>
    <dsp:sp modelId="{D73AA585-AF9B-774C-9B8A-5EEC21904EE7}">
      <dsp:nvSpPr>
        <dsp:cNvPr id="0" name=""/>
        <dsp:cNvSpPr/>
      </dsp:nvSpPr>
      <dsp:spPr>
        <a:xfrm>
          <a:off x="0" y="2930991"/>
          <a:ext cx="7762259" cy="2845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CreativiTIC</a:t>
          </a:r>
          <a:r>
            <a:rPr lang="en-US" sz="1900" kern="1200"/>
            <a:t> is a SME founded in 2011 and located in Basque Country and La Rioja (Spain). CreativiTIC has Augmented Reality R&amp;D experience in FP7 (Learning and Skills) and Horizon 2020 (Education, Content and Creativity) European Commission programs and it’s specialized in empowering the human development through Interactive Technologies such as Augmented, Mixed and Virtual Reality combined with Deep Learning and Artificial Intelligence. Our company researches the latest technologies to offer innovative solutions for Industry40, eHealth &amp; Education.</a:t>
          </a:r>
        </a:p>
      </dsp:txBody>
      <dsp:txXfrm>
        <a:off x="138903" y="3069894"/>
        <a:ext cx="7484453" cy="2567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8540-2345-334D-96CD-79298306C967}">
      <dsp:nvSpPr>
        <dsp:cNvPr id="0" name=""/>
        <dsp:cNvSpPr/>
      </dsp:nvSpPr>
      <dsp:spPr>
        <a:xfrm>
          <a:off x="0" y="387326"/>
          <a:ext cx="7772400" cy="25059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noProof="0" dirty="0"/>
            <a:t>INFN (Italy) </a:t>
          </a:r>
          <a:r>
            <a:rPr lang="en-US" sz="1600" kern="1200" noProof="0" dirty="0"/>
            <a:t>The National Institute for Nuclear Physics (INFN) is the Italian research agency dedicated to the study of the fundamental constituents of matter and the laws that govern them, under the supervision of the Ministry of Education, Universities and Research (MIUR). INFN has a staff of around 2000 employees, but other 3600 researchers afferent to other national and international institutions work in INFN facilities, as associated members. INFN has direct collaborations and agreements with research institutions in five continents and more than 30 countries.</a:t>
          </a:r>
          <a:br>
            <a:rPr lang="it-IT" sz="1300" kern="1200" dirty="0"/>
          </a:br>
          <a:endParaRPr lang="en-US" sz="1300" kern="1200" dirty="0"/>
        </a:p>
      </dsp:txBody>
      <dsp:txXfrm>
        <a:off x="122332" y="509658"/>
        <a:ext cx="7527736" cy="2261309"/>
      </dsp:txXfrm>
    </dsp:sp>
    <dsp:sp modelId="{D73AA585-AF9B-774C-9B8A-5EEC21904EE7}">
      <dsp:nvSpPr>
        <dsp:cNvPr id="0" name=""/>
        <dsp:cNvSpPr/>
      </dsp:nvSpPr>
      <dsp:spPr>
        <a:xfrm>
          <a:off x="0" y="3080500"/>
          <a:ext cx="7772400" cy="250597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noProof="0" dirty="0"/>
            <a:t>Fondazione </a:t>
          </a:r>
          <a:r>
            <a:rPr lang="en-US" sz="1400" b="1" kern="1200" noProof="0" dirty="0" err="1"/>
            <a:t>Idis-Citta</a:t>
          </a:r>
          <a:r>
            <a:rPr lang="en-US" sz="1400" b="1" kern="1200" noProof="0" dirty="0"/>
            <a:t>̀ </a:t>
          </a:r>
          <a:r>
            <a:rPr lang="en-US" sz="1400" b="1" kern="1200" noProof="0" dirty="0" err="1"/>
            <a:t>della</a:t>
          </a:r>
          <a:r>
            <a:rPr lang="en-US" sz="1400" b="1" kern="1200" noProof="0" dirty="0"/>
            <a:t> </a:t>
          </a:r>
          <a:r>
            <a:rPr lang="en-US" sz="1400" b="1" kern="1200" noProof="0" dirty="0" err="1"/>
            <a:t>Scienza</a:t>
          </a:r>
          <a:r>
            <a:rPr lang="en-US" sz="1400" b="1" kern="1200" noProof="0" dirty="0"/>
            <a:t> </a:t>
          </a:r>
          <a:r>
            <a:rPr lang="en-US" sz="1400" kern="1200" noProof="0" dirty="0"/>
            <a:t>is a non-profit </a:t>
          </a:r>
          <a:r>
            <a:rPr lang="en-US" sz="1400" kern="1200" noProof="0" dirty="0" err="1"/>
            <a:t>organisation</a:t>
          </a:r>
          <a:r>
            <a:rPr lang="en-US" sz="1400" kern="1200" noProof="0" dirty="0"/>
            <a:t> that has among its founding members the Nobel Prize Laureates Rita Levi Montalcini and Carlo Rubbia. It boasts a number of scientific collaborations with major museums and scientific Institutions in Europe and worldwide. </a:t>
          </a:r>
          <a:r>
            <a:rPr lang="en-US" sz="1400" kern="1200" noProof="0" dirty="0" err="1"/>
            <a:t>Citta</a:t>
          </a:r>
          <a:r>
            <a:rPr lang="en-US" sz="1400" kern="1200" noProof="0" dirty="0"/>
            <a:t>̀ </a:t>
          </a:r>
          <a:r>
            <a:rPr lang="en-US" sz="1400" kern="1200" noProof="0" dirty="0" err="1"/>
            <a:t>della</a:t>
          </a:r>
          <a:r>
            <a:rPr lang="en-US" sz="1400" kern="1200" noProof="0" dirty="0"/>
            <a:t> </a:t>
          </a:r>
          <a:r>
            <a:rPr lang="en-US" sz="1400" kern="1200" noProof="0" dirty="0" err="1"/>
            <a:t>Scienza</a:t>
          </a:r>
          <a:r>
            <a:rPr lang="en-US" sz="1400" kern="1200" noProof="0" dirty="0"/>
            <a:t> started its activities in 1987 and was completed in 2001, in the western part of Naples, with a structure dedicated to the dissemination of scientific and technological culture, as well as to the innovation of the educational and business systems.</a:t>
          </a:r>
          <a:br>
            <a:rPr lang="en-US" sz="1400" kern="1200" noProof="0" dirty="0"/>
          </a:br>
          <a:r>
            <a:rPr lang="en-US" sz="1400" kern="1200" noProof="0" dirty="0"/>
            <a:t>One of the main values of </a:t>
          </a:r>
          <a:r>
            <a:rPr lang="en-US" sz="1400" kern="1200" noProof="0" dirty="0" err="1"/>
            <a:t>Citta</a:t>
          </a:r>
          <a:r>
            <a:rPr lang="en-US" sz="1400" kern="1200" noProof="0" dirty="0"/>
            <a:t>̀ </a:t>
          </a:r>
          <a:r>
            <a:rPr lang="en-US" sz="1400" kern="1200" noProof="0" dirty="0" err="1"/>
            <a:t>della</a:t>
          </a:r>
          <a:r>
            <a:rPr lang="en-US" sz="1400" kern="1200" noProof="0" dirty="0"/>
            <a:t> </a:t>
          </a:r>
          <a:r>
            <a:rPr lang="en-US" sz="1400" kern="1200" noProof="0" dirty="0" err="1"/>
            <a:t>Scienza</a:t>
          </a:r>
          <a:r>
            <a:rPr lang="en-US" sz="1400" kern="1200" noProof="0" dirty="0"/>
            <a:t> is to set up a new form of scientific citizenship, bridging the gap between science and society, in order to bring the science outside of the realm of laboratories through an open dialogue with citizens and stakeholders. Hence, </a:t>
          </a:r>
          <a:r>
            <a:rPr lang="en-US" sz="1400" kern="1200" noProof="0" dirty="0" err="1"/>
            <a:t>Citta</a:t>
          </a:r>
          <a:r>
            <a:rPr lang="en-US" sz="1400" kern="1200" noProof="0" dirty="0"/>
            <a:t>̀ </a:t>
          </a:r>
          <a:r>
            <a:rPr lang="en-US" sz="1400" kern="1200" noProof="0" dirty="0" err="1"/>
            <a:t>della</a:t>
          </a:r>
          <a:r>
            <a:rPr lang="en-US" sz="1400" kern="1200" noProof="0" dirty="0"/>
            <a:t> </a:t>
          </a:r>
          <a:r>
            <a:rPr lang="en-US" sz="1400" kern="1200" noProof="0" dirty="0" err="1"/>
            <a:t>Scienza</a:t>
          </a:r>
          <a:r>
            <a:rPr lang="en-US" sz="1400" kern="1200" noProof="0" dirty="0"/>
            <a:t> aims at creating an efficient relationship between science, innovation and society for the economic and social development of the region and fostering social inclusion through social innovation.</a:t>
          </a:r>
        </a:p>
      </dsp:txBody>
      <dsp:txXfrm>
        <a:off x="122332" y="3202832"/>
        <a:ext cx="7527736" cy="2261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7C40-3BA4-BB4B-A320-997FF0D0AAB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FA8EA-A8BC-D346-AC00-FA2800A9E627}">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noProof="0" dirty="0">
              <a:solidFill>
                <a:srgbClr val="FF0000"/>
              </a:solidFill>
              <a:latin typeface="Euphemia UCAS" panose="020B0503040102020104" pitchFamily="34" charset="-79"/>
              <a:cs typeface="Euphemia UCAS" panose="020B0503040102020104" pitchFamily="34" charset="-79"/>
            </a:rPr>
            <a:t>Late primary and early secondary school (10-15 years)</a:t>
          </a:r>
        </a:p>
      </dsp:txBody>
      <dsp:txXfrm>
        <a:off x="0" y="623"/>
        <a:ext cx="6492875" cy="1020830"/>
      </dsp:txXfrm>
    </dsp:sp>
    <dsp:sp modelId="{9688B819-BE5D-AF46-BD7F-20053FD085AC}">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FBA2A-30EA-2D4A-91CF-C5446320E917}">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1">
                  <a:lumMod val="75000"/>
                </a:schemeClr>
              </a:solidFill>
              <a:latin typeface="Euphemia UCAS" panose="020B0503040102020104" pitchFamily="34" charset="-79"/>
              <a:cs typeface="Euphemia UCAS" panose="020B0503040102020104" pitchFamily="34" charset="-79"/>
            </a:rPr>
            <a:t>50 schools (10 in rural/remote settings)</a:t>
          </a:r>
        </a:p>
        <a:p>
          <a:pPr marL="0" lvl="0" indent="0" algn="l" defTabSz="622300">
            <a:lnSpc>
              <a:spcPct val="90000"/>
            </a:lnSpc>
            <a:spcBef>
              <a:spcPct val="0"/>
            </a:spcBef>
            <a:spcAft>
              <a:spcPct val="35000"/>
            </a:spcAft>
            <a:buNone/>
          </a:pPr>
          <a:r>
            <a:rPr lang="en-US" sz="1400" kern="1200" dirty="0">
              <a:solidFill>
                <a:schemeClr val="accent1">
                  <a:lumMod val="75000"/>
                </a:schemeClr>
              </a:solidFill>
              <a:latin typeface="Euphemia UCAS" panose="020B0503040102020104" pitchFamily="34" charset="-79"/>
              <a:cs typeface="Euphemia UCAS" panose="020B0503040102020104" pitchFamily="34" charset="-79"/>
            </a:rPr>
            <a:t>100 teachers</a:t>
          </a:r>
        </a:p>
        <a:p>
          <a:pPr marL="0" lvl="0" indent="0" algn="l" defTabSz="622300">
            <a:lnSpc>
              <a:spcPct val="90000"/>
            </a:lnSpc>
            <a:spcBef>
              <a:spcPct val="0"/>
            </a:spcBef>
            <a:spcAft>
              <a:spcPct val="35000"/>
            </a:spcAft>
            <a:buNone/>
          </a:pPr>
          <a:r>
            <a:rPr lang="en-US" sz="1400" kern="1200" dirty="0">
              <a:solidFill>
                <a:schemeClr val="accent1">
                  <a:lumMod val="75000"/>
                </a:schemeClr>
              </a:solidFill>
              <a:latin typeface="Euphemia UCAS" panose="020B0503040102020104" pitchFamily="34" charset="-79"/>
              <a:cs typeface="Euphemia UCAS" panose="020B0503040102020104" pitchFamily="34" charset="-79"/>
            </a:rPr>
            <a:t>500 students. </a:t>
          </a:r>
          <a:endParaRPr lang="en-US" sz="1500" kern="1200" dirty="0"/>
        </a:p>
      </dsp:txBody>
      <dsp:txXfrm>
        <a:off x="0" y="1021453"/>
        <a:ext cx="6492875" cy="1020830"/>
      </dsp:txXfrm>
    </dsp:sp>
    <dsp:sp modelId="{95808B06-F128-9745-A1A3-C5CB8A4F2FA3}">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9BC46-CDB0-9747-A057-43F04C6DCD33}">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dirty="0">
              <a:latin typeface="Euphemia UCAS" panose="020B0503040102020104" pitchFamily="34" charset="-79"/>
              <a:cs typeface="Euphemia UCAS" panose="020B0503040102020104" pitchFamily="34" charset="-79"/>
            </a:rPr>
            <a:t>Inquiry-based </a:t>
          </a:r>
          <a:r>
            <a:rPr lang="en-US" sz="1400" kern="1200" noProof="0" dirty="0" err="1">
              <a:latin typeface="Euphemia UCAS" panose="020B0503040102020104" pitchFamily="34" charset="-79"/>
              <a:cs typeface="Euphemia UCAS" panose="020B0503040102020104" pitchFamily="34" charset="-79"/>
            </a:rPr>
            <a:t>metodologies</a:t>
          </a:r>
          <a:r>
            <a:rPr lang="en-US" sz="1400" kern="1200" noProof="0" dirty="0">
              <a:latin typeface="Euphemia UCAS" panose="020B0503040102020104" pitchFamily="34" charset="-79"/>
              <a:cs typeface="Euphemia UCAS" panose="020B0503040102020104" pitchFamily="34" charset="-79"/>
            </a:rPr>
            <a:t>;</a:t>
          </a:r>
        </a:p>
        <a:p>
          <a:pPr marL="0" lvl="0" indent="0" algn="l" defTabSz="622300">
            <a:lnSpc>
              <a:spcPct val="90000"/>
            </a:lnSpc>
            <a:spcBef>
              <a:spcPct val="0"/>
            </a:spcBef>
            <a:spcAft>
              <a:spcPct val="35000"/>
            </a:spcAft>
            <a:buNone/>
          </a:pPr>
          <a:r>
            <a:rPr lang="en-US" sz="1400" kern="1200" noProof="0" dirty="0">
              <a:latin typeface="Euphemia UCAS" panose="020B0503040102020104" pitchFamily="34" charset="-79"/>
              <a:cs typeface="Euphemia UCAS" panose="020B0503040102020104" pitchFamily="34" charset="-79"/>
            </a:rPr>
            <a:t>Creativity and problem solving</a:t>
          </a:r>
        </a:p>
        <a:p>
          <a:pPr marL="0" lvl="0" indent="0" algn="l" defTabSz="622300">
            <a:lnSpc>
              <a:spcPct val="90000"/>
            </a:lnSpc>
            <a:spcBef>
              <a:spcPct val="0"/>
            </a:spcBef>
            <a:spcAft>
              <a:spcPct val="35000"/>
            </a:spcAft>
            <a:buNone/>
          </a:pPr>
          <a:r>
            <a:rPr lang="en-US" sz="1400" kern="1200" noProof="0" dirty="0">
              <a:latin typeface="Euphemia UCAS" panose="020B0503040102020104" pitchFamily="34" charset="-79"/>
              <a:cs typeface="Euphemia UCAS" panose="020B0503040102020104" pitchFamily="34" charset="-79"/>
            </a:rPr>
            <a:t>Art based activity</a:t>
          </a:r>
        </a:p>
      </dsp:txBody>
      <dsp:txXfrm>
        <a:off x="0" y="2042284"/>
        <a:ext cx="6492875" cy="1020830"/>
      </dsp:txXfrm>
    </dsp:sp>
    <dsp:sp modelId="{700B3994-FC8D-6C4F-9032-BFC4996A7EB7}">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557E7-C2EE-B243-8C1D-4104EB60C89E}">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dirty="0">
              <a:latin typeface="Euphemia UCAS" panose="020B0503040102020104" pitchFamily="34" charset="-79"/>
              <a:cs typeface="Euphemia UCAS" panose="020B0503040102020104" pitchFamily="34" charset="-79"/>
            </a:rPr>
            <a:t>Play-based physics demonstration</a:t>
          </a:r>
        </a:p>
        <a:p>
          <a:pPr marL="0" lvl="0" indent="0" algn="l" defTabSz="622300">
            <a:lnSpc>
              <a:spcPct val="90000"/>
            </a:lnSpc>
            <a:spcBef>
              <a:spcPct val="0"/>
            </a:spcBef>
            <a:spcAft>
              <a:spcPct val="35000"/>
            </a:spcAft>
            <a:buNone/>
          </a:pPr>
          <a:r>
            <a:rPr lang="en-US" sz="1400" kern="1200" noProof="0" dirty="0">
              <a:latin typeface="Euphemia UCAS" panose="020B0503040102020104" pitchFamily="34" charset="-79"/>
              <a:cs typeface="Euphemia UCAS" panose="020B0503040102020104" pitchFamily="34" charset="-79"/>
            </a:rPr>
            <a:t>Online environment to facilitate collaboration and learning</a:t>
          </a:r>
        </a:p>
        <a:p>
          <a:pPr marL="0" lvl="0" indent="0" algn="l" defTabSz="622300">
            <a:lnSpc>
              <a:spcPct val="90000"/>
            </a:lnSpc>
            <a:spcBef>
              <a:spcPct val="0"/>
            </a:spcBef>
            <a:spcAft>
              <a:spcPct val="35000"/>
            </a:spcAft>
            <a:buNone/>
          </a:pPr>
          <a:r>
            <a:rPr lang="en-US" sz="1400" kern="1200" noProof="0" dirty="0">
              <a:latin typeface="Euphemia UCAS" panose="020B0503040102020104" pitchFamily="34" charset="-79"/>
              <a:cs typeface="Euphemia UCAS" panose="020B0503040102020104" pitchFamily="34" charset="-79"/>
            </a:rPr>
            <a:t>Open school approach with STEAM activities.</a:t>
          </a:r>
        </a:p>
      </dsp:txBody>
      <dsp:txXfrm>
        <a:off x="0" y="3063115"/>
        <a:ext cx="6492875" cy="1020830"/>
      </dsp:txXfrm>
    </dsp:sp>
    <dsp:sp modelId="{1BE216F9-4860-874A-A2F8-2995AB4C1471}">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65209-BF97-5545-AA9C-3436EDE71B5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latin typeface="Euphemia UCAS" panose="020B0503040102020104" pitchFamily="34" charset="-79"/>
              <a:cs typeface="Euphemia UCAS" panose="020B0503040102020104" pitchFamily="34" charset="-79"/>
            </a:rPr>
            <a:t>INFN </a:t>
          </a:r>
          <a:r>
            <a:rPr lang="it-IT" sz="1400" kern="1200" dirty="0" err="1">
              <a:latin typeface="Euphemia UCAS" panose="020B0503040102020104" pitchFamily="34" charset="-79"/>
              <a:cs typeface="Euphemia UCAS" panose="020B0503040102020104" pitchFamily="34" charset="-79"/>
            </a:rPr>
            <a:t>will</a:t>
          </a:r>
          <a:r>
            <a:rPr lang="it-IT" sz="1400" kern="1200" dirty="0">
              <a:latin typeface="Euphemia UCAS" panose="020B0503040102020104" pitchFamily="34" charset="-79"/>
              <a:cs typeface="Euphemia UCAS" panose="020B0503040102020104" pitchFamily="34" charset="-79"/>
            </a:rPr>
            <a:t> </a:t>
          </a:r>
          <a:r>
            <a:rPr lang="it-IT" sz="1400" kern="1200" dirty="0" err="1">
              <a:latin typeface="Euphemia UCAS" panose="020B0503040102020104" pitchFamily="34" charset="-79"/>
              <a:cs typeface="Euphemia UCAS" panose="020B0503040102020104" pitchFamily="34" charset="-79"/>
            </a:rPr>
            <a:t>organise</a:t>
          </a:r>
          <a:r>
            <a:rPr lang="it-IT" sz="1400" kern="1200" dirty="0">
              <a:latin typeface="Euphemia UCAS" panose="020B0503040102020104" pitchFamily="34" charset="-79"/>
              <a:cs typeface="Euphemia UCAS" panose="020B0503040102020104" pitchFamily="34" charset="-79"/>
            </a:rPr>
            <a:t> a Training Activity in the </a:t>
          </a:r>
          <a:r>
            <a:rPr lang="it-IT" sz="1400" kern="1200" dirty="0" err="1">
              <a:latin typeface="Euphemia UCAS" panose="020B0503040102020104" pitchFamily="34" charset="-79"/>
              <a:cs typeface="Euphemia UCAS" panose="020B0503040102020104" pitchFamily="34" charset="-79"/>
            </a:rPr>
            <a:t>form</a:t>
          </a:r>
          <a:r>
            <a:rPr lang="it-IT" sz="1400" kern="1200" dirty="0">
              <a:latin typeface="Euphemia UCAS" panose="020B0503040102020104" pitchFamily="34" charset="-79"/>
              <a:cs typeface="Euphemia UCAS" panose="020B0503040102020104" pitchFamily="34" charset="-79"/>
            </a:rPr>
            <a:t> of a </a:t>
          </a:r>
          <a:r>
            <a:rPr lang="it-IT" sz="1400" kern="1200" dirty="0" err="1">
              <a:latin typeface="Euphemia UCAS" panose="020B0503040102020104" pitchFamily="34" charset="-79"/>
              <a:cs typeface="Euphemia UCAS" panose="020B0503040102020104" pitchFamily="34" charset="-79"/>
            </a:rPr>
            <a:t>Summer</a:t>
          </a:r>
          <a:r>
            <a:rPr lang="it-IT" sz="1400" kern="1200" dirty="0">
              <a:latin typeface="Euphemia UCAS" panose="020B0503040102020104" pitchFamily="34" charset="-79"/>
              <a:cs typeface="Euphemia UCAS" panose="020B0503040102020104" pitchFamily="34" charset="-79"/>
            </a:rPr>
            <a:t> School for the </a:t>
          </a:r>
          <a:r>
            <a:rPr lang="it-IT" sz="1400" kern="1200" dirty="0" err="1">
              <a:latin typeface="Euphemia UCAS" panose="020B0503040102020104" pitchFamily="34" charset="-79"/>
              <a:cs typeface="Euphemia UCAS" panose="020B0503040102020104" pitchFamily="34" charset="-79"/>
            </a:rPr>
            <a:t>consortium</a:t>
          </a:r>
          <a:r>
            <a:rPr lang="it-IT" sz="1400" kern="1200" dirty="0">
              <a:latin typeface="Euphemia UCAS" panose="020B0503040102020104" pitchFamily="34" charset="-79"/>
              <a:cs typeface="Euphemia UCAS" panose="020B0503040102020104" pitchFamily="34" charset="-79"/>
            </a:rPr>
            <a:t> in the </a:t>
          </a:r>
          <a:r>
            <a:rPr lang="it-IT" sz="1400" kern="1200" dirty="0" err="1">
              <a:latin typeface="Euphemia UCAS" panose="020B0503040102020104" pitchFamily="34" charset="-79"/>
              <a:cs typeface="Euphemia UCAS" panose="020B0503040102020104" pitchFamily="34" charset="-79"/>
            </a:rPr>
            <a:t>second</a:t>
          </a:r>
          <a:r>
            <a:rPr lang="it-IT" sz="1400" kern="1200" dirty="0">
              <a:latin typeface="Euphemia UCAS" panose="020B0503040102020104" pitchFamily="34" charset="-79"/>
              <a:cs typeface="Euphemia UCAS" panose="020B0503040102020104" pitchFamily="34" charset="-79"/>
            </a:rPr>
            <a:t> </a:t>
          </a:r>
          <a:r>
            <a:rPr lang="it-IT" sz="1400" kern="1200" dirty="0" err="1">
              <a:latin typeface="Euphemia UCAS" panose="020B0503040102020104" pitchFamily="34" charset="-79"/>
              <a:cs typeface="Euphemia UCAS" panose="020B0503040102020104" pitchFamily="34" charset="-79"/>
            </a:rPr>
            <a:t>year</a:t>
          </a:r>
          <a:r>
            <a:rPr lang="it-IT" sz="1400" kern="1200" dirty="0">
              <a:latin typeface="Euphemia UCAS" panose="020B0503040102020104" pitchFamily="34" charset="-79"/>
              <a:cs typeface="Euphemia UCAS" panose="020B0503040102020104" pitchFamily="34" charset="-79"/>
            </a:rPr>
            <a:t> </a:t>
          </a:r>
          <a:endParaRPr lang="en-US" sz="1400" kern="1200" dirty="0">
            <a:latin typeface="Euphemia UCAS" panose="020B0503040102020104" pitchFamily="34" charset="-79"/>
            <a:cs typeface="Euphemia UCAS" panose="020B0503040102020104" pitchFamily="34" charset="-79"/>
          </a:endParaRPr>
        </a:p>
      </dsp:txBody>
      <dsp:txXfrm>
        <a:off x="0" y="4083946"/>
        <a:ext cx="6492875" cy="1020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F7E0B-4C61-4047-8B93-7975B3FE9486}">
      <dsp:nvSpPr>
        <dsp:cNvPr id="0" name=""/>
        <dsp:cNvSpPr/>
      </dsp:nvSpPr>
      <dsp:spPr>
        <a:xfrm>
          <a:off x="0" y="1037475"/>
          <a:ext cx="6269038" cy="1079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5 Intellectual Outputs</a:t>
          </a:r>
        </a:p>
      </dsp:txBody>
      <dsp:txXfrm>
        <a:off x="52688" y="1090163"/>
        <a:ext cx="6163662" cy="973949"/>
      </dsp:txXfrm>
    </dsp:sp>
    <dsp:sp modelId="{645DBD3B-220E-CA4E-A563-4647C8760E81}">
      <dsp:nvSpPr>
        <dsp:cNvPr id="0" name=""/>
        <dsp:cNvSpPr/>
      </dsp:nvSpPr>
      <dsp:spPr>
        <a:xfrm>
          <a:off x="0" y="2246400"/>
          <a:ext cx="6269038" cy="10793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8 multiplier events</a:t>
          </a:r>
        </a:p>
      </dsp:txBody>
      <dsp:txXfrm>
        <a:off x="52688" y="2299088"/>
        <a:ext cx="6163662" cy="973949"/>
      </dsp:txXfrm>
    </dsp:sp>
    <dsp:sp modelId="{FDE675C8-B5A2-BC47-9078-1E5CED4B68D6}">
      <dsp:nvSpPr>
        <dsp:cNvPr id="0" name=""/>
        <dsp:cNvSpPr/>
      </dsp:nvSpPr>
      <dsp:spPr>
        <a:xfrm>
          <a:off x="0" y="3455324"/>
          <a:ext cx="6269038" cy="1079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5 transnational meetings</a:t>
          </a:r>
        </a:p>
      </dsp:txBody>
      <dsp:txXfrm>
        <a:off x="52688" y="3508012"/>
        <a:ext cx="6163662" cy="9739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F71D7C-A8EA-DD4A-BC1C-6BB63AD4D4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50F052-4D20-D84D-9BB6-000378A51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93D887B-68A2-9549-ABC6-B430E706F840}"/>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5" name="Segnaposto piè di pagina 4">
            <a:extLst>
              <a:ext uri="{FF2B5EF4-FFF2-40B4-BE49-F238E27FC236}">
                <a16:creationId xmlns:a16="http://schemas.microsoft.com/office/drawing/2014/main" id="{09DB7CC8-9B29-9E40-84E2-67175F53DB1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434839CE-4913-8041-B4BA-F730D0A584C9}"/>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22857632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798583-F10A-3148-81E9-FF8D65A9A3B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5F0B9D-4BB0-0149-B2D3-9D88E14BC9F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D472CD-5A2F-894B-AD0A-E8AAD19AC728}"/>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5" name="Segnaposto piè di pagina 4">
            <a:extLst>
              <a:ext uri="{FF2B5EF4-FFF2-40B4-BE49-F238E27FC236}">
                <a16:creationId xmlns:a16="http://schemas.microsoft.com/office/drawing/2014/main" id="{748F6B82-B4E1-A947-A3CD-F721D0D0BEE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1B067FB9-D8C8-4944-A25D-36A9D4F9CF90}"/>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14508425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F868FA2-6066-2549-BFCC-56A9FEF9781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8039AB-CB02-D043-BC37-A68922AF832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A4EC84-6492-464E-9718-5266211E4C74}"/>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5" name="Segnaposto piè di pagina 4">
            <a:extLst>
              <a:ext uri="{FF2B5EF4-FFF2-40B4-BE49-F238E27FC236}">
                <a16:creationId xmlns:a16="http://schemas.microsoft.com/office/drawing/2014/main" id="{B43778D6-E519-A542-A691-F1E7255A5AFD}"/>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3249CA4C-1BFC-9C4D-A1B9-454AF4D4E6B9}"/>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16262967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31A31-3E3D-444C-8EF7-46EA6D653D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28D66E-5CFD-3346-9AA3-7538DD121E5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004B3D-FE44-B74F-919E-DC693745D19A}"/>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5" name="Segnaposto piè di pagina 4">
            <a:extLst>
              <a:ext uri="{FF2B5EF4-FFF2-40B4-BE49-F238E27FC236}">
                <a16:creationId xmlns:a16="http://schemas.microsoft.com/office/drawing/2014/main" id="{C409B580-A170-0C4B-89EA-406AF08AE35C}"/>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BF13F29-D0CE-074E-8F74-270ED847CE67}"/>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36238788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8AEE89-14FE-9B4D-928E-F75CB2D3DCD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706B404-D8AC-D54F-8399-2DA24E6BF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CBE2B05-BDAD-8443-B7D1-94205401AD78}"/>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5" name="Segnaposto piè di pagina 4">
            <a:extLst>
              <a:ext uri="{FF2B5EF4-FFF2-40B4-BE49-F238E27FC236}">
                <a16:creationId xmlns:a16="http://schemas.microsoft.com/office/drawing/2014/main" id="{87EDF8EA-2917-4C43-9F81-A2EC39CD245F}"/>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DCEBF8F9-9003-4044-BBB6-E6196E672AC0}"/>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46611345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CEE43-6926-EC44-BF5A-930B59CB86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9A8070-B634-B543-9DB2-53BC81A2C5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EF32973-1B4C-9E42-8754-5DA0EEF645E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37E9D3E-097E-2A4A-8385-07771C2C5BA9}"/>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6" name="Segnaposto piè di pagina 5">
            <a:extLst>
              <a:ext uri="{FF2B5EF4-FFF2-40B4-BE49-F238E27FC236}">
                <a16:creationId xmlns:a16="http://schemas.microsoft.com/office/drawing/2014/main" id="{BF691004-723B-1D43-BD71-FF266C63E86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BE95C41E-2F33-0840-9C08-9400D6762E46}"/>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4392025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CB17D0-564C-F541-BAE7-823FB2D4174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3DF34A-3502-FB4E-9D70-00CF31E25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017CD57-AA69-024D-AF62-CCFC4BE2F2F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A7A3C39-F782-974D-875E-A63A02E67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4F6F53-3550-2044-A3AC-C4CDF62CA2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DEA8D47-17A7-334B-83EC-82163099059B}"/>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8" name="Segnaposto piè di pagina 7">
            <a:extLst>
              <a:ext uri="{FF2B5EF4-FFF2-40B4-BE49-F238E27FC236}">
                <a16:creationId xmlns:a16="http://schemas.microsoft.com/office/drawing/2014/main" id="{88880684-298C-E54B-86E2-A95CEE254D35}"/>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4A022A12-1A91-3B42-BF8C-13770DA6ACFB}"/>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22286644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97B932-FD85-9547-838F-A9010FA3A8A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D98040-75D2-F945-B847-2227DFB5936D}"/>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4" name="Segnaposto piè di pagina 3">
            <a:extLst>
              <a:ext uri="{FF2B5EF4-FFF2-40B4-BE49-F238E27FC236}">
                <a16:creationId xmlns:a16="http://schemas.microsoft.com/office/drawing/2014/main" id="{1E9CF78A-ACAE-4A4D-8BEF-F95904A64BB8}"/>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DDDD9E03-D0DC-4F41-B7E9-A3516187A435}"/>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9795764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CF1AE3-FF95-D845-B03E-045BABC4B39B}"/>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3" name="Segnaposto piè di pagina 2">
            <a:extLst>
              <a:ext uri="{FF2B5EF4-FFF2-40B4-BE49-F238E27FC236}">
                <a16:creationId xmlns:a16="http://schemas.microsoft.com/office/drawing/2014/main" id="{4A50D211-C12A-BC45-8A9F-66042045CC9F}"/>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8D132778-9325-C048-8B1E-4AD4C559B347}"/>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27776321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CD120-6D62-C744-8449-956115DF931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519A51-0A51-8648-8338-BD12392F5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5EE5870-21BD-B740-93D3-920505889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B2561B6-7E3E-5A43-B269-E570F36DB7F5}"/>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6" name="Segnaposto piè di pagina 5">
            <a:extLst>
              <a:ext uri="{FF2B5EF4-FFF2-40B4-BE49-F238E27FC236}">
                <a16:creationId xmlns:a16="http://schemas.microsoft.com/office/drawing/2014/main" id="{506A35FD-0294-DE40-87A5-47D69B0410B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57F10EC3-8096-354E-A7F3-EBBFDC2F3855}"/>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15420573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0A3B3-8C2B-BD4C-8735-6B246834B2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9D60583-512D-3742-961B-9E9666D08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CAB2300-1054-E74B-98A1-F5949E0B2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53DC2E7-776E-9D42-968C-1C1612EB9C7A}"/>
              </a:ext>
            </a:extLst>
          </p:cNvPr>
          <p:cNvSpPr>
            <a:spLocks noGrp="1"/>
          </p:cNvSpPr>
          <p:nvPr>
            <p:ph type="dt" sz="half" idx="10"/>
          </p:nvPr>
        </p:nvSpPr>
        <p:spPr/>
        <p:txBody>
          <a:bodyPr/>
          <a:lstStyle/>
          <a:p>
            <a:fld id="{57E0CF6C-748E-4B7A-BC8B-3011EF78ED13}" type="datetime1">
              <a:rPr lang="en-US" smtClean="0"/>
              <a:pPr/>
              <a:t>9/26/21</a:t>
            </a:fld>
            <a:endParaRPr lang="en-US" dirty="0"/>
          </a:p>
        </p:txBody>
      </p:sp>
      <p:sp>
        <p:nvSpPr>
          <p:cNvPr id="6" name="Segnaposto piè di pagina 5">
            <a:extLst>
              <a:ext uri="{FF2B5EF4-FFF2-40B4-BE49-F238E27FC236}">
                <a16:creationId xmlns:a16="http://schemas.microsoft.com/office/drawing/2014/main" id="{B309217C-D3DB-2246-8604-670CF5D8F637}"/>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E9579BAD-C5CA-DB4C-B5B6-F440F3E0E91C}"/>
              </a:ext>
            </a:extLst>
          </p:cNvPr>
          <p:cNvSpPr>
            <a:spLocks noGrp="1"/>
          </p:cNvSpPr>
          <p:nvPr>
            <p:ph type="sldNum" sz="quarter" idx="12"/>
          </p:nvPr>
        </p:nvSpPr>
        <p:spPr/>
        <p:txBody>
          <a:body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14364449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EC7575A-497F-2442-B43E-ECEC43DD0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FE1357-7685-5744-A690-676435585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512C7D-23E7-DB4A-BACD-11797C843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9/26/21</a:t>
            </a:fld>
            <a:endParaRPr lang="en-US" dirty="0"/>
          </a:p>
        </p:txBody>
      </p:sp>
      <p:sp>
        <p:nvSpPr>
          <p:cNvPr id="5" name="Segnaposto piè di pagina 4">
            <a:extLst>
              <a:ext uri="{FF2B5EF4-FFF2-40B4-BE49-F238E27FC236}">
                <a16:creationId xmlns:a16="http://schemas.microsoft.com/office/drawing/2014/main" id="{F3A2059E-703A-A647-B2FD-EA5279A361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3818B29D-FF53-9E4A-A1E9-989549742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8706971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Tecnici/art@CMS/giurie/premiazioni/....et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266A8CB-2D54-BD49-A4FB-C70D5FDEC06D}"/>
              </a:ext>
            </a:extLst>
          </p:cNvPr>
          <p:cNvSpPr>
            <a:spLocks noGrp="1"/>
          </p:cNvSpPr>
          <p:nvPr>
            <p:ph type="ctrTitle"/>
          </p:nvPr>
        </p:nvSpPr>
        <p:spPr>
          <a:xfrm>
            <a:off x="643467" y="245434"/>
            <a:ext cx="4620584" cy="1292909"/>
          </a:xfrm>
        </p:spPr>
        <p:txBody>
          <a:bodyPr>
            <a:normAutofit fontScale="90000"/>
          </a:bodyPr>
          <a:lstStyle/>
          <a:p>
            <a:pPr algn="l"/>
            <a:r>
              <a:rPr lang="it-IT" sz="4400" dirty="0"/>
              <a:t>Argomenti per la riunione</a:t>
            </a:r>
          </a:p>
        </p:txBody>
      </p:sp>
      <p:sp>
        <p:nvSpPr>
          <p:cNvPr id="3" name="Sottotitolo 2">
            <a:extLst>
              <a:ext uri="{FF2B5EF4-FFF2-40B4-BE49-F238E27FC236}">
                <a16:creationId xmlns:a16="http://schemas.microsoft.com/office/drawing/2014/main" id="{86020BE7-1BF7-974F-95DB-5962E87DA160}"/>
              </a:ext>
            </a:extLst>
          </p:cNvPr>
          <p:cNvSpPr>
            <a:spLocks noGrp="1"/>
          </p:cNvSpPr>
          <p:nvPr>
            <p:ph type="subTitle" idx="1"/>
          </p:nvPr>
        </p:nvSpPr>
        <p:spPr>
          <a:xfrm>
            <a:off x="643467" y="2157966"/>
            <a:ext cx="5165662" cy="4454599"/>
          </a:xfrm>
        </p:spPr>
        <p:txBody>
          <a:bodyPr>
            <a:normAutofit/>
          </a:bodyPr>
          <a:lstStyle/>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Cosa deve fare ogni sede ?</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Come iniziamo ad ottobre ?</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Calendario Mostre</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Regolamento opere</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Valutazione opere</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Questionari II e III edizione</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Progetto MIUR PANN 2020</a:t>
            </a:r>
          </a:p>
          <a:p>
            <a:pPr marL="342900" indent="-342900" algn="l">
              <a:lnSpc>
                <a:spcPct val="100000"/>
              </a:lnSpc>
              <a:buFont typeface="Arial" panose="020B0604020202020204" pitchFamily="34" charset="0"/>
              <a:buChar char="•"/>
            </a:pPr>
            <a:r>
              <a:rPr lang="it-IT" dirty="0">
                <a:latin typeface="Euphemia UCAS" panose="020B0503040102020104" pitchFamily="34" charset="-79"/>
                <a:cs typeface="Euphemia UCAS" panose="020B0503040102020104" pitchFamily="34" charset="-79"/>
              </a:rPr>
              <a:t>Progetto ERASMUS+</a:t>
            </a:r>
          </a:p>
          <a:p>
            <a:pPr marL="342900" indent="-342900" algn="l">
              <a:buFont typeface="Arial" panose="020B0604020202020204" pitchFamily="34" charset="0"/>
              <a:buChar char="•"/>
            </a:pPr>
            <a:endParaRPr lang="it-IT" dirty="0"/>
          </a:p>
        </p:txBody>
      </p:sp>
      <p:pic>
        <p:nvPicPr>
          <p:cNvPr id="29" name="Picture 3">
            <a:extLst>
              <a:ext uri="{FF2B5EF4-FFF2-40B4-BE49-F238E27FC236}">
                <a16:creationId xmlns:a16="http://schemas.microsoft.com/office/drawing/2014/main" id="{92909F11-D07A-4310-AF82-DE98DE0E92A9}"/>
              </a:ext>
            </a:extLst>
          </p:cNvPr>
          <p:cNvPicPr>
            <a:picLocks noChangeAspect="1"/>
          </p:cNvPicPr>
          <p:nvPr/>
        </p:nvPicPr>
        <p:blipFill rotWithShape="1">
          <a:blip r:embed="rId2"/>
          <a:srcRect r="13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328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olo 1">
            <a:extLst>
              <a:ext uri="{FF2B5EF4-FFF2-40B4-BE49-F238E27FC236}">
                <a16:creationId xmlns:a16="http://schemas.microsoft.com/office/drawing/2014/main" id="{72048BAB-3C07-C848-A67B-365007D3DBE2}"/>
              </a:ext>
            </a:extLst>
          </p:cNvPr>
          <p:cNvSpPr>
            <a:spLocks noGrp="1"/>
          </p:cNvSpPr>
          <p:nvPr>
            <p:ph type="title"/>
          </p:nvPr>
        </p:nvSpPr>
        <p:spPr>
          <a:xfrm>
            <a:off x="535020" y="685800"/>
            <a:ext cx="2780271" cy="5105400"/>
          </a:xfrm>
        </p:spPr>
        <p:txBody>
          <a:bodyPr>
            <a:normAutofit/>
          </a:bodyPr>
          <a:lstStyle/>
          <a:p>
            <a:r>
              <a:rPr lang="it-IT" sz="4000">
                <a:solidFill>
                  <a:srgbClr val="FFFFFF"/>
                </a:solidFill>
              </a:rPr>
              <a:t>Playing with Protons Goes Digital	</a:t>
            </a:r>
          </a:p>
        </p:txBody>
      </p:sp>
      <p:graphicFrame>
        <p:nvGraphicFramePr>
          <p:cNvPr id="5" name="Segnaposto contenuto 2">
            <a:extLst>
              <a:ext uri="{FF2B5EF4-FFF2-40B4-BE49-F238E27FC236}">
                <a16:creationId xmlns:a16="http://schemas.microsoft.com/office/drawing/2014/main" id="{D1E345B8-596F-425B-8370-711B5B8CED79}"/>
              </a:ext>
            </a:extLst>
          </p:cNvPr>
          <p:cNvGraphicFramePr>
            <a:graphicFrameLocks noGrp="1"/>
          </p:cNvGraphicFramePr>
          <p:nvPr>
            <p:ph idx="1"/>
            <p:extLst>
              <p:ext uri="{D42A27DB-BD31-4B8C-83A1-F6EECF244321}">
                <p14:modId xmlns:p14="http://schemas.microsoft.com/office/powerpoint/2010/main" val="239527850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5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CE4FA7-24B2-4091-9ABC-6589E0637B1E}"/>
              </a:ext>
            </a:extLst>
          </p:cNvPr>
          <p:cNvPicPr>
            <a:picLocks noChangeAspect="1"/>
          </p:cNvPicPr>
          <p:nvPr/>
        </p:nvPicPr>
        <p:blipFill rotWithShape="1">
          <a:blip r:embed="rId2"/>
          <a:srcRect t="10877" b="4853"/>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802AC18-CBAD-2648-B43D-EB342D2C4421}"/>
              </a:ext>
            </a:extLst>
          </p:cNvPr>
          <p:cNvSpPr>
            <a:spLocks noGrp="1"/>
          </p:cNvSpPr>
          <p:nvPr>
            <p:ph type="title"/>
          </p:nvPr>
        </p:nvSpPr>
        <p:spPr>
          <a:xfrm>
            <a:off x="643467" y="321735"/>
            <a:ext cx="6891186" cy="528010"/>
          </a:xfrm>
        </p:spPr>
        <p:txBody>
          <a:bodyPr>
            <a:normAutofit fontScale="90000"/>
          </a:bodyPr>
          <a:lstStyle/>
          <a:p>
            <a:r>
              <a:rPr lang="it-IT" sz="3600"/>
              <a:t>Partners</a:t>
            </a:r>
            <a:endParaRPr lang="it-IT" sz="3600" dirty="0"/>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C18B9227-2E72-4E44-A1D9-A1A3CBAC0A60}"/>
              </a:ext>
            </a:extLst>
          </p:cNvPr>
          <p:cNvGraphicFramePr>
            <a:graphicFrameLocks noGrp="1"/>
          </p:cNvGraphicFramePr>
          <p:nvPr>
            <p:ph idx="1"/>
            <p:extLst>
              <p:ext uri="{D42A27DB-BD31-4B8C-83A1-F6EECF244321}">
                <p14:modId xmlns:p14="http://schemas.microsoft.com/office/powerpoint/2010/main" val="441359331"/>
              </p:ext>
            </p:extLst>
          </p:nvPr>
        </p:nvGraphicFramePr>
        <p:xfrm>
          <a:off x="208723" y="951346"/>
          <a:ext cx="7762259" cy="580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71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CE4FA7-24B2-4091-9ABC-6589E0637B1E}"/>
              </a:ext>
            </a:extLst>
          </p:cNvPr>
          <p:cNvPicPr>
            <a:picLocks noChangeAspect="1"/>
          </p:cNvPicPr>
          <p:nvPr/>
        </p:nvPicPr>
        <p:blipFill rotWithShape="1">
          <a:blip r:embed="rId2"/>
          <a:srcRect t="10877" b="4853"/>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802AC18-CBAD-2648-B43D-EB342D2C4421}"/>
              </a:ext>
            </a:extLst>
          </p:cNvPr>
          <p:cNvSpPr>
            <a:spLocks noGrp="1"/>
          </p:cNvSpPr>
          <p:nvPr>
            <p:ph type="title"/>
          </p:nvPr>
        </p:nvSpPr>
        <p:spPr>
          <a:xfrm>
            <a:off x="670705" y="82813"/>
            <a:ext cx="6891186" cy="701996"/>
          </a:xfrm>
        </p:spPr>
        <p:txBody>
          <a:bodyPr>
            <a:normAutofit/>
          </a:bodyPr>
          <a:lstStyle/>
          <a:p>
            <a:r>
              <a:rPr lang="it-IT" sz="3600" dirty="0" err="1"/>
              <a:t>Partners</a:t>
            </a:r>
            <a:endParaRPr lang="it-IT" sz="3600" dirty="0"/>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C18B9227-2E72-4E44-A1D9-A1A3CBAC0A60}"/>
              </a:ext>
            </a:extLst>
          </p:cNvPr>
          <p:cNvGraphicFramePr>
            <a:graphicFrameLocks noGrp="1"/>
          </p:cNvGraphicFramePr>
          <p:nvPr>
            <p:ph idx="1"/>
            <p:extLst>
              <p:ext uri="{D42A27DB-BD31-4B8C-83A1-F6EECF244321}">
                <p14:modId xmlns:p14="http://schemas.microsoft.com/office/powerpoint/2010/main" val="3473125829"/>
              </p:ext>
            </p:extLst>
          </p:nvPr>
        </p:nvGraphicFramePr>
        <p:xfrm>
          <a:off x="208723" y="784809"/>
          <a:ext cx="7772400" cy="5973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44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048BAB-3C07-C848-A67B-365007D3DBE2}"/>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latin typeface="Euphemia UCAS" panose="020B0503040102020104" pitchFamily="34" charset="-79"/>
                <a:cs typeface="Euphemia UCAS" panose="020B0503040102020104" pitchFamily="34" charset="-79"/>
              </a:rPr>
              <a:t>Project Summary</a:t>
            </a:r>
          </a:p>
        </p:txBody>
      </p:sp>
      <p:sp>
        <p:nvSpPr>
          <p:cNvPr id="3" name="Segnaposto contenuto 2">
            <a:extLst>
              <a:ext uri="{FF2B5EF4-FFF2-40B4-BE49-F238E27FC236}">
                <a16:creationId xmlns:a16="http://schemas.microsoft.com/office/drawing/2014/main" id="{7B4074A8-240D-2342-9442-C46D243AE991}"/>
              </a:ext>
            </a:extLst>
          </p:cNvPr>
          <p:cNvSpPr>
            <a:spLocks noGrp="1"/>
          </p:cNvSpPr>
          <p:nvPr>
            <p:ph idx="1"/>
          </p:nvPr>
        </p:nvSpPr>
        <p:spPr>
          <a:xfrm>
            <a:off x="4243728" y="152523"/>
            <a:ext cx="7852194" cy="6476877"/>
          </a:xfrm>
        </p:spPr>
        <p:txBody>
          <a:bodyPr anchor="t">
            <a:normAutofit fontScale="92500"/>
          </a:bodyPr>
          <a:lstStyle/>
          <a:p>
            <a:r>
              <a:rPr lang="en-US" sz="2000" dirty="0">
                <a:latin typeface="Euphemia UCAS" panose="020B0503040102020104" pitchFamily="34" charset="-79"/>
                <a:cs typeface="Euphemia UCAS" panose="020B0503040102020104" pitchFamily="34" charset="-79"/>
              </a:rPr>
              <a:t>T</a:t>
            </a:r>
            <a:r>
              <a:rPr lang="en-US" sz="2200" dirty="0">
                <a:latin typeface="Euphemia UCAS" panose="020B0503040102020104" pitchFamily="34" charset="-79"/>
                <a:cs typeface="Euphemia UCAS" panose="020B0503040102020104" pitchFamily="34" charset="-79"/>
              </a:rPr>
              <a:t>he rapid shift to online teaching and learning due to COVID-19 offers a unique opportunity to grasp the transformative potential of new digital technologies in facilitating an inspiring and </a:t>
            </a:r>
            <a:r>
              <a:rPr lang="en-US" sz="2200" dirty="0">
                <a:solidFill>
                  <a:srgbClr val="FF0000"/>
                </a:solidFill>
                <a:latin typeface="Euphemia UCAS" panose="020B0503040102020104" pitchFamily="34" charset="-79"/>
                <a:cs typeface="Euphemia UCAS" panose="020B0503040102020104" pitchFamily="34" charset="-79"/>
              </a:rPr>
              <a:t>engaging science classroom</a:t>
            </a:r>
            <a:r>
              <a:rPr lang="en-US" sz="2200" dirty="0">
                <a:latin typeface="Euphemia UCAS" panose="020B0503040102020104" pitchFamily="34" charset="-79"/>
                <a:cs typeface="Euphemia UCAS" panose="020B0503040102020104" pitchFamily="34" charset="-79"/>
              </a:rPr>
              <a:t>.</a:t>
            </a:r>
          </a:p>
          <a:p>
            <a:r>
              <a:rPr lang="en-US" sz="2200" dirty="0">
                <a:latin typeface="Euphemia UCAS" panose="020B0503040102020104" pitchFamily="34" charset="-79"/>
                <a:cs typeface="Euphemia UCAS" panose="020B0503040102020104" pitchFamily="34" charset="-79"/>
              </a:rPr>
              <a:t>The project places strong emphasis on </a:t>
            </a:r>
            <a:r>
              <a:rPr lang="en-US" sz="2200" dirty="0">
                <a:solidFill>
                  <a:srgbClr val="FF0000"/>
                </a:solidFill>
                <a:latin typeface="Euphemia UCAS" panose="020B0503040102020104" pitchFamily="34" charset="-79"/>
                <a:cs typeface="Euphemia UCAS" panose="020B0503040102020104" pitchFamily="34" charset="-79"/>
              </a:rPr>
              <a:t>building teacher digital competences</a:t>
            </a:r>
            <a:r>
              <a:rPr lang="en-US" sz="2200" dirty="0">
                <a:latin typeface="Euphemia UCAS" panose="020B0503040102020104" pitchFamily="34" charset="-79"/>
                <a:cs typeface="Euphemia UCAS" panose="020B0503040102020104" pitchFamily="34" charset="-79"/>
              </a:rPr>
              <a:t> by providing teachers and educators with an integrated toolkit that would allow them to co-design online </a:t>
            </a:r>
            <a:r>
              <a:rPr lang="en-US" sz="2200" dirty="0">
                <a:solidFill>
                  <a:srgbClr val="FF0000"/>
                </a:solidFill>
                <a:latin typeface="Euphemia UCAS" panose="020B0503040102020104" pitchFamily="34" charset="-79"/>
                <a:cs typeface="Euphemia UCAS" panose="020B0503040102020104" pitchFamily="34" charset="-79"/>
              </a:rPr>
              <a:t>STEAM</a:t>
            </a:r>
            <a:r>
              <a:rPr lang="en-US" sz="2200" dirty="0">
                <a:latin typeface="Euphemia UCAS" panose="020B0503040102020104" pitchFamily="34" charset="-79"/>
                <a:cs typeface="Euphemia UCAS" panose="020B0503040102020104" pitchFamily="34" charset="-79"/>
              </a:rPr>
              <a:t> resources that speak to the digital habits, needs and interests of the generation Z of school learners. </a:t>
            </a:r>
            <a:endParaRPr lang="en-US" sz="2200" dirty="0">
              <a:effectLst/>
              <a:latin typeface="Euphemia UCAS" panose="020B0503040102020104" pitchFamily="34" charset="-79"/>
              <a:cs typeface="Euphemia UCAS" panose="020B0503040102020104" pitchFamily="34" charset="-79"/>
            </a:endParaRPr>
          </a:p>
          <a:p>
            <a:r>
              <a:rPr lang="en-US" sz="2200" dirty="0">
                <a:solidFill>
                  <a:schemeClr val="accent1">
                    <a:lumMod val="75000"/>
                  </a:schemeClr>
                </a:solidFill>
                <a:latin typeface="Euphemia UCAS" panose="020B0503040102020104" pitchFamily="34" charset="-79"/>
                <a:cs typeface="Euphemia UCAS" panose="020B0503040102020104" pitchFamily="34" charset="-79"/>
              </a:rPr>
              <a:t>The project will work with 50 schools (10 in rural/remote settings), 100 teachers and 500 students. The project aims to reach 2000 teachers through its various activities</a:t>
            </a:r>
            <a:br>
              <a:rPr lang="en-US" sz="2200" dirty="0">
                <a:latin typeface="Euphemia UCAS" panose="020B0503040102020104" pitchFamily="34" charset="-79"/>
                <a:cs typeface="Euphemia UCAS" panose="020B0503040102020104" pitchFamily="34" charset="-79"/>
              </a:rPr>
            </a:br>
            <a:endParaRPr lang="en-US" sz="2200" dirty="0">
              <a:effectLst/>
              <a:latin typeface="Euphemia UCAS" panose="020B0503040102020104" pitchFamily="34" charset="-79"/>
              <a:cs typeface="Euphemia UCAS" panose="020B0503040102020104" pitchFamily="34" charset="-79"/>
            </a:endParaRPr>
          </a:p>
          <a:p>
            <a:r>
              <a:rPr lang="en-US" sz="2200" dirty="0">
                <a:latin typeface="Euphemia UCAS" panose="020B0503040102020104" pitchFamily="34" charset="-79"/>
                <a:cs typeface="Euphemia UCAS" panose="020B0503040102020104" pitchFamily="34" charset="-79"/>
              </a:rPr>
              <a:t>Here, we are looking into offering remote schools the ability to:</a:t>
            </a:r>
          </a:p>
          <a:p>
            <a:pPr lvl="1"/>
            <a:r>
              <a:rPr lang="en-US" sz="1800" dirty="0">
                <a:latin typeface="Euphemia UCAS" panose="020B0503040102020104" pitchFamily="34" charset="-79"/>
                <a:cs typeface="Euphemia UCAS" panose="020B0503040102020104" pitchFamily="34" charset="-79"/>
              </a:rPr>
              <a:t>work with exciting STEAM activities;</a:t>
            </a:r>
          </a:p>
          <a:p>
            <a:pPr lvl="1"/>
            <a:r>
              <a:rPr lang="en-US" sz="1800" dirty="0">
                <a:latin typeface="Euphemia UCAS" panose="020B0503040102020104" pitchFamily="34" charset="-79"/>
                <a:cs typeface="Euphemia UCAS" panose="020B0503040102020104" pitchFamily="34" charset="-79"/>
              </a:rPr>
              <a:t>collaborate with organizations such as INFN and </a:t>
            </a:r>
            <a:r>
              <a:rPr lang="en-US" sz="1800" dirty="0" err="1">
                <a:latin typeface="Euphemia UCAS" panose="020B0503040102020104" pitchFamily="34" charset="-79"/>
                <a:cs typeface="Euphemia UCAS" panose="020B0503040102020104" pitchFamily="34" charset="-79"/>
              </a:rPr>
              <a:t>Citta</a:t>
            </a:r>
            <a:r>
              <a:rPr lang="en-US" sz="1800" dirty="0">
                <a:latin typeface="Euphemia UCAS" panose="020B0503040102020104" pitchFamily="34" charset="-79"/>
                <a:cs typeface="Euphemia UCAS" panose="020B0503040102020104" pitchFamily="34" charset="-79"/>
              </a:rPr>
              <a:t>̀ </a:t>
            </a:r>
            <a:r>
              <a:rPr lang="en-US" sz="1800" dirty="0" err="1">
                <a:latin typeface="Euphemia UCAS" panose="020B0503040102020104" pitchFamily="34" charset="-79"/>
                <a:cs typeface="Euphemia UCAS" panose="020B0503040102020104" pitchFamily="34" charset="-79"/>
              </a:rPr>
              <a:t>della</a:t>
            </a:r>
            <a:r>
              <a:rPr lang="en-US" sz="1800" dirty="0">
                <a:latin typeface="Euphemia UCAS" panose="020B0503040102020104" pitchFamily="34" charset="-79"/>
                <a:cs typeface="Euphemia UCAS" panose="020B0503040102020104" pitchFamily="34" charset="-79"/>
              </a:rPr>
              <a:t> </a:t>
            </a:r>
            <a:r>
              <a:rPr lang="en-US" sz="1800" dirty="0" err="1">
                <a:latin typeface="Euphemia UCAS" panose="020B0503040102020104" pitchFamily="34" charset="-79"/>
                <a:cs typeface="Euphemia UCAS" panose="020B0503040102020104" pitchFamily="34" charset="-79"/>
              </a:rPr>
              <a:t>Scienza</a:t>
            </a:r>
            <a:r>
              <a:rPr lang="en-US" sz="1800" dirty="0">
                <a:latin typeface="Euphemia UCAS" panose="020B0503040102020104" pitchFamily="34" charset="-79"/>
                <a:cs typeface="Euphemia UCAS" panose="020B0503040102020104" pitchFamily="34" charset="-79"/>
              </a:rPr>
              <a:t> with the use of open digital tools;</a:t>
            </a:r>
          </a:p>
          <a:p>
            <a:pPr lvl="1"/>
            <a:r>
              <a:rPr lang="en-US" sz="1800" dirty="0">
                <a:latin typeface="Euphemia UCAS" panose="020B0503040102020104" pitchFamily="34" charset="-79"/>
                <a:cs typeface="Euphemia UCAS" panose="020B0503040102020104" pitchFamily="34" charset="-79"/>
              </a:rPr>
              <a:t>access exciting open content that can be delivered by teachers remotely during closures or outside teaching hours. </a:t>
            </a:r>
            <a:endParaRPr lang="en-US" sz="1600" dirty="0">
              <a:latin typeface="Euphemia UCAS" panose="020B0503040102020104" pitchFamily="34" charset="-79"/>
              <a:cs typeface="Euphemia UCAS" panose="020B0503040102020104" pitchFamily="34" charset="-79"/>
            </a:endParaRPr>
          </a:p>
          <a:p>
            <a:endParaRPr lang="it-IT" sz="2000" dirty="0"/>
          </a:p>
          <a:p>
            <a:endParaRPr lang="it-IT" sz="2000" dirty="0"/>
          </a:p>
        </p:txBody>
      </p:sp>
    </p:spTree>
    <p:extLst>
      <p:ext uri="{BB962C8B-B14F-4D97-AF65-F5344CB8AC3E}">
        <p14:creationId xmlns:p14="http://schemas.microsoft.com/office/powerpoint/2010/main" val="277892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1C8ADC4-4B73-EC49-B122-65524AF078B2}"/>
              </a:ext>
            </a:extLst>
          </p:cNvPr>
          <p:cNvSpPr>
            <a:spLocks noGrp="1"/>
          </p:cNvSpPr>
          <p:nvPr>
            <p:ph type="title"/>
          </p:nvPr>
        </p:nvSpPr>
        <p:spPr>
          <a:xfrm>
            <a:off x="466722" y="586855"/>
            <a:ext cx="3201366" cy="3387497"/>
          </a:xfrm>
        </p:spPr>
        <p:txBody>
          <a:bodyPr anchor="b">
            <a:normAutofit/>
          </a:bodyPr>
          <a:lstStyle/>
          <a:p>
            <a:pPr algn="r"/>
            <a:r>
              <a:rPr lang="it-IT" sz="4000" dirty="0" err="1">
                <a:solidFill>
                  <a:srgbClr val="FFFFFF"/>
                </a:solidFill>
              </a:rPr>
              <a:t>Main</a:t>
            </a:r>
            <a:r>
              <a:rPr lang="it-IT" sz="4000" dirty="0">
                <a:solidFill>
                  <a:srgbClr val="FFFFFF"/>
                </a:solidFill>
              </a:rPr>
              <a:t> </a:t>
            </a:r>
            <a:r>
              <a:rPr lang="it-IT" sz="4000" dirty="0" err="1">
                <a:solidFill>
                  <a:srgbClr val="FFFFFF"/>
                </a:solidFill>
              </a:rPr>
              <a:t>goals</a:t>
            </a:r>
            <a:endParaRPr lang="it-IT" sz="4000" dirty="0">
              <a:solidFill>
                <a:srgbClr val="FFFFFF"/>
              </a:solidFill>
            </a:endParaRPr>
          </a:p>
        </p:txBody>
      </p:sp>
      <p:sp>
        <p:nvSpPr>
          <p:cNvPr id="32" name="Segnaposto contenuto 2">
            <a:extLst>
              <a:ext uri="{FF2B5EF4-FFF2-40B4-BE49-F238E27FC236}">
                <a16:creationId xmlns:a16="http://schemas.microsoft.com/office/drawing/2014/main" id="{141A7541-A01C-9444-8AF6-E96DA4B6BFF6}"/>
              </a:ext>
            </a:extLst>
          </p:cNvPr>
          <p:cNvSpPr>
            <a:spLocks noGrp="1"/>
          </p:cNvSpPr>
          <p:nvPr>
            <p:ph idx="1"/>
          </p:nvPr>
        </p:nvSpPr>
        <p:spPr>
          <a:xfrm>
            <a:off x="4367695" y="168965"/>
            <a:ext cx="7599018" cy="6490251"/>
          </a:xfrm>
        </p:spPr>
        <p:txBody>
          <a:bodyPr anchor="ctr">
            <a:normAutofit/>
          </a:bodyPr>
          <a:lstStyle/>
          <a:p>
            <a:r>
              <a:rPr lang="en-US" sz="1400" dirty="0">
                <a:latin typeface="Euphemia UCAS" panose="020B0503040102020104" pitchFamily="34" charset="-79"/>
                <a:cs typeface="Euphemia UCAS" panose="020B0503040102020104" pitchFamily="34" charset="-79"/>
              </a:rPr>
              <a:t>Be acquainted with and fully understand the context of </a:t>
            </a:r>
            <a:r>
              <a:rPr lang="en-US" sz="1400" dirty="0">
                <a:solidFill>
                  <a:srgbClr val="FF0000"/>
                </a:solidFill>
                <a:latin typeface="Euphemia UCAS" panose="020B0503040102020104" pitchFamily="34" charset="-79"/>
                <a:cs typeface="Euphemia UCAS" panose="020B0503040102020104" pitchFamily="34" charset="-79"/>
              </a:rPr>
              <a:t>creative science teaching methodologies</a:t>
            </a:r>
            <a:r>
              <a:rPr lang="en-US" sz="1400" dirty="0">
                <a:latin typeface="Euphemia UCAS" panose="020B0503040102020104" pitchFamily="34" charset="-79"/>
                <a:cs typeface="Euphemia UCAS" panose="020B0503040102020104" pitchFamily="34" charset="-79"/>
              </a:rPr>
              <a:t> adapted and reworked into a unique and easily digested approach from selected STEAM initiatives</a:t>
            </a:r>
          </a:p>
          <a:p>
            <a:r>
              <a:rPr lang="en-US" sz="1400" dirty="0">
                <a:latin typeface="Euphemia UCAS" panose="020B0503040102020104" pitchFamily="34" charset="-79"/>
                <a:cs typeface="Euphemia UCAS" panose="020B0503040102020104" pitchFamily="34" charset="-79"/>
              </a:rPr>
              <a:t>Put to practice various teaching components, by taking into account the needs and skills of students and the various contexts addressed</a:t>
            </a:r>
          </a:p>
          <a:p>
            <a:r>
              <a:rPr lang="en-US" sz="1400" dirty="0">
                <a:latin typeface="Euphemia UCAS" panose="020B0503040102020104" pitchFamily="34" charset="-79"/>
                <a:cs typeface="Euphemia UCAS" panose="020B0503040102020104" pitchFamily="34" charset="-79"/>
              </a:rPr>
              <a:t>Be able to deploy new </a:t>
            </a:r>
            <a:r>
              <a:rPr lang="en-US" sz="1400" dirty="0">
                <a:solidFill>
                  <a:srgbClr val="FF0000"/>
                </a:solidFill>
                <a:latin typeface="Euphemia UCAS" panose="020B0503040102020104" pitchFamily="34" charset="-79"/>
                <a:cs typeface="Euphemia UCAS" panose="020B0503040102020104" pitchFamily="34" charset="-79"/>
              </a:rPr>
              <a:t>arts/creativity methodologies </a:t>
            </a:r>
            <a:r>
              <a:rPr lang="en-US" sz="1400" dirty="0">
                <a:latin typeface="Euphemia UCAS" panose="020B0503040102020104" pitchFamily="34" charset="-79"/>
                <a:cs typeface="Euphemia UCAS" panose="020B0503040102020104" pitchFamily="34" charset="-79"/>
              </a:rPr>
              <a:t>such as simple but engaging augmented reality activities and games </a:t>
            </a:r>
            <a:endParaRPr lang="en-US" sz="1400" dirty="0">
              <a:effectLst/>
              <a:latin typeface="Euphemia UCAS" panose="020B0503040102020104" pitchFamily="34" charset="-79"/>
              <a:cs typeface="Euphemia UCAS" panose="020B0503040102020104" pitchFamily="34" charset="-79"/>
            </a:endParaRPr>
          </a:p>
          <a:p>
            <a:r>
              <a:rPr lang="en-US" sz="1400" dirty="0">
                <a:solidFill>
                  <a:srgbClr val="FF0000"/>
                </a:solidFill>
                <a:latin typeface="Euphemia UCAS" panose="020B0503040102020104" pitchFamily="34" charset="-79"/>
                <a:cs typeface="Euphemia UCAS" panose="020B0503040102020104" pitchFamily="34" charset="-79"/>
              </a:rPr>
              <a:t>Bring into their science teaching a unique collection of tools and interdisciplinary resources and learning scenarios</a:t>
            </a:r>
          </a:p>
          <a:p>
            <a:r>
              <a:rPr lang="en-US" sz="1400" dirty="0">
                <a:latin typeface="Euphemia UCAS" panose="020B0503040102020104" pitchFamily="34" charset="-79"/>
                <a:cs typeface="Euphemia UCAS" panose="020B0503040102020104" pitchFamily="34" charset="-79"/>
              </a:rPr>
              <a:t>Learn how to create science learning scenarios that suit their own needs for using e-Learning tools</a:t>
            </a:r>
          </a:p>
          <a:p>
            <a:r>
              <a:rPr lang="en-US" sz="1400" dirty="0">
                <a:latin typeface="Euphemia UCAS" panose="020B0503040102020104" pitchFamily="34" charset="-79"/>
                <a:cs typeface="Euphemia UCAS" panose="020B0503040102020104" pitchFamily="34" charset="-79"/>
              </a:rPr>
              <a:t>Establish a collaboration framework with colleagues and peers, allowing them to synchronize and coordinate delivery, as well as performing joined activities with their students</a:t>
            </a:r>
          </a:p>
          <a:p>
            <a:r>
              <a:rPr lang="en-US" sz="1400" dirty="0">
                <a:solidFill>
                  <a:srgbClr val="FF0000"/>
                </a:solidFill>
                <a:latin typeface="Euphemia UCAS" panose="020B0503040102020104" pitchFamily="34" charset="-79"/>
                <a:cs typeface="Euphemia UCAS" panose="020B0503040102020104" pitchFamily="34" charset="-79"/>
              </a:rPr>
              <a:t>Join a European a community network of peers and stakeholders </a:t>
            </a:r>
            <a:r>
              <a:rPr lang="en-US" sz="1400" dirty="0">
                <a:latin typeface="Euphemia UCAS" panose="020B0503040102020104" pitchFamily="34" charset="-79"/>
                <a:cs typeface="Euphemia UCAS" panose="020B0503040102020104" pitchFamily="34" charset="-79"/>
              </a:rPr>
              <a:t>(teachers, adult trainers, teacher trainers, facilitators, education policy makers, scientists)</a:t>
            </a:r>
          </a:p>
          <a:p>
            <a:r>
              <a:rPr lang="en-US" sz="1400" dirty="0">
                <a:latin typeface="Euphemia UCAS" panose="020B0503040102020104" pitchFamily="34" charset="-79"/>
                <a:cs typeface="Euphemia UCAS" panose="020B0503040102020104" pitchFamily="34" charset="-79"/>
              </a:rPr>
              <a:t>Expand learning beyond the school</a:t>
            </a:r>
          </a:p>
          <a:p>
            <a:r>
              <a:rPr lang="en-US" sz="1400" dirty="0">
                <a:latin typeface="Euphemia UCAS" panose="020B0503040102020104" pitchFamily="34" charset="-79"/>
                <a:cs typeface="Euphemia UCAS" panose="020B0503040102020104" pitchFamily="34" charset="-79"/>
              </a:rPr>
              <a:t>Expand their continuous professional development opportunities</a:t>
            </a:r>
          </a:p>
          <a:p>
            <a:r>
              <a:rPr lang="en-US" sz="1400" dirty="0">
                <a:latin typeface="Euphemia UCAS" panose="020B0503040102020104" pitchFamily="34" charset="-79"/>
                <a:cs typeface="Euphemia UCAS" panose="020B0503040102020104" pitchFamily="34" charset="-79"/>
              </a:rPr>
              <a:t>Learn how to build an opening up strategy for their school based on “Playing with Protons Goes Digital” concrete recommendations. </a:t>
            </a:r>
            <a:endParaRPr lang="en-US" sz="1400" dirty="0">
              <a:effectLst/>
              <a:latin typeface="Euphemia UCAS" panose="020B0503040102020104" pitchFamily="34" charset="-79"/>
              <a:cs typeface="Euphemia UCAS" panose="020B0503040102020104" pitchFamily="34" charset="-79"/>
            </a:endParaRPr>
          </a:p>
          <a:p>
            <a:endParaRPr lang="it-IT" sz="1400" dirty="0"/>
          </a:p>
        </p:txBody>
      </p:sp>
    </p:spTree>
    <p:extLst>
      <p:ext uri="{BB962C8B-B14F-4D97-AF65-F5344CB8AC3E}">
        <p14:creationId xmlns:p14="http://schemas.microsoft.com/office/powerpoint/2010/main" val="200529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olo 1">
            <a:extLst>
              <a:ext uri="{FF2B5EF4-FFF2-40B4-BE49-F238E27FC236}">
                <a16:creationId xmlns:a16="http://schemas.microsoft.com/office/drawing/2014/main" id="{72048BAB-3C07-C848-A67B-365007D3DBE2}"/>
              </a:ext>
            </a:extLst>
          </p:cNvPr>
          <p:cNvSpPr>
            <a:spLocks noGrp="1"/>
          </p:cNvSpPr>
          <p:nvPr>
            <p:ph type="title"/>
          </p:nvPr>
        </p:nvSpPr>
        <p:spPr>
          <a:xfrm>
            <a:off x="535020" y="685800"/>
            <a:ext cx="2780271" cy="5105400"/>
          </a:xfrm>
        </p:spPr>
        <p:txBody>
          <a:bodyPr>
            <a:normAutofit/>
          </a:bodyPr>
          <a:lstStyle/>
          <a:p>
            <a:r>
              <a:rPr lang="it-IT" sz="4000">
                <a:solidFill>
                  <a:srgbClr val="FFFFFF"/>
                </a:solidFill>
              </a:rPr>
              <a:t>Playing with Protons Goes Digital	</a:t>
            </a:r>
          </a:p>
        </p:txBody>
      </p:sp>
      <p:graphicFrame>
        <p:nvGraphicFramePr>
          <p:cNvPr id="5" name="Segnaposto contenuto 2">
            <a:extLst>
              <a:ext uri="{FF2B5EF4-FFF2-40B4-BE49-F238E27FC236}">
                <a16:creationId xmlns:a16="http://schemas.microsoft.com/office/drawing/2014/main" id="{D1E345B8-596F-425B-8370-711B5B8CED79}"/>
              </a:ext>
            </a:extLst>
          </p:cNvPr>
          <p:cNvGraphicFramePr>
            <a:graphicFrameLocks noGrp="1"/>
          </p:cNvGraphicFramePr>
          <p:nvPr>
            <p:ph idx="1"/>
            <p:extLst>
              <p:ext uri="{D42A27DB-BD31-4B8C-83A1-F6EECF244321}">
                <p14:modId xmlns:p14="http://schemas.microsoft.com/office/powerpoint/2010/main" val="109538232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6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C7C061-C6C4-F244-B372-E38BFDB00A43}"/>
              </a:ext>
            </a:extLst>
          </p:cNvPr>
          <p:cNvSpPr>
            <a:spLocks noGrp="1"/>
          </p:cNvSpPr>
          <p:nvPr>
            <p:ph type="title"/>
          </p:nvPr>
        </p:nvSpPr>
        <p:spPr>
          <a:xfrm>
            <a:off x="943277" y="712269"/>
            <a:ext cx="3370998" cy="5502264"/>
          </a:xfrm>
        </p:spPr>
        <p:txBody>
          <a:bodyPr>
            <a:normAutofit/>
          </a:bodyPr>
          <a:lstStyle/>
          <a:p>
            <a:r>
              <a:rPr lang="en-US">
                <a:solidFill>
                  <a:srgbClr val="FFFFFF"/>
                </a:solidFill>
              </a:rPr>
              <a:t>How the project is structured</a:t>
            </a:r>
          </a:p>
        </p:txBody>
      </p:sp>
      <p:cxnSp>
        <p:nvCxnSpPr>
          <p:cNvPr id="20"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1" name="Segnaposto contenuto 2">
            <a:extLst>
              <a:ext uri="{FF2B5EF4-FFF2-40B4-BE49-F238E27FC236}">
                <a16:creationId xmlns:a16="http://schemas.microsoft.com/office/drawing/2014/main" id="{C840A22A-B760-48CF-A62D-AA514AB897B2}"/>
              </a:ext>
            </a:extLst>
          </p:cNvPr>
          <p:cNvGraphicFramePr>
            <a:graphicFrameLocks noGrp="1"/>
          </p:cNvGraphicFramePr>
          <p:nvPr>
            <p:ph idx="1"/>
            <p:extLst>
              <p:ext uri="{D42A27DB-BD31-4B8C-83A1-F6EECF244321}">
                <p14:modId xmlns:p14="http://schemas.microsoft.com/office/powerpoint/2010/main" val="415643596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80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D63B72-0D5D-FA46-824B-5CB3AAE4CB3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Budget allocation</a:t>
            </a:r>
          </a:p>
        </p:txBody>
      </p:sp>
      <p:pic>
        <p:nvPicPr>
          <p:cNvPr id="5" name="Segnaposto contenuto 4">
            <a:extLst>
              <a:ext uri="{FF2B5EF4-FFF2-40B4-BE49-F238E27FC236}">
                <a16:creationId xmlns:a16="http://schemas.microsoft.com/office/drawing/2014/main" id="{34DEA71B-535B-0E4F-9424-CA0F4E30046B}"/>
              </a:ext>
            </a:extLst>
          </p:cNvPr>
          <p:cNvPicPr>
            <a:picLocks noGrp="1" noChangeAspect="1"/>
          </p:cNvPicPr>
          <p:nvPr>
            <p:ph idx="1"/>
          </p:nvPr>
        </p:nvPicPr>
        <p:blipFill>
          <a:blip r:embed="rId2"/>
          <a:stretch>
            <a:fillRect/>
          </a:stretch>
        </p:blipFill>
        <p:spPr>
          <a:xfrm>
            <a:off x="128335" y="2395330"/>
            <a:ext cx="11967124" cy="2961861"/>
          </a:xfrm>
          <a:prstGeom prst="rect">
            <a:avLst/>
          </a:prstGeom>
        </p:spPr>
      </p:pic>
    </p:spTree>
    <p:extLst>
      <p:ext uri="{BB962C8B-B14F-4D97-AF65-F5344CB8AC3E}">
        <p14:creationId xmlns:p14="http://schemas.microsoft.com/office/powerpoint/2010/main" val="371850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28076E3-8DC5-794B-B48C-E486106964D3}"/>
              </a:ext>
            </a:extLst>
          </p:cNvPr>
          <p:cNvSpPr>
            <a:spLocks noGrp="1"/>
          </p:cNvSpPr>
          <p:nvPr>
            <p:ph type="title"/>
          </p:nvPr>
        </p:nvSpPr>
        <p:spPr>
          <a:xfrm>
            <a:off x="838200" y="672747"/>
            <a:ext cx="10515600" cy="715556"/>
          </a:xfrm>
        </p:spPr>
        <p:txBody>
          <a:bodyPr>
            <a:normAutofit/>
          </a:bodyPr>
          <a:lstStyle/>
          <a:p>
            <a:pPr algn="ctr"/>
            <a:r>
              <a:rPr lang="it-IT" sz="3200">
                <a:solidFill>
                  <a:schemeClr val="bg1"/>
                </a:solidFill>
              </a:rPr>
              <a:t>Budget Items</a:t>
            </a:r>
          </a:p>
        </p:txBody>
      </p:sp>
      <p:pic>
        <p:nvPicPr>
          <p:cNvPr id="5" name="Segnaposto contenuto 4">
            <a:extLst>
              <a:ext uri="{FF2B5EF4-FFF2-40B4-BE49-F238E27FC236}">
                <a16:creationId xmlns:a16="http://schemas.microsoft.com/office/drawing/2014/main" id="{9C73A170-0CBF-564F-98E8-F3682704896B}"/>
              </a:ext>
            </a:extLst>
          </p:cNvPr>
          <p:cNvPicPr>
            <a:picLocks noChangeAspect="1"/>
          </p:cNvPicPr>
          <p:nvPr/>
        </p:nvPicPr>
        <p:blipFill>
          <a:blip r:embed="rId2"/>
          <a:stretch>
            <a:fillRect/>
          </a:stretch>
        </p:blipFill>
        <p:spPr>
          <a:xfrm>
            <a:off x="0" y="2604052"/>
            <a:ext cx="12145181" cy="3248836"/>
          </a:xfrm>
          <a:prstGeom prst="rect">
            <a:avLst/>
          </a:prstGeom>
        </p:spPr>
      </p:pic>
    </p:spTree>
    <p:extLst>
      <p:ext uri="{BB962C8B-B14F-4D97-AF65-F5344CB8AC3E}">
        <p14:creationId xmlns:p14="http://schemas.microsoft.com/office/powerpoint/2010/main" val="112059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D43F0DD-B95B-DB42-8948-60436F7BEFD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IO budget and responsibility</a:t>
            </a:r>
          </a:p>
        </p:txBody>
      </p:sp>
      <p:pic>
        <p:nvPicPr>
          <p:cNvPr id="5" name="Segnaposto contenuto 4">
            <a:extLst>
              <a:ext uri="{FF2B5EF4-FFF2-40B4-BE49-F238E27FC236}">
                <a16:creationId xmlns:a16="http://schemas.microsoft.com/office/drawing/2014/main" id="{39C1B559-6E5A-F344-9A38-5E37A09E021A}"/>
              </a:ext>
            </a:extLst>
          </p:cNvPr>
          <p:cNvPicPr>
            <a:picLocks noGrp="1" noChangeAspect="1"/>
          </p:cNvPicPr>
          <p:nvPr>
            <p:ph idx="1"/>
          </p:nvPr>
        </p:nvPicPr>
        <p:blipFill>
          <a:blip r:embed="rId2"/>
          <a:stretch>
            <a:fillRect/>
          </a:stretch>
        </p:blipFill>
        <p:spPr>
          <a:xfrm>
            <a:off x="112622" y="1675226"/>
            <a:ext cx="11824274" cy="5095659"/>
          </a:xfrm>
          <a:prstGeom prst="rect">
            <a:avLst/>
          </a:prstGeom>
        </p:spPr>
      </p:pic>
    </p:spTree>
    <p:extLst>
      <p:ext uri="{BB962C8B-B14F-4D97-AF65-F5344CB8AC3E}">
        <p14:creationId xmlns:p14="http://schemas.microsoft.com/office/powerpoint/2010/main" val="210556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8405D5-4BE4-874F-82BD-C5C7F467C96F}"/>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Di cosa deve occuparsi ogni sede	</a:t>
            </a:r>
          </a:p>
        </p:txBody>
      </p:sp>
      <p:sp>
        <p:nvSpPr>
          <p:cNvPr id="3" name="Segnaposto contenuto 2">
            <a:extLst>
              <a:ext uri="{FF2B5EF4-FFF2-40B4-BE49-F238E27FC236}">
                <a16:creationId xmlns:a16="http://schemas.microsoft.com/office/drawing/2014/main" id="{30C6E64B-10A3-974F-833D-89527AEF28C2}"/>
              </a:ext>
            </a:extLst>
          </p:cNvPr>
          <p:cNvSpPr>
            <a:spLocks noGrp="1"/>
          </p:cNvSpPr>
          <p:nvPr>
            <p:ph idx="1"/>
          </p:nvPr>
        </p:nvSpPr>
        <p:spPr>
          <a:xfrm>
            <a:off x="4367695" y="649480"/>
            <a:ext cx="7680870" cy="5546047"/>
          </a:xfrm>
        </p:spPr>
        <p:txBody>
          <a:bodyPr anchor="ctr">
            <a:normAutofit fontScale="92500"/>
          </a:bodyPr>
          <a:lstStyle/>
          <a:p>
            <a:r>
              <a:rPr lang="it-IT" dirty="0" err="1">
                <a:solidFill>
                  <a:srgbClr val="FF0000"/>
                </a:solidFill>
                <a:latin typeface="Euphemia UCAS" panose="020B0503040102020104" pitchFamily="34" charset="-79"/>
                <a:cs typeface="Euphemia UCAS" panose="020B0503040102020104" pitchFamily="34" charset="-79"/>
              </a:rPr>
              <a:t>Deadline</a:t>
            </a:r>
            <a:r>
              <a:rPr lang="it-IT" dirty="0">
                <a:solidFill>
                  <a:srgbClr val="FF0000"/>
                </a:solidFill>
                <a:latin typeface="Euphemia UCAS" panose="020B0503040102020104" pitchFamily="34" charset="-79"/>
                <a:cs typeface="Euphemia UCAS" panose="020B0503040102020104" pitchFamily="34" charset="-79"/>
              </a:rPr>
              <a:t> progetto scritto</a:t>
            </a:r>
          </a:p>
          <a:p>
            <a:r>
              <a:rPr lang="it-IT" dirty="0">
                <a:solidFill>
                  <a:srgbClr val="0070C0"/>
                </a:solidFill>
                <a:latin typeface="Euphemia UCAS" panose="020B0503040102020104" pitchFamily="34" charset="-79"/>
                <a:cs typeface="Euphemia UCAS" panose="020B0503040102020104" pitchFamily="34" charset="-79"/>
              </a:rPr>
              <a:t>Approvazione del progetto sul portale</a:t>
            </a:r>
          </a:p>
          <a:p>
            <a:r>
              <a:rPr lang="it-IT" dirty="0" err="1">
                <a:solidFill>
                  <a:srgbClr val="FF0000"/>
                </a:solidFill>
                <a:latin typeface="Euphemia UCAS" panose="020B0503040102020104" pitchFamily="34" charset="-79"/>
                <a:cs typeface="Euphemia UCAS" panose="020B0503040102020104" pitchFamily="34" charset="-79"/>
              </a:rPr>
              <a:t>Deadline</a:t>
            </a:r>
            <a:r>
              <a:rPr lang="it-IT" dirty="0">
                <a:solidFill>
                  <a:srgbClr val="FF0000"/>
                </a:solidFill>
                <a:latin typeface="Euphemia UCAS" panose="020B0503040102020104" pitchFamily="34" charset="-79"/>
                <a:cs typeface="Euphemia UCAS" panose="020B0503040102020104" pitchFamily="34" charset="-79"/>
              </a:rPr>
              <a:t> per le opere</a:t>
            </a:r>
          </a:p>
          <a:p>
            <a:r>
              <a:rPr lang="it-IT" dirty="0">
                <a:latin typeface="Euphemia UCAS" panose="020B0503040102020104" pitchFamily="34" charset="-79"/>
                <a:cs typeface="Euphemia UCAS" panose="020B0503040102020104" pitchFamily="34" charset="-79"/>
              </a:rPr>
              <a:t>Verifica ed eventuale preselezione delle opere</a:t>
            </a:r>
          </a:p>
          <a:p>
            <a:r>
              <a:rPr lang="it-IT" dirty="0">
                <a:solidFill>
                  <a:schemeClr val="accent1"/>
                </a:solidFill>
                <a:latin typeface="Euphemia UCAS" panose="020B0503040102020104" pitchFamily="34" charset="-79"/>
                <a:cs typeface="Euphemia UCAS" panose="020B0503040102020104" pitchFamily="34" charset="-79"/>
              </a:rPr>
              <a:t>Scelta sede per la mostra locale</a:t>
            </a:r>
          </a:p>
          <a:p>
            <a:r>
              <a:rPr lang="it-IT" dirty="0">
                <a:latin typeface="Euphemia UCAS" panose="020B0503040102020104" pitchFamily="34" charset="-79"/>
                <a:cs typeface="Euphemia UCAS" panose="020B0503040102020104" pitchFamily="34" charset="-79"/>
              </a:rPr>
              <a:t>Definizione della giuria</a:t>
            </a:r>
          </a:p>
          <a:p>
            <a:r>
              <a:rPr lang="it-IT" dirty="0">
                <a:latin typeface="Euphemia UCAS" panose="020B0503040102020104" pitchFamily="34" charset="-79"/>
                <a:cs typeface="Euphemia UCAS" panose="020B0503040102020104" pitchFamily="34" charset="-79"/>
              </a:rPr>
              <a:t>Premiazione, certificati, premi e gadget (per chi e cosa)</a:t>
            </a:r>
          </a:p>
          <a:p>
            <a:r>
              <a:rPr lang="it-IT" dirty="0">
                <a:solidFill>
                  <a:schemeClr val="accent1"/>
                </a:solidFill>
                <a:latin typeface="Euphemia UCAS" panose="020B0503040102020104" pitchFamily="34" charset="-79"/>
                <a:cs typeface="Euphemia UCAS" panose="020B0503040102020104" pitchFamily="34" charset="-79"/>
              </a:rPr>
              <a:t>Trasporto opere vincitrici A/</a:t>
            </a:r>
            <a:r>
              <a:rPr lang="it-IT" dirty="0" err="1">
                <a:solidFill>
                  <a:schemeClr val="accent1"/>
                </a:solidFill>
                <a:latin typeface="Euphemia UCAS" panose="020B0503040102020104" pitchFamily="34" charset="-79"/>
                <a:cs typeface="Euphemia UCAS" panose="020B0503040102020104" pitchFamily="34" charset="-79"/>
              </a:rPr>
              <a:t>R</a:t>
            </a:r>
            <a:endParaRPr lang="it-IT" dirty="0">
              <a:solidFill>
                <a:schemeClr val="accent1"/>
              </a:solidFill>
              <a:latin typeface="Euphemia UCAS" panose="020B0503040102020104" pitchFamily="34" charset="-79"/>
              <a:cs typeface="Euphemia UCAS" panose="020B0503040102020104" pitchFamily="34" charset="-79"/>
            </a:endParaRPr>
          </a:p>
          <a:p>
            <a:r>
              <a:rPr lang="it-IT" dirty="0">
                <a:solidFill>
                  <a:srgbClr val="FF0000"/>
                </a:solidFill>
                <a:latin typeface="Euphemia UCAS" panose="020B0503040102020104" pitchFamily="34" charset="-79"/>
                <a:cs typeface="Euphemia UCAS" panose="020B0503040102020104" pitchFamily="34" charset="-79"/>
              </a:rPr>
              <a:t>Gestire i costi-extra (non finanziati da INFN)</a:t>
            </a:r>
          </a:p>
          <a:p>
            <a:r>
              <a:rPr lang="it-IT" dirty="0">
                <a:latin typeface="Euphemia UCAS" panose="020B0503040102020104" pitchFamily="34" charset="-79"/>
                <a:cs typeface="Euphemia UCAS" panose="020B0503040102020104" pitchFamily="34" charset="-79"/>
              </a:rPr>
              <a:t>Cercare partner e sponsor</a:t>
            </a:r>
          </a:p>
        </p:txBody>
      </p:sp>
    </p:spTree>
    <p:extLst>
      <p:ext uri="{BB962C8B-B14F-4D97-AF65-F5344CB8AC3E}">
        <p14:creationId xmlns:p14="http://schemas.microsoft.com/office/powerpoint/2010/main" val="338391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2EE5E76-A267-DF48-B8FE-E260CB4D605E}"/>
              </a:ext>
            </a:extLst>
          </p:cNvPr>
          <p:cNvSpPr>
            <a:spLocks noGrp="1"/>
          </p:cNvSpPr>
          <p:nvPr>
            <p:ph type="title"/>
          </p:nvPr>
        </p:nvSpPr>
        <p:spPr>
          <a:xfrm>
            <a:off x="838200" y="365126"/>
            <a:ext cx="10515600" cy="753670"/>
          </a:xfrm>
        </p:spPr>
        <p:txBody>
          <a:bodyPr/>
          <a:lstStyle/>
          <a:p>
            <a:r>
              <a:rPr lang="it-IT" dirty="0"/>
              <a:t>Calendario Mostre</a:t>
            </a:r>
          </a:p>
        </p:txBody>
      </p:sp>
      <p:graphicFrame>
        <p:nvGraphicFramePr>
          <p:cNvPr id="8" name="Tabella 7">
            <a:extLst>
              <a:ext uri="{FF2B5EF4-FFF2-40B4-BE49-F238E27FC236}">
                <a16:creationId xmlns:a16="http://schemas.microsoft.com/office/drawing/2014/main" id="{612A58F3-E653-1A44-9485-16CE010C0B65}"/>
              </a:ext>
            </a:extLst>
          </p:cNvPr>
          <p:cNvGraphicFramePr>
            <a:graphicFrameLocks noGrp="1"/>
          </p:cNvGraphicFramePr>
          <p:nvPr>
            <p:extLst>
              <p:ext uri="{D42A27DB-BD31-4B8C-83A1-F6EECF244321}">
                <p14:modId xmlns:p14="http://schemas.microsoft.com/office/powerpoint/2010/main" val="3812622985"/>
              </p:ext>
            </p:extLst>
          </p:nvPr>
        </p:nvGraphicFramePr>
        <p:xfrm>
          <a:off x="838200" y="3908378"/>
          <a:ext cx="10310310" cy="2499360"/>
        </p:xfrm>
        <a:graphic>
          <a:graphicData uri="http://schemas.openxmlformats.org/drawingml/2006/table">
            <a:tbl>
              <a:tblPr/>
              <a:tblGrid>
                <a:gridCol w="1469282">
                  <a:extLst>
                    <a:ext uri="{9D8B030D-6E8A-4147-A177-3AD203B41FA5}">
                      <a16:colId xmlns:a16="http://schemas.microsoft.com/office/drawing/2014/main" val="1313540259"/>
                    </a:ext>
                  </a:extLst>
                </a:gridCol>
                <a:gridCol w="1241290">
                  <a:extLst>
                    <a:ext uri="{9D8B030D-6E8A-4147-A177-3AD203B41FA5}">
                      <a16:colId xmlns:a16="http://schemas.microsoft.com/office/drawing/2014/main" val="972480841"/>
                    </a:ext>
                  </a:extLst>
                </a:gridCol>
                <a:gridCol w="1266623">
                  <a:extLst>
                    <a:ext uri="{9D8B030D-6E8A-4147-A177-3AD203B41FA5}">
                      <a16:colId xmlns:a16="http://schemas.microsoft.com/office/drawing/2014/main" val="3501469029"/>
                    </a:ext>
                  </a:extLst>
                </a:gridCol>
                <a:gridCol w="1266623">
                  <a:extLst>
                    <a:ext uri="{9D8B030D-6E8A-4147-A177-3AD203B41FA5}">
                      <a16:colId xmlns:a16="http://schemas.microsoft.com/office/drawing/2014/main" val="3853108799"/>
                    </a:ext>
                  </a:extLst>
                </a:gridCol>
                <a:gridCol w="1266623">
                  <a:extLst>
                    <a:ext uri="{9D8B030D-6E8A-4147-A177-3AD203B41FA5}">
                      <a16:colId xmlns:a16="http://schemas.microsoft.com/office/drawing/2014/main" val="2225347092"/>
                    </a:ext>
                  </a:extLst>
                </a:gridCol>
                <a:gridCol w="1266623">
                  <a:extLst>
                    <a:ext uri="{9D8B030D-6E8A-4147-A177-3AD203B41FA5}">
                      <a16:colId xmlns:a16="http://schemas.microsoft.com/office/drawing/2014/main" val="1022535853"/>
                    </a:ext>
                  </a:extLst>
                </a:gridCol>
                <a:gridCol w="1266623">
                  <a:extLst>
                    <a:ext uri="{9D8B030D-6E8A-4147-A177-3AD203B41FA5}">
                      <a16:colId xmlns:a16="http://schemas.microsoft.com/office/drawing/2014/main" val="3914652997"/>
                    </a:ext>
                  </a:extLst>
                </a:gridCol>
                <a:gridCol w="1266623">
                  <a:extLst>
                    <a:ext uri="{9D8B030D-6E8A-4147-A177-3AD203B41FA5}">
                      <a16:colId xmlns:a16="http://schemas.microsoft.com/office/drawing/2014/main" val="5994483"/>
                    </a:ext>
                  </a:extLst>
                </a:gridCol>
              </a:tblGrid>
              <a:tr h="200025">
                <a:tc>
                  <a:txBody>
                    <a:bodyPr/>
                    <a:lstStyle/>
                    <a:p>
                      <a:pPr rtl="0" fontAlgn="b"/>
                      <a:r>
                        <a:rPr lang="it-IT">
                          <a:effectLst/>
                        </a:rPr>
                        <a:t>Gennaio</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Gennaio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Febbraio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Febbraio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Marzo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Marzo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Aprile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a:effectLst/>
                        </a:rPr>
                        <a:t>Aprile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2556383"/>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dirty="0">
                          <a:effectLst/>
                          <a:highlight>
                            <a:srgbClr val="FFFF00"/>
                          </a:highlight>
                        </a:rPr>
                        <a:t>Potenza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dirty="0">
                          <a:effectLst/>
                        </a:rPr>
                        <a:t>Padova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a:effectLst/>
                        </a:rPr>
                        <a:t>Milano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a:effectLst/>
                        </a:rPr>
                        <a:t>Bari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69047426"/>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a:effectLst/>
                        </a:rPr>
                        <a:t>Roma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it-IT">
                          <a:effectLst/>
                        </a:rPr>
                        <a:t>Roma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56968509"/>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dirty="0">
                          <a:effectLst/>
                        </a:rPr>
                        <a:t>Cagliari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dirty="0">
                          <a:effectLst/>
                        </a:rPr>
                        <a:t>Cagliari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a:effectLst/>
                        </a:rPr>
                        <a:t>Pisa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96415955"/>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a:effectLst/>
                        </a:rPr>
                        <a:t>LNF</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9829262"/>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dirty="0">
                          <a:effectLst/>
                        </a:rPr>
                        <a:t>Torino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CE5CD"/>
                    </a:solidFill>
                  </a:tcPr>
                </a:tc>
                <a:tc>
                  <a:txBody>
                    <a:bodyPr/>
                    <a:lstStyle/>
                    <a:p>
                      <a:pPr algn="ctr" rtl="0" fontAlgn="b"/>
                      <a:r>
                        <a:rPr lang="it-IT">
                          <a:effectLst/>
                        </a:rPr>
                        <a:t>Torino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CE5CD"/>
                    </a:solidFill>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202151"/>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42390894"/>
                  </a:ext>
                </a:extLst>
              </a:tr>
              <a:tr h="200025">
                <a:tc>
                  <a:txBody>
                    <a:bodyPr/>
                    <a:lstStyle/>
                    <a:p>
                      <a:pPr rtl="0" fontAlgn="b"/>
                      <a:endParaRPr lang="it-IT">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it-IT"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202146"/>
                  </a:ext>
                </a:extLst>
              </a:tr>
            </a:tbl>
          </a:graphicData>
        </a:graphic>
      </p:graphicFrame>
      <p:sp>
        <p:nvSpPr>
          <p:cNvPr id="10" name="CasellaDiTesto 9">
            <a:extLst>
              <a:ext uri="{FF2B5EF4-FFF2-40B4-BE49-F238E27FC236}">
                <a16:creationId xmlns:a16="http://schemas.microsoft.com/office/drawing/2014/main" id="{EBA941D4-3B70-9140-968E-D594D66D6849}"/>
              </a:ext>
            </a:extLst>
          </p:cNvPr>
          <p:cNvSpPr txBox="1"/>
          <p:nvPr/>
        </p:nvSpPr>
        <p:spPr>
          <a:xfrm>
            <a:off x="838200" y="1301674"/>
            <a:ext cx="9201045" cy="2585323"/>
          </a:xfrm>
          <a:prstGeom prst="rect">
            <a:avLst/>
          </a:prstGeom>
          <a:noFill/>
        </p:spPr>
        <p:txBody>
          <a:bodyPr wrap="none" rtlCol="0">
            <a:spAutoFit/>
          </a:bodyPr>
          <a:lstStyle/>
          <a:p>
            <a:r>
              <a:rPr lang="it-IT" dirty="0"/>
              <a:t>Propongo di esplorare la possibilità da inserire alcune delle mostre nel periodo gennaio-febbraio</a:t>
            </a:r>
          </a:p>
          <a:p>
            <a:r>
              <a:rPr lang="it-IT" dirty="0"/>
              <a:t>In modo da non avere una sovrapposizione completa.</a:t>
            </a:r>
          </a:p>
          <a:p>
            <a:r>
              <a:rPr lang="it-IT" dirty="0">
                <a:hlinkClick r:id="rId2"/>
              </a:rPr>
              <a:t>Tecnici/art@CMS/giurie/premiazioni/....etc</a:t>
            </a:r>
            <a:r>
              <a:rPr lang="it-IT" dirty="0"/>
              <a:t> </a:t>
            </a:r>
            <a:r>
              <a:rPr lang="it-IT" dirty="0" err="1"/>
              <a:t>etc</a:t>
            </a:r>
            <a:endParaRPr lang="it-IT" dirty="0"/>
          </a:p>
          <a:p>
            <a:endParaRPr lang="it-IT" dirty="0"/>
          </a:p>
          <a:p>
            <a:r>
              <a:rPr lang="it-IT" dirty="0"/>
              <a:t>Ogni sede è responsabile per:</a:t>
            </a:r>
          </a:p>
          <a:p>
            <a:pPr marL="342900" indent="-342900">
              <a:buFont typeface="+mj-lt"/>
              <a:buAutoNum type="arabicPeriod"/>
            </a:pPr>
            <a:r>
              <a:rPr lang="it-IT" dirty="0"/>
              <a:t>Scelta della sede e dell’allestimento</a:t>
            </a:r>
          </a:p>
          <a:p>
            <a:pPr marL="342900" indent="-342900">
              <a:buFont typeface="+mj-lt"/>
              <a:buAutoNum type="arabicPeriod"/>
            </a:pPr>
            <a:r>
              <a:rPr lang="it-IT" dirty="0"/>
              <a:t>Giuria</a:t>
            </a:r>
          </a:p>
          <a:p>
            <a:pPr marL="342900" indent="-342900">
              <a:buFont typeface="+mj-lt"/>
              <a:buAutoNum type="arabicPeriod"/>
            </a:pPr>
            <a:r>
              <a:rPr lang="it-IT" dirty="0"/>
              <a:t>Premiazione (certificati, gadget e premi)</a:t>
            </a:r>
          </a:p>
          <a:p>
            <a:pPr marL="342900" indent="-342900">
              <a:buFont typeface="+mj-lt"/>
              <a:buAutoNum type="arabicPeriod"/>
            </a:pPr>
            <a:r>
              <a:rPr lang="it-IT" dirty="0"/>
              <a:t>Trasporto opere verso Mostra Nazionale ?</a:t>
            </a:r>
          </a:p>
        </p:txBody>
      </p:sp>
    </p:spTree>
    <p:extLst>
      <p:ext uri="{BB962C8B-B14F-4D97-AF65-F5344CB8AC3E}">
        <p14:creationId xmlns:p14="http://schemas.microsoft.com/office/powerpoint/2010/main" val="218334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F0E4E7A2-5CBE-984E-B736-663A05130813}"/>
              </a:ext>
            </a:extLst>
          </p:cNvPr>
          <p:cNvGraphicFramePr>
            <a:graphicFrameLocks noGrp="1"/>
          </p:cNvGraphicFramePr>
          <p:nvPr>
            <p:ph idx="1"/>
            <p:extLst>
              <p:ext uri="{D42A27DB-BD31-4B8C-83A1-F6EECF244321}">
                <p14:modId xmlns:p14="http://schemas.microsoft.com/office/powerpoint/2010/main" val="954803325"/>
              </p:ext>
            </p:extLst>
          </p:nvPr>
        </p:nvGraphicFramePr>
        <p:xfrm>
          <a:off x="464458" y="243469"/>
          <a:ext cx="11156866" cy="5836029"/>
        </p:xfrm>
        <a:graphic>
          <a:graphicData uri="http://schemas.openxmlformats.org/drawingml/2006/table">
            <a:tbl>
              <a:tblPr/>
              <a:tblGrid>
                <a:gridCol w="1034425">
                  <a:extLst>
                    <a:ext uri="{9D8B030D-6E8A-4147-A177-3AD203B41FA5}">
                      <a16:colId xmlns:a16="http://schemas.microsoft.com/office/drawing/2014/main" val="674551757"/>
                    </a:ext>
                  </a:extLst>
                </a:gridCol>
                <a:gridCol w="1941786">
                  <a:extLst>
                    <a:ext uri="{9D8B030D-6E8A-4147-A177-3AD203B41FA5}">
                      <a16:colId xmlns:a16="http://schemas.microsoft.com/office/drawing/2014/main" val="2258595967"/>
                    </a:ext>
                  </a:extLst>
                </a:gridCol>
                <a:gridCol w="921312">
                  <a:extLst>
                    <a:ext uri="{9D8B030D-6E8A-4147-A177-3AD203B41FA5}">
                      <a16:colId xmlns:a16="http://schemas.microsoft.com/office/drawing/2014/main" val="674580655"/>
                    </a:ext>
                  </a:extLst>
                </a:gridCol>
                <a:gridCol w="763439">
                  <a:extLst>
                    <a:ext uri="{9D8B030D-6E8A-4147-A177-3AD203B41FA5}">
                      <a16:colId xmlns:a16="http://schemas.microsoft.com/office/drawing/2014/main" val="4238100669"/>
                    </a:ext>
                  </a:extLst>
                </a:gridCol>
                <a:gridCol w="782970">
                  <a:extLst>
                    <a:ext uri="{9D8B030D-6E8A-4147-A177-3AD203B41FA5}">
                      <a16:colId xmlns:a16="http://schemas.microsoft.com/office/drawing/2014/main" val="4019783049"/>
                    </a:ext>
                  </a:extLst>
                </a:gridCol>
                <a:gridCol w="2054085">
                  <a:extLst>
                    <a:ext uri="{9D8B030D-6E8A-4147-A177-3AD203B41FA5}">
                      <a16:colId xmlns:a16="http://schemas.microsoft.com/office/drawing/2014/main" val="3404763718"/>
                    </a:ext>
                  </a:extLst>
                </a:gridCol>
                <a:gridCol w="3658849">
                  <a:extLst>
                    <a:ext uri="{9D8B030D-6E8A-4147-A177-3AD203B41FA5}">
                      <a16:colId xmlns:a16="http://schemas.microsoft.com/office/drawing/2014/main" val="762495473"/>
                    </a:ext>
                  </a:extLst>
                </a:gridCol>
              </a:tblGrid>
              <a:tr h="379449">
                <a:tc>
                  <a:txBody>
                    <a:bodyPr/>
                    <a:lstStyle/>
                    <a:p>
                      <a:pPr rtl="0" fontAlgn="b"/>
                      <a:endParaRPr lang="it-IT" sz="1200" b="1" dirty="0">
                        <a:solidFill>
                          <a:srgbClr val="0000FF"/>
                        </a:solidFill>
                        <a:effectLst/>
                        <a:latin typeface="Euphemia UCAS" panose="020B0503040102020104" pitchFamily="34" charset="-79"/>
                        <a:cs typeface="Euphemia UCAS" panose="020B0503040102020104" pitchFamily="34" charset="-79"/>
                      </a:endParaRP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sz="1200" b="1" dirty="0">
                          <a:solidFill>
                            <a:srgbClr val="002060"/>
                          </a:solidFill>
                          <a:effectLst/>
                          <a:latin typeface="Euphemia UCAS" panose="020B0503040102020104" pitchFamily="34" charset="-79"/>
                          <a:cs typeface="Euphemia UCAS" panose="020B0503040102020104" pitchFamily="34" charset="-79"/>
                        </a:rPr>
                        <a:t>Sede mostra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sz="1200" b="1" dirty="0">
                          <a:solidFill>
                            <a:srgbClr val="002060"/>
                          </a:solidFill>
                          <a:effectLst/>
                          <a:latin typeface="Euphemia UCAS" panose="020B0503040102020104" pitchFamily="34" charset="-79"/>
                          <a:cs typeface="Euphemia UCAS" panose="020B0503040102020104" pitchFamily="34" charset="-79"/>
                        </a:rPr>
                        <a:t>data inizio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sz="1200" b="1" dirty="0">
                          <a:solidFill>
                            <a:srgbClr val="002060"/>
                          </a:solidFill>
                          <a:effectLst/>
                          <a:latin typeface="Euphemia UCAS" panose="020B0503040102020104" pitchFamily="34" charset="-79"/>
                          <a:cs typeface="Euphemia UCAS" panose="020B0503040102020104" pitchFamily="34" charset="-79"/>
                        </a:rPr>
                        <a:t>data fine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sz="1200" b="1" dirty="0" err="1">
                          <a:solidFill>
                            <a:srgbClr val="002060"/>
                          </a:solidFill>
                          <a:effectLst/>
                          <a:latin typeface="Euphemia UCAS" panose="020B0503040102020104" pitchFamily="34" charset="-79"/>
                          <a:cs typeface="Euphemia UCAS" panose="020B0503040102020104" pitchFamily="34" charset="-79"/>
                        </a:rPr>
                        <a:t>deadline</a:t>
                      </a:r>
                      <a:r>
                        <a:rPr lang="it-IT" sz="1200" b="1" dirty="0">
                          <a:solidFill>
                            <a:srgbClr val="002060"/>
                          </a:solidFill>
                          <a:effectLst/>
                          <a:latin typeface="Euphemia UCAS" panose="020B0503040102020104" pitchFamily="34" charset="-79"/>
                          <a:cs typeface="Euphemia UCAS" panose="020B0503040102020104" pitchFamily="34" charset="-79"/>
                        </a:rPr>
                        <a:t> progetto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sz="1200" b="1" dirty="0" err="1">
                          <a:solidFill>
                            <a:srgbClr val="002060"/>
                          </a:solidFill>
                          <a:effectLst/>
                          <a:latin typeface="Euphemia UCAS" panose="020B0503040102020104" pitchFamily="34" charset="-79"/>
                          <a:cs typeface="Euphemia UCAS" panose="020B0503040102020104" pitchFamily="34" charset="-79"/>
                        </a:rPr>
                        <a:t>deadline</a:t>
                      </a:r>
                      <a:r>
                        <a:rPr lang="it-IT" sz="1200" b="1" dirty="0">
                          <a:solidFill>
                            <a:srgbClr val="002060"/>
                          </a:solidFill>
                          <a:effectLst/>
                          <a:latin typeface="Euphemia UCAS" panose="020B0503040102020104" pitchFamily="34" charset="-79"/>
                          <a:cs typeface="Euphemia UCAS" panose="020B0503040102020104" pitchFamily="34" charset="-79"/>
                        </a:rPr>
                        <a:t> opera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it-IT" sz="1200" b="1" dirty="0">
                        <a:solidFill>
                          <a:srgbClr val="002060"/>
                        </a:solidFill>
                        <a:effectLst/>
                        <a:latin typeface="Euphemia UCAS" panose="020B0503040102020104" pitchFamily="34" charset="-79"/>
                        <a:cs typeface="Euphemia UCAS" panose="020B0503040102020104" pitchFamily="34" charset="-79"/>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7936684"/>
                  </a:ext>
                </a:extLst>
              </a:tr>
              <a:tr h="379449">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Bari</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Castello Svevo (da confermare) o Ateneo</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dirty="0">
                          <a:effectLst/>
                          <a:latin typeface="Euphemia UCAS" panose="020B0503040102020104" pitchFamily="34" charset="-79"/>
                          <a:cs typeface="Euphemia UCAS" panose="020B0503040102020104" pitchFamily="34" charset="-79"/>
                        </a:rPr>
                        <a:t>19/03/2022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04/03/2022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da definire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50" dirty="0">
                          <a:solidFill>
                            <a:srgbClr val="FF0000"/>
                          </a:solidFill>
                          <a:effectLst/>
                          <a:latin typeface="Euphemia UCAS" panose="020B0503040102020104" pitchFamily="34" charset="-79"/>
                          <a:cs typeface="Euphemia UCAS" panose="020B0503040102020104" pitchFamily="34" charset="-79"/>
                        </a:rPr>
                        <a:t>15 febbraio</a:t>
                      </a:r>
                      <a:endParaRPr lang="it-IT" sz="90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dirty="0">
                          <a:effectLst/>
                          <a:latin typeface="Euphemia UCAS" panose="020B0503040102020104" pitchFamily="34" charset="-79"/>
                          <a:cs typeface="Euphemia UCAS" panose="020B0503040102020104" pitchFamily="34" charset="-79"/>
                        </a:rPr>
                        <a:t>da definire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03336968"/>
                  </a:ext>
                </a:extLst>
              </a:tr>
              <a:tr h="214089">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Cagliari</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Nuoro</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06970007"/>
                  </a:ext>
                </a:extLst>
              </a:tr>
              <a:tr h="875533">
                <a:tc>
                  <a:txBody>
                    <a:bodyPr/>
                    <a:lstStyle/>
                    <a:p>
                      <a:pPr rtl="0" fontAlgn="b"/>
                      <a:br>
                        <a:rPr lang="it-IT" sz="1200" b="1" dirty="0">
                          <a:solidFill>
                            <a:srgbClr val="0000FF"/>
                          </a:solidFill>
                          <a:effectLst/>
                          <a:latin typeface="Euphemia UCAS" panose="020B0503040102020104" pitchFamily="34" charset="-79"/>
                          <a:cs typeface="Euphemia UCAS" panose="020B0503040102020104" pitchFamily="34" charset="-79"/>
                        </a:rPr>
                      </a:br>
                      <a:r>
                        <a:rPr lang="it-IT" sz="1200" b="1" dirty="0">
                          <a:solidFill>
                            <a:srgbClr val="0000FF"/>
                          </a:solidFill>
                          <a:effectLst/>
                          <a:latin typeface="Euphemia UCAS" panose="020B0503040102020104" pitchFamily="34" charset="-79"/>
                          <a:cs typeface="Euphemia UCAS" panose="020B0503040102020104" pitchFamily="34" charset="-79"/>
                        </a:rPr>
                        <a:t>Milano</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Acquario Civico oppure Triennale (da definire mediante l'aiuto della Rettrice di Bicocca)</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12/02/2022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27/02/2022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dirty="0">
                          <a:effectLst/>
                          <a:latin typeface="Euphemia UCAS" panose="020B0503040102020104" pitchFamily="34" charset="-79"/>
                          <a:cs typeface="Euphemia UCAS" panose="020B0503040102020104" pitchFamily="34" charset="-79"/>
                        </a:rPr>
                        <a:t>Prima metà di Novembre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50" dirty="0">
                          <a:solidFill>
                            <a:srgbClr val="FF0000"/>
                          </a:solidFill>
                          <a:effectLst/>
                          <a:latin typeface="Euphemia UCAS" panose="020B0503040102020104" pitchFamily="34" charset="-79"/>
                          <a:cs typeface="Euphemia UCAS" panose="020B0503040102020104" pitchFamily="34" charset="-79"/>
                        </a:rPr>
                        <a:t>Fine Gennaio</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800" dirty="0">
                          <a:effectLst/>
                          <a:latin typeface="Euphemia UCAS" panose="020B0503040102020104" pitchFamily="34" charset="-79"/>
                          <a:cs typeface="Euphemia UCAS" panose="020B0503040102020104" pitchFamily="34" charset="-79"/>
                        </a:rPr>
                        <a:t>L'Aquario costa 8000 (482 Euro/giorno) + spese accessorie (il luogo a più buon </a:t>
                      </a:r>
                      <a:r>
                        <a:rPr lang="it-IT" sz="800" dirty="0" err="1">
                          <a:effectLst/>
                          <a:latin typeface="Euphemia UCAS" panose="020B0503040102020104" pitchFamily="34" charset="-79"/>
                          <a:cs typeface="Euphemia UCAS" panose="020B0503040102020104" pitchFamily="34" charset="-79"/>
                        </a:rPr>
                        <a:t>Mercto</a:t>
                      </a:r>
                      <a:r>
                        <a:rPr lang="it-IT" sz="800" dirty="0">
                          <a:effectLst/>
                          <a:latin typeface="Euphemia UCAS" panose="020B0503040102020104" pitchFamily="34" charset="-79"/>
                          <a:cs typeface="Euphemia UCAS" panose="020B0503040102020104" pitchFamily="34" charset="-79"/>
                        </a:rPr>
                        <a:t> a Milano). L'allestimento costa circa 5000 Euro. Se invece riusciamo ad avere (come promesso dalla Rettrice) la Triennale ci saranno solo i costi di allestimento.</a:t>
                      </a:r>
                    </a:p>
                    <a:p>
                      <a:pPr algn="ctr" rtl="0" fontAlgn="ctr"/>
                      <a:r>
                        <a:rPr lang="it-IT" sz="800" dirty="0">
                          <a:effectLst/>
                          <a:latin typeface="Euphemia UCAS" panose="020B0503040102020104" pitchFamily="34" charset="-79"/>
                          <a:cs typeface="Euphemia UCAS" panose="020B0503040102020104" pitchFamily="34" charset="-79"/>
                        </a:rPr>
                        <a:t>Chiostri San Barnaba (economico)</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94587563"/>
                  </a:ext>
                </a:extLst>
              </a:tr>
              <a:tr h="352716">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Lecce</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ctr"/>
                      <a:endParaRPr lang="it-IT" sz="100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90515102"/>
                  </a:ext>
                </a:extLst>
              </a:tr>
              <a:tr h="307220">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LNF</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Scuderie Aldobrandini Frascati</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12/03/2022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27/03/2022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02772175"/>
                  </a:ext>
                </a:extLst>
              </a:tr>
              <a:tr h="407287">
                <a:tc>
                  <a:txBody>
                    <a:bodyPr/>
                    <a:lstStyle/>
                    <a:p>
                      <a:pPr rtl="0" fontAlgn="b"/>
                      <a:br>
                        <a:rPr lang="it-IT" sz="1200" b="1" dirty="0">
                          <a:solidFill>
                            <a:srgbClr val="0000FF"/>
                          </a:solidFill>
                          <a:effectLst/>
                          <a:latin typeface="Euphemia UCAS" panose="020B0503040102020104" pitchFamily="34" charset="-79"/>
                          <a:cs typeface="Euphemia UCAS" panose="020B0503040102020104" pitchFamily="34" charset="-79"/>
                        </a:rPr>
                      </a:br>
                      <a:r>
                        <a:rPr lang="it-IT" sz="1200" b="1" dirty="0">
                          <a:solidFill>
                            <a:srgbClr val="0000FF"/>
                          </a:solidFill>
                          <a:effectLst/>
                          <a:latin typeface="Euphemia UCAS" panose="020B0503040102020104" pitchFamily="34" charset="-79"/>
                          <a:cs typeface="Euphemia UCAS" panose="020B0503040102020104" pitchFamily="34" charset="-79"/>
                        </a:rPr>
                        <a:t>Napoli</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ctr"/>
                      <a:r>
                        <a:rPr lang="it-IT" sz="1000">
                          <a:solidFill>
                            <a:srgbClr val="FF0000"/>
                          </a:solidFill>
                          <a:effectLst/>
                          <a:latin typeface="Euphemia UCAS" panose="020B0503040102020104" pitchFamily="34" charset="-79"/>
                          <a:cs typeface="Euphemia UCAS" panose="020B0503040102020104" pitchFamily="34" charset="-79"/>
                        </a:rPr>
                        <a:t>MANN</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50" dirty="0">
                          <a:solidFill>
                            <a:srgbClr val="FF0000"/>
                          </a:solidFill>
                          <a:effectLst/>
                          <a:latin typeface="Euphemia UCAS" panose="020B0503040102020104" pitchFamily="34" charset="-79"/>
                          <a:cs typeface="Euphemia UCAS" panose="020B0503040102020104" pitchFamily="34" charset="-79"/>
                        </a:rPr>
                        <a:t>da definire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9905738"/>
                  </a:ext>
                </a:extLst>
              </a:tr>
              <a:tr h="379449">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Potenza</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Museo Archeologico</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91689429"/>
                  </a:ext>
                </a:extLst>
              </a:tr>
              <a:tr h="214089">
                <a:tc>
                  <a:txBody>
                    <a:bodyPr/>
                    <a:lstStyle/>
                    <a:p>
                      <a:pPr rtl="0" fontAlgn="b"/>
                      <a:r>
                        <a:rPr lang="it-IT" sz="1200" b="1">
                          <a:solidFill>
                            <a:srgbClr val="0000FF"/>
                          </a:solidFill>
                          <a:effectLst/>
                          <a:latin typeface="Euphemia UCAS" panose="020B0503040102020104" pitchFamily="34" charset="-79"/>
                          <a:cs typeface="Euphemia UCAS" panose="020B0503040102020104" pitchFamily="34" charset="-79"/>
                        </a:rPr>
                        <a:t>Pisa</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Museo della Grafica</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14/3/2022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27/3/2022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fine ottobre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50" dirty="0" err="1">
                          <a:solidFill>
                            <a:srgbClr val="FF0000"/>
                          </a:solidFill>
                          <a:effectLst/>
                          <a:latin typeface="Euphemia UCAS" panose="020B0503040102020104" pitchFamily="34" charset="-79"/>
                          <a:cs typeface="Euphemia UCAS" panose="020B0503040102020104" pitchFamily="34" charset="-79"/>
                        </a:rPr>
                        <a:t>meta'</a:t>
                      </a:r>
                      <a:r>
                        <a:rPr lang="it-IT" sz="1050" dirty="0">
                          <a:solidFill>
                            <a:srgbClr val="FF0000"/>
                          </a:solidFill>
                          <a:effectLst/>
                          <a:latin typeface="Euphemia UCAS" panose="020B0503040102020104" pitchFamily="34" charset="-79"/>
                          <a:cs typeface="Euphemia UCAS" panose="020B0503040102020104" pitchFamily="34" charset="-79"/>
                        </a:rPr>
                        <a:t> febbraio</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7864410"/>
                  </a:ext>
                </a:extLst>
              </a:tr>
              <a:tr h="379449">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Genova</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Struttura Universitaria</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43827836"/>
                  </a:ext>
                </a:extLst>
              </a:tr>
              <a:tr h="350844">
                <a:tc>
                  <a:txBody>
                    <a:bodyPr/>
                    <a:lstStyle/>
                    <a:p>
                      <a:pPr rtl="0" fontAlgn="b"/>
                      <a:br>
                        <a:rPr lang="it-IT" sz="1200" b="1" dirty="0">
                          <a:solidFill>
                            <a:srgbClr val="0000FF"/>
                          </a:solidFill>
                          <a:effectLst/>
                          <a:latin typeface="Euphemia UCAS" panose="020B0503040102020104" pitchFamily="34" charset="-79"/>
                          <a:cs typeface="Euphemia UCAS" panose="020B0503040102020104" pitchFamily="34" charset="-79"/>
                        </a:rPr>
                      </a:br>
                      <a:r>
                        <a:rPr lang="it-IT" sz="1200" b="1" dirty="0">
                          <a:solidFill>
                            <a:srgbClr val="0000FF"/>
                          </a:solidFill>
                          <a:effectLst/>
                          <a:latin typeface="Euphemia UCAS" panose="020B0503040102020104" pitchFamily="34" charset="-79"/>
                          <a:cs typeface="Euphemia UCAS" panose="020B0503040102020104" pitchFamily="34" charset="-79"/>
                        </a:rPr>
                        <a:t>Padova</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Loggia della Gran Guardia</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17902507"/>
                  </a:ext>
                </a:extLst>
              </a:tr>
              <a:tr h="333672">
                <a:tc>
                  <a:txBody>
                    <a:bodyPr/>
                    <a:lstStyle/>
                    <a:p>
                      <a:pPr rtl="0" fontAlgn="b"/>
                      <a:br>
                        <a:rPr lang="it-IT" sz="1200" b="1" dirty="0">
                          <a:solidFill>
                            <a:srgbClr val="0000FF"/>
                          </a:solidFill>
                          <a:effectLst/>
                          <a:latin typeface="Euphemia UCAS" panose="020B0503040102020104" pitchFamily="34" charset="-79"/>
                          <a:cs typeface="Euphemia UCAS" panose="020B0503040102020104" pitchFamily="34" charset="-79"/>
                        </a:rPr>
                      </a:br>
                      <a:r>
                        <a:rPr lang="it-IT" sz="1200" b="1" dirty="0">
                          <a:solidFill>
                            <a:srgbClr val="0000FF"/>
                          </a:solidFill>
                          <a:effectLst/>
                          <a:latin typeface="Euphemia UCAS" panose="020B0503040102020104" pitchFamily="34" charset="-79"/>
                          <a:cs typeface="Euphemia UCAS" panose="020B0503040102020104" pitchFamily="34" charset="-79"/>
                        </a:rPr>
                        <a:t>Venezia</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Museo Università</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81284232"/>
                  </a:ext>
                </a:extLst>
              </a:tr>
              <a:tr h="391804">
                <a:tc>
                  <a:txBody>
                    <a:bodyPr/>
                    <a:lstStyle/>
                    <a:p>
                      <a:pPr rtl="0" fontAlgn="b"/>
                      <a:br>
                        <a:rPr lang="it-IT" sz="1200" b="1" dirty="0">
                          <a:solidFill>
                            <a:srgbClr val="0000FF"/>
                          </a:solidFill>
                          <a:effectLst/>
                          <a:latin typeface="Euphemia UCAS" panose="020B0503040102020104" pitchFamily="34" charset="-79"/>
                          <a:cs typeface="Euphemia UCAS" panose="020B0503040102020104" pitchFamily="34" charset="-79"/>
                        </a:rPr>
                      </a:br>
                      <a:r>
                        <a:rPr lang="it-IT" sz="1200" b="1" dirty="0">
                          <a:solidFill>
                            <a:srgbClr val="0000FF"/>
                          </a:solidFill>
                          <a:effectLst/>
                          <a:latin typeface="Euphemia UCAS" panose="020B0503040102020104" pitchFamily="34" charset="-79"/>
                          <a:cs typeface="Euphemia UCAS" panose="020B0503040102020104" pitchFamily="34" charset="-79"/>
                        </a:rPr>
                        <a:t>Roma </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00" dirty="0" err="1">
                          <a:solidFill>
                            <a:srgbClr val="FF0000"/>
                          </a:solidFill>
                          <a:effectLst/>
                          <a:latin typeface="Euphemia UCAS" panose="020B0503040102020104" pitchFamily="34" charset="-79"/>
                          <a:cs typeface="Euphemia UCAS" panose="020B0503040102020104" pitchFamily="34" charset="-79"/>
                        </a:rPr>
                        <a:t>Palaexpo</a:t>
                      </a:r>
                      <a:endParaRPr lang="it-IT" sz="100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marzo 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105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04849487"/>
                  </a:ext>
                </a:extLst>
              </a:tr>
              <a:tr h="407287">
                <a:tc>
                  <a:txBody>
                    <a:bodyPr/>
                    <a:lstStyle/>
                    <a:p>
                      <a:pPr rtl="0" fontAlgn="b"/>
                      <a:br>
                        <a:rPr lang="it-IT" sz="1200" b="1" dirty="0">
                          <a:solidFill>
                            <a:srgbClr val="0000FF"/>
                          </a:solidFill>
                          <a:effectLst/>
                          <a:latin typeface="Euphemia UCAS" panose="020B0503040102020104" pitchFamily="34" charset="-79"/>
                          <a:cs typeface="Euphemia UCAS" panose="020B0503040102020104" pitchFamily="34" charset="-79"/>
                        </a:rPr>
                      </a:br>
                      <a:r>
                        <a:rPr lang="it-IT" sz="1200" b="1" dirty="0">
                          <a:solidFill>
                            <a:srgbClr val="0000FF"/>
                          </a:solidFill>
                          <a:effectLst/>
                          <a:latin typeface="Euphemia UCAS" panose="020B0503040102020104" pitchFamily="34" charset="-79"/>
                          <a:cs typeface="Euphemia UCAS" panose="020B0503040102020104" pitchFamily="34" charset="-79"/>
                        </a:rPr>
                        <a:t>Torino</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CCR o Mausoleo Bela </a:t>
                      </a:r>
                      <a:r>
                        <a:rPr lang="it-IT" sz="1000" dirty="0" err="1">
                          <a:solidFill>
                            <a:srgbClr val="FF0000"/>
                          </a:solidFill>
                          <a:effectLst/>
                          <a:latin typeface="Euphemia UCAS" panose="020B0503040102020104" pitchFamily="34" charset="-79"/>
                          <a:cs typeface="Euphemia UCAS" panose="020B0503040102020104" pitchFamily="34" charset="-79"/>
                        </a:rPr>
                        <a:t>Rosin</a:t>
                      </a:r>
                      <a:endParaRPr lang="it-IT" sz="100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(marzo/aprile)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it-IT" sz="900">
                          <a:effectLst/>
                          <a:latin typeface="Euphemia UCAS" panose="020B0503040102020104" pitchFamily="34" charset="-79"/>
                          <a:cs typeface="Euphemia UCAS" panose="020B0503040102020104" pitchFamily="34" charset="-79"/>
                        </a:rPr>
                        <a:t>da definire</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it-IT" sz="900" b="0" dirty="0">
                          <a:solidFill>
                            <a:srgbClr val="000000"/>
                          </a:solidFill>
                          <a:effectLst/>
                          <a:latin typeface="Euphemia UCAS" panose="020B0503040102020104" pitchFamily="34" charset="-79"/>
                          <a:cs typeface="Euphemia UCAS" panose="020B0503040102020104" pitchFamily="34" charset="-79"/>
                        </a:rPr>
                        <a:t>da definire</a:t>
                      </a:r>
                    </a:p>
                  </a:txBody>
                  <a:tcPr marL="4811" marR="4811" marT="3207" marB="320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3101336"/>
                  </a:ext>
                </a:extLst>
              </a:tr>
              <a:tr h="379449">
                <a:tc>
                  <a:txBody>
                    <a:bodyPr/>
                    <a:lstStyle/>
                    <a:p>
                      <a:pPr rtl="0" fontAlgn="b"/>
                      <a:r>
                        <a:rPr lang="it-IT" sz="1200" b="1" dirty="0">
                          <a:solidFill>
                            <a:srgbClr val="0000FF"/>
                          </a:solidFill>
                          <a:effectLst/>
                          <a:latin typeface="Euphemia UCAS" panose="020B0503040102020104" pitchFamily="34" charset="-79"/>
                          <a:cs typeface="Euphemia UCAS" panose="020B0503040102020104" pitchFamily="34" charset="-79"/>
                        </a:rPr>
                        <a:t>Nazionale</a:t>
                      </a:r>
                    </a:p>
                  </a:txBody>
                  <a:tcPr marL="4811" marR="4811" marT="3207" marB="3207" anchor="b">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r>
                        <a:rPr lang="it-IT" sz="1000" dirty="0">
                          <a:solidFill>
                            <a:srgbClr val="FF0000"/>
                          </a:solidFill>
                          <a:effectLst/>
                          <a:latin typeface="Euphemia UCAS" panose="020B0503040102020104" pitchFamily="34" charset="-79"/>
                          <a:cs typeface="Euphemia UCAS" panose="020B0503040102020104" pitchFamily="34" charset="-79"/>
                        </a:rPr>
                        <a:t>MANN</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900" dirty="0">
                          <a:solidFill>
                            <a:srgbClr val="FF0000"/>
                          </a:solidFill>
                          <a:effectLst/>
                          <a:latin typeface="Euphemia UCAS" panose="020B0503040102020104" pitchFamily="34" charset="-79"/>
                          <a:cs typeface="Euphemia UCAS" panose="020B0503040102020104" pitchFamily="34" charset="-79"/>
                        </a:rPr>
                        <a:t>Maggio 2022</a:t>
                      </a: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ctr"/>
                      <a:endParaRPr lang="it-IT" sz="90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fontAlgn="ctr"/>
                      <a:endParaRPr lang="it-IT" sz="900" dirty="0">
                        <a:solidFill>
                          <a:srgbClr val="FF0000"/>
                        </a:solidFill>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ctr"/>
                      <a:endParaRPr lang="it-IT" sz="900" dirty="0">
                        <a:effectLst/>
                        <a:latin typeface="Euphemia UCAS" panose="020B0503040102020104" pitchFamily="34" charset="-79"/>
                        <a:cs typeface="Euphemia UCAS" panose="020B0503040102020104" pitchFamily="34" charset="-79"/>
                      </a:endParaRPr>
                    </a:p>
                  </a:txBody>
                  <a:tcPr marL="4811" marR="4811" marT="3207" marB="320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636019"/>
                  </a:ext>
                </a:extLst>
              </a:tr>
            </a:tbl>
          </a:graphicData>
        </a:graphic>
      </p:graphicFrame>
    </p:spTree>
    <p:extLst>
      <p:ext uri="{BB962C8B-B14F-4D97-AF65-F5344CB8AC3E}">
        <p14:creationId xmlns:p14="http://schemas.microsoft.com/office/powerpoint/2010/main" val="411592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13F3924C-A25E-A64B-A90F-F9EA00FDA83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Progetto MIUR PANN2020</a:t>
            </a:r>
          </a:p>
        </p:txBody>
      </p:sp>
      <p:pic>
        <p:nvPicPr>
          <p:cNvPr id="7" name="Immagine 6" descr="Immagine che contiene testo&#10;&#10;Descrizione generata automaticamente">
            <a:extLst>
              <a:ext uri="{FF2B5EF4-FFF2-40B4-BE49-F238E27FC236}">
                <a16:creationId xmlns:a16="http://schemas.microsoft.com/office/drawing/2014/main" id="{D8879924-2533-0C4F-9457-A4CB2806436B}"/>
              </a:ext>
            </a:extLst>
          </p:cNvPr>
          <p:cNvPicPr>
            <a:picLocks noChangeAspect="1"/>
          </p:cNvPicPr>
          <p:nvPr/>
        </p:nvPicPr>
        <p:blipFill>
          <a:blip r:embed="rId2"/>
          <a:stretch>
            <a:fillRect/>
          </a:stretch>
        </p:blipFill>
        <p:spPr>
          <a:xfrm>
            <a:off x="4234307" y="304800"/>
            <a:ext cx="7933277" cy="6386285"/>
          </a:xfrm>
          <a:prstGeom prst="rect">
            <a:avLst/>
          </a:prstGeom>
        </p:spPr>
      </p:pic>
    </p:spTree>
    <p:extLst>
      <p:ext uri="{BB962C8B-B14F-4D97-AF65-F5344CB8AC3E}">
        <p14:creationId xmlns:p14="http://schemas.microsoft.com/office/powerpoint/2010/main" val="44171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5163D-3783-3842-AD43-E8118E5A803A}"/>
              </a:ext>
            </a:extLst>
          </p:cNvPr>
          <p:cNvSpPr>
            <a:spLocks noGrp="1"/>
          </p:cNvSpPr>
          <p:nvPr>
            <p:ph type="title"/>
          </p:nvPr>
        </p:nvSpPr>
        <p:spPr>
          <a:xfrm>
            <a:off x="838200" y="365126"/>
            <a:ext cx="10515600" cy="775186"/>
          </a:xfrm>
        </p:spPr>
        <p:txBody>
          <a:bodyPr/>
          <a:lstStyle/>
          <a:p>
            <a:r>
              <a:rPr lang="it-IT" dirty="0"/>
              <a:t>Progetto MIUR – termina maggio 2022</a:t>
            </a:r>
          </a:p>
        </p:txBody>
      </p:sp>
      <p:sp>
        <p:nvSpPr>
          <p:cNvPr id="3" name="Segnaposto contenuto 2">
            <a:extLst>
              <a:ext uri="{FF2B5EF4-FFF2-40B4-BE49-F238E27FC236}">
                <a16:creationId xmlns:a16="http://schemas.microsoft.com/office/drawing/2014/main" id="{7CD2431C-4116-604B-8036-5DCEA4E45AD8}"/>
              </a:ext>
            </a:extLst>
          </p:cNvPr>
          <p:cNvSpPr>
            <a:spLocks noGrp="1"/>
          </p:cNvSpPr>
          <p:nvPr>
            <p:ph idx="1"/>
          </p:nvPr>
        </p:nvSpPr>
        <p:spPr>
          <a:xfrm>
            <a:off x="376517" y="1140312"/>
            <a:ext cx="11553713" cy="5475641"/>
          </a:xfrm>
        </p:spPr>
        <p:txBody>
          <a:bodyPr>
            <a:normAutofit fontScale="62500" lnSpcReduction="20000"/>
          </a:bodyPr>
          <a:lstStyle/>
          <a:p>
            <a:pPr marL="0" indent="0">
              <a:buNone/>
            </a:pPr>
            <a:r>
              <a:rPr lang="it-IT" dirty="0"/>
              <a:t>In questi 12 mesi le attività principali sono:</a:t>
            </a:r>
          </a:p>
          <a:p>
            <a:pPr marL="0" indent="0">
              <a:buNone/>
            </a:pPr>
            <a:r>
              <a:rPr lang="it-IT" dirty="0"/>
              <a:t>1) Formazione: divulgazione scientifica </a:t>
            </a:r>
          </a:p>
          <a:p>
            <a:pPr marL="0" indent="0">
              <a:buNone/>
            </a:pPr>
            <a:r>
              <a:rPr lang="it-IT" dirty="0"/>
              <a:t>2) Progettazione e realizzazione delle composizioni artistiche (gruppi di 3 studenti)</a:t>
            </a:r>
          </a:p>
          <a:p>
            <a:pPr marL="0" indent="0">
              <a:buNone/>
            </a:pPr>
            <a:r>
              <a:rPr lang="it-IT" dirty="0"/>
              <a:t>3) Esposizione presso le mostre locali (durata di 3 settimane)</a:t>
            </a:r>
          </a:p>
          <a:p>
            <a:pPr marL="0" indent="0">
              <a:buNone/>
            </a:pPr>
            <a:r>
              <a:rPr lang="it-IT" dirty="0"/>
              <a:t>4) Mostra Nazionale alla quale parteciperanno i primi 5 classificati di ogni mostra locale (durata 1 mese nel maggio 2022 presso il Museo MANN di Napoli)</a:t>
            </a:r>
          </a:p>
          <a:p>
            <a:pPr marL="0" indent="0">
              <a:buNone/>
            </a:pPr>
            <a:r>
              <a:rPr lang="it-IT" dirty="0"/>
              <a:t>5) Evento spettacolo per la premiazione dei vincitori (maggio 2022 a Napoli)</a:t>
            </a:r>
          </a:p>
          <a:p>
            <a:pPr marL="0" indent="0">
              <a:buNone/>
            </a:pPr>
            <a:r>
              <a:rPr lang="it-IT" dirty="0"/>
              <a:t> </a:t>
            </a:r>
          </a:p>
          <a:p>
            <a:pPr marL="0" indent="0">
              <a:buNone/>
            </a:pPr>
            <a:r>
              <a:rPr lang="it-IT" sz="3200" dirty="0">
                <a:solidFill>
                  <a:srgbClr val="002060"/>
                </a:solidFill>
              </a:rPr>
              <a:t>I costi preventivati sono suddivisi nel seguente modo:</a:t>
            </a:r>
          </a:p>
          <a:p>
            <a:pPr marL="514350" indent="-514350">
              <a:buFont typeface="+mj-lt"/>
              <a:buAutoNum type="arabicPeriod"/>
            </a:pPr>
            <a:r>
              <a:rPr lang="it-IT" sz="3200" dirty="0">
                <a:solidFill>
                  <a:srgbClr val="FF0000"/>
                </a:solidFill>
              </a:rPr>
              <a:t>Personale = 26.591 euro </a:t>
            </a:r>
            <a:r>
              <a:rPr lang="it-IT" sz="3200" dirty="0">
                <a:solidFill>
                  <a:srgbClr val="002060"/>
                </a:solidFill>
              </a:rPr>
              <a:t>(3 ricercatori dipendenti + 1 borsista non dipendente)</a:t>
            </a:r>
          </a:p>
          <a:p>
            <a:pPr marL="514350" indent="-514350">
              <a:buFont typeface="+mj-lt"/>
              <a:buAutoNum type="arabicPeriod"/>
            </a:pPr>
            <a:r>
              <a:rPr lang="it-IT" sz="3200" dirty="0">
                <a:solidFill>
                  <a:srgbClr val="FF0000"/>
                </a:solidFill>
              </a:rPr>
              <a:t>Strumentazione = 24.250 euro </a:t>
            </a:r>
            <a:r>
              <a:rPr lang="it-IT" sz="3200" dirty="0">
                <a:solidFill>
                  <a:srgbClr val="002060"/>
                </a:solidFill>
              </a:rPr>
              <a:t>(noleggio sistemi informatici e di installazioni museali per le 13 Mostre e gli eventi programmati) </a:t>
            </a:r>
          </a:p>
          <a:p>
            <a:pPr marL="514350" indent="-514350">
              <a:buFont typeface="+mj-lt"/>
              <a:buAutoNum type="arabicPeriod"/>
            </a:pPr>
            <a:r>
              <a:rPr lang="it-IT" sz="3200" dirty="0">
                <a:solidFill>
                  <a:srgbClr val="FF0000"/>
                </a:solidFill>
              </a:rPr>
              <a:t>Consumi = 18.050 euro </a:t>
            </a:r>
            <a:r>
              <a:rPr lang="it-IT" sz="3200" dirty="0">
                <a:solidFill>
                  <a:srgbClr val="002060"/>
                </a:solidFill>
              </a:rPr>
              <a:t>(materiale necessario alle attività di laboratorio scientifico e alla realizzazione delle composizioni artistiche e alle installazioni museali)</a:t>
            </a:r>
          </a:p>
          <a:p>
            <a:pPr marL="514350" indent="-514350">
              <a:buFont typeface="+mj-lt"/>
              <a:buAutoNum type="arabicPeriod"/>
            </a:pPr>
            <a:r>
              <a:rPr lang="it-IT" sz="3200" dirty="0">
                <a:solidFill>
                  <a:srgbClr val="FF0000"/>
                </a:solidFill>
              </a:rPr>
              <a:t>Missioni = 10.000 euro </a:t>
            </a:r>
            <a:r>
              <a:rPr lang="it-IT" sz="3200" dirty="0">
                <a:solidFill>
                  <a:srgbClr val="002060"/>
                </a:solidFill>
              </a:rPr>
              <a:t>(per le giurie delle mostre locali e nazionali)</a:t>
            </a:r>
          </a:p>
          <a:p>
            <a:pPr marL="514350" indent="-514350">
              <a:buFont typeface="+mj-lt"/>
              <a:buAutoNum type="arabicPeriod"/>
            </a:pPr>
            <a:r>
              <a:rPr lang="it-IT" sz="3200" dirty="0">
                <a:solidFill>
                  <a:srgbClr val="FF0000"/>
                </a:solidFill>
              </a:rPr>
              <a:t>Generali = 2.500 </a:t>
            </a:r>
            <a:r>
              <a:rPr lang="it-IT" sz="3200" dirty="0">
                <a:solidFill>
                  <a:srgbClr val="002060"/>
                </a:solidFill>
              </a:rPr>
              <a:t>(attrezzi, toner, carta...)</a:t>
            </a:r>
          </a:p>
          <a:p>
            <a:pPr marL="514350" indent="-514350">
              <a:buFont typeface="+mj-lt"/>
              <a:buAutoNum type="arabicPeriod"/>
            </a:pPr>
            <a:r>
              <a:rPr lang="it-IT" sz="3200" dirty="0">
                <a:solidFill>
                  <a:srgbClr val="FF0000"/>
                </a:solidFill>
              </a:rPr>
              <a:t>Altro = 18.200 euro </a:t>
            </a:r>
            <a:r>
              <a:rPr lang="it-IT" sz="3200" dirty="0">
                <a:solidFill>
                  <a:srgbClr val="002060"/>
                </a:solidFill>
              </a:rPr>
              <a:t>(trasporto materiale informatico e composizione artistiche dalla 12 città alla mostra nazionale)</a:t>
            </a:r>
          </a:p>
          <a:p>
            <a:endParaRPr lang="it-IT" dirty="0"/>
          </a:p>
        </p:txBody>
      </p:sp>
    </p:spTree>
    <p:extLst>
      <p:ext uri="{BB962C8B-B14F-4D97-AF65-F5344CB8AC3E}">
        <p14:creationId xmlns:p14="http://schemas.microsoft.com/office/powerpoint/2010/main" val="274433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643767-EB5E-584A-AA29-4824C5A44734}"/>
              </a:ext>
            </a:extLst>
          </p:cNvPr>
          <p:cNvSpPr>
            <a:spLocks noGrp="1"/>
          </p:cNvSpPr>
          <p:nvPr>
            <p:ph type="title"/>
          </p:nvPr>
        </p:nvSpPr>
        <p:spPr/>
        <p:txBody>
          <a:bodyPr/>
          <a:lstStyle/>
          <a:p>
            <a:r>
              <a:rPr lang="it-IT" dirty="0"/>
              <a:t>Progetto ERASMUS+: </a:t>
            </a:r>
            <a:r>
              <a:rPr lang="it-IT" dirty="0" err="1"/>
              <a:t>Playing</a:t>
            </a:r>
            <a:r>
              <a:rPr lang="it-IT" dirty="0"/>
              <a:t> with </a:t>
            </a:r>
            <a:r>
              <a:rPr lang="it-IT" dirty="0" err="1"/>
              <a:t>Protons</a:t>
            </a:r>
            <a:r>
              <a:rPr lang="it-IT" dirty="0"/>
              <a:t> </a:t>
            </a:r>
            <a:r>
              <a:rPr lang="it-IT" dirty="0" err="1"/>
              <a:t>goes</a:t>
            </a:r>
            <a:r>
              <a:rPr lang="it-IT" dirty="0"/>
              <a:t> online</a:t>
            </a:r>
          </a:p>
        </p:txBody>
      </p:sp>
      <p:graphicFrame>
        <p:nvGraphicFramePr>
          <p:cNvPr id="4" name="Tabella 4">
            <a:extLst>
              <a:ext uri="{FF2B5EF4-FFF2-40B4-BE49-F238E27FC236}">
                <a16:creationId xmlns:a16="http://schemas.microsoft.com/office/drawing/2014/main" id="{1FDCB334-2231-1646-BEA1-4759F49A5C5D}"/>
              </a:ext>
            </a:extLst>
          </p:cNvPr>
          <p:cNvGraphicFramePr>
            <a:graphicFrameLocks noGrp="1"/>
          </p:cNvGraphicFramePr>
          <p:nvPr>
            <p:ph idx="1"/>
            <p:extLst>
              <p:ext uri="{D42A27DB-BD31-4B8C-83A1-F6EECF244321}">
                <p14:modId xmlns:p14="http://schemas.microsoft.com/office/powerpoint/2010/main" val="2967859584"/>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208480497"/>
                    </a:ext>
                  </a:extLst>
                </a:gridCol>
                <a:gridCol w="2103120">
                  <a:extLst>
                    <a:ext uri="{9D8B030D-6E8A-4147-A177-3AD203B41FA5}">
                      <a16:colId xmlns:a16="http://schemas.microsoft.com/office/drawing/2014/main" val="3262003878"/>
                    </a:ext>
                  </a:extLst>
                </a:gridCol>
                <a:gridCol w="2103120">
                  <a:extLst>
                    <a:ext uri="{9D8B030D-6E8A-4147-A177-3AD203B41FA5}">
                      <a16:colId xmlns:a16="http://schemas.microsoft.com/office/drawing/2014/main" val="810093747"/>
                    </a:ext>
                  </a:extLst>
                </a:gridCol>
                <a:gridCol w="2103120">
                  <a:extLst>
                    <a:ext uri="{9D8B030D-6E8A-4147-A177-3AD203B41FA5}">
                      <a16:colId xmlns:a16="http://schemas.microsoft.com/office/drawing/2014/main" val="3992877411"/>
                    </a:ext>
                  </a:extLst>
                </a:gridCol>
                <a:gridCol w="2103120">
                  <a:extLst>
                    <a:ext uri="{9D8B030D-6E8A-4147-A177-3AD203B41FA5}">
                      <a16:colId xmlns:a16="http://schemas.microsoft.com/office/drawing/2014/main" val="3634623786"/>
                    </a:ext>
                  </a:extLst>
                </a:gridCol>
              </a:tblGrid>
              <a:tr h="370840">
                <a:tc>
                  <a:txBody>
                    <a:bodyPr/>
                    <a:lstStyle/>
                    <a:p>
                      <a:endParaRPr lang="it-IT"/>
                    </a:p>
                  </a:txBody>
                  <a:tcPr/>
                </a:tc>
                <a:tc>
                  <a:txBody>
                    <a:bodyPr/>
                    <a:lstStyle/>
                    <a:p>
                      <a:pPr algn="ctr"/>
                      <a:r>
                        <a:rPr lang="it-IT" dirty="0"/>
                        <a:t>INFN</a:t>
                      </a:r>
                    </a:p>
                  </a:txBody>
                  <a:tcPr/>
                </a:tc>
                <a:tc>
                  <a:txBody>
                    <a:bodyPr/>
                    <a:lstStyle/>
                    <a:p>
                      <a:pPr algn="ctr"/>
                      <a:r>
                        <a:rPr lang="it-IT" dirty="0"/>
                        <a:t>Università</a:t>
                      </a:r>
                    </a:p>
                  </a:txBody>
                  <a:tcPr/>
                </a:tc>
                <a:tc>
                  <a:txBody>
                    <a:bodyPr/>
                    <a:lstStyle/>
                    <a:p>
                      <a:pPr algn="ctr"/>
                      <a:r>
                        <a:rPr lang="it-IT" dirty="0"/>
                        <a:t>Sede</a:t>
                      </a:r>
                    </a:p>
                  </a:txBody>
                  <a:tcPr/>
                </a:tc>
                <a:tc>
                  <a:txBody>
                    <a:bodyPr/>
                    <a:lstStyle/>
                    <a:p>
                      <a:endParaRPr lang="it-IT"/>
                    </a:p>
                  </a:txBody>
                  <a:tcPr/>
                </a:tc>
                <a:extLst>
                  <a:ext uri="{0D108BD9-81ED-4DB2-BD59-A6C34878D82A}">
                    <a16:rowId xmlns:a16="http://schemas.microsoft.com/office/drawing/2014/main" val="2052039569"/>
                  </a:ext>
                </a:extLst>
              </a:tr>
              <a:tr h="370840">
                <a:tc>
                  <a:txBody>
                    <a:bodyPr/>
                    <a:lstStyle/>
                    <a:p>
                      <a:endParaRPr lang="it-IT"/>
                    </a:p>
                  </a:txBody>
                  <a:tcPr/>
                </a:tc>
                <a:tc>
                  <a:txBody>
                    <a:bodyPr/>
                    <a:lstStyle/>
                    <a:p>
                      <a:r>
                        <a:rPr lang="it-IT" dirty="0"/>
                        <a:t>Paolucci</a:t>
                      </a:r>
                    </a:p>
                  </a:txBody>
                  <a:tcPr/>
                </a:tc>
                <a:tc>
                  <a:txBody>
                    <a:bodyPr/>
                    <a:lstStyle/>
                    <a:p>
                      <a:r>
                        <a:rPr lang="it-IT" dirty="0" err="1"/>
                        <a:t>Organtini</a:t>
                      </a:r>
                      <a:endParaRPr lang="it-IT" dirty="0"/>
                    </a:p>
                  </a:txBody>
                  <a:tcPr/>
                </a:tc>
                <a:tc>
                  <a:txBody>
                    <a:bodyPr/>
                    <a:lstStyle/>
                    <a:p>
                      <a:r>
                        <a:rPr lang="it-IT" dirty="0"/>
                        <a:t>La Sapienza</a:t>
                      </a:r>
                    </a:p>
                  </a:txBody>
                  <a:tcPr/>
                </a:tc>
                <a:tc>
                  <a:txBody>
                    <a:bodyPr/>
                    <a:lstStyle/>
                    <a:p>
                      <a:endParaRPr lang="it-IT"/>
                    </a:p>
                  </a:txBody>
                  <a:tcPr/>
                </a:tc>
                <a:extLst>
                  <a:ext uri="{0D108BD9-81ED-4DB2-BD59-A6C34878D82A}">
                    <a16:rowId xmlns:a16="http://schemas.microsoft.com/office/drawing/2014/main" val="3717570918"/>
                  </a:ext>
                </a:extLst>
              </a:tr>
              <a:tr h="370840">
                <a:tc>
                  <a:txBody>
                    <a:bodyPr/>
                    <a:lstStyle/>
                    <a:p>
                      <a:endParaRPr lang="it-IT"/>
                    </a:p>
                  </a:txBody>
                  <a:tcPr/>
                </a:tc>
                <a:tc>
                  <a:txBody>
                    <a:bodyPr/>
                    <a:lstStyle/>
                    <a:p>
                      <a:r>
                        <a:rPr lang="it-IT" dirty="0" err="1"/>
                        <a:t>Menasce</a:t>
                      </a:r>
                      <a:endParaRPr lang="it-IT" dirty="0"/>
                    </a:p>
                  </a:txBody>
                  <a:tcPr/>
                </a:tc>
                <a:tc>
                  <a:txBody>
                    <a:bodyPr/>
                    <a:lstStyle/>
                    <a:p>
                      <a:r>
                        <a:rPr lang="it-IT" dirty="0"/>
                        <a:t>Cavallo</a:t>
                      </a:r>
                    </a:p>
                  </a:txBody>
                  <a:tcPr/>
                </a:tc>
                <a:tc>
                  <a:txBody>
                    <a:bodyPr/>
                    <a:lstStyle/>
                    <a:p>
                      <a:r>
                        <a:rPr lang="it-IT" dirty="0"/>
                        <a:t>Basilicata</a:t>
                      </a:r>
                    </a:p>
                  </a:txBody>
                  <a:tcPr/>
                </a:tc>
                <a:tc>
                  <a:txBody>
                    <a:bodyPr/>
                    <a:lstStyle/>
                    <a:p>
                      <a:endParaRPr lang="it-IT"/>
                    </a:p>
                  </a:txBody>
                  <a:tcPr/>
                </a:tc>
                <a:extLst>
                  <a:ext uri="{0D108BD9-81ED-4DB2-BD59-A6C34878D82A}">
                    <a16:rowId xmlns:a16="http://schemas.microsoft.com/office/drawing/2014/main" val="3746411122"/>
                  </a:ext>
                </a:extLst>
              </a:tr>
              <a:tr h="370840">
                <a:tc>
                  <a:txBody>
                    <a:bodyPr/>
                    <a:lstStyle/>
                    <a:p>
                      <a:endParaRPr lang="it-IT"/>
                    </a:p>
                  </a:txBody>
                  <a:tcPr/>
                </a:tc>
                <a:tc>
                  <a:txBody>
                    <a:bodyPr/>
                    <a:lstStyle/>
                    <a:p>
                      <a:r>
                        <a:rPr lang="it-IT" dirty="0" err="1"/>
                        <a:t>Scianitti</a:t>
                      </a:r>
                      <a:endParaRPr lang="it-IT" dirty="0"/>
                    </a:p>
                  </a:txBody>
                  <a:tcPr/>
                </a:tc>
                <a:tc>
                  <a:txBody>
                    <a:bodyPr/>
                    <a:lstStyle/>
                    <a:p>
                      <a:r>
                        <a:rPr lang="it-IT" dirty="0"/>
                        <a:t>Conventi</a:t>
                      </a:r>
                    </a:p>
                  </a:txBody>
                  <a:tcPr/>
                </a:tc>
                <a:tc>
                  <a:txBody>
                    <a:bodyPr/>
                    <a:lstStyle/>
                    <a:p>
                      <a:r>
                        <a:rPr lang="it-IT" dirty="0" err="1"/>
                        <a:t>Partenophe</a:t>
                      </a:r>
                      <a:endParaRPr lang="it-IT" dirty="0"/>
                    </a:p>
                  </a:txBody>
                  <a:tcPr/>
                </a:tc>
                <a:tc>
                  <a:txBody>
                    <a:bodyPr/>
                    <a:lstStyle/>
                    <a:p>
                      <a:endParaRPr lang="it-IT"/>
                    </a:p>
                  </a:txBody>
                  <a:tcPr/>
                </a:tc>
                <a:extLst>
                  <a:ext uri="{0D108BD9-81ED-4DB2-BD59-A6C34878D82A}">
                    <a16:rowId xmlns:a16="http://schemas.microsoft.com/office/drawing/2014/main" val="872682984"/>
                  </a:ext>
                </a:extLst>
              </a:tr>
              <a:tr h="370840">
                <a:tc>
                  <a:txBody>
                    <a:bodyPr/>
                    <a:lstStyle/>
                    <a:p>
                      <a:endParaRPr lang="it-IT"/>
                    </a:p>
                  </a:txBody>
                  <a:tcPr/>
                </a:tc>
                <a:tc>
                  <a:txBody>
                    <a:bodyPr/>
                    <a:lstStyle/>
                    <a:p>
                      <a:r>
                        <a:rPr lang="it-IT" dirty="0" err="1"/>
                        <a:t>Bagliesi</a:t>
                      </a:r>
                      <a:endParaRPr lang="it-IT" dirty="0"/>
                    </a:p>
                  </a:txBody>
                  <a:tcPr/>
                </a:tc>
                <a:tc>
                  <a:txBody>
                    <a:bodyPr/>
                    <a:lstStyle/>
                    <a:p>
                      <a:r>
                        <a:rPr lang="it-IT" dirty="0"/>
                        <a:t>Di Crescenzo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Partenophe</a:t>
                      </a:r>
                      <a:endParaRPr lang="it-IT" dirty="0"/>
                    </a:p>
                  </a:txBody>
                  <a:tcPr/>
                </a:tc>
                <a:tc>
                  <a:txBody>
                    <a:bodyPr/>
                    <a:lstStyle/>
                    <a:p>
                      <a:endParaRPr lang="it-IT"/>
                    </a:p>
                  </a:txBody>
                  <a:tcPr/>
                </a:tc>
                <a:extLst>
                  <a:ext uri="{0D108BD9-81ED-4DB2-BD59-A6C34878D82A}">
                    <a16:rowId xmlns:a16="http://schemas.microsoft.com/office/drawing/2014/main" val="2216240724"/>
                  </a:ext>
                </a:extLst>
              </a:tr>
              <a:tr h="370840">
                <a:tc>
                  <a:txBody>
                    <a:bodyPr/>
                    <a:lstStyle/>
                    <a:p>
                      <a:endParaRPr lang="it-IT"/>
                    </a:p>
                  </a:txBody>
                  <a:tcPr/>
                </a:tc>
                <a:tc>
                  <a:txBody>
                    <a:bodyPr/>
                    <a:lstStyle/>
                    <a:p>
                      <a:endParaRPr lang="it-IT"/>
                    </a:p>
                  </a:txBody>
                  <a:tcPr/>
                </a:tc>
                <a:tc>
                  <a:txBody>
                    <a:bodyPr/>
                    <a:lstStyle/>
                    <a:p>
                      <a:r>
                        <a:rPr lang="it-IT" dirty="0"/>
                        <a:t>Merola</a:t>
                      </a:r>
                    </a:p>
                  </a:txBody>
                  <a:tcPr/>
                </a:tc>
                <a:tc>
                  <a:txBody>
                    <a:bodyPr/>
                    <a:lstStyle/>
                    <a:p>
                      <a:r>
                        <a:rPr lang="it-IT" dirty="0"/>
                        <a:t>Federico II</a:t>
                      </a:r>
                    </a:p>
                  </a:txBody>
                  <a:tcPr/>
                </a:tc>
                <a:tc>
                  <a:txBody>
                    <a:bodyPr/>
                    <a:lstStyle/>
                    <a:p>
                      <a:endParaRPr lang="it-IT"/>
                    </a:p>
                  </a:txBody>
                  <a:tcPr/>
                </a:tc>
                <a:extLst>
                  <a:ext uri="{0D108BD9-81ED-4DB2-BD59-A6C34878D82A}">
                    <a16:rowId xmlns:a16="http://schemas.microsoft.com/office/drawing/2014/main" val="2346566673"/>
                  </a:ext>
                </a:extLst>
              </a:tr>
              <a:tr h="370840">
                <a:tc>
                  <a:txBody>
                    <a:bodyPr/>
                    <a:lstStyle/>
                    <a:p>
                      <a:endParaRPr lang="it-IT"/>
                    </a:p>
                  </a:txBody>
                  <a:tcPr/>
                </a:tc>
                <a:tc>
                  <a:txBody>
                    <a:bodyPr/>
                    <a:lstStyle/>
                    <a:p>
                      <a:endParaRPr lang="it-IT"/>
                    </a:p>
                  </a:txBody>
                  <a:tcPr/>
                </a:tc>
                <a:tc>
                  <a:txBody>
                    <a:bodyPr/>
                    <a:lstStyle/>
                    <a:p>
                      <a:r>
                        <a:rPr lang="it-IT" dirty="0"/>
                        <a:t>Rossi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Federico II</a:t>
                      </a:r>
                    </a:p>
                  </a:txBody>
                  <a:tcPr/>
                </a:tc>
                <a:tc>
                  <a:txBody>
                    <a:bodyPr/>
                    <a:lstStyle/>
                    <a:p>
                      <a:endParaRPr lang="it-IT" dirty="0"/>
                    </a:p>
                  </a:txBody>
                  <a:tcPr/>
                </a:tc>
                <a:extLst>
                  <a:ext uri="{0D108BD9-81ED-4DB2-BD59-A6C34878D82A}">
                    <a16:rowId xmlns:a16="http://schemas.microsoft.com/office/drawing/2014/main" val="441888766"/>
                  </a:ext>
                </a:extLst>
              </a:tr>
            </a:tbl>
          </a:graphicData>
        </a:graphic>
      </p:graphicFrame>
    </p:spTree>
    <p:extLst>
      <p:ext uri="{BB962C8B-B14F-4D97-AF65-F5344CB8AC3E}">
        <p14:creationId xmlns:p14="http://schemas.microsoft.com/office/powerpoint/2010/main" val="217904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F77931-7248-49E7-A446-42BA3AEA7D06}"/>
              </a:ext>
            </a:extLst>
          </p:cNvPr>
          <p:cNvPicPr>
            <a:picLocks noChangeAspect="1"/>
          </p:cNvPicPr>
          <p:nvPr/>
        </p:nvPicPr>
        <p:blipFill rotWithShape="1">
          <a:blip r:embed="rId2">
            <a:alphaModFix amt="50000"/>
          </a:blip>
          <a:srcRect t="17774" b="25976"/>
          <a:stretch/>
        </p:blipFill>
        <p:spPr>
          <a:xfrm>
            <a:off x="20" y="1"/>
            <a:ext cx="12191980" cy="6857999"/>
          </a:xfrm>
          <a:prstGeom prst="rect">
            <a:avLst/>
          </a:prstGeom>
        </p:spPr>
      </p:pic>
      <p:sp>
        <p:nvSpPr>
          <p:cNvPr id="2" name="Titolo 1">
            <a:extLst>
              <a:ext uri="{FF2B5EF4-FFF2-40B4-BE49-F238E27FC236}">
                <a16:creationId xmlns:a16="http://schemas.microsoft.com/office/drawing/2014/main" id="{B8EDE924-64A9-D849-9EF0-7C801468F442}"/>
              </a:ext>
            </a:extLst>
          </p:cNvPr>
          <p:cNvSpPr>
            <a:spLocks noGrp="1"/>
          </p:cNvSpPr>
          <p:nvPr>
            <p:ph type="ctrTitle"/>
          </p:nvPr>
        </p:nvSpPr>
        <p:spPr>
          <a:xfrm>
            <a:off x="1524000" y="1122362"/>
            <a:ext cx="9144000" cy="2900518"/>
          </a:xfrm>
        </p:spPr>
        <p:txBody>
          <a:bodyPr>
            <a:normAutofit/>
          </a:bodyPr>
          <a:lstStyle/>
          <a:p>
            <a:r>
              <a:rPr lang="it-IT">
                <a:solidFill>
                  <a:srgbClr val="FFFFFF"/>
                </a:solidFill>
              </a:rPr>
              <a:t>Playing with Protons Goes Digital</a:t>
            </a:r>
          </a:p>
        </p:txBody>
      </p:sp>
      <p:sp>
        <p:nvSpPr>
          <p:cNvPr id="6" name="Rettangolo 5">
            <a:extLst>
              <a:ext uri="{FF2B5EF4-FFF2-40B4-BE49-F238E27FC236}">
                <a16:creationId xmlns:a16="http://schemas.microsoft.com/office/drawing/2014/main" id="{5BED68C3-C8CE-7B49-B0D5-1082FDBD2F40}"/>
              </a:ext>
            </a:extLst>
          </p:cNvPr>
          <p:cNvSpPr/>
          <p:nvPr/>
        </p:nvSpPr>
        <p:spPr>
          <a:xfrm>
            <a:off x="3708968" y="4287826"/>
            <a:ext cx="4774064" cy="400110"/>
          </a:xfrm>
          <a:prstGeom prst="rect">
            <a:avLst/>
          </a:prstGeom>
        </p:spPr>
        <p:txBody>
          <a:bodyPr wrap="none">
            <a:spAutoFit/>
          </a:bodyPr>
          <a:lstStyle/>
          <a:p>
            <a:pPr fontAlgn="base"/>
            <a:r>
              <a:rPr lang="it-IT" sz="2000" dirty="0" err="1">
                <a:latin typeface="Raleway"/>
              </a:rPr>
              <a:t>playingwithprotonserasmus@lists.infn.it</a:t>
            </a:r>
            <a:endParaRPr lang="it-IT" sz="2000" b="0" i="0" dirty="0">
              <a:effectLst/>
              <a:latin typeface="Raleway"/>
            </a:endParaRPr>
          </a:p>
        </p:txBody>
      </p:sp>
      <p:pic>
        <p:nvPicPr>
          <p:cNvPr id="1026" name="Picture 2" descr="Playing with Protons - Home | Facebook">
            <a:extLst>
              <a:ext uri="{FF2B5EF4-FFF2-40B4-BE49-F238E27FC236}">
                <a16:creationId xmlns:a16="http://schemas.microsoft.com/office/drawing/2014/main" id="{9044E4F4-6EAA-C74B-92A4-4ADDD162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1" y="240521"/>
            <a:ext cx="2071647" cy="207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017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nteresting ways to say &quot;Nice to meet you&quot; - eAge Tutor">
            <a:extLst>
              <a:ext uri="{FF2B5EF4-FFF2-40B4-BE49-F238E27FC236}">
                <a16:creationId xmlns:a16="http://schemas.microsoft.com/office/drawing/2014/main" id="{593F1CC6-EC46-FC4A-A5BD-41150B478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866" y="1075234"/>
            <a:ext cx="1961106" cy="1109506"/>
          </a:xfrm>
          <a:prstGeom prst="rect">
            <a:avLst/>
          </a:prstGeom>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5CFA95D4-9BBC-0C4D-BF42-C2F81DAB4AB6}"/>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kern="1200" dirty="0">
                <a:solidFill>
                  <a:srgbClr val="FFFFFF"/>
                </a:solidFill>
                <a:latin typeface="+mj-lt"/>
                <a:ea typeface="+mj-ea"/>
                <a:cs typeface="+mj-cs"/>
              </a:rPr>
              <a:t>13 people participating?</a:t>
            </a:r>
          </a:p>
        </p:txBody>
      </p:sp>
      <p:pic>
        <p:nvPicPr>
          <p:cNvPr id="7" name="Segnaposto contenuto 6" descr="Immagine che contiene tavolo&#10;&#10;Descrizione generata automaticamente">
            <a:extLst>
              <a:ext uri="{FF2B5EF4-FFF2-40B4-BE49-F238E27FC236}">
                <a16:creationId xmlns:a16="http://schemas.microsoft.com/office/drawing/2014/main" id="{0E7100B1-1A25-1E49-A4F0-106B67FDB9A0}"/>
              </a:ext>
            </a:extLst>
          </p:cNvPr>
          <p:cNvPicPr>
            <a:picLocks noGrp="1" noChangeAspect="1"/>
          </p:cNvPicPr>
          <p:nvPr>
            <p:ph idx="1"/>
          </p:nvPr>
        </p:nvPicPr>
        <p:blipFill>
          <a:blip r:embed="rId3"/>
          <a:stretch>
            <a:fillRect/>
          </a:stretch>
        </p:blipFill>
        <p:spPr>
          <a:xfrm>
            <a:off x="1964440" y="2374854"/>
            <a:ext cx="8129389" cy="4351338"/>
          </a:xfrm>
        </p:spPr>
      </p:pic>
    </p:spTree>
    <p:extLst>
      <p:ext uri="{BB962C8B-B14F-4D97-AF65-F5344CB8AC3E}">
        <p14:creationId xmlns:p14="http://schemas.microsoft.com/office/powerpoint/2010/main" val="22561752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1230</TotalTime>
  <Words>1577</Words>
  <Application>Microsoft Macintosh PowerPoint</Application>
  <PresentationFormat>Widescreen</PresentationFormat>
  <Paragraphs>195</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Euphemia UCAS</vt:lpstr>
      <vt:lpstr>Raleway</vt:lpstr>
      <vt:lpstr>Tema di Office</vt:lpstr>
      <vt:lpstr>Argomenti per la riunione</vt:lpstr>
      <vt:lpstr>Di cosa deve occuparsi ogni sede </vt:lpstr>
      <vt:lpstr>Calendario Mostre</vt:lpstr>
      <vt:lpstr>Presentazione standard di PowerPoint</vt:lpstr>
      <vt:lpstr>Progetto MIUR PANN2020</vt:lpstr>
      <vt:lpstr>Progetto MIUR – termina maggio 2022</vt:lpstr>
      <vt:lpstr>Progetto ERASMUS+: Playing with Protons goes online</vt:lpstr>
      <vt:lpstr>Playing with Protons Goes Digital</vt:lpstr>
      <vt:lpstr>13 people participating?</vt:lpstr>
      <vt:lpstr>Playing with Protons Goes Digital </vt:lpstr>
      <vt:lpstr>Partners</vt:lpstr>
      <vt:lpstr>Partners</vt:lpstr>
      <vt:lpstr>Project Summary</vt:lpstr>
      <vt:lpstr>Main goals</vt:lpstr>
      <vt:lpstr>Playing with Protons Goes Digital </vt:lpstr>
      <vt:lpstr>How the project is structured</vt:lpstr>
      <vt:lpstr>Budget allocation</vt:lpstr>
      <vt:lpstr>Budget Items</vt:lpstr>
      <vt:lpstr>IO budget and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ppierluigi2000@gmail.com</dc:creator>
  <cp:lastModifiedBy>ppierluigi2000@gmail.com</cp:lastModifiedBy>
  <cp:revision>26</cp:revision>
  <dcterms:created xsi:type="dcterms:W3CDTF">2021-09-26T17:04:56Z</dcterms:created>
  <dcterms:modified xsi:type="dcterms:W3CDTF">2021-09-27T13:35:14Z</dcterms:modified>
</cp:coreProperties>
</file>