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90" r:id="rId4"/>
    <p:sldId id="284" r:id="rId5"/>
    <p:sldId id="286" r:id="rId6"/>
    <p:sldId id="288" r:id="rId7"/>
    <p:sldId id="292" r:id="rId8"/>
    <p:sldId id="289" r:id="rId9"/>
    <p:sldId id="287" r:id="rId10"/>
  </p:sldIdLst>
  <p:sldSz cx="9144000" cy="5143500" type="screen16x9"/>
  <p:notesSz cx="6858000" cy="9144000"/>
  <p:embeddedFontLst>
    <p:embeddedFont>
      <p:font typeface="Arimo" panose="020B0604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 d'Amat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2"/>
    <p:restoredTop sz="94930"/>
  </p:normalViewPr>
  <p:slideViewPr>
    <p:cSldViewPr snapToGrid="0">
      <p:cViewPr varScale="1">
        <p:scale>
          <a:sx n="156" d="100"/>
          <a:sy n="156" d="100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1d3a061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b1d3a061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1d3a0613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b1d3a0613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d3a061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b1d3a061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40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d3a061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b1d3a061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33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d3a061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b1d3a061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75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d3a061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b1d3a061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03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d3a061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b1d3a061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42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d3a061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b1d3a061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0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d3a061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b1d3a061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4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312789" y="214313"/>
            <a:ext cx="45186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>
                <a:solidFill>
                  <a:srgbClr val="0048AA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129401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 err="1">
                <a:solidFill>
                  <a:srgbClr val="FF0000"/>
                </a:solidFill>
              </a:rPr>
              <a:t>Calendario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eventi</a:t>
            </a:r>
            <a:r>
              <a:rPr lang="en-US" dirty="0">
                <a:solidFill>
                  <a:srgbClr val="FF0000"/>
                </a:solidFill>
              </a:rPr>
              <a:t> III </a:t>
            </a:r>
            <a:r>
              <a:rPr lang="en-US" dirty="0" err="1">
                <a:solidFill>
                  <a:srgbClr val="FF0000"/>
                </a:solidFill>
              </a:rPr>
              <a:t>Edizione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238257" y="3346610"/>
            <a:ext cx="2667486" cy="496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</a:rPr>
              <a:t>Anna Colaleo (Bari)</a:t>
            </a:r>
            <a:endParaRPr sz="16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5D598-51A7-B641-B9EB-5464F13EC8B4}"/>
              </a:ext>
            </a:extLst>
          </p:cNvPr>
          <p:cNvSpPr txBox="1"/>
          <p:nvPr/>
        </p:nvSpPr>
        <p:spPr>
          <a:xfrm>
            <a:off x="2583314" y="4421274"/>
            <a:ext cx="3977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Riunione Nazionale A&amp;S 27-28 Settembre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999494" y="0"/>
            <a:ext cx="6913395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" sz="3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endParaRPr sz="3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73044-B0B8-404C-AB43-BF6E37B1B0FE}"/>
              </a:ext>
            </a:extLst>
          </p:cNvPr>
          <p:cNvSpPr txBox="1"/>
          <p:nvPr/>
        </p:nvSpPr>
        <p:spPr>
          <a:xfrm>
            <a:off x="49844" y="1105319"/>
            <a:ext cx="91743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rgbClr val="0432FF"/>
                </a:solidFill>
              </a:rPr>
              <a:t>Seminari nazionali</a:t>
            </a:r>
          </a:p>
          <a:p>
            <a:endParaRPr lang="en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800" dirty="0"/>
              <a:t>Dibattito con  Mangano a seguito visione film “</a:t>
            </a:r>
            <a:r>
              <a:rPr lang="en-IT" sz="1800" b="1" dirty="0"/>
              <a:t>Il senso della bellezza”</a:t>
            </a:r>
            <a:endParaRPr lang="en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800" dirty="0"/>
              <a:t>Dibattito con Forti, Maiani a seguito visione opera teatrale </a:t>
            </a:r>
            <a:r>
              <a:rPr lang="it-IT" sz="1800" b="1" dirty="0"/>
              <a:t>Copenaghen di M. </a:t>
            </a:r>
            <a:r>
              <a:rPr lang="it-IT" sz="1800" b="1" dirty="0" err="1"/>
              <a:t>Frayn</a:t>
            </a:r>
            <a:r>
              <a:rPr lang="en-IT" sz="1800" dirty="0"/>
              <a:t> </a:t>
            </a:r>
          </a:p>
          <a:p>
            <a:endParaRPr lang="en-IT" sz="1800" dirty="0">
              <a:solidFill>
                <a:srgbClr val="0432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rgbClr val="0432FF"/>
                </a:solidFill>
              </a:rPr>
              <a:t>Visita ai laboratori: LNF, CMS e Virgo</a:t>
            </a:r>
          </a:p>
          <a:p>
            <a:endParaRPr lang="en-IT" sz="1800" dirty="0">
              <a:solidFill>
                <a:srgbClr val="0432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rgbClr val="0432FF"/>
                </a:solidFill>
              </a:rPr>
              <a:t>Premiazioni 4 sfide campionato creativita’ </a:t>
            </a:r>
          </a:p>
          <a:p>
            <a:endParaRPr lang="en-IT" sz="1800" dirty="0">
              <a:solidFill>
                <a:srgbClr val="0432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rgbClr val="0432FF"/>
                </a:solidFill>
              </a:rPr>
              <a:t>Seminari locali (vedi presentazioni responsabili)</a:t>
            </a:r>
          </a:p>
          <a:p>
            <a:endParaRPr lang="en-IT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DCC31-2870-654F-9E03-A02072CBA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48"/>
            <a:ext cx="1120015" cy="1115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550FD-EE92-8C4A-895C-96A7FAF2A996}"/>
              </a:ext>
            </a:extLst>
          </p:cNvPr>
          <p:cNvSpPr txBox="1"/>
          <p:nvPr/>
        </p:nvSpPr>
        <p:spPr>
          <a:xfrm>
            <a:off x="1438942" y="643654"/>
            <a:ext cx="583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800" dirty="0">
                <a:solidFill>
                  <a:srgbClr val="FF0000"/>
                </a:solidFill>
              </a:rPr>
              <a:t>Grandissimo numero di proposte di seminari   </a:t>
            </a:r>
            <a:endParaRPr lang="en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800" dirty="0"/>
              <a:t>Non tutte finalizzate a livello nazionale.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800" dirty="0"/>
              <a:t>Molti proposti localmente</a:t>
            </a:r>
          </a:p>
          <a:p>
            <a:r>
              <a:rPr lang="en-IT" sz="1800" dirty="0">
                <a:solidFill>
                  <a:srgbClr val="FF0000"/>
                </a:solidFill>
              </a:rPr>
              <a:t>Tre visite virtuali laboratori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EB0D5E90-22EE-5248-9AFC-0C821EEABE4F}"/>
              </a:ext>
            </a:extLst>
          </p:cNvPr>
          <p:cNvSpPr txBox="1">
            <a:spLocks/>
          </p:cNvSpPr>
          <p:nvPr/>
        </p:nvSpPr>
        <p:spPr>
          <a:xfrm>
            <a:off x="984158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T" dirty="0"/>
              <a:t>Eventi proposti e finalizzati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FC34B3-8297-EE4F-8086-81402801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48"/>
            <a:ext cx="1120015" cy="1115367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8C0DBA93-7A1B-AC49-96F7-2BA8E7F1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04" y="1914936"/>
            <a:ext cx="5228479" cy="32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4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12142D-ADFA-7E4E-BEAF-31FD077D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8" y="139191"/>
            <a:ext cx="8520600" cy="572700"/>
          </a:xfrm>
        </p:spPr>
        <p:txBody>
          <a:bodyPr/>
          <a:lstStyle/>
          <a:p>
            <a:r>
              <a:rPr lang="en-IT" dirty="0"/>
              <a:t>Seminari nazionali e dibattiti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D4F64-D800-184F-A8F6-E3159D315F6E}"/>
              </a:ext>
            </a:extLst>
          </p:cNvPr>
          <p:cNvSpPr txBox="1"/>
          <p:nvPr/>
        </p:nvSpPr>
        <p:spPr>
          <a:xfrm>
            <a:off x="5948895" y="3341127"/>
            <a:ext cx="3195105" cy="1723549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IT" sz="2600" dirty="0">
                <a:solidFill>
                  <a:srgbClr val="0432FF"/>
                </a:solidFill>
              </a:rPr>
              <a:t>35 eventi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T" sz="2000" dirty="0">
                <a:solidFill>
                  <a:schemeClr val="tx1"/>
                </a:solidFill>
              </a:rPr>
              <a:t>30 seminari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T" sz="2000" dirty="0">
                <a:solidFill>
                  <a:schemeClr val="tx1"/>
                </a:solidFill>
              </a:rPr>
              <a:t>Inaugurazione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T" sz="2000" dirty="0">
                <a:solidFill>
                  <a:srgbClr val="9437FF"/>
                </a:solidFill>
              </a:rPr>
              <a:t>2 eventi con artisti noti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T" sz="2000" dirty="0">
                <a:solidFill>
                  <a:srgbClr val="C00000"/>
                </a:solidFill>
              </a:rPr>
              <a:t>2 dibattiti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FD890-44B1-EA4A-8273-C1E38DCD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" y="1006365"/>
            <a:ext cx="2935483" cy="3943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CA52D-25B3-4542-BBAC-BA4E489DB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278" y="920833"/>
            <a:ext cx="3198970" cy="412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7F426B-6AA5-B947-BAC6-325C6E2BA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895" y="1006365"/>
            <a:ext cx="3039358" cy="2229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0908B-E90E-4740-B6DC-D6CC99EC6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048"/>
            <a:ext cx="1120015" cy="11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3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12142D-ADFA-7E4E-BEAF-31FD077D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775" y="23013"/>
            <a:ext cx="3818173" cy="572700"/>
          </a:xfrm>
        </p:spPr>
        <p:txBody>
          <a:bodyPr/>
          <a:lstStyle/>
          <a:p>
            <a:r>
              <a:rPr lang="en-IT" dirty="0"/>
              <a:t>Visita laboratori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DFEF6-6CAA-4743-8203-47801609A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33" y="135353"/>
            <a:ext cx="2632267" cy="1315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F733E-1783-5144-899E-97973B697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068" y="3829977"/>
            <a:ext cx="2337917" cy="13150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8B3766-933A-FE4A-8B62-92063EB9DE24}"/>
              </a:ext>
            </a:extLst>
          </p:cNvPr>
          <p:cNvSpPr txBox="1"/>
          <p:nvPr/>
        </p:nvSpPr>
        <p:spPr>
          <a:xfrm>
            <a:off x="311700" y="1105319"/>
            <a:ext cx="6420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>
                <a:solidFill>
                  <a:srgbClr val="0432FF"/>
                </a:solidFill>
              </a:rPr>
              <a:t>3 visite: </a:t>
            </a:r>
          </a:p>
          <a:p>
            <a:endParaRPr lang="en-IT" sz="2400" dirty="0">
              <a:solidFill>
                <a:srgbClr val="0432FF"/>
              </a:solidFill>
            </a:endParaRPr>
          </a:p>
          <a:p>
            <a:pPr marL="342900" indent="-342900">
              <a:buFontTx/>
              <a:buChar char="-"/>
            </a:pPr>
            <a:r>
              <a:rPr lang="en-IT" sz="1800" dirty="0"/>
              <a:t>LNF    </a:t>
            </a:r>
          </a:p>
          <a:p>
            <a:r>
              <a:rPr lang="en-IT" sz="1800" dirty="0">
                <a:sym typeface="Wingdings" pitchFamily="2" charset="2"/>
              </a:rPr>
              <a:t>        </a:t>
            </a:r>
            <a:r>
              <a:rPr lang="en-IT" sz="1800" dirty="0"/>
              <a:t>   </a:t>
            </a:r>
            <a:r>
              <a:rPr lang="en-IT" sz="1800" dirty="0">
                <a:solidFill>
                  <a:srgbClr val="FF0000"/>
                </a:solidFill>
              </a:rPr>
              <a:t>3142 spettatori </a:t>
            </a:r>
          </a:p>
          <a:p>
            <a:pPr marL="342900" indent="-342900">
              <a:buFontTx/>
              <a:buChar char="-"/>
            </a:pPr>
            <a:endParaRPr lang="en-IT" sz="1800" dirty="0">
              <a:solidFill>
                <a:srgbClr val="FF0000"/>
              </a:solidFill>
            </a:endParaRPr>
          </a:p>
          <a:p>
            <a:endParaRPr lang="en-IT" sz="18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IT" sz="1800" dirty="0"/>
              <a:t>CMS Virtual visit (Pisa) </a:t>
            </a:r>
          </a:p>
          <a:p>
            <a:pPr lvl="4"/>
            <a:r>
              <a:rPr lang="en-IT" sz="1800" dirty="0">
                <a:sym typeface="Wingdings" pitchFamily="2" charset="2"/>
              </a:rPr>
              <a:t>         youtube CERN (821) + youtube art &amp; science 	(99) =       	</a:t>
            </a:r>
            <a:r>
              <a:rPr lang="en-IT" sz="1800" dirty="0">
                <a:solidFill>
                  <a:srgbClr val="FF0000"/>
                </a:solidFill>
                <a:sym typeface="Wingdings" pitchFamily="2" charset="2"/>
              </a:rPr>
              <a:t>910 spettatori</a:t>
            </a:r>
          </a:p>
          <a:p>
            <a:pPr lvl="4"/>
            <a:endParaRPr lang="en-IT" sz="1800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en-IT" sz="1800" dirty="0"/>
              <a:t>Virgo  (Pisa)</a:t>
            </a:r>
          </a:p>
          <a:p>
            <a:r>
              <a:rPr lang="en-IT" sz="1800" dirty="0">
                <a:sym typeface="Wingdings" pitchFamily="2" charset="2"/>
              </a:rPr>
              <a:t>         </a:t>
            </a:r>
            <a:r>
              <a:rPr lang="en-IT" sz="1800" dirty="0"/>
              <a:t> youtube art&amp;science (504) + zoom (200) =&gt;</a:t>
            </a:r>
          </a:p>
          <a:p>
            <a:r>
              <a:rPr lang="en-IT" sz="1800" dirty="0"/>
              <a:t>               </a:t>
            </a:r>
            <a:r>
              <a:rPr lang="en-IT" sz="1800" dirty="0">
                <a:solidFill>
                  <a:srgbClr val="FF0000"/>
                </a:solidFill>
              </a:rPr>
              <a:t>704 spettatori (forse sabato!) </a:t>
            </a:r>
          </a:p>
          <a:p>
            <a:pPr marL="342900" indent="-342900">
              <a:buFontTx/>
              <a:buChar char="-"/>
            </a:pPr>
            <a:endParaRPr lang="en-IT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B79C26-B180-CA43-8C72-F552B56DA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737" y="1520906"/>
            <a:ext cx="1950137" cy="22385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666C81-FCFE-E54B-A108-7E5169EB5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048"/>
            <a:ext cx="1120015" cy="11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1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12142D-ADFA-7E4E-BEAF-31FD077D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7" y="73237"/>
            <a:ext cx="8520600" cy="572700"/>
          </a:xfrm>
        </p:spPr>
        <p:txBody>
          <a:bodyPr/>
          <a:lstStyle/>
          <a:p>
            <a:r>
              <a:rPr lang="en-IT" dirty="0"/>
              <a:t>Campionato creativita’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E95A4-3CC3-504C-B265-A6FEE9DA602E}"/>
              </a:ext>
            </a:extLst>
          </p:cNvPr>
          <p:cNvSpPr txBox="1"/>
          <p:nvPr/>
        </p:nvSpPr>
        <p:spPr>
          <a:xfrm>
            <a:off x="630345" y="1105319"/>
            <a:ext cx="7445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800" dirty="0"/>
              <a:t>Studenti partecipanti alle 4 sfide:</a:t>
            </a:r>
          </a:p>
          <a:p>
            <a:endParaRPr lang="en-IT" sz="1800" dirty="0"/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rgbClr val="0432FF"/>
                </a:solidFill>
              </a:rPr>
              <a:t>S</a:t>
            </a:r>
            <a:r>
              <a:rPr lang="en-IT" sz="1800" dirty="0">
                <a:solidFill>
                  <a:srgbClr val="0432FF"/>
                </a:solidFill>
              </a:rPr>
              <a:t>fida  1  (febbraio) </a:t>
            </a:r>
            <a:r>
              <a:rPr lang="en-IT" sz="1800" dirty="0">
                <a:solidFill>
                  <a:srgbClr val="0432FF"/>
                </a:solidFill>
                <a:sym typeface="Wingdings" pitchFamily="2" charset="2"/>
              </a:rPr>
              <a:t> </a:t>
            </a:r>
            <a:r>
              <a:rPr lang="en-IT" sz="1800" dirty="0">
                <a:solidFill>
                  <a:srgbClr val="0432FF"/>
                </a:solidFill>
              </a:rPr>
              <a:t> 3491</a:t>
            </a:r>
          </a:p>
          <a:p>
            <a:pPr marL="285750" indent="-285750">
              <a:buFontTx/>
              <a:buChar char="-"/>
            </a:pPr>
            <a:r>
              <a:rPr lang="en-IT" sz="1800" dirty="0">
                <a:solidFill>
                  <a:srgbClr val="0432FF"/>
                </a:solidFill>
              </a:rPr>
              <a:t>Sfida  2  (marzo)    </a:t>
            </a:r>
            <a:r>
              <a:rPr lang="en-IT" sz="1800" dirty="0">
                <a:solidFill>
                  <a:srgbClr val="0432FF"/>
                </a:solidFill>
                <a:sym typeface="Wingdings" pitchFamily="2" charset="2"/>
              </a:rPr>
              <a:t> </a:t>
            </a:r>
            <a:r>
              <a:rPr lang="en-IT" sz="1800" dirty="0">
                <a:solidFill>
                  <a:srgbClr val="0432FF"/>
                </a:solidFill>
              </a:rPr>
              <a:t> 3650</a:t>
            </a:r>
          </a:p>
          <a:p>
            <a:pPr marL="285750" indent="-285750">
              <a:buFontTx/>
              <a:buChar char="-"/>
            </a:pPr>
            <a:r>
              <a:rPr lang="en-IT" sz="1800" dirty="0">
                <a:solidFill>
                  <a:srgbClr val="0432FF"/>
                </a:solidFill>
              </a:rPr>
              <a:t>Sifa    3  (aprile)     </a:t>
            </a:r>
            <a:r>
              <a:rPr lang="en-IT" sz="1800" dirty="0">
                <a:solidFill>
                  <a:srgbClr val="0432FF"/>
                </a:solidFill>
                <a:sym typeface="Wingdings" pitchFamily="2" charset="2"/>
              </a:rPr>
              <a:t> </a:t>
            </a:r>
            <a:r>
              <a:rPr lang="en-IT" sz="1800" dirty="0">
                <a:solidFill>
                  <a:srgbClr val="0432FF"/>
                </a:solidFill>
              </a:rPr>
              <a:t>   864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rgbClr val="0432FF"/>
                </a:solidFill>
              </a:rPr>
              <a:t>S</a:t>
            </a:r>
            <a:r>
              <a:rPr lang="en-IT" sz="1800" dirty="0">
                <a:solidFill>
                  <a:srgbClr val="0432FF"/>
                </a:solidFill>
              </a:rPr>
              <a:t>ida   4  (maggio)  </a:t>
            </a:r>
            <a:r>
              <a:rPr lang="en-IT" sz="1800" dirty="0">
                <a:solidFill>
                  <a:srgbClr val="0432FF"/>
                </a:solidFill>
                <a:sym typeface="Wingdings" pitchFamily="2" charset="2"/>
              </a:rPr>
              <a:t> </a:t>
            </a:r>
            <a:r>
              <a:rPr lang="en-IT" sz="1800" dirty="0">
                <a:solidFill>
                  <a:srgbClr val="0432FF"/>
                </a:solidFill>
              </a:rPr>
              <a:t>   617</a:t>
            </a:r>
          </a:p>
          <a:p>
            <a:pPr marL="285750" indent="-285750">
              <a:buFontTx/>
              <a:buChar char="-"/>
            </a:pPr>
            <a:endParaRPr lang="en-IT" sz="1800" dirty="0"/>
          </a:p>
          <a:p>
            <a:r>
              <a:rPr lang="en-GB" sz="1800" b="1" dirty="0">
                <a:solidFill>
                  <a:srgbClr val="00B050"/>
                </a:solidFill>
              </a:rPr>
              <a:t>	T</a:t>
            </a:r>
            <a:r>
              <a:rPr lang="en-IT" sz="1800" b="1" dirty="0">
                <a:solidFill>
                  <a:srgbClr val="00B050"/>
                </a:solidFill>
              </a:rPr>
              <a:t>otale studenti (con ripetizioni) = 8622</a:t>
            </a:r>
          </a:p>
          <a:p>
            <a:endParaRPr lang="en-IT" sz="1800" dirty="0"/>
          </a:p>
          <a:p>
            <a:pPr marL="285750" indent="-285750">
              <a:buFontTx/>
              <a:buChar char="-"/>
            </a:pPr>
            <a:endParaRPr lang="en-IT" sz="1800" dirty="0"/>
          </a:p>
          <a:p>
            <a:pPr marL="285750" indent="-285750">
              <a:buFontTx/>
              <a:buChar char="-"/>
            </a:pPr>
            <a:r>
              <a:rPr lang="en-IT" sz="1800" dirty="0"/>
              <a:t>Solo 2 eventi per premiazioni delle prime due sfide?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4E8C51-1817-1348-AB8F-D666DE4C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48"/>
            <a:ext cx="1120015" cy="11153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36857F-DA8D-754A-8DE4-82432FA1CFB4}"/>
              </a:ext>
            </a:extLst>
          </p:cNvPr>
          <p:cNvSpPr/>
          <p:nvPr/>
        </p:nvSpPr>
        <p:spPr>
          <a:xfrm rot="1263031">
            <a:off x="4787769" y="1945661"/>
            <a:ext cx="423967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T" sz="1800" dirty="0">
                <a:solidFill>
                  <a:srgbClr val="FF0000"/>
                </a:solidFill>
              </a:rPr>
              <a:t>Grande successo. </a:t>
            </a:r>
          </a:p>
          <a:p>
            <a:r>
              <a:rPr lang="en-IT" sz="1800" dirty="0">
                <a:solidFill>
                  <a:srgbClr val="FF0000"/>
                </a:solidFill>
              </a:rPr>
              <a:t>Da riproporre nelle prossime edizioni</a:t>
            </a:r>
          </a:p>
        </p:txBody>
      </p:sp>
    </p:spTree>
    <p:extLst>
      <p:ext uri="{BB962C8B-B14F-4D97-AF65-F5344CB8AC3E}">
        <p14:creationId xmlns:p14="http://schemas.microsoft.com/office/powerpoint/2010/main" val="127459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A6334F15-6945-7844-9059-BC3EF078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2" y="956812"/>
            <a:ext cx="6191283" cy="38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EB0D5E90-22EE-5248-9AFC-0C821EEABE4F}"/>
              </a:ext>
            </a:extLst>
          </p:cNvPr>
          <p:cNvSpPr txBox="1">
            <a:spLocks/>
          </p:cNvSpPr>
          <p:nvPr/>
        </p:nvSpPr>
        <p:spPr>
          <a:xfrm>
            <a:off x="1245415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T" dirty="0"/>
              <a:t>Statistica spettatori al 24/9/2021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FC34B3-8297-EE4F-8086-81402801F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048"/>
            <a:ext cx="1120015" cy="1115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019D44-B7BB-9547-B4E4-B84A071E5ACF}"/>
              </a:ext>
            </a:extLst>
          </p:cNvPr>
          <p:cNvSpPr txBox="1"/>
          <p:nvPr/>
        </p:nvSpPr>
        <p:spPr>
          <a:xfrm rot="393912">
            <a:off x="4200781" y="832769"/>
            <a:ext cx="45704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T" sz="1800" dirty="0">
                <a:solidFill>
                  <a:srgbClr val="FF0000"/>
                </a:solidFill>
              </a:rPr>
              <a:t>Piu’ di 105 mila spettatori per tutti gli eventi</a:t>
            </a:r>
          </a:p>
        </p:txBody>
      </p:sp>
    </p:spTree>
    <p:extLst>
      <p:ext uri="{BB962C8B-B14F-4D97-AF65-F5344CB8AC3E}">
        <p14:creationId xmlns:p14="http://schemas.microsoft.com/office/powerpoint/2010/main" val="326164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EB0D5E90-22EE-5248-9AFC-0C821EEABE4F}"/>
              </a:ext>
            </a:extLst>
          </p:cNvPr>
          <p:cNvSpPr txBox="1">
            <a:spLocks/>
          </p:cNvSpPr>
          <p:nvPr/>
        </p:nvSpPr>
        <p:spPr>
          <a:xfrm>
            <a:off x="1045064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IT" dirty="0"/>
              <a:t>Commenti su eventi nazionali virtuali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369A0-918B-3241-A829-196760A56EF2}"/>
              </a:ext>
            </a:extLst>
          </p:cNvPr>
          <p:cNvSpPr txBox="1"/>
          <p:nvPr/>
        </p:nvSpPr>
        <p:spPr>
          <a:xfrm>
            <a:off x="171190" y="1034923"/>
            <a:ext cx="9083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rgbClr val="0432FF"/>
                </a:solidFill>
              </a:rPr>
              <a:t>Eventi Nazionali virtuali sicuramente sono un successo</a:t>
            </a:r>
          </a:p>
          <a:p>
            <a:pPr lvl="1"/>
            <a:endParaRPr lang="en-IT" sz="1800" i="1" dirty="0">
              <a:solidFill>
                <a:srgbClr val="0432FF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en-IT" sz="1600" i="1" dirty="0"/>
              <a:t>Consentono la fruizione anche successiva all’evento e di raggiungere una audi</a:t>
            </a:r>
            <a:r>
              <a:rPr lang="en-GB" sz="1600" i="1" dirty="0"/>
              <a:t>e</a:t>
            </a:r>
            <a:r>
              <a:rPr lang="en-IT" sz="1600" i="1" dirty="0"/>
              <a:t>nce molto       	vasta, anche non scolastica, con ricaduta positiva sulla divulgazione e dissiminazione 	conoscenza scientifica</a:t>
            </a:r>
          </a:p>
          <a:p>
            <a:pPr marL="285750" lvl="1" indent="-285750">
              <a:buFontTx/>
              <a:buChar char="-"/>
            </a:pPr>
            <a:endParaRPr lang="en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rgbClr val="00B050"/>
                </a:solidFill>
              </a:rPr>
              <a:t>Ritengo che questa modalita’ per eventi nazionali potrebbe essere riproposta in futuro, ovviamente rivedendo la durata dei singoli seminari e il format</a:t>
            </a:r>
          </a:p>
          <a:p>
            <a:endParaRPr lang="en-IT" sz="1800" dirty="0"/>
          </a:p>
          <a:p>
            <a:r>
              <a:rPr lang="en-IT" sz="1800" dirty="0">
                <a:solidFill>
                  <a:srgbClr val="C00000"/>
                </a:solidFill>
              </a:rPr>
              <a:t> Qualche problema organizzativo da correggere:</a:t>
            </a:r>
          </a:p>
          <a:p>
            <a:endParaRPr lang="en-IT" sz="1800" i="1" dirty="0"/>
          </a:p>
          <a:p>
            <a:pPr marL="285750" lvl="1" indent="-285750">
              <a:buFontTx/>
              <a:buChar char="-"/>
            </a:pPr>
            <a:r>
              <a:rPr lang="en-GB" sz="1600" i="1" dirty="0"/>
              <a:t>P</a:t>
            </a:r>
            <a:r>
              <a:rPr lang="en-IT" sz="1600" i="1" dirty="0"/>
              <a:t>reparazione locandine e annuncio alle scuole fatto con poco anticipo</a:t>
            </a:r>
          </a:p>
          <a:p>
            <a:pPr marL="285750" lvl="1" indent="-285750">
              <a:buFontTx/>
              <a:buChar char="-"/>
            </a:pPr>
            <a:endParaRPr lang="en-IT" sz="1600" i="1" dirty="0"/>
          </a:p>
          <a:p>
            <a:pPr marL="285750" lvl="1" indent="-285750">
              <a:buFontTx/>
              <a:buChar char="-"/>
            </a:pPr>
            <a:r>
              <a:rPr lang="en-IT" sz="1600" i="1" dirty="0"/>
              <a:t>Sporadicamente difficolta’ ad individuare il gruppo di regia e </a:t>
            </a:r>
            <a:r>
              <a:rPr lang="en-GB" sz="1600" i="1" dirty="0"/>
              <a:t>I </a:t>
            </a:r>
            <a:r>
              <a:rPr lang="en-IT" sz="1600" i="1" dirty="0"/>
              <a:t>moderatori</a:t>
            </a:r>
            <a:endParaRPr lang="en-IT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9EF68-F127-9B45-B4B7-68D353B0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48"/>
            <a:ext cx="1120015" cy="11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1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562C352-E33F-CA44-B458-D28A45B8B6EF}"/>
              </a:ext>
            </a:extLst>
          </p:cNvPr>
          <p:cNvSpPr txBox="1">
            <a:spLocks/>
          </p:cNvSpPr>
          <p:nvPr/>
        </p:nvSpPr>
        <p:spPr>
          <a:xfrm>
            <a:off x="1120015" y="7431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T" dirty="0"/>
              <a:t>Proposte seminari virtuali per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C29D8-9F8D-BA4F-A57C-86ACB18BDD77}"/>
              </a:ext>
            </a:extLst>
          </p:cNvPr>
          <p:cNvSpPr txBox="1"/>
          <p:nvPr/>
        </p:nvSpPr>
        <p:spPr>
          <a:xfrm>
            <a:off x="560007" y="1326382"/>
            <a:ext cx="844061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200" dirty="0">
                <a:solidFill>
                  <a:srgbClr val="FF0000"/>
                </a:solidFill>
              </a:rPr>
              <a:t>Seminari anche durante la fase creativa?</a:t>
            </a:r>
          </a:p>
          <a:p>
            <a:endParaRPr lang="en-IT" sz="2000" dirty="0"/>
          </a:p>
          <a:p>
            <a:pPr marL="285750" indent="-285750">
              <a:buFontTx/>
              <a:buChar char="-"/>
            </a:pPr>
            <a:r>
              <a:rPr lang="en-GB" sz="2000" dirty="0" err="1"/>
              <a:t>Richiesta</a:t>
            </a:r>
            <a:r>
              <a:rPr lang="en-GB" sz="2000" dirty="0"/>
              <a:t> da </a:t>
            </a:r>
            <a:r>
              <a:rPr lang="en-GB" sz="2000" dirty="0" err="1"/>
              <a:t>alcuni</a:t>
            </a:r>
            <a:r>
              <a:rPr lang="en-GB" sz="2000" dirty="0"/>
              <a:t> </a:t>
            </a:r>
            <a:r>
              <a:rPr lang="en-GB" sz="2000" dirty="0" err="1"/>
              <a:t>docenti</a:t>
            </a:r>
            <a:r>
              <a:rPr lang="en-GB" sz="2000" dirty="0"/>
              <a:t> (per </a:t>
            </a:r>
            <a:r>
              <a:rPr lang="en-GB" sz="2000" dirty="0" err="1"/>
              <a:t>motivi</a:t>
            </a:r>
            <a:r>
              <a:rPr lang="en-GB" sz="2000" dirty="0"/>
              <a:t> di PCTO)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Si </a:t>
            </a:r>
            <a:r>
              <a:rPr lang="en-IT" sz="2000" dirty="0"/>
              <a:t>potrebbero  organizzare seminari nazionali  e  locali (in presenza se possibile) </a:t>
            </a:r>
          </a:p>
          <a:p>
            <a:pPr marL="285750" indent="-285750">
              <a:buFontTx/>
              <a:buChar char="-"/>
            </a:pPr>
            <a:endParaRPr lang="en-IT" sz="2000" dirty="0"/>
          </a:p>
          <a:p>
            <a:pPr marL="285750" indent="-285750">
              <a:buFontTx/>
              <a:buChar char="-"/>
            </a:pPr>
            <a:r>
              <a:rPr lang="en-IT" sz="2000" dirty="0"/>
              <a:t>In tal caso dovremmo fissare una deadline per la presentazione delle proposte </a:t>
            </a:r>
            <a:r>
              <a:rPr lang="en-IT" sz="2000" dirty="0">
                <a:sym typeface="Wingdings" pitchFamily="2" charset="2"/>
              </a:rPr>
              <a:t> </a:t>
            </a:r>
            <a:r>
              <a:rPr lang="en-IT" sz="2000" dirty="0"/>
              <a:t>meta’ ottobre?</a:t>
            </a:r>
          </a:p>
          <a:p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7EACB-10F5-DE40-A275-112A421B7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48"/>
            <a:ext cx="1120015" cy="11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325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403</Words>
  <Application>Microsoft Macintosh PowerPoint</Application>
  <PresentationFormat>On-screen Show (16:9)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Arimo</vt:lpstr>
      <vt:lpstr>Arial</vt:lpstr>
      <vt:lpstr>Simple Light</vt:lpstr>
      <vt:lpstr>Calendario eventi III Edizione</vt:lpstr>
      <vt:lpstr>Eventi 2021</vt:lpstr>
      <vt:lpstr>PowerPoint Presentation</vt:lpstr>
      <vt:lpstr>Seminari nazionali e dibattiti</vt:lpstr>
      <vt:lpstr>Visita laboratori</vt:lpstr>
      <vt:lpstr>Campionato creativita’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all’edizione 2020-22 di Art &amp; Science</dc:title>
  <cp:lastModifiedBy>Anna Colaleo</cp:lastModifiedBy>
  <cp:revision>74</cp:revision>
  <dcterms:modified xsi:type="dcterms:W3CDTF">2021-09-28T06:48:03Z</dcterms:modified>
</cp:coreProperties>
</file>