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908" r:id="rId2"/>
    <p:sldId id="857" r:id="rId3"/>
    <p:sldId id="909" r:id="rId4"/>
    <p:sldId id="907" r:id="rId5"/>
    <p:sldId id="871" r:id="rId6"/>
    <p:sldId id="697" r:id="rId7"/>
    <p:sldId id="880" r:id="rId8"/>
    <p:sldId id="904" r:id="rId9"/>
    <p:sldId id="856" r:id="rId10"/>
    <p:sldId id="858" r:id="rId11"/>
    <p:sldId id="862" r:id="rId12"/>
    <p:sldId id="863" r:id="rId13"/>
    <p:sldId id="869" r:id="rId14"/>
    <p:sldId id="846" r:id="rId15"/>
    <p:sldId id="859" r:id="rId16"/>
    <p:sldId id="860" r:id="rId17"/>
    <p:sldId id="861" r:id="rId18"/>
  </p:sldIdLst>
  <p:sldSz cx="12192000" cy="6858000"/>
  <p:notesSz cx="7099300" cy="10234613"/>
  <p:defaultTextStyle>
    <a:defPPr>
      <a:defRPr lang="en-US"/>
    </a:defPPr>
    <a:lvl1pPr algn="ctr" rtl="0" eaLnBrk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b="1" kern="1200">
        <a:solidFill>
          <a:srgbClr val="3333CC"/>
        </a:solidFill>
        <a:latin typeface="Times New Roman" pitchFamily="18" charset="0"/>
        <a:ea typeface="MS Gothic" pitchFamily="49" charset="-128"/>
        <a:cs typeface="+mn-cs"/>
        <a:sym typeface="Arial" charset="0"/>
      </a:defRPr>
    </a:lvl1pPr>
    <a:lvl2pPr marL="457200" algn="ctr" rtl="0" eaLnBrk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b="1" kern="1200">
        <a:solidFill>
          <a:srgbClr val="3333CC"/>
        </a:solidFill>
        <a:latin typeface="Times New Roman" pitchFamily="18" charset="0"/>
        <a:ea typeface="MS Gothic" pitchFamily="49" charset="-128"/>
        <a:cs typeface="+mn-cs"/>
        <a:sym typeface="Arial" charset="0"/>
      </a:defRPr>
    </a:lvl2pPr>
    <a:lvl3pPr marL="914400" algn="ctr" rtl="0" eaLnBrk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b="1" kern="1200">
        <a:solidFill>
          <a:srgbClr val="3333CC"/>
        </a:solidFill>
        <a:latin typeface="Times New Roman" pitchFamily="18" charset="0"/>
        <a:ea typeface="MS Gothic" pitchFamily="49" charset="-128"/>
        <a:cs typeface="+mn-cs"/>
        <a:sym typeface="Arial" charset="0"/>
      </a:defRPr>
    </a:lvl3pPr>
    <a:lvl4pPr marL="1371600" algn="ctr" rtl="0" eaLnBrk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b="1" kern="1200">
        <a:solidFill>
          <a:srgbClr val="3333CC"/>
        </a:solidFill>
        <a:latin typeface="Times New Roman" pitchFamily="18" charset="0"/>
        <a:ea typeface="MS Gothic" pitchFamily="49" charset="-128"/>
        <a:cs typeface="+mn-cs"/>
        <a:sym typeface="Arial" charset="0"/>
      </a:defRPr>
    </a:lvl4pPr>
    <a:lvl5pPr marL="1828800" algn="ctr" rtl="0" eaLnBrk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b="1" kern="1200">
        <a:solidFill>
          <a:srgbClr val="3333CC"/>
        </a:solidFill>
        <a:latin typeface="Times New Roman" pitchFamily="18" charset="0"/>
        <a:ea typeface="MS Gothic" pitchFamily="49" charset="-128"/>
        <a:cs typeface="+mn-cs"/>
        <a:sym typeface="Arial" charset="0"/>
      </a:defRPr>
    </a:lvl5pPr>
    <a:lvl6pPr marL="2286000" algn="l" defTabSz="914400" rtl="0" eaLnBrk="1" latinLnBrk="0" hangingPunct="1">
      <a:defRPr b="1" kern="1200">
        <a:solidFill>
          <a:srgbClr val="3333CC"/>
        </a:solidFill>
        <a:latin typeface="Times New Roman" pitchFamily="18" charset="0"/>
        <a:ea typeface="MS Gothic" pitchFamily="49" charset="-128"/>
        <a:cs typeface="+mn-cs"/>
        <a:sym typeface="Arial" charset="0"/>
      </a:defRPr>
    </a:lvl6pPr>
    <a:lvl7pPr marL="2743200" algn="l" defTabSz="914400" rtl="0" eaLnBrk="1" latinLnBrk="0" hangingPunct="1">
      <a:defRPr b="1" kern="1200">
        <a:solidFill>
          <a:srgbClr val="3333CC"/>
        </a:solidFill>
        <a:latin typeface="Times New Roman" pitchFamily="18" charset="0"/>
        <a:ea typeface="MS Gothic" pitchFamily="49" charset="-128"/>
        <a:cs typeface="+mn-cs"/>
        <a:sym typeface="Arial" charset="0"/>
      </a:defRPr>
    </a:lvl7pPr>
    <a:lvl8pPr marL="3200400" algn="l" defTabSz="914400" rtl="0" eaLnBrk="1" latinLnBrk="0" hangingPunct="1">
      <a:defRPr b="1" kern="1200">
        <a:solidFill>
          <a:srgbClr val="3333CC"/>
        </a:solidFill>
        <a:latin typeface="Times New Roman" pitchFamily="18" charset="0"/>
        <a:ea typeface="MS Gothic" pitchFamily="49" charset="-128"/>
        <a:cs typeface="+mn-cs"/>
        <a:sym typeface="Arial" charset="0"/>
      </a:defRPr>
    </a:lvl8pPr>
    <a:lvl9pPr marL="3657600" algn="l" defTabSz="914400" rtl="0" eaLnBrk="1" latinLnBrk="0" hangingPunct="1">
      <a:defRPr b="1" kern="1200">
        <a:solidFill>
          <a:srgbClr val="3333CC"/>
        </a:solidFill>
        <a:latin typeface="Times New Roman" pitchFamily="18" charset="0"/>
        <a:ea typeface="MS Gothic" pitchFamily="49" charset="-128"/>
        <a:cs typeface="+mn-cs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0099"/>
    <a:srgbClr val="336600"/>
    <a:srgbClr val="C00000"/>
    <a:srgbClr val="0000CC"/>
    <a:srgbClr val="00FF00"/>
    <a:srgbClr val="3333CC"/>
    <a:srgbClr val="FF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034E78-7F5D-4C2E-B375-FC64B27BC917}" styleName="Stile 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0" autoAdjust="0"/>
    <p:restoredTop sz="86383" autoAdjust="0"/>
  </p:normalViewPr>
  <p:slideViewPr>
    <p:cSldViewPr snapToGrid="0">
      <p:cViewPr varScale="1">
        <p:scale>
          <a:sx n="77" d="100"/>
          <a:sy n="77" d="100"/>
        </p:scale>
        <p:origin x="1266" y="96"/>
      </p:cViewPr>
      <p:guideLst>
        <p:guide orient="horz" pos="2160"/>
        <p:guide pos="3840"/>
      </p:guideLst>
    </p:cSldViewPr>
  </p:slideViewPr>
  <p:outlineViewPr>
    <p:cViewPr>
      <p:scale>
        <a:sx n="25" d="100"/>
        <a:sy n="25" d="100"/>
      </p:scale>
      <p:origin x="0" y="-3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-68"/>
    </p:cViewPr>
  </p:sorterViewPr>
  <p:notesViewPr>
    <p:cSldViewPr snapToGrid="0">
      <p:cViewPr varScale="1">
        <p:scale>
          <a:sx n="37" d="100"/>
          <a:sy n="37" d="100"/>
        </p:scale>
        <p:origin x="-1470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lnSpc>
                <a:spcPct val="100000"/>
              </a:lnSpc>
              <a:buClrTx/>
              <a:buSzTx/>
              <a:buFontTx/>
              <a:buNone/>
              <a:defRPr sz="1300" b="0">
                <a:solidFill>
                  <a:schemeClr val="tx1"/>
                </a:solidFill>
              </a:defRPr>
            </a:lvl1pPr>
          </a:lstStyle>
          <a:p>
            <a:endParaRPr lang="en-US" altLang="it-IT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lnSpc>
                <a:spcPct val="100000"/>
              </a:lnSpc>
              <a:buClrTx/>
              <a:buSzTx/>
              <a:buFontTx/>
              <a:buNone/>
              <a:defRPr sz="1300" b="0">
                <a:solidFill>
                  <a:schemeClr val="tx1"/>
                </a:solidFill>
              </a:defRPr>
            </a:lvl1pPr>
          </a:lstStyle>
          <a:p>
            <a:endParaRPr lang="en-US" altLang="it-IT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lnSpc>
                <a:spcPct val="100000"/>
              </a:lnSpc>
              <a:buClrTx/>
              <a:buSzTx/>
              <a:buFontTx/>
              <a:buNone/>
              <a:defRPr sz="1300" b="0">
                <a:solidFill>
                  <a:schemeClr val="tx1"/>
                </a:solidFill>
              </a:defRPr>
            </a:lvl1pPr>
          </a:lstStyle>
          <a:p>
            <a:endParaRPr lang="en-US" altLang="it-IT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lnSpc>
                <a:spcPct val="100000"/>
              </a:lnSpc>
              <a:buClrTx/>
              <a:buSzTx/>
              <a:buFontTx/>
              <a:buNone/>
              <a:defRPr sz="1300" b="0">
                <a:solidFill>
                  <a:schemeClr val="tx1"/>
                </a:solidFill>
              </a:defRPr>
            </a:lvl1pPr>
          </a:lstStyle>
          <a:p>
            <a:fld id="{0159A0A2-37C8-414B-983C-2D5617A2D90E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842168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lnSpc>
                <a:spcPct val="100000"/>
              </a:lnSpc>
              <a:buClrTx/>
              <a:buSzTx/>
              <a:buFontTx/>
              <a:buNone/>
              <a:defRPr sz="1300" b="0">
                <a:solidFill>
                  <a:schemeClr val="tx1"/>
                </a:solidFill>
              </a:defRPr>
            </a:lvl1pPr>
          </a:lstStyle>
          <a:p>
            <a:endParaRPr lang="en-US" altLang="it-I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lnSpc>
                <a:spcPct val="100000"/>
              </a:lnSpc>
              <a:buClrTx/>
              <a:buSzTx/>
              <a:buFontTx/>
              <a:buNone/>
              <a:defRPr sz="1300" b="0">
                <a:solidFill>
                  <a:schemeClr val="tx1"/>
                </a:solidFill>
              </a:defRPr>
            </a:lvl1pPr>
          </a:lstStyle>
          <a:p>
            <a:endParaRPr lang="en-US" altLang="it-IT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text styles</a:t>
            </a:r>
          </a:p>
          <a:p>
            <a:pPr lvl="1"/>
            <a:r>
              <a:rPr lang="en-US" altLang="it-IT" smtClean="0"/>
              <a:t>Second level</a:t>
            </a:r>
          </a:p>
          <a:p>
            <a:pPr lvl="2"/>
            <a:r>
              <a:rPr lang="en-US" altLang="it-IT" smtClean="0"/>
              <a:t>Third level</a:t>
            </a:r>
          </a:p>
          <a:p>
            <a:pPr lvl="3"/>
            <a:r>
              <a:rPr lang="en-US" altLang="it-IT" smtClean="0"/>
              <a:t>Fourth level</a:t>
            </a:r>
          </a:p>
          <a:p>
            <a:pPr lvl="4"/>
            <a:r>
              <a:rPr lang="en-US" altLang="it-IT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lnSpc>
                <a:spcPct val="100000"/>
              </a:lnSpc>
              <a:buClrTx/>
              <a:buSzTx/>
              <a:buFontTx/>
              <a:buNone/>
              <a:defRPr sz="1300" b="0">
                <a:solidFill>
                  <a:schemeClr val="tx1"/>
                </a:solidFill>
              </a:defRPr>
            </a:lvl1pPr>
          </a:lstStyle>
          <a:p>
            <a:endParaRPr lang="en-US" altLang="it-I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lnSpc>
                <a:spcPct val="100000"/>
              </a:lnSpc>
              <a:buClrTx/>
              <a:buSzTx/>
              <a:buFontTx/>
              <a:buNone/>
              <a:defRPr sz="1300" b="0">
                <a:solidFill>
                  <a:schemeClr val="tx1"/>
                </a:solidFill>
              </a:defRPr>
            </a:lvl1pPr>
          </a:lstStyle>
          <a:p>
            <a:fld id="{DC344B99-CFA6-4E35-9646-AA20A22A16BC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750269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44B99-CFA6-4E35-9646-AA20A22A16BC}" type="slidenum">
              <a:rPr lang="en-US" altLang="it-IT" smtClean="0"/>
              <a:pPr/>
              <a:t>4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201372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C2A87F-99D7-44AC-A203-1DB8DE804643}" type="slidenum">
              <a:rPr lang="en-US" altLang="it-IT"/>
              <a:pPr/>
              <a:t>6</a:t>
            </a:fld>
            <a:endParaRPr lang="en-US" altLang="it-IT"/>
          </a:p>
        </p:txBody>
      </p:sp>
      <p:sp>
        <p:nvSpPr>
          <p:cNvPr id="802818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6" rIns="91411" bIns="45706"/>
          <a:lstStyle>
            <a:lvl1pPr algn="l" defTabSz="990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1087675" indent="-40592375" algn="l" defTabSz="9906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47842488" indent="-46356588" algn="l" defTabSz="990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337788" indent="-46356588" algn="l" defTabSz="990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8794988" indent="-46356588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49252188" indent="-46356588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9709388" indent="-46356588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50166588" indent="-46356588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9A93D56A-B526-4D97-B85E-C25754E26C5C}" type="slidenum">
              <a:rPr lang="en-GB" altLang="it-IT" sz="1500" b="0">
                <a:latin typeface="Arial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6</a:t>
            </a:fld>
            <a:endParaRPr lang="en-GB" altLang="it-IT" sz="1500" b="0">
              <a:latin typeface="Arial" charset="0"/>
            </a:endParaRPr>
          </a:p>
        </p:txBody>
      </p:sp>
      <p:sp>
        <p:nvSpPr>
          <p:cNvPr id="80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025" y="657225"/>
            <a:ext cx="6223000" cy="3500438"/>
          </a:xfr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802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376738"/>
            <a:ext cx="5011738" cy="4071937"/>
          </a:xfrm>
          <a:ln/>
        </p:spPr>
        <p:txBody>
          <a:bodyPr wrap="none" lIns="86823" tIns="43411" rIns="86823" bIns="43411" anchor="ctr"/>
          <a:lstStyle/>
          <a:p>
            <a:pPr defTabSz="762000"/>
            <a:endParaRPr lang="fi-FI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44B99-CFA6-4E35-9646-AA20A22A16BC}" type="slidenum">
              <a:rPr lang="en-US" altLang="it-IT" smtClean="0"/>
              <a:pPr/>
              <a:t>13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181801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685800"/>
            <a:ext cx="10295467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it-IT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44800" y="3886200"/>
            <a:ext cx="8534400" cy="1771650"/>
          </a:xfrm>
        </p:spPr>
        <p:txBody>
          <a:bodyPr/>
          <a:lstStyle>
            <a:lvl1pPr marL="0" indent="0">
              <a:buFontTx/>
              <a:buNone/>
              <a:defRPr>
                <a:latin typeface="Arial Black" pitchFamily="34" charset="0"/>
              </a:defRPr>
            </a:lvl1pPr>
          </a:lstStyle>
          <a:p>
            <a:pPr lvl="0"/>
            <a:r>
              <a:rPr lang="en-US" altLang="it-IT" noProof="0" smtClean="0"/>
              <a:t>Click to edit Master subtitle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948267" y="6229350"/>
            <a:ext cx="2573867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r>
              <a:rPr lang="it-IT" altLang="it-IT" smtClean="0"/>
              <a:t>30/06/2021</a:t>
            </a:r>
            <a:endParaRPr lang="en-US" altLang="it-IT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99467" y="6229350"/>
            <a:ext cx="3793067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r>
              <a:rPr lang="fr-FR" altLang="it-IT" smtClean="0"/>
              <a:t>TOTEM, riunione Gr1, Bari</a:t>
            </a:r>
            <a:endParaRPr lang="en-US" altLang="it-IT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805333" y="6229350"/>
            <a:ext cx="2438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fld id="{B5F9BD1D-F832-4E12-919E-EAE9D4CED73F}" type="slidenum">
              <a:rPr lang="en-US" altLang="it-IT"/>
              <a:pPr/>
              <a:t>‹N›</a:t>
            </a:fld>
            <a:endParaRPr lang="en-US" altLang="it-IT"/>
          </a:p>
        </p:txBody>
      </p:sp>
      <p:pic>
        <p:nvPicPr>
          <p:cNvPr id="4103" name="Picture 7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743201"/>
            <a:ext cx="109728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 smtClean="0"/>
              <a:t>30/06/2021</a:t>
            </a:r>
            <a:endParaRPr lang="en-US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it-IT" smtClean="0"/>
              <a:t>TOTEM, riunione Gr1, Bari</a:t>
            </a:r>
            <a:endParaRPr lang="en-US" altLang="it-IT">
              <a:solidFill>
                <a:schemeClr val="bg2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4F753-A9F2-4861-9523-9F966283AB2A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7186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88400" y="228600"/>
            <a:ext cx="2726267" cy="58293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7975600" cy="58293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 smtClean="0"/>
              <a:t>30/06/2021</a:t>
            </a:r>
            <a:endParaRPr lang="en-US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it-IT" smtClean="0"/>
              <a:t>TOTEM, riunione Gr1, Bari</a:t>
            </a:r>
            <a:endParaRPr lang="en-US" altLang="it-IT">
              <a:solidFill>
                <a:schemeClr val="bg2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E77DF-DE78-4903-82EB-7AE9C5ED5BA2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674622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 smtClean="0"/>
              <a:t>30/06/2021</a:t>
            </a:r>
            <a:endParaRPr lang="en-US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it-IT" smtClean="0"/>
              <a:t>TOTEM, riunione Gr1, Bari</a:t>
            </a:r>
            <a:endParaRPr lang="en-US" altLang="it-IT">
              <a:solidFill>
                <a:schemeClr val="bg2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23BBD-86C6-43C3-BF63-9DBE5A9F6A8A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136602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 smtClean="0"/>
              <a:t>30/06/2021</a:t>
            </a:r>
            <a:endParaRPr lang="en-US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it-IT" smtClean="0"/>
              <a:t>TOTEM, riunione Gr1, Bari</a:t>
            </a:r>
            <a:endParaRPr lang="en-US" altLang="it-IT">
              <a:solidFill>
                <a:schemeClr val="bg2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0EB4F-9F11-4CE8-BAA9-2417BA511D26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950305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885950"/>
            <a:ext cx="5350933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63734" y="1885950"/>
            <a:ext cx="5350933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 smtClean="0"/>
              <a:t>30/06/2021</a:t>
            </a:r>
            <a:endParaRPr lang="en-US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it-IT" smtClean="0"/>
              <a:t>TOTEM, riunione Gr1, Bari</a:t>
            </a:r>
            <a:endParaRPr lang="en-US" altLang="it-IT">
              <a:solidFill>
                <a:schemeClr val="bg2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147CA-1074-4224-B288-C0DC7C417667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122464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 smtClean="0"/>
              <a:t>30/06/2021</a:t>
            </a:r>
            <a:endParaRPr lang="en-US" alt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it-IT" smtClean="0"/>
              <a:t>TOTEM, riunione Gr1, Bari</a:t>
            </a:r>
            <a:endParaRPr lang="en-US" altLang="it-IT">
              <a:solidFill>
                <a:schemeClr val="bg2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CF025-05ED-49AF-A33A-8DC2CE08BD73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851633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 smtClean="0"/>
              <a:t>30/06/2021</a:t>
            </a:r>
            <a:endParaRPr lang="en-US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it-IT" smtClean="0"/>
              <a:t>TOTEM, riunione Gr1, Bari</a:t>
            </a:r>
            <a:endParaRPr lang="en-US" altLang="it-IT">
              <a:solidFill>
                <a:schemeClr val="bg2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8821A-EE1A-433C-AAD3-F514B395C26C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782693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 smtClean="0"/>
              <a:t>30/06/2021</a:t>
            </a:r>
            <a:endParaRPr lang="en-US" alt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it-IT" smtClean="0"/>
              <a:t>TOTEM, riunione Gr1, Bari</a:t>
            </a:r>
            <a:endParaRPr lang="en-US" altLang="it-IT">
              <a:solidFill>
                <a:schemeClr val="bg2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4B6B7-F7A7-4460-AEE5-10BE1FF1505E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856498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 smtClean="0"/>
              <a:t>30/06/2021</a:t>
            </a:r>
            <a:endParaRPr lang="en-US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it-IT" smtClean="0"/>
              <a:t>TOTEM, riunione Gr1, Bari</a:t>
            </a:r>
            <a:endParaRPr lang="en-US" altLang="it-IT">
              <a:solidFill>
                <a:schemeClr val="bg2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13F38-0078-4EDB-A959-FF0E1E121994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687092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 smtClean="0"/>
              <a:t>30/06/2021</a:t>
            </a:r>
            <a:endParaRPr lang="en-US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it-IT" smtClean="0"/>
              <a:t>TOTEM, riunione Gr1, Bari</a:t>
            </a:r>
            <a:endParaRPr lang="en-US" altLang="it-IT">
              <a:solidFill>
                <a:schemeClr val="bg2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6AE13-ED8C-4543-933D-51B684D7E5DB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661794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1029546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885950"/>
            <a:ext cx="10905067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text styles</a:t>
            </a:r>
          </a:p>
          <a:p>
            <a:pPr lvl="1"/>
            <a:r>
              <a:rPr lang="en-US" altLang="it-IT" smtClean="0"/>
              <a:t>Second level</a:t>
            </a:r>
          </a:p>
          <a:p>
            <a:pPr lvl="2"/>
            <a:r>
              <a:rPr lang="en-US" altLang="it-IT" smtClean="0"/>
              <a:t>Third level</a:t>
            </a:r>
          </a:p>
          <a:p>
            <a:pPr lvl="3"/>
            <a:r>
              <a:rPr lang="en-US" altLang="it-IT" smtClean="0"/>
              <a:t>Fourth level</a:t>
            </a:r>
          </a:p>
          <a:p>
            <a:pPr lvl="4"/>
            <a:r>
              <a:rPr lang="en-US" altLang="it-IT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5733" y="622935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 sz="1400" b="0">
                <a:solidFill>
                  <a:schemeClr val="bg2"/>
                </a:solidFill>
                <a:latin typeface="Arial" charset="0"/>
              </a:defRPr>
            </a:lvl1pPr>
          </a:lstStyle>
          <a:p>
            <a:r>
              <a:rPr lang="it-IT" altLang="it-IT" smtClean="0"/>
              <a:t>30/06/2021</a:t>
            </a:r>
            <a:endParaRPr lang="en-US" altLang="it-IT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77534" y="6229350"/>
            <a:ext cx="763481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 sz="1400" b="0">
                <a:solidFill>
                  <a:srgbClr val="0000CC"/>
                </a:solidFill>
                <a:latin typeface="Arial" charset="0"/>
              </a:defRPr>
            </a:lvl1pPr>
          </a:lstStyle>
          <a:p>
            <a:r>
              <a:rPr lang="fr-FR" altLang="it-IT" smtClean="0"/>
              <a:t>TOTEM, riunione Gr1, Bari</a:t>
            </a:r>
            <a:endParaRPr lang="en-US" altLang="it-IT">
              <a:solidFill>
                <a:schemeClr val="bg2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74667" y="622935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 sz="1400" b="0">
                <a:solidFill>
                  <a:schemeClr val="bg2"/>
                </a:solidFill>
                <a:latin typeface="Arial" charset="0"/>
              </a:defRPr>
            </a:lvl1pPr>
          </a:lstStyle>
          <a:p>
            <a:fld id="{4701E88C-9F6A-4DA7-9B8E-2452C9D0BA6D}" type="slidenum">
              <a:rPr lang="en-US" altLang="it-IT"/>
              <a:pPr/>
              <a:t>‹N›</a:t>
            </a:fld>
            <a:endParaRPr lang="en-US" altLang="it-IT"/>
          </a:p>
        </p:txBody>
      </p:sp>
      <p:pic>
        <p:nvPicPr>
          <p:cNvPr id="3079" name="Picture 7" descr="paint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914401"/>
            <a:ext cx="109728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6600"/>
        </a:buClr>
        <a:buChar char="•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0.png"/><Relationship Id="rId4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0.png"/><Relationship Id="rId4" Type="http://schemas.openxmlformats.org/officeDocument/2006/relationships/image" Target="../media/image58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TOTEM Status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189973"/>
            <a:ext cx="10905067" cy="503937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TOTEM </a:t>
            </a:r>
            <a:r>
              <a:rPr lang="en-US" dirty="0" err="1" smtClean="0"/>
              <a:t>completerà</a:t>
            </a:r>
            <a:r>
              <a:rPr lang="en-US" dirty="0" smtClean="0"/>
              <a:t> la </a:t>
            </a:r>
            <a:r>
              <a:rPr lang="en-US" dirty="0" err="1" smtClean="0"/>
              <a:t>sua</a:t>
            </a:r>
            <a:r>
              <a:rPr lang="en-US" dirty="0" smtClean="0"/>
              <a:t> campagna di </a:t>
            </a:r>
            <a:r>
              <a:rPr lang="en-US" dirty="0" err="1" smtClean="0"/>
              <a:t>presa</a:t>
            </a:r>
            <a:r>
              <a:rPr lang="en-US" dirty="0" smtClean="0"/>
              <a:t> </a:t>
            </a:r>
            <a:r>
              <a:rPr lang="en-US" dirty="0" err="1" smtClean="0"/>
              <a:t>dati</a:t>
            </a:r>
            <a:r>
              <a:rPr lang="en-US" dirty="0" smtClean="0"/>
              <a:t> con </a:t>
            </a:r>
            <a:r>
              <a:rPr lang="en-US" dirty="0" err="1" smtClean="0"/>
              <a:t>l’ultimo</a:t>
            </a:r>
            <a:r>
              <a:rPr lang="en-US" dirty="0" smtClean="0"/>
              <a:t> run special a </a:t>
            </a:r>
            <a:r>
              <a:rPr lang="en-US" dirty="0" err="1" smtClean="0"/>
              <a:t>l’energia</a:t>
            </a:r>
            <a:r>
              <a:rPr lang="en-US" dirty="0" smtClean="0"/>
              <a:t>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alta</a:t>
            </a:r>
            <a:r>
              <a:rPr lang="en-US" dirty="0" smtClean="0"/>
              <a:t> </a:t>
            </a:r>
            <a:r>
              <a:rPr lang="en-US" dirty="0" err="1" smtClean="0"/>
              <a:t>possibile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Run3.</a:t>
            </a:r>
          </a:p>
          <a:p>
            <a:r>
              <a:rPr lang="en-US" dirty="0" smtClean="0"/>
              <a:t>Le </a:t>
            </a:r>
            <a:r>
              <a:rPr lang="en-US" dirty="0" err="1" smtClean="0"/>
              <a:t>attività</a:t>
            </a:r>
            <a:r>
              <a:rPr lang="en-US" dirty="0" smtClean="0"/>
              <a:t> </a:t>
            </a:r>
            <a:r>
              <a:rPr lang="en-US" dirty="0" err="1" smtClean="0"/>
              <a:t>saranno</a:t>
            </a:r>
            <a:r>
              <a:rPr lang="en-US" dirty="0" smtClean="0"/>
              <a:t> </a:t>
            </a:r>
            <a:r>
              <a:rPr lang="en-US" dirty="0" err="1" smtClean="0"/>
              <a:t>quindi</a:t>
            </a:r>
            <a:r>
              <a:rPr lang="en-US" dirty="0" smtClean="0"/>
              <a:t> legate al:</a:t>
            </a:r>
          </a:p>
          <a:p>
            <a:pPr lvl="1"/>
            <a:r>
              <a:rPr lang="en-US" dirty="0" err="1" smtClean="0"/>
              <a:t>Completamento</a:t>
            </a:r>
            <a:r>
              <a:rPr lang="en-US" dirty="0" smtClean="0"/>
              <a:t> del </a:t>
            </a:r>
            <a:r>
              <a:rPr lang="en-US" dirty="0" err="1" smtClean="0"/>
              <a:t>nuovo</a:t>
            </a:r>
            <a:r>
              <a:rPr lang="en-US" dirty="0" smtClean="0"/>
              <a:t> </a:t>
            </a:r>
            <a:r>
              <a:rPr lang="en-US" dirty="0" err="1" smtClean="0"/>
              <a:t>rivelatore</a:t>
            </a:r>
            <a:r>
              <a:rPr lang="en-US" dirty="0" smtClean="0"/>
              <a:t> T2;</a:t>
            </a:r>
          </a:p>
          <a:p>
            <a:pPr lvl="1"/>
            <a:r>
              <a:rPr lang="en-US" dirty="0" smtClean="0"/>
              <a:t>Commissioning del detector per la </a:t>
            </a:r>
            <a:r>
              <a:rPr lang="en-US" dirty="0" err="1" smtClean="0"/>
              <a:t>preparazione</a:t>
            </a:r>
            <a:r>
              <a:rPr lang="en-US" dirty="0" smtClean="0"/>
              <a:t> al run </a:t>
            </a:r>
            <a:r>
              <a:rPr lang="en-US" dirty="0" err="1" smtClean="0"/>
              <a:t>speciale</a:t>
            </a:r>
            <a:r>
              <a:rPr lang="en-US" dirty="0" smtClean="0"/>
              <a:t>, i.e. </a:t>
            </a:r>
            <a:r>
              <a:rPr lang="en-US" dirty="0" err="1" smtClean="0"/>
              <a:t>rivelatori</a:t>
            </a:r>
            <a:r>
              <a:rPr lang="en-US" dirty="0" smtClean="0"/>
              <a:t>, DAQ, DCS etc. etc.</a:t>
            </a:r>
          </a:p>
          <a:p>
            <a:pPr lvl="1"/>
            <a:r>
              <a:rPr lang="en-US" dirty="0" err="1" smtClean="0"/>
              <a:t>Partecipazione</a:t>
            </a:r>
            <a:r>
              <a:rPr lang="en-US" dirty="0" smtClean="0"/>
              <a:t> al run special.</a:t>
            </a:r>
          </a:p>
          <a:p>
            <a:r>
              <a:rPr lang="en-US" dirty="0" err="1" smtClean="0"/>
              <a:t>Malgrado</a:t>
            </a:r>
            <a:r>
              <a:rPr lang="en-US" dirty="0" smtClean="0"/>
              <a:t> le </a:t>
            </a:r>
            <a:r>
              <a:rPr lang="en-US" dirty="0" err="1" smtClean="0"/>
              <a:t>attività</a:t>
            </a:r>
            <a:r>
              <a:rPr lang="en-US" dirty="0" smtClean="0"/>
              <a:t> di </a:t>
            </a:r>
            <a:r>
              <a:rPr lang="en-US" dirty="0" err="1" smtClean="0"/>
              <a:t>presa</a:t>
            </a:r>
            <a:r>
              <a:rPr lang="en-US" dirty="0" smtClean="0"/>
              <a:t> </a:t>
            </a:r>
            <a:r>
              <a:rPr lang="en-US" dirty="0" err="1" smtClean="0"/>
              <a:t>dati</a:t>
            </a:r>
            <a:r>
              <a:rPr lang="en-US" dirty="0" smtClean="0"/>
              <a:t> </a:t>
            </a:r>
            <a:r>
              <a:rPr lang="en-US" dirty="0" err="1" smtClean="0"/>
              <a:t>ancora</a:t>
            </a:r>
            <a:r>
              <a:rPr lang="en-US" dirty="0" smtClean="0"/>
              <a:t> </a:t>
            </a:r>
            <a:r>
              <a:rPr lang="en-US" dirty="0" err="1" smtClean="0"/>
              <a:t>previste</a:t>
            </a:r>
            <a:r>
              <a:rPr lang="en-US" dirty="0" smtClean="0"/>
              <a:t>, è </a:t>
            </a:r>
            <a:r>
              <a:rPr lang="en-US" dirty="0" err="1" smtClean="0"/>
              <a:t>stato</a:t>
            </a:r>
            <a:r>
              <a:rPr lang="en-US" dirty="0" smtClean="0"/>
              <a:t> </a:t>
            </a:r>
            <a:r>
              <a:rPr lang="en-US" dirty="0" err="1" smtClean="0"/>
              <a:t>stabilito</a:t>
            </a:r>
            <a:r>
              <a:rPr lang="en-US" dirty="0" smtClean="0"/>
              <a:t> di </a:t>
            </a:r>
            <a:r>
              <a:rPr lang="en-US" dirty="0" err="1" smtClean="0"/>
              <a:t>chiudere</a:t>
            </a:r>
            <a:r>
              <a:rPr lang="en-US" dirty="0" smtClean="0"/>
              <a:t> la </a:t>
            </a:r>
            <a:r>
              <a:rPr lang="en-US" dirty="0" err="1" smtClean="0"/>
              <a:t>sigla</a:t>
            </a:r>
            <a:r>
              <a:rPr lang="en-US" dirty="0" smtClean="0"/>
              <a:t> in CSN1 e </a:t>
            </a:r>
            <a:r>
              <a:rPr lang="en-US" dirty="0" err="1" smtClean="0"/>
              <a:t>completare</a:t>
            </a:r>
            <a:r>
              <a:rPr lang="en-US" dirty="0" smtClean="0"/>
              <a:t> </a:t>
            </a:r>
            <a:r>
              <a:rPr lang="en-US" dirty="0" err="1" smtClean="0"/>
              <a:t>l’iter</a:t>
            </a:r>
            <a:r>
              <a:rPr lang="en-US" dirty="0" smtClean="0"/>
              <a:t> </a:t>
            </a:r>
            <a:r>
              <a:rPr lang="en-US" dirty="0" err="1" smtClean="0"/>
              <a:t>dell’MOU</a:t>
            </a:r>
            <a:r>
              <a:rPr lang="en-US" dirty="0" smtClean="0"/>
              <a:t> con CMS del 2018, </a:t>
            </a:r>
            <a:r>
              <a:rPr lang="en-US" dirty="0" err="1" smtClean="0"/>
              <a:t>integrando</a:t>
            </a:r>
            <a:r>
              <a:rPr lang="en-US" dirty="0" smtClean="0"/>
              <a:t> </a:t>
            </a:r>
            <a:r>
              <a:rPr lang="en-US" dirty="0" err="1" smtClean="0"/>
              <a:t>anche</a:t>
            </a:r>
            <a:r>
              <a:rPr lang="en-US" dirty="0" smtClean="0"/>
              <a:t> le </a:t>
            </a:r>
            <a:r>
              <a:rPr lang="en-US" dirty="0" err="1" smtClean="0"/>
              <a:t>attività</a:t>
            </a:r>
            <a:r>
              <a:rPr lang="en-US" dirty="0" smtClean="0"/>
              <a:t> di TOTEM in CMS. </a:t>
            </a:r>
          </a:p>
          <a:p>
            <a:r>
              <a:rPr lang="en-US" dirty="0" smtClean="0"/>
              <a:t>Le </a:t>
            </a:r>
            <a:r>
              <a:rPr lang="en-US" dirty="0" err="1" smtClean="0"/>
              <a:t>risorse</a:t>
            </a:r>
            <a:r>
              <a:rPr lang="en-US" dirty="0" smtClean="0"/>
              <a:t> per </a:t>
            </a:r>
            <a:r>
              <a:rPr lang="en-US" dirty="0" err="1" smtClean="0"/>
              <a:t>completare</a:t>
            </a:r>
            <a:r>
              <a:rPr lang="en-US" dirty="0" smtClean="0"/>
              <a:t> la </a:t>
            </a:r>
            <a:r>
              <a:rPr lang="en-US" dirty="0" err="1" smtClean="0"/>
              <a:t>presa</a:t>
            </a:r>
            <a:r>
              <a:rPr lang="en-US" dirty="0" smtClean="0"/>
              <a:t> </a:t>
            </a:r>
            <a:r>
              <a:rPr lang="en-US" dirty="0" err="1" smtClean="0"/>
              <a:t>dati</a:t>
            </a:r>
            <a:r>
              <a:rPr lang="en-US" dirty="0" smtClean="0"/>
              <a:t> </a:t>
            </a:r>
            <a:r>
              <a:rPr lang="en-US" dirty="0" err="1" smtClean="0"/>
              <a:t>verranno</a:t>
            </a:r>
            <a:r>
              <a:rPr lang="en-US" dirty="0" smtClean="0"/>
              <a:t> </a:t>
            </a:r>
            <a:r>
              <a:rPr lang="en-US" dirty="0" err="1" smtClean="0"/>
              <a:t>richieste</a:t>
            </a:r>
            <a:r>
              <a:rPr lang="en-US" dirty="0" smtClean="0"/>
              <a:t> via CMS, per chi ha </a:t>
            </a:r>
            <a:r>
              <a:rPr lang="en-US" dirty="0" err="1" smtClean="0"/>
              <a:t>percentuali</a:t>
            </a:r>
            <a:r>
              <a:rPr lang="en-US" dirty="0" smtClean="0"/>
              <a:t> in PPS, o </a:t>
            </a:r>
            <a:r>
              <a:rPr lang="en-US" dirty="0" err="1" smtClean="0"/>
              <a:t>su</a:t>
            </a:r>
            <a:r>
              <a:rPr lang="en-US" dirty="0" smtClean="0"/>
              <a:t> DOT1, per chi non ha le </a:t>
            </a:r>
            <a:r>
              <a:rPr lang="en-US" dirty="0" err="1" smtClean="0"/>
              <a:t>percentuali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altLang="it-IT" smtClean="0"/>
              <a:t>30/06/2021</a:t>
            </a:r>
            <a:endParaRPr lang="en-US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it-IT" smtClean="0"/>
              <a:t>TOTEM, riunione Gr1, Bari</a:t>
            </a:r>
            <a:endParaRPr lang="en-US" altLang="it-IT">
              <a:solidFill>
                <a:schemeClr val="bg2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3BBD-86C6-43C3-BF63-9DBE5A9F6A8A}" type="slidenum">
              <a:rPr lang="en-US" altLang="it-IT" smtClean="0"/>
              <a:pPr/>
              <a:t>1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811495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72136" y="241717"/>
            <a:ext cx="7721600" cy="609600"/>
          </a:xfrm>
        </p:spPr>
        <p:txBody>
          <a:bodyPr/>
          <a:lstStyle/>
          <a:p>
            <a:r>
              <a:rPr lang="en-US" dirty="0" smtClean="0"/>
              <a:t>Cross-section measurements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altLang="it-IT" smtClean="0"/>
              <a:t>30/06/2021</a:t>
            </a:r>
            <a:endParaRPr lang="en-US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it-IT" smtClean="0"/>
              <a:t>TOTEM, riunione Gr1, Bari</a:t>
            </a:r>
            <a:endParaRPr lang="en-US" altLang="it-IT" dirty="0">
              <a:solidFill>
                <a:schemeClr val="bg2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3BBD-86C6-43C3-BF63-9DBE5A9F6A8A}" type="slidenum">
              <a:rPr lang="en-US" altLang="it-IT" smtClean="0"/>
              <a:pPr/>
              <a:t>10</a:t>
            </a:fld>
            <a:endParaRPr lang="en-US" alt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egnaposto contenuto 14"/>
              <p:cNvSpPr>
                <a:spLocks noGrp="1"/>
              </p:cNvSpPr>
              <p:nvPr>
                <p:ph idx="1"/>
              </p:nvPr>
            </p:nvSpPr>
            <p:spPr>
              <a:xfrm>
                <a:off x="1524001" y="4929980"/>
                <a:ext cx="9041523" cy="1571721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The exponential slope,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, increases </a:t>
                </a:r>
                <a:r>
                  <a:rPr lang="en-US" dirty="0"/>
                  <a:t>with √</a:t>
                </a:r>
                <a:r>
                  <a:rPr lang="en-US" dirty="0" smtClean="0"/>
                  <a:t>s. The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func>
                    <m:r>
                      <a:rPr lang="it-IT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behavior </a:t>
                </a:r>
                <a:r>
                  <a:rPr lang="en-US" dirty="0"/>
                  <a:t>is </a:t>
                </a:r>
                <a:r>
                  <a:rPr lang="en-US" dirty="0" smtClean="0"/>
                  <a:t>not linear for </a:t>
                </a:r>
                <a:r>
                  <a:rPr lang="en-US" dirty="0"/>
                  <a:t>√</a:t>
                </a:r>
                <a:r>
                  <a:rPr lang="en-US" dirty="0" smtClean="0"/>
                  <a:t>s&gt;3TeV</a:t>
                </a:r>
                <a:r>
                  <a:rPr lang="en-US" dirty="0"/>
                  <a:t>. The </a:t>
                </a:r>
                <a:r>
                  <a:rPr lang="en-US" dirty="0" smtClean="0"/>
                  <a:t>“diffraction cone” </a:t>
                </a:r>
                <a:r>
                  <a:rPr lang="en-US" dirty="0"/>
                  <a:t>shrinkage speed up with the collision </a:t>
                </a:r>
                <a:r>
                  <a:rPr lang="en-US" dirty="0" smtClean="0"/>
                  <a:t>energy.</a:t>
                </a:r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increase of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𝑒𝑙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𝑇𝑂𝑇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with energy </a:t>
                </a:r>
                <a:r>
                  <a:rPr lang="en-US" dirty="0" smtClean="0"/>
                  <a:t>is confirmed </a:t>
                </a:r>
                <a:r>
                  <a:rPr lang="en-US" dirty="0"/>
                  <a:t>also at </a:t>
                </a:r>
                <a:r>
                  <a:rPr lang="en-US" dirty="0" smtClean="0"/>
                  <a:t>LHC.</a:t>
                </a:r>
                <a:endParaRPr lang="en-US" dirty="0"/>
              </a:p>
            </p:txBody>
          </p:sp>
        </mc:Choice>
        <mc:Fallback xmlns="">
          <p:sp>
            <p:nvSpPr>
              <p:cNvPr id="15" name="Segnaposto contenuto 1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1" y="4929980"/>
                <a:ext cx="9041523" cy="1571721"/>
              </a:xfrm>
              <a:blipFill>
                <a:blip r:embed="rId2"/>
                <a:stretch>
                  <a:fillRect l="-877" t="-7364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5730" y="1257957"/>
            <a:ext cx="4532270" cy="3203684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7331030" y="4498949"/>
            <a:ext cx="3093796" cy="369332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>
              <a:lnSpc>
                <a:spcPct val="100000"/>
              </a:lnSpc>
              <a:buSzTx/>
            </a:pPr>
            <a:r>
              <a:rPr lang="fr-FR" dirty="0" err="1">
                <a:solidFill>
                  <a:srgbClr val="0000CC"/>
                </a:solidFill>
              </a:rPr>
              <a:t>Eur</a:t>
            </a:r>
            <a:r>
              <a:rPr lang="fr-FR" dirty="0">
                <a:solidFill>
                  <a:srgbClr val="0000CC"/>
                </a:solidFill>
              </a:rPr>
              <a:t>. Phys. J. C (2019) 79: 103</a:t>
            </a:r>
            <a:endParaRPr lang="en-US" kern="0" dirty="0">
              <a:solidFill>
                <a:srgbClr val="0000CC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242" y="1379257"/>
            <a:ext cx="4431513" cy="308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73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42458" y="206344"/>
            <a:ext cx="8505497" cy="609600"/>
          </a:xfrm>
        </p:spPr>
        <p:txBody>
          <a:bodyPr/>
          <a:lstStyle/>
          <a:p>
            <a:r>
              <a:rPr lang="en-US" dirty="0" smtClean="0"/>
              <a:t>Elastic measurements: dip @13TeV</a:t>
            </a:r>
            <a:endParaRPr lang="en-US" dirty="0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4544" y="900119"/>
            <a:ext cx="3720662" cy="4912886"/>
          </a:xfrm>
          <a:prstGeom prst="rect">
            <a:avLst/>
          </a:prstGeom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altLang="it-IT" smtClean="0"/>
              <a:t>30/06/2021</a:t>
            </a:r>
            <a:endParaRPr lang="en-US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it-IT" smtClean="0"/>
              <a:t>TOTEM, riunione Gr1, Bari</a:t>
            </a:r>
            <a:endParaRPr lang="en-US" altLang="it-IT">
              <a:solidFill>
                <a:schemeClr val="bg2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3BBD-86C6-43C3-BF63-9DBE5A9F6A8A}" type="slidenum">
              <a:rPr lang="en-US" altLang="it-IT" smtClean="0"/>
              <a:pPr/>
              <a:t>11</a:t>
            </a:fld>
            <a:endParaRPr lang="en-US" alt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828" y="900119"/>
            <a:ext cx="3587690" cy="2759246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9814" y="3496683"/>
            <a:ext cx="3172987" cy="2615867"/>
          </a:xfrm>
          <a:prstGeom prst="rect">
            <a:avLst/>
          </a:prstGeom>
        </p:spPr>
      </p:pic>
      <p:sp>
        <p:nvSpPr>
          <p:cNvPr id="12" name="Segnaposto testo 11"/>
          <p:cNvSpPr>
            <a:spLocks noGrp="1"/>
          </p:cNvSpPr>
          <p:nvPr>
            <p:ph type="body" idx="4294967295"/>
          </p:nvPr>
        </p:nvSpPr>
        <p:spPr>
          <a:xfrm>
            <a:off x="1752600" y="5995749"/>
            <a:ext cx="8178800" cy="71339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dip position in |t| decreases with increasing √s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/>
              <p:cNvSpPr txBox="1"/>
              <p:nvPr/>
            </p:nvSpPr>
            <p:spPr>
              <a:xfrm>
                <a:off x="8813767" y="4437315"/>
                <a:ext cx="1407757" cy="369332"/>
              </a:xfrm>
              <a:prstGeom prst="rect">
                <a:avLst/>
              </a:prstGeom>
              <a:solidFill>
                <a:srgbClr val="FF0000">
                  <a:alpha val="50196"/>
                </a:srgbClr>
              </a:solidFill>
              <a:ln>
                <a:solidFill>
                  <a:srgbClr val="FF0000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>
                  <a:lnSpc>
                    <a:spcPct val="100000"/>
                  </a:lnSpc>
                  <a:buSzTx/>
                </a:pPr>
                <a:r>
                  <a:rPr lang="en-US" kern="0" dirty="0" smtClean="0"/>
                  <a:t>No dip in p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it-IT" b="1" i="0" kern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acc>
                  </m:oMath>
                </a14:m>
                <a:endParaRPr lang="en-US" kern="0" dirty="0"/>
              </a:p>
            </p:txBody>
          </p:sp>
        </mc:Choice>
        <mc:Fallback xmlns="">
          <p:sp>
            <p:nvSpPr>
              <p:cNvPr id="13" name="CasellaDiTes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3767" y="4437315"/>
                <a:ext cx="1407757" cy="369332"/>
              </a:xfrm>
              <a:prstGeom prst="rect">
                <a:avLst/>
              </a:prstGeom>
              <a:blipFill>
                <a:blip r:embed="rId5"/>
                <a:stretch>
                  <a:fillRect l="-3004" t="-6452" r="-15880" b="-2419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780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94946" y="228600"/>
            <a:ext cx="9073055" cy="609600"/>
          </a:xfrm>
        </p:spPr>
        <p:txBody>
          <a:bodyPr/>
          <a:lstStyle/>
          <a:p>
            <a:r>
              <a:rPr lang="en-US" dirty="0" smtClean="0"/>
              <a:t>Elastic measurements: dip &amp; high t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81200" y="5257800"/>
            <a:ext cx="8178800" cy="1229710"/>
          </a:xfrm>
        </p:spPr>
        <p:txBody>
          <a:bodyPr>
            <a:normAutofit/>
          </a:bodyPr>
          <a:lstStyle/>
          <a:p>
            <a:r>
              <a:rPr lang="en-US" dirty="0" smtClean="0"/>
              <a:t>Dip is present at high energy and moves.</a:t>
            </a:r>
          </a:p>
          <a:p>
            <a:r>
              <a:rPr lang="en-US" dirty="0" smtClean="0"/>
              <a:t>No structure found at high t.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altLang="it-IT" smtClean="0"/>
              <a:t>30/06/2021</a:t>
            </a:r>
            <a:endParaRPr lang="en-US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it-IT" smtClean="0"/>
              <a:t>TOTEM, riunione Gr1, Bari</a:t>
            </a:r>
            <a:endParaRPr lang="en-US" altLang="it-IT">
              <a:solidFill>
                <a:schemeClr val="bg2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3BBD-86C6-43C3-BF63-9DBE5A9F6A8A}" type="slidenum">
              <a:rPr lang="en-US" altLang="it-IT" smtClean="0"/>
              <a:pPr/>
              <a:t>12</a:t>
            </a:fld>
            <a:endParaRPr lang="en-US" alt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252" y="838200"/>
            <a:ext cx="6957488" cy="459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2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contenuto 9"/>
          <p:cNvSpPr>
            <a:spLocks noGrp="1"/>
          </p:cNvSpPr>
          <p:nvPr>
            <p:ph idx="1"/>
          </p:nvPr>
        </p:nvSpPr>
        <p:spPr>
          <a:xfrm>
            <a:off x="1752600" y="1235686"/>
            <a:ext cx="8797159" cy="3277972"/>
          </a:xfrm>
        </p:spPr>
        <p:txBody>
          <a:bodyPr>
            <a:normAutofit fontScale="62500" lnSpcReduction="20000"/>
          </a:bodyPr>
          <a:lstStyle/>
          <a:p>
            <a:pPr marL="180975" indent="-180975"/>
            <a:r>
              <a:rPr lang="en-US" dirty="0" smtClean="0"/>
              <a:t>To verify the results of the luminosity independent method 𝜎</a:t>
            </a:r>
            <a:r>
              <a:rPr lang="en-US" baseline="-25000" dirty="0" smtClean="0"/>
              <a:t>𝑡𝑜𝑡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𝜌, </a:t>
            </a:r>
            <a:r>
              <a:rPr lang="en-US" dirty="0"/>
              <a:t>from </a:t>
            </a:r>
            <a:r>
              <a:rPr lang="en-US" dirty="0" smtClean="0"/>
              <a:t>𝛽</a:t>
            </a:r>
            <a:r>
              <a:rPr lang="en-US" baseline="30000" dirty="0" smtClean="0"/>
              <a:t>∗</a:t>
            </a:r>
            <a:r>
              <a:rPr lang="en-US" dirty="0"/>
              <a:t>= </a:t>
            </a:r>
            <a:r>
              <a:rPr lang="en-US" dirty="0" smtClean="0"/>
              <a:t>2.5km, has been computed </a:t>
            </a:r>
            <a:r>
              <a:rPr lang="en-US" dirty="0"/>
              <a:t>using QED normalization </a:t>
            </a:r>
            <a:r>
              <a:rPr lang="en-US" dirty="0" smtClean="0"/>
              <a:t>method.</a:t>
            </a:r>
          </a:p>
          <a:p>
            <a:pPr marL="180975" indent="-180975"/>
            <a:r>
              <a:rPr lang="en-US" dirty="0"/>
              <a:t>Three approaches (all using Coulomb-nuclear interference):</a:t>
            </a:r>
          </a:p>
          <a:p>
            <a:pPr marL="717550" lvl="1" indent="-180975">
              <a:buFont typeface="+mj-lt"/>
              <a:buAutoNum type="arabicPeriod"/>
            </a:pPr>
            <a:r>
              <a:rPr lang="en-US" dirty="0"/>
              <a:t>normalization fixed using </a:t>
            </a:r>
            <a:r>
              <a:rPr lang="en-US" dirty="0" smtClean="0"/>
              <a:t>𝛽</a:t>
            </a:r>
            <a:r>
              <a:rPr lang="en-US" baseline="30000" dirty="0" smtClean="0"/>
              <a:t>∗</a:t>
            </a:r>
            <a:r>
              <a:rPr lang="en-US" dirty="0"/>
              <a:t>= 90m data from </a:t>
            </a:r>
            <a:r>
              <a:rPr lang="en-US" dirty="0" err="1"/>
              <a:t>lumi</a:t>
            </a:r>
            <a:r>
              <a:rPr lang="en-US" dirty="0"/>
              <a:t>-independent </a:t>
            </a:r>
            <a:r>
              <a:rPr lang="en-US" dirty="0" smtClean="0"/>
              <a:t>method.</a:t>
            </a:r>
          </a:p>
          <a:p>
            <a:pPr marL="717550" lvl="1" indent="-180975">
              <a:buFont typeface="+mj-lt"/>
              <a:buAutoNum type="arabicPeriod"/>
            </a:pPr>
            <a:r>
              <a:rPr lang="en-US" dirty="0" smtClean="0"/>
              <a:t>partial </a:t>
            </a:r>
            <a:r>
              <a:rPr lang="en-US" dirty="0"/>
              <a:t>QED normalization with a </a:t>
            </a:r>
            <a:r>
              <a:rPr lang="en-US" dirty="0" smtClean="0"/>
              <a:t>𝜒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term corresponding to the </a:t>
            </a:r>
            <a:r>
              <a:rPr lang="en-US" dirty="0" err="1" smtClean="0"/>
              <a:t>lumi</a:t>
            </a:r>
            <a:r>
              <a:rPr lang="en-US" dirty="0" smtClean="0"/>
              <a:t>-independent result.</a:t>
            </a:r>
          </a:p>
          <a:p>
            <a:pPr marL="717550" lvl="1" indent="-180975">
              <a:buFont typeface="+mj-lt"/>
              <a:buAutoNum type="arabicPeriod"/>
            </a:pPr>
            <a:r>
              <a:rPr lang="en-US" dirty="0" smtClean="0"/>
              <a:t>full </a:t>
            </a:r>
            <a:r>
              <a:rPr lang="en-US" dirty="0"/>
              <a:t>QED </a:t>
            </a:r>
            <a:r>
              <a:rPr lang="en-US" dirty="0" smtClean="0"/>
              <a:t>normalization.</a:t>
            </a:r>
          </a:p>
          <a:p>
            <a:pPr marL="180975" indent="-180975"/>
            <a:r>
              <a:rPr lang="en-US" dirty="0" smtClean="0"/>
              <a:t>All 𝜎</a:t>
            </a:r>
            <a:r>
              <a:rPr lang="en-US" baseline="-25000" dirty="0" smtClean="0"/>
              <a:t>𝑡𝑜𝑡</a:t>
            </a:r>
            <a:r>
              <a:rPr lang="en-US" dirty="0" smtClean="0"/>
              <a:t> </a:t>
            </a:r>
            <a:r>
              <a:rPr lang="en-US" dirty="0"/>
              <a:t>and 𝜌 results consistent within </a:t>
            </a:r>
            <a:r>
              <a:rPr lang="en-US" dirty="0" smtClean="0"/>
              <a:t>uncertainties: 𝜎</a:t>
            </a:r>
            <a:r>
              <a:rPr lang="en-US" baseline="-25000" dirty="0" smtClean="0"/>
              <a:t>𝑡𝑜𝑡</a:t>
            </a:r>
            <a:r>
              <a:rPr lang="en-US" dirty="0" smtClean="0"/>
              <a:t> </a:t>
            </a:r>
            <a:r>
              <a:rPr lang="en-US" dirty="0"/>
              <a:t>results  </a:t>
            </a:r>
            <a:r>
              <a:rPr lang="en-US" dirty="0" smtClean="0"/>
              <a:t>110.3 </a:t>
            </a:r>
            <a:r>
              <a:rPr lang="en-US" dirty="0"/>
              <a:t>± </a:t>
            </a:r>
            <a:r>
              <a:rPr lang="en-US" dirty="0" smtClean="0"/>
              <a:t>3.5 </a:t>
            </a:r>
            <a:r>
              <a:rPr lang="en-US" dirty="0" err="1"/>
              <a:t>mb</a:t>
            </a:r>
            <a:r>
              <a:rPr lang="en-US" dirty="0"/>
              <a:t> </a:t>
            </a:r>
            <a:r>
              <a:rPr lang="en-US" dirty="0" smtClean="0"/>
              <a:t>and 109.3 </a:t>
            </a:r>
            <a:r>
              <a:rPr lang="en-US" dirty="0"/>
              <a:t>± </a:t>
            </a:r>
            <a:r>
              <a:rPr lang="en-US" dirty="0" smtClean="0"/>
              <a:t>3.5 </a:t>
            </a:r>
            <a:r>
              <a:rPr lang="en-US" dirty="0" err="1" smtClean="0"/>
              <a:t>mb</a:t>
            </a:r>
            <a:r>
              <a:rPr lang="en-US" dirty="0" smtClean="0"/>
              <a:t>, obtained </a:t>
            </a:r>
            <a:r>
              <a:rPr lang="en-US" dirty="0"/>
              <a:t>with fully </a:t>
            </a:r>
            <a:r>
              <a:rPr lang="en-US" dirty="0" smtClean="0"/>
              <a:t>independent </a:t>
            </a:r>
            <a:r>
              <a:rPr lang="en-US" dirty="0"/>
              <a:t>methods and disjoint data sets: </a:t>
            </a:r>
            <a:r>
              <a:rPr lang="en-US" dirty="0" smtClean="0"/>
              <a:t>should be </a:t>
            </a:r>
            <a:r>
              <a:rPr lang="en-US" dirty="0"/>
              <a:t>averaged and should lead </a:t>
            </a:r>
            <a:r>
              <a:rPr lang="en-US" dirty="0" smtClean="0"/>
              <a:t>to smaller uncertainty: </a:t>
            </a:r>
            <a:r>
              <a:rPr lang="en-US" b="1" dirty="0" smtClean="0"/>
              <a:t>~ 110.5 </a:t>
            </a:r>
            <a:r>
              <a:rPr lang="en-US" b="1" dirty="0"/>
              <a:t>± </a:t>
            </a:r>
            <a:r>
              <a:rPr lang="en-US" b="1" dirty="0" smtClean="0"/>
              <a:t>2.4 </a:t>
            </a:r>
            <a:r>
              <a:rPr lang="en-US" b="1" dirty="0" err="1" smtClean="0"/>
              <a:t>mb</a:t>
            </a:r>
            <a:r>
              <a:rPr lang="en-US" dirty="0" smtClean="0"/>
              <a:t>.</a:t>
            </a:r>
            <a:endParaRPr lang="en-US" dirty="0"/>
          </a:p>
          <a:p>
            <a:pPr marL="180975" indent="-180975"/>
            <a:endParaRPr lang="en-US" dirty="0" smtClean="0"/>
          </a:p>
          <a:p>
            <a:endParaRPr lang="en-US" dirty="0"/>
          </a:p>
        </p:txBody>
      </p:sp>
      <p:sp>
        <p:nvSpPr>
          <p:cNvPr id="9" name="Tito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section</a:t>
            </a:r>
            <a:r>
              <a:rPr lang="it-IT" dirty="0" smtClean="0"/>
              <a:t>: 13TeV </a:t>
            </a:r>
            <a:r>
              <a:rPr lang="it-IT" dirty="0" err="1" smtClean="0"/>
              <a:t>analysis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TOTEM, riunione Gr1, Bari</a:t>
            </a:r>
            <a:endParaRPr lang="it-IT" dirty="0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altLang="it-IT" smtClean="0"/>
              <a:t>30/06/2021</a:t>
            </a:r>
            <a:endParaRPr lang="en-US" altLang="it-IT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3BBD-86C6-43C3-BF63-9DBE5A9F6A8A}" type="slidenum">
              <a:rPr lang="en-US" altLang="it-IT" smtClean="0"/>
              <a:pPr/>
              <a:t>13</a:t>
            </a:fld>
            <a:endParaRPr lang="en-US" altLang="it-IT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3"/>
          <a:srcRect t="12796"/>
          <a:stretch/>
        </p:blipFill>
        <p:spPr>
          <a:xfrm>
            <a:off x="3390462" y="4282313"/>
            <a:ext cx="4903076" cy="1399556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1738243" y="5869459"/>
            <a:ext cx="4397359" cy="369332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>
              <a:lnSpc>
                <a:spcPct val="100000"/>
              </a:lnSpc>
              <a:buSzTx/>
            </a:pPr>
            <a:r>
              <a:rPr lang="en-US" kern="0" dirty="0" smtClean="0"/>
              <a:t>CERN-EP-2017-335-v3, accepted in EPJ C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08441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9144000" cy="609600"/>
          </a:xfrm>
        </p:spPr>
        <p:txBody>
          <a:bodyPr/>
          <a:lstStyle/>
          <a:p>
            <a:r>
              <a:rPr lang="en-US" dirty="0" smtClean="0"/>
              <a:t>Coulomb</a:t>
            </a:r>
            <a:r>
              <a:rPr lang="en-US" baseline="0" dirty="0" smtClean="0"/>
              <a:t> Nuclear </a:t>
            </a:r>
            <a:r>
              <a:rPr lang="en-US" dirty="0" smtClean="0"/>
              <a:t>interference:  </a:t>
            </a:r>
            <a:r>
              <a:rPr lang="en-US" dirty="0" smtClean="0">
                <a:latin typeface="Symbol" panose="05050102010706020507" pitchFamily="18" charset="2"/>
              </a:rPr>
              <a:t>r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79176" y="4863406"/>
            <a:ext cx="8580824" cy="1750228"/>
          </a:xfrm>
        </p:spPr>
        <p:txBody>
          <a:bodyPr>
            <a:normAutofit fontScale="62500" lnSpcReduction="20000"/>
          </a:bodyPr>
          <a:lstStyle/>
          <a:p>
            <a:pPr marL="180975" indent="-180975"/>
            <a:r>
              <a:rPr lang="en-US" dirty="0"/>
              <a:t>F</a:t>
            </a:r>
            <a:r>
              <a:rPr lang="en-US" dirty="0" smtClean="0"/>
              <a:t>irst </a:t>
            </a:r>
            <a:r>
              <a:rPr lang="en-US" dirty="0"/>
              <a:t>LHC determination from Coulomb-hadronic </a:t>
            </a:r>
            <a:r>
              <a:rPr lang="en-US" dirty="0" smtClean="0"/>
              <a:t>interference at √s=8TeV: </a:t>
            </a:r>
            <a:r>
              <a:rPr lang="it-IT" i="1" dirty="0" smtClean="0">
                <a:latin typeface="Symbol" panose="05050102010706020507" pitchFamily="18" charset="2"/>
              </a:rPr>
              <a:t>r</a:t>
            </a:r>
            <a:r>
              <a:rPr lang="it-IT" i="1" dirty="0" smtClean="0"/>
              <a:t> </a:t>
            </a:r>
            <a:r>
              <a:rPr lang="it-IT" dirty="0"/>
              <a:t>= </a:t>
            </a:r>
            <a:r>
              <a:rPr lang="it-IT" dirty="0" smtClean="0"/>
              <a:t>0</a:t>
            </a:r>
            <a:r>
              <a:rPr lang="it-IT" i="1" dirty="0" smtClean="0"/>
              <a:t>.</a:t>
            </a:r>
            <a:r>
              <a:rPr lang="it-IT" dirty="0" smtClean="0"/>
              <a:t>12±0</a:t>
            </a:r>
            <a:r>
              <a:rPr lang="it-IT" i="1" dirty="0" smtClean="0"/>
              <a:t>.</a:t>
            </a:r>
            <a:r>
              <a:rPr lang="it-IT" dirty="0" smtClean="0"/>
              <a:t>03. </a:t>
            </a:r>
            <a:r>
              <a:rPr lang="en-US" dirty="0" smtClean="0"/>
              <a:t>Uncertainty </a:t>
            </a:r>
            <a:r>
              <a:rPr lang="en-US" dirty="0"/>
              <a:t>still too high </a:t>
            </a:r>
            <a:r>
              <a:rPr lang="en-US" dirty="0" smtClean="0"/>
              <a:t>due to the low statistics.</a:t>
            </a:r>
            <a:endParaRPr lang="en-US" dirty="0"/>
          </a:p>
          <a:p>
            <a:pPr marL="180975" indent="-180975"/>
            <a:r>
              <a:rPr lang="en-US" dirty="0"/>
              <a:t>At 13 </a:t>
            </a:r>
            <a:r>
              <a:rPr lang="en-US" dirty="0" err="1"/>
              <a:t>TeV</a:t>
            </a:r>
            <a:r>
              <a:rPr lang="en-US" dirty="0"/>
              <a:t> : sample with very high statistics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allows </a:t>
            </a:r>
            <a:r>
              <a:rPr lang="en-US" dirty="0"/>
              <a:t>an unprecedented </a:t>
            </a:r>
            <a:r>
              <a:rPr lang="en-US" dirty="0" smtClean="0"/>
              <a:t>precision. The new </a:t>
            </a:r>
            <a:br>
              <a:rPr lang="en-US" dirty="0" smtClean="0"/>
            </a:br>
            <a:r>
              <a:rPr lang="en-US" dirty="0" smtClean="0"/>
              <a:t>points</a:t>
            </a:r>
            <a:r>
              <a:rPr lang="en-US" dirty="0"/>
              <a:t> </a:t>
            </a:r>
            <a:r>
              <a:rPr lang="en-US" dirty="0" smtClean="0"/>
              <a:t>are too low respect to the prediction.</a:t>
            </a:r>
            <a:endParaRPr lang="it-IT" dirty="0" smtClean="0"/>
          </a:p>
          <a:p>
            <a:pPr marL="180975" indent="-180975"/>
            <a:endParaRPr lang="it-IT" dirty="0" smtClean="0"/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altLang="it-IT" smtClean="0"/>
              <a:t>30/06/2021</a:t>
            </a:r>
            <a:endParaRPr lang="en-US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it-IT" smtClean="0"/>
              <a:t>TOTEM, riunione Gr1, Bari</a:t>
            </a:r>
            <a:endParaRPr lang="en-US" altLang="it-IT">
              <a:solidFill>
                <a:schemeClr val="bg2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3BBD-86C6-43C3-BF63-9DBE5A9F6A8A}" type="slidenum">
              <a:rPr lang="en-US" altLang="it-IT" smtClean="0"/>
              <a:pPr/>
              <a:t>14</a:t>
            </a:fld>
            <a:endParaRPr lang="en-US" alt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561" y="1363684"/>
            <a:ext cx="7773643" cy="337385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960" y="5483444"/>
            <a:ext cx="3442810" cy="1222146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8431447" y="4437315"/>
            <a:ext cx="2172390" cy="369332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>
              <a:lnSpc>
                <a:spcPct val="100000"/>
              </a:lnSpc>
              <a:buSzTx/>
            </a:pPr>
            <a:r>
              <a:rPr lang="en-US" kern="0" dirty="0" smtClean="0"/>
              <a:t>CERN-EP-2017-335</a:t>
            </a:r>
            <a:endParaRPr lang="en-US" kern="0" dirty="0"/>
          </a:p>
        </p:txBody>
      </p:sp>
      <p:sp>
        <p:nvSpPr>
          <p:cNvPr id="9" name="Figura a mano libera 8"/>
          <p:cNvSpPr/>
          <p:nvPr/>
        </p:nvSpPr>
        <p:spPr bwMode="auto">
          <a:xfrm>
            <a:off x="3108435" y="5525722"/>
            <a:ext cx="4020207" cy="240963"/>
          </a:xfrm>
          <a:custGeom>
            <a:avLst/>
            <a:gdLst>
              <a:gd name="connsiteX0" fmla="*/ 0 w 4020207"/>
              <a:gd name="connsiteY0" fmla="*/ 141982 h 141982"/>
              <a:gd name="connsiteX1" fmla="*/ 3019097 w 4020207"/>
              <a:gd name="connsiteY1" fmla="*/ 93 h 141982"/>
              <a:gd name="connsiteX2" fmla="*/ 4020207 w 4020207"/>
              <a:gd name="connsiteY2" fmla="*/ 118334 h 141982"/>
              <a:gd name="connsiteX3" fmla="*/ 4020207 w 4020207"/>
              <a:gd name="connsiteY3" fmla="*/ 118334 h 141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0207" h="141982">
                <a:moveTo>
                  <a:pt x="0" y="141982"/>
                </a:moveTo>
                <a:cubicBezTo>
                  <a:pt x="1174531" y="73008"/>
                  <a:pt x="2349063" y="4034"/>
                  <a:pt x="3019097" y="93"/>
                </a:cubicBezTo>
                <a:cubicBezTo>
                  <a:pt x="3689131" y="-3848"/>
                  <a:pt x="4020207" y="118334"/>
                  <a:pt x="4020207" y="118334"/>
                </a:cubicBezTo>
                <a:lnTo>
                  <a:pt x="4020207" y="11833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57799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57150" defTabSz="449263"/>
            <a:endParaRPr lang="en-US">
              <a:cs typeface="Times New Roman" pitchFamily="18" charset="0"/>
            </a:endParaRPr>
          </a:p>
        </p:txBody>
      </p:sp>
      <p:sp>
        <p:nvSpPr>
          <p:cNvPr id="10" name="Rettangolo 9"/>
          <p:cNvSpPr/>
          <p:nvPr/>
        </p:nvSpPr>
        <p:spPr bwMode="auto">
          <a:xfrm>
            <a:off x="8043041" y="5967249"/>
            <a:ext cx="915222" cy="24096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57799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57150" defTabSz="449263"/>
            <a:endParaRPr lang="en-US">
              <a:cs typeface="Times New Roman" pitchFamily="18" charset="0"/>
            </a:endParaRPr>
          </a:p>
        </p:txBody>
      </p:sp>
      <p:sp>
        <p:nvSpPr>
          <p:cNvPr id="12" name="Rettangolo 11"/>
          <p:cNvSpPr/>
          <p:nvPr/>
        </p:nvSpPr>
        <p:spPr bwMode="auto">
          <a:xfrm>
            <a:off x="9590693" y="6387991"/>
            <a:ext cx="915222" cy="24096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57799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57150" defTabSz="449263"/>
            <a:endParaRPr lang="en-US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34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753" y="1090558"/>
            <a:ext cx="8040907" cy="410319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Symbol" panose="05050102010706020507" pitchFamily="18" charset="2"/>
              </a:rPr>
              <a:t>s</a:t>
            </a:r>
            <a:r>
              <a:rPr lang="en-US" baseline="-25000" dirty="0" err="1" smtClean="0"/>
              <a:t>tot</a:t>
            </a:r>
            <a:r>
              <a:rPr lang="en-US" dirty="0" smtClean="0"/>
              <a:t> &amp; </a:t>
            </a:r>
            <a:r>
              <a:rPr lang="en-US" dirty="0" smtClean="0">
                <a:latin typeface="Symbol" panose="05050102010706020507" pitchFamily="18" charset="2"/>
              </a:rPr>
              <a:t>r</a:t>
            </a:r>
            <a:r>
              <a:rPr lang="en-US" dirty="0" smtClean="0"/>
              <a:t>: model comparisons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55800" y="5193752"/>
            <a:ext cx="8178800" cy="1188326"/>
          </a:xfrm>
        </p:spPr>
        <p:txBody>
          <a:bodyPr/>
          <a:lstStyle/>
          <a:p>
            <a:r>
              <a:rPr lang="en-US" dirty="0" smtClean="0"/>
              <a:t>None of the COMPETE </a:t>
            </a:r>
            <a:r>
              <a:rPr lang="en-US" dirty="0"/>
              <a:t>models </a:t>
            </a:r>
            <a:r>
              <a:rPr lang="en-US" dirty="0" smtClean="0"/>
              <a:t>is able </a:t>
            </a:r>
            <a:r>
              <a:rPr lang="en-US" dirty="0"/>
              <a:t>to describe </a:t>
            </a:r>
            <a:r>
              <a:rPr lang="en-US" dirty="0" err="1" smtClean="0">
                <a:latin typeface="Symbol" panose="05050102010706020507" pitchFamily="18" charset="2"/>
              </a:rPr>
              <a:t>s</a:t>
            </a:r>
            <a:r>
              <a:rPr lang="en-US" baseline="-25000" dirty="0" err="1" smtClean="0"/>
              <a:t>tot</a:t>
            </a:r>
            <a:r>
              <a:rPr lang="en-US" dirty="0" smtClean="0"/>
              <a:t> and </a:t>
            </a:r>
            <a:r>
              <a:rPr lang="en-US" dirty="0" smtClean="0">
                <a:latin typeface="Symbol" panose="05050102010706020507" pitchFamily="18" charset="2"/>
              </a:rPr>
              <a:t>r</a:t>
            </a:r>
            <a:r>
              <a:rPr lang="en-US" dirty="0" smtClean="0"/>
              <a:t> at the same time.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altLang="it-IT" smtClean="0"/>
              <a:t>30/06/2021</a:t>
            </a:r>
            <a:endParaRPr lang="en-US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it-IT" smtClean="0"/>
              <a:t>TOTEM, riunione Gr1, Bari</a:t>
            </a:r>
            <a:endParaRPr lang="en-US" altLang="it-IT">
              <a:solidFill>
                <a:schemeClr val="bg2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3BBD-86C6-43C3-BF63-9DBE5A9F6A8A}" type="slidenum">
              <a:rPr lang="en-US" altLang="it-IT" smtClean="0"/>
              <a:pPr/>
              <a:t>15</a:t>
            </a:fld>
            <a:endParaRPr lang="en-US" alt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630702" y="4941395"/>
            <a:ext cx="2230098" cy="333296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CERN-EP-2017-335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66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Symbol" panose="05050102010706020507" pitchFamily="18" charset="2"/>
              </a:rPr>
              <a:t>s</a:t>
            </a:r>
            <a:r>
              <a:rPr lang="en-US" baseline="-25000" dirty="0" err="1" smtClean="0"/>
              <a:t>tot</a:t>
            </a:r>
            <a:r>
              <a:rPr lang="en-US" dirty="0" smtClean="0"/>
              <a:t> &amp; </a:t>
            </a:r>
            <a:r>
              <a:rPr lang="en-US" dirty="0" smtClean="0">
                <a:latin typeface="Symbol" panose="05050102010706020507" pitchFamily="18" charset="2"/>
              </a:rPr>
              <a:t>r</a:t>
            </a:r>
            <a:r>
              <a:rPr lang="en-US" dirty="0" smtClean="0"/>
              <a:t>: </a:t>
            </a:r>
            <a:r>
              <a:rPr lang="en-US" dirty="0" err="1" smtClean="0"/>
              <a:t>odderon</a:t>
            </a:r>
            <a:r>
              <a:rPr lang="en-US" dirty="0" smtClean="0"/>
              <a:t> hints?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94512" y="4978801"/>
            <a:ext cx="8178800" cy="118832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t-channel exchange of a </a:t>
            </a:r>
            <a:r>
              <a:rPr lang="en-US" dirty="0" err="1"/>
              <a:t>colourless</a:t>
            </a:r>
            <a:r>
              <a:rPr lang="en-US" dirty="0"/>
              <a:t> </a:t>
            </a:r>
            <a:r>
              <a:rPr lang="en-US" dirty="0" smtClean="0"/>
              <a:t>3-gluon </a:t>
            </a:r>
            <a:r>
              <a:rPr lang="en-US" dirty="0"/>
              <a:t>bound state (JPC = 1--) could decrease </a:t>
            </a:r>
            <a:r>
              <a:rPr lang="en-US" dirty="0" smtClean="0">
                <a:latin typeface="Symbol" panose="05050102010706020507" pitchFamily="18" charset="2"/>
              </a:rPr>
              <a:t>r</a:t>
            </a:r>
            <a:r>
              <a:rPr lang="en-US" dirty="0" smtClean="0"/>
              <a:t> in </a:t>
            </a:r>
            <a:r>
              <a:rPr lang="en-US" dirty="0"/>
              <a:t>pp collisions at large </a:t>
            </a:r>
            <a:r>
              <a:rPr lang="en-US" dirty="0" smtClean="0"/>
              <a:t>energy.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altLang="it-IT" smtClean="0"/>
              <a:t>30/06/2021</a:t>
            </a:r>
            <a:endParaRPr lang="en-US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it-IT" smtClean="0"/>
              <a:t>TOTEM, riunione Gr1, Bari</a:t>
            </a:r>
            <a:endParaRPr lang="en-US" altLang="it-IT">
              <a:solidFill>
                <a:schemeClr val="bg2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3BBD-86C6-43C3-BF63-9DBE5A9F6A8A}" type="slidenum">
              <a:rPr lang="en-US" altLang="it-IT" smtClean="0"/>
              <a:pPr/>
              <a:t>16</a:t>
            </a:fld>
            <a:endParaRPr lang="en-US" alt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7843214" y="4583283"/>
            <a:ext cx="2230098" cy="333296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CERN-EP-2017-335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427" y="1032643"/>
            <a:ext cx="8421146" cy="325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1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Symbol" panose="05050102010706020507" pitchFamily="18" charset="2"/>
              </a:rPr>
              <a:t>s</a:t>
            </a:r>
            <a:r>
              <a:rPr lang="en-US" baseline="-25000" dirty="0" err="1" smtClean="0"/>
              <a:t>tot</a:t>
            </a:r>
            <a:r>
              <a:rPr lang="en-US" dirty="0" smtClean="0"/>
              <a:t> &amp; </a:t>
            </a:r>
            <a:r>
              <a:rPr lang="en-US" dirty="0" smtClean="0">
                <a:latin typeface="Symbol" panose="05050102010706020507" pitchFamily="18" charset="2"/>
              </a:rPr>
              <a:t>r</a:t>
            </a:r>
            <a:r>
              <a:rPr lang="en-US" dirty="0" smtClean="0"/>
              <a:t>: </a:t>
            </a:r>
            <a:r>
              <a:rPr lang="en-US" dirty="0" err="1" smtClean="0"/>
              <a:t>odderon</a:t>
            </a:r>
            <a:r>
              <a:rPr lang="en-US" dirty="0" smtClean="0"/>
              <a:t> hints?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894512" y="5052375"/>
                <a:ext cx="8178800" cy="1311996"/>
              </a:xfrm>
            </p:spPr>
            <p:txBody>
              <a:bodyPr>
                <a:normAutofit fontScale="47500" lnSpcReduction="20000"/>
              </a:bodyPr>
              <a:lstStyle/>
              <a:p>
                <a:pPr marL="87313" indent="-87313"/>
                <a:r>
                  <a:rPr lang="en-US" dirty="0"/>
                  <a:t>Theoretical prediction for R @ 2.76 </a:t>
                </a:r>
                <a:r>
                  <a:rPr lang="en-US" dirty="0" err="1" smtClean="0"/>
                  <a:t>TeV</a:t>
                </a:r>
                <a:r>
                  <a:rPr lang="en-US" dirty="0" smtClean="0"/>
                  <a:t>:</a:t>
                </a:r>
              </a:p>
              <a:p>
                <a:pPr marL="487363" lvl="1" indent="-87313"/>
                <a:r>
                  <a:rPr lang="en-US" dirty="0" smtClean="0"/>
                  <a:t>No-</a:t>
                </a:r>
                <a:r>
                  <a:rPr lang="en-US" dirty="0" err="1" smtClean="0"/>
                  <a:t>odderon</a:t>
                </a:r>
                <a:r>
                  <a:rPr lang="en-US" dirty="0" smtClean="0"/>
                  <a:t> </a:t>
                </a:r>
                <a:r>
                  <a:rPr lang="en-US" dirty="0"/>
                  <a:t>model -&gt; </a:t>
                </a:r>
                <a:r>
                  <a:rPr lang="en-US" dirty="0" smtClean="0"/>
                  <a:t>1.16 </a:t>
                </a:r>
                <a:r>
                  <a:rPr lang="en-US" dirty="0"/>
                  <a:t>[</a:t>
                </a:r>
                <a:r>
                  <a:rPr lang="en-US" dirty="0" smtClean="0"/>
                  <a:t>Durham]</a:t>
                </a:r>
              </a:p>
              <a:p>
                <a:pPr marL="487363" lvl="1" indent="-87313"/>
                <a:r>
                  <a:rPr lang="en-US" dirty="0" err="1" smtClean="0"/>
                  <a:t>Odderon</a:t>
                </a:r>
                <a:r>
                  <a:rPr lang="en-US" dirty="0" smtClean="0"/>
                  <a:t> </a:t>
                </a:r>
                <a:r>
                  <a:rPr lang="en-US" dirty="0"/>
                  <a:t>models -&gt;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~</m:t>
                    </m:r>
                  </m:oMath>
                </a14:m>
                <a:r>
                  <a:rPr lang="en-US" dirty="0"/>
                  <a:t>1.5 [</a:t>
                </a:r>
                <a:r>
                  <a:rPr lang="en-US" dirty="0" err="1"/>
                  <a:t>Nicolescu</a:t>
                </a:r>
                <a:r>
                  <a:rPr lang="en-US" dirty="0"/>
                  <a:t>] - 1.82 [Durham</a:t>
                </a:r>
                <a:r>
                  <a:rPr lang="en-US" dirty="0" smtClean="0"/>
                  <a:t>]</a:t>
                </a:r>
                <a:endParaRPr lang="en-US" dirty="0"/>
              </a:p>
              <a:p>
                <a:pPr marL="87313" indent="-87313"/>
                <a:r>
                  <a:rPr lang="en-US" dirty="0"/>
                  <a:t>Physics goal is to probe differences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pp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acc>
                  </m:oMath>
                </a14:m>
                <a:r>
                  <a:rPr lang="en-US" dirty="0"/>
                  <a:t> differential cross section at the </a:t>
                </a:r>
                <a:r>
                  <a:rPr lang="en-US" dirty="0" err="1"/>
                  <a:t>TeV</a:t>
                </a:r>
                <a:r>
                  <a:rPr lang="en-US" dirty="0"/>
                  <a:t> energy </a:t>
                </a:r>
                <a:r>
                  <a:rPr lang="en-US" dirty="0" smtClean="0"/>
                  <a:t>scale. Work in progress </a:t>
                </a:r>
                <a:r>
                  <a:rPr lang="en-US" dirty="0"/>
                  <a:t>with D0 collaboration</a:t>
                </a:r>
                <a:r>
                  <a:rPr lang="en-US" dirty="0" smtClean="0"/>
                  <a:t>.</a:t>
                </a:r>
              </a:p>
              <a:p>
                <a:pPr marL="87313" indent="-87313"/>
                <a:r>
                  <a:rPr lang="en-US" dirty="0"/>
                  <a:t>These TOTEM preliminary results support the existence of a 3-gluons </a:t>
                </a:r>
                <a:r>
                  <a:rPr lang="en-US" dirty="0" err="1"/>
                  <a:t>odderon</a:t>
                </a:r>
                <a:r>
                  <a:rPr lang="en-US" dirty="0"/>
                  <a:t> </a:t>
                </a:r>
                <a:r>
                  <a:rPr lang="en-US" dirty="0" smtClean="0"/>
                  <a:t>exchange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94512" y="5052375"/>
                <a:ext cx="8178800" cy="1311996"/>
              </a:xfrm>
              <a:blipFill>
                <a:blip r:embed="rId2"/>
                <a:stretch>
                  <a:fillRect l="-298" t="-4186" b="-5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altLang="it-IT" smtClean="0"/>
              <a:t>30/06/2021</a:t>
            </a:r>
            <a:endParaRPr lang="en-US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it-IT" smtClean="0"/>
              <a:t>TOTEM, riunione Gr1, Bari</a:t>
            </a:r>
            <a:endParaRPr lang="en-US" altLang="it-IT">
              <a:solidFill>
                <a:schemeClr val="bg2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3BBD-86C6-43C3-BF63-9DBE5A9F6A8A}" type="slidenum">
              <a:rPr lang="en-US" altLang="it-IT" smtClean="0"/>
              <a:pPr/>
              <a:t>17</a:t>
            </a:fld>
            <a:endParaRPr lang="en-US" altLang="it-IT"/>
          </a:p>
        </p:txBody>
      </p:sp>
      <p:pic>
        <p:nvPicPr>
          <p:cNvPr id="10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595" y="940161"/>
            <a:ext cx="6081222" cy="4112215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8070971" y="3305667"/>
            <a:ext cx="2273058" cy="333296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TOTEM preliminary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2"/>
              <p:cNvSpPr txBox="1"/>
              <p:nvPr/>
            </p:nvSpPr>
            <p:spPr>
              <a:xfrm>
                <a:off x="6513577" y="2364784"/>
                <a:ext cx="2263055" cy="4424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bump</m:t>
                        </m:r>
                      </m:sub>
                    </m:sSub>
                  </m:oMath>
                </a14:m>
                <a:r>
                  <a:rPr lang="en-US" sz="2400" b="0" dirty="0">
                    <a:solidFill>
                      <a:schemeClr val="tx1"/>
                    </a:solidFill>
                  </a:rPr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dip</m:t>
                        </m:r>
                      </m:sub>
                    </m:sSub>
                  </m:oMath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577" y="2364784"/>
                <a:ext cx="2263055" cy="442429"/>
              </a:xfrm>
              <a:prstGeom prst="rect">
                <a:avLst/>
              </a:prstGeom>
              <a:blipFill>
                <a:blip r:embed="rId4"/>
                <a:stretch>
                  <a:fillRect t="-20548" b="-24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9"/>
              <p:cNvSpPr txBox="1"/>
              <p:nvPr/>
            </p:nvSpPr>
            <p:spPr>
              <a:xfrm>
                <a:off x="6646498" y="2858515"/>
                <a:ext cx="1997213" cy="3213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∈[1.5 :1.9]</m:t>
                      </m:r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6498" y="2858515"/>
                <a:ext cx="1997213" cy="321306"/>
              </a:xfrm>
              <a:prstGeom prst="rect">
                <a:avLst/>
              </a:prstGeom>
              <a:blipFill>
                <a:blip r:embed="rId5"/>
                <a:stretch>
                  <a:fillRect l="-4573" t="-13208" r="-3354" b="-39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ttangolo 6"/>
          <p:cNvSpPr/>
          <p:nvPr/>
        </p:nvSpPr>
        <p:spPr bwMode="auto">
          <a:xfrm>
            <a:off x="1955801" y="6074899"/>
            <a:ext cx="7868745" cy="24096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57799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57150" defTabSz="449263"/>
            <a:endParaRPr lang="en-US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94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72136" y="241717"/>
            <a:ext cx="7721600" cy="609600"/>
          </a:xfrm>
        </p:spPr>
        <p:txBody>
          <a:bodyPr/>
          <a:lstStyle/>
          <a:p>
            <a:r>
              <a:rPr lang="en-US" dirty="0" smtClean="0"/>
              <a:t>Cross-section measurements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altLang="it-IT" smtClean="0"/>
              <a:t>30/06/2021</a:t>
            </a:r>
            <a:endParaRPr lang="en-US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it-IT" smtClean="0"/>
              <a:t>TOTEM, riunione Gr1, Bari</a:t>
            </a:r>
            <a:endParaRPr lang="en-US" altLang="it-IT" dirty="0">
              <a:solidFill>
                <a:schemeClr val="bg2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3BBD-86C6-43C3-BF63-9DBE5A9F6A8A}" type="slidenum">
              <a:rPr lang="en-US" altLang="it-IT" smtClean="0"/>
              <a:pPr/>
              <a:t>2</a:t>
            </a:fld>
            <a:endParaRPr lang="en-US" altLang="it-IT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895" y="1230544"/>
            <a:ext cx="8466083" cy="4998807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1799894" y="5982740"/>
            <a:ext cx="3093796" cy="369332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>
              <a:lnSpc>
                <a:spcPct val="100000"/>
              </a:lnSpc>
              <a:buSzTx/>
            </a:pPr>
            <a:r>
              <a:rPr lang="fr-FR" dirty="0" err="1">
                <a:solidFill>
                  <a:srgbClr val="0000CC"/>
                </a:solidFill>
              </a:rPr>
              <a:t>Eur</a:t>
            </a:r>
            <a:r>
              <a:rPr lang="fr-FR" dirty="0">
                <a:solidFill>
                  <a:srgbClr val="0000CC"/>
                </a:solidFill>
              </a:rPr>
              <a:t>. Phys. J. C (2019) 79: 103</a:t>
            </a:r>
            <a:endParaRPr lang="en-US" kern="0" dirty="0">
              <a:solidFill>
                <a:srgbClr val="0000CC"/>
              </a:solidFill>
            </a:endParaRPr>
          </a:p>
        </p:txBody>
      </p:sp>
      <p:sp>
        <p:nvSpPr>
          <p:cNvPr id="3" name="Rettangolo 2"/>
          <p:cNvSpPr/>
          <p:nvPr/>
        </p:nvSpPr>
        <p:spPr bwMode="auto">
          <a:xfrm>
            <a:off x="8560676" y="1340069"/>
            <a:ext cx="197069" cy="4280338"/>
          </a:xfrm>
          <a:prstGeom prst="rect">
            <a:avLst/>
          </a:prstGeom>
          <a:solidFill>
            <a:srgbClr val="FF0000">
              <a:alpha val="50196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  <a:extLst/>
        </p:spPr>
        <p:txBody>
          <a:bodyPr vert="horz" wrap="square" lIns="0" tIns="0" rIns="57799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57150" marR="0" indent="0" algn="ctr" defTabSz="449263" rtl="0" eaLnBrk="0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itchFamily="18" charset="0"/>
              <a:ea typeface="MS Gothic" pitchFamily="49" charset="-128"/>
              <a:cs typeface="Times New Roman" pitchFamily="18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86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F.S. Cafagna, referee INFN, 19 sept 2019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63404F5D-C49A-4761-B8DA-CB5721EF06AD}" type="slidenum">
              <a:rPr lang="en-US">
                <a:latin typeface="Arial" pitchFamily="34" charset="0"/>
              </a:rPr>
              <a:pPr>
                <a:defRPr/>
              </a:pPr>
              <a:t>3</a:t>
            </a:fld>
            <a:endParaRPr lang="en-US"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2231"/>
            <a:ext cx="9190492" cy="3853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totem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5582" y="180225"/>
            <a:ext cx="720102" cy="105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/>
          <p:cNvSpPr>
            <a:spLocks/>
          </p:cNvSpPr>
          <p:nvPr/>
        </p:nvSpPr>
        <p:spPr bwMode="auto">
          <a:xfrm>
            <a:off x="3143506" y="1393265"/>
            <a:ext cx="5951481" cy="240963"/>
          </a:xfrm>
          <a:prstGeom prst="rect">
            <a:avLst/>
          </a:prstGeom>
          <a:solidFill>
            <a:srgbClr val="FF0000">
              <a:alpha val="50000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square" lIns="0" tIns="0" rIns="57799" bIns="0">
            <a:spAutoFit/>
          </a:bodyPr>
          <a:lstStyle>
            <a:lvl1pPr marL="57150" defTabSz="449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492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492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492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492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it-IT" altLang="it-IT" sz="1800" dirty="0">
                <a:solidFill>
                  <a:srgbClr val="3333CC"/>
                </a:solidFill>
                <a:cs typeface="Times New Roman" pitchFamily="18" charset="0"/>
              </a:rPr>
              <a:t>In use in PPS </a:t>
            </a:r>
            <a:r>
              <a:rPr lang="it-IT" altLang="it-IT" sz="1800" dirty="0" err="1">
                <a:solidFill>
                  <a:srgbClr val="3333CC"/>
                </a:solidFill>
                <a:cs typeface="Times New Roman" pitchFamily="18" charset="0"/>
              </a:rPr>
              <a:t>since</a:t>
            </a:r>
            <a:r>
              <a:rPr lang="it-IT" altLang="it-IT" sz="180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it-IT" altLang="it-IT" sz="1800" dirty="0" err="1">
                <a:solidFill>
                  <a:srgbClr val="3333CC"/>
                </a:solidFill>
                <a:cs typeface="Times New Roman" pitchFamily="18" charset="0"/>
              </a:rPr>
              <a:t>September</a:t>
            </a:r>
            <a:r>
              <a:rPr lang="it-IT" altLang="it-IT" sz="1800" dirty="0">
                <a:solidFill>
                  <a:srgbClr val="3333CC"/>
                </a:solidFill>
                <a:cs typeface="Times New Roman" pitchFamily="18" charset="0"/>
              </a:rPr>
              <a:t> 2017, </a:t>
            </a:r>
            <a:r>
              <a:rPr lang="it-IT" altLang="it-IT" sz="1800" dirty="0" err="1">
                <a:solidFill>
                  <a:srgbClr val="3333CC"/>
                </a:solidFill>
                <a:cs typeface="Times New Roman" pitchFamily="18" charset="0"/>
              </a:rPr>
              <a:t>it</a:t>
            </a:r>
            <a:r>
              <a:rPr lang="it-IT" altLang="it-IT" sz="180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it-IT" altLang="it-IT" sz="1800" dirty="0" err="1">
                <a:solidFill>
                  <a:srgbClr val="3333CC"/>
                </a:solidFill>
                <a:cs typeface="Times New Roman" pitchFamily="18" charset="0"/>
              </a:rPr>
              <a:t>is</a:t>
            </a:r>
            <a:r>
              <a:rPr lang="it-IT" altLang="it-IT" sz="180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it-IT" altLang="it-IT" sz="1800" dirty="0" err="1">
                <a:solidFill>
                  <a:srgbClr val="3333CC"/>
                </a:solidFill>
                <a:cs typeface="Times New Roman" pitchFamily="18" charset="0"/>
              </a:rPr>
              <a:t>now</a:t>
            </a:r>
            <a:r>
              <a:rPr lang="it-IT" altLang="it-IT" sz="1800" dirty="0">
                <a:solidFill>
                  <a:srgbClr val="3333CC"/>
                </a:solidFill>
                <a:cs typeface="Times New Roman" pitchFamily="18" charset="0"/>
              </a:rPr>
              <a:t> the baseline. </a:t>
            </a:r>
            <a:endParaRPr lang="en-US" altLang="it-IT" sz="1800" dirty="0">
              <a:solidFill>
                <a:srgbClr val="3333CC"/>
              </a:solidFill>
              <a:cs typeface="Times New Roman" pitchFamily="18" charset="0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altLang="it-IT" smtClean="0"/>
              <a:t>19/09/2019</a:t>
            </a:r>
            <a:endParaRPr lang="en-US" alt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0254" y="266700"/>
            <a:ext cx="11594316" cy="609600"/>
          </a:xfrm>
        </p:spPr>
        <p:txBody>
          <a:bodyPr/>
          <a:lstStyle/>
          <a:p>
            <a:r>
              <a:rPr lang="en-US" noProof="0" dirty="0" smtClean="0"/>
              <a:t>Il </a:t>
            </a:r>
            <a:r>
              <a:rPr lang="en-US" noProof="0" dirty="0" err="1" smtClean="0"/>
              <a:t>sistema</a:t>
            </a:r>
            <a:r>
              <a:rPr lang="en-US" noProof="0" dirty="0" smtClean="0"/>
              <a:t> </a:t>
            </a:r>
            <a:r>
              <a:rPr lang="en-US" noProof="0" dirty="0" smtClean="0"/>
              <a:t>di </a:t>
            </a:r>
            <a:r>
              <a:rPr lang="en-US" noProof="0" dirty="0" err="1" smtClean="0"/>
              <a:t>distribuzione</a:t>
            </a:r>
            <a:r>
              <a:rPr lang="en-US" noProof="0" dirty="0" smtClean="0"/>
              <a:t> del clock di </a:t>
            </a:r>
            <a:r>
              <a:rPr lang="en-US" noProof="0" dirty="0" err="1" smtClean="0"/>
              <a:t>precisione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7238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III upgrade: new T2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2607" y="1233992"/>
            <a:ext cx="11610666" cy="335824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new beam pipeline layout for Run II , forced us to completely review the design of the T2 telescope. </a:t>
            </a:r>
          </a:p>
          <a:p>
            <a:r>
              <a:rPr lang="en-US" dirty="0" smtClean="0"/>
              <a:t>We have now reduced room with difficult access, so the new detector should be easy to move and with limited services. </a:t>
            </a:r>
          </a:p>
          <a:p>
            <a:r>
              <a:rPr lang="en-US" dirty="0" smtClean="0"/>
              <a:t>A scintillator based telescope, with slabs readout by </a:t>
            </a:r>
            <a:r>
              <a:rPr lang="en-US" dirty="0" err="1" smtClean="0"/>
              <a:t>SiPM</a:t>
            </a:r>
            <a:r>
              <a:rPr lang="en-US" dirty="0" smtClean="0"/>
              <a:t> has been designed tested and under construction. </a:t>
            </a:r>
          </a:p>
          <a:p>
            <a:r>
              <a:rPr lang="it-IT" dirty="0" err="1" smtClean="0"/>
              <a:t>Different</a:t>
            </a:r>
            <a:r>
              <a:rPr lang="it-IT" dirty="0" smtClean="0"/>
              <a:t> light </a:t>
            </a:r>
            <a:r>
              <a:rPr lang="it-IT" dirty="0" err="1" smtClean="0"/>
              <a:t>collection</a:t>
            </a:r>
            <a:r>
              <a:rPr lang="it-IT" dirty="0" smtClean="0"/>
              <a:t> </a:t>
            </a:r>
            <a:r>
              <a:rPr lang="it-IT" dirty="0" err="1" smtClean="0"/>
              <a:t>configurations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studied</a:t>
            </a:r>
            <a:r>
              <a:rPr lang="it-IT" dirty="0" smtClean="0"/>
              <a:t> and </a:t>
            </a:r>
            <a:r>
              <a:rPr lang="it-IT" dirty="0" err="1" smtClean="0"/>
              <a:t>tested</a:t>
            </a:r>
            <a:r>
              <a:rPr lang="it-IT" dirty="0" smtClean="0"/>
              <a:t> </a:t>
            </a:r>
            <a:r>
              <a:rPr lang="it-IT" dirty="0" err="1" smtClean="0"/>
              <a:t>using</a:t>
            </a:r>
            <a:r>
              <a:rPr lang="it-IT" dirty="0" smtClean="0"/>
              <a:t> </a:t>
            </a:r>
            <a:r>
              <a:rPr lang="it-IT" dirty="0" err="1" smtClean="0"/>
              <a:t>cosmic</a:t>
            </a:r>
            <a:r>
              <a:rPr lang="it-IT" dirty="0" smtClean="0"/>
              <a:t> </a:t>
            </a:r>
            <a:r>
              <a:rPr lang="it-IT" dirty="0" err="1" smtClean="0"/>
              <a:t>rays</a:t>
            </a:r>
            <a:r>
              <a:rPr lang="it-IT" dirty="0" smtClean="0"/>
              <a:t> and test </a:t>
            </a:r>
            <a:r>
              <a:rPr lang="it-IT" dirty="0" err="1" smtClean="0"/>
              <a:t>beams</a:t>
            </a:r>
            <a:r>
              <a:rPr lang="it-IT" dirty="0" smtClean="0"/>
              <a:t> (Desy).</a:t>
            </a:r>
          </a:p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3BBD-86C6-43C3-BF63-9DBE5A9F6A8A}" type="slidenum">
              <a:rPr lang="en-US" altLang="it-IT" smtClean="0"/>
              <a:pPr/>
              <a:t>4</a:t>
            </a:fld>
            <a:endParaRPr lang="en-US" altLang="it-IT"/>
          </a:p>
        </p:txBody>
      </p: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altLang="it-IT" smtClean="0"/>
              <a:t>30/06/2021</a:t>
            </a:r>
            <a:endParaRPr lang="en-US" alt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it-IT" smtClean="0"/>
              <a:t>TOTEM, riunione Gr1, Bari</a:t>
            </a:r>
            <a:endParaRPr lang="en-US" altLang="it-IT">
              <a:solidFill>
                <a:schemeClr val="bg2"/>
              </a:solidFill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5664" y="4552935"/>
            <a:ext cx="1213225" cy="1615105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5327" y="4574801"/>
            <a:ext cx="1199339" cy="1593239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6156" y="4593398"/>
            <a:ext cx="1222692" cy="1609876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2213" y="4618313"/>
            <a:ext cx="2127463" cy="158496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253" y="4474622"/>
            <a:ext cx="2316480" cy="1872343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00861" y="319816"/>
            <a:ext cx="1027611" cy="143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7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altLang="it-IT" smtClean="0"/>
              <a:t>30/06/2021</a:t>
            </a:r>
            <a:endParaRPr lang="en-US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it-IT" smtClean="0"/>
              <a:t>TOTEM, riunione Gr1, Bari</a:t>
            </a:r>
            <a:endParaRPr lang="en-US" altLang="it-IT">
              <a:solidFill>
                <a:schemeClr val="bg2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3BBD-86C6-43C3-BF63-9DBE5A9F6A8A}" type="slidenum">
              <a:rPr lang="en-US" altLang="it-IT" smtClean="0"/>
              <a:pPr/>
              <a:t>5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49514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altLang="it-IT" smtClean="0"/>
              <a:t>30/06/2021</a:t>
            </a:r>
            <a:endParaRPr lang="en-US" altLang="it-IT"/>
          </a:p>
        </p:txBody>
      </p:sp>
      <p:sp>
        <p:nvSpPr>
          <p:cNvPr id="48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it-IT" smtClean="0"/>
              <a:t>TOTEM, riunione Gr1, Bari</a:t>
            </a:r>
            <a:endParaRPr lang="en-US" altLang="it-IT">
              <a:solidFill>
                <a:schemeClr val="bg2"/>
              </a:solidFill>
            </a:endParaRPr>
          </a:p>
        </p:txBody>
      </p:sp>
      <p:sp>
        <p:nvSpPr>
          <p:cNvPr id="49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0296-857A-49C5-9609-2AD738433109}" type="slidenum">
              <a:rPr lang="en-US" altLang="it-IT"/>
              <a:pPr/>
              <a:t>6</a:t>
            </a:fld>
            <a:endParaRPr lang="en-US" altLang="it-IT"/>
          </a:p>
        </p:txBody>
      </p:sp>
      <p:sp>
        <p:nvSpPr>
          <p:cNvPr id="801794" name="Rectangle 4"/>
          <p:cNvSpPr>
            <a:spLocks noChangeArrowheads="1"/>
          </p:cNvSpPr>
          <p:nvPr/>
        </p:nvSpPr>
        <p:spPr bwMode="auto">
          <a:xfrm>
            <a:off x="7075489" y="5813426"/>
            <a:ext cx="1241425" cy="652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fi-FI" altLang="it-IT" sz="1400" b="0">
              <a:latin typeface="Arial" charset="0"/>
            </a:endParaRPr>
          </a:p>
        </p:txBody>
      </p:sp>
      <p:sp>
        <p:nvSpPr>
          <p:cNvPr id="801795" name="Rectangle 13"/>
          <p:cNvSpPr>
            <a:spLocks noChangeArrowheads="1"/>
          </p:cNvSpPr>
          <p:nvPr/>
        </p:nvSpPr>
        <p:spPr bwMode="auto">
          <a:xfrm>
            <a:off x="7597776" y="5191126"/>
            <a:ext cx="327025" cy="588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fi-FI" altLang="it-IT" sz="1400" b="0">
              <a:latin typeface="Arial" charset="0"/>
            </a:endParaRPr>
          </a:p>
        </p:txBody>
      </p:sp>
      <p:sp>
        <p:nvSpPr>
          <p:cNvPr id="801796" name="Rectangle 15"/>
          <p:cNvSpPr>
            <a:spLocks noChangeArrowheads="1"/>
          </p:cNvSpPr>
          <p:nvPr/>
        </p:nvSpPr>
        <p:spPr bwMode="auto">
          <a:xfrm>
            <a:off x="2306638" y="4930776"/>
            <a:ext cx="392112" cy="195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fi-FI" altLang="it-IT" sz="1400" b="0">
              <a:latin typeface="Arial" charset="0"/>
            </a:endParaRPr>
          </a:p>
        </p:txBody>
      </p:sp>
      <p:sp>
        <p:nvSpPr>
          <p:cNvPr id="801797" name="Rectangle 17"/>
          <p:cNvSpPr>
            <a:spLocks noChangeArrowheads="1"/>
          </p:cNvSpPr>
          <p:nvPr/>
        </p:nvSpPr>
        <p:spPr bwMode="auto">
          <a:xfrm>
            <a:off x="2176464" y="6300789"/>
            <a:ext cx="522287" cy="198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fi-FI" altLang="it-IT" sz="1400" b="0">
              <a:latin typeface="Arial" charset="0"/>
            </a:endParaRPr>
          </a:p>
        </p:txBody>
      </p:sp>
      <p:pic>
        <p:nvPicPr>
          <p:cNvPr id="801799" name="Picture 27" descr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9" y="4548189"/>
            <a:ext cx="81883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1800" name="Rectangle 33"/>
          <p:cNvSpPr>
            <a:spLocks noChangeArrowheads="1"/>
          </p:cNvSpPr>
          <p:nvPr/>
        </p:nvSpPr>
        <p:spPr bwMode="auto">
          <a:xfrm>
            <a:off x="6750051" y="4471989"/>
            <a:ext cx="587375" cy="325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fi-FI" altLang="it-IT" sz="1400" b="0">
              <a:latin typeface="Arial" charset="0"/>
            </a:endParaRPr>
          </a:p>
        </p:txBody>
      </p:sp>
      <p:sp>
        <p:nvSpPr>
          <p:cNvPr id="801801" name="Rectangle 34"/>
          <p:cNvSpPr>
            <a:spLocks noChangeArrowheads="1"/>
          </p:cNvSpPr>
          <p:nvPr/>
        </p:nvSpPr>
        <p:spPr bwMode="auto">
          <a:xfrm>
            <a:off x="9101139" y="4473575"/>
            <a:ext cx="587375" cy="325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fi-FI" altLang="it-IT" sz="1400" b="0">
              <a:latin typeface="Arial" charset="0"/>
            </a:endParaRPr>
          </a:p>
        </p:txBody>
      </p:sp>
      <p:sp>
        <p:nvSpPr>
          <p:cNvPr id="801802" name="Rectangle 59"/>
          <p:cNvSpPr>
            <a:spLocks noChangeArrowheads="1"/>
          </p:cNvSpPr>
          <p:nvPr/>
        </p:nvSpPr>
        <p:spPr bwMode="auto">
          <a:xfrm>
            <a:off x="1981200" y="5322889"/>
            <a:ext cx="325438" cy="325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fi-FI" altLang="it-IT" sz="1400" b="0">
              <a:latin typeface="Arial" charset="0"/>
            </a:endParaRPr>
          </a:p>
        </p:txBody>
      </p:sp>
      <p:sp>
        <p:nvSpPr>
          <p:cNvPr id="801803" name="Oval 60"/>
          <p:cNvSpPr>
            <a:spLocks noChangeArrowheads="1"/>
          </p:cNvSpPr>
          <p:nvPr/>
        </p:nvSpPr>
        <p:spPr bwMode="auto">
          <a:xfrm>
            <a:off x="2306638" y="5502275"/>
            <a:ext cx="82550" cy="82550"/>
          </a:xfrm>
          <a:prstGeom prst="ellipse">
            <a:avLst/>
          </a:prstGeom>
          <a:solidFill>
            <a:srgbClr val="B8004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2945" tIns="41473" rIns="82945" bIns="41473" anchor="ctr"/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fi-FI" altLang="it-IT" sz="1400" b="0">
              <a:latin typeface="Arial" charset="0"/>
            </a:endParaRPr>
          </a:p>
        </p:txBody>
      </p:sp>
      <p:sp>
        <p:nvSpPr>
          <p:cNvPr id="801804" name="Text Box 61"/>
          <p:cNvSpPr txBox="1">
            <a:spLocks noChangeArrowheads="1"/>
          </p:cNvSpPr>
          <p:nvPr/>
        </p:nvSpPr>
        <p:spPr bwMode="auto">
          <a:xfrm>
            <a:off x="1719264" y="5386389"/>
            <a:ext cx="523875" cy="36075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sv-FI" altLang="it-IT" sz="1800">
                <a:solidFill>
                  <a:srgbClr val="FF0000"/>
                </a:solidFill>
                <a:latin typeface="Arial" charset="0"/>
              </a:rPr>
              <a:t>IP5</a:t>
            </a:r>
            <a:endParaRPr lang="fi-FI" altLang="it-IT" sz="18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01805" name="Rectangle 64"/>
          <p:cNvSpPr>
            <a:spLocks noChangeArrowheads="1"/>
          </p:cNvSpPr>
          <p:nvPr/>
        </p:nvSpPr>
        <p:spPr bwMode="auto">
          <a:xfrm>
            <a:off x="6618289" y="4799013"/>
            <a:ext cx="261937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fi-FI" altLang="it-IT" sz="1400" b="0">
              <a:latin typeface="Arial" charset="0"/>
            </a:endParaRPr>
          </a:p>
        </p:txBody>
      </p:sp>
      <p:sp>
        <p:nvSpPr>
          <p:cNvPr id="801806" name="Rectangle 65"/>
          <p:cNvSpPr>
            <a:spLocks noChangeArrowheads="1"/>
          </p:cNvSpPr>
          <p:nvPr/>
        </p:nvSpPr>
        <p:spPr bwMode="auto">
          <a:xfrm>
            <a:off x="9231314" y="4799013"/>
            <a:ext cx="261937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fi-FI" altLang="it-IT" sz="1400" b="0">
              <a:latin typeface="Arial" charset="0"/>
            </a:endParaRPr>
          </a:p>
        </p:txBody>
      </p:sp>
      <p:sp>
        <p:nvSpPr>
          <p:cNvPr id="353346" name="Text Box 66"/>
          <p:cNvSpPr txBox="1">
            <a:spLocks noChangeArrowheads="1"/>
          </p:cNvSpPr>
          <p:nvPr/>
        </p:nvSpPr>
        <p:spPr bwMode="auto">
          <a:xfrm>
            <a:off x="6750050" y="5845176"/>
            <a:ext cx="12509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sv-FI" altLang="it-IT" sz="2100">
                <a:solidFill>
                  <a:srgbClr val="0000CC"/>
                </a:solidFill>
                <a:latin typeface="Arial" charset="0"/>
              </a:rPr>
              <a:t>RP147</a:t>
            </a:r>
            <a:endParaRPr lang="fi-FI" altLang="it-IT" sz="150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353347" name="Text Box 67"/>
          <p:cNvSpPr txBox="1">
            <a:spLocks noChangeArrowheads="1"/>
          </p:cNvSpPr>
          <p:nvPr/>
        </p:nvSpPr>
        <p:spPr bwMode="auto">
          <a:xfrm>
            <a:off x="9493250" y="5845176"/>
            <a:ext cx="117475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945" tIns="41473" rIns="82945" bIns="41473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sv-FI" altLang="it-IT" sz="21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RP220</a:t>
            </a:r>
            <a:endParaRPr lang="fi-FI" altLang="it-IT" sz="21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801809" name="Line 68"/>
          <p:cNvSpPr>
            <a:spLocks noChangeShapeType="1"/>
          </p:cNvSpPr>
          <p:nvPr/>
        </p:nvSpPr>
        <p:spPr bwMode="auto">
          <a:xfrm flipH="1" flipV="1">
            <a:off x="6683375" y="5453064"/>
            <a:ext cx="196850" cy="458787"/>
          </a:xfrm>
          <a:prstGeom prst="line">
            <a:avLst/>
          </a:prstGeom>
          <a:noFill/>
          <a:ln w="3175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801810" name="Line 69"/>
          <p:cNvSpPr>
            <a:spLocks noChangeShapeType="1"/>
          </p:cNvSpPr>
          <p:nvPr/>
        </p:nvSpPr>
        <p:spPr bwMode="auto">
          <a:xfrm flipH="1" flipV="1">
            <a:off x="9491663" y="5453064"/>
            <a:ext cx="196850" cy="458787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801811" name="Text Box 39"/>
          <p:cNvSpPr txBox="1">
            <a:spLocks noChangeArrowheads="1"/>
          </p:cNvSpPr>
          <p:nvPr/>
        </p:nvSpPr>
        <p:spPr bwMode="auto">
          <a:xfrm>
            <a:off x="1782763" y="4570413"/>
            <a:ext cx="8655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algn="l" defTabSz="4556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 algn="l" defTabSz="4556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hangingPunct="1">
              <a:lnSpc>
                <a:spcPct val="90000"/>
              </a:lnSpc>
              <a:spcBef>
                <a:spcPct val="15000"/>
              </a:spcBef>
              <a:buClrTx/>
              <a:buSzTx/>
              <a:buFontTx/>
              <a:buNone/>
            </a:pPr>
            <a:r>
              <a:rPr lang="en-US" altLang="it-IT" sz="2000">
                <a:solidFill>
                  <a:srgbClr val="FF0000"/>
                </a:solidFill>
                <a:latin typeface="Arial" charset="0"/>
              </a:rPr>
              <a:t>Roman Pots:</a:t>
            </a:r>
            <a:r>
              <a:rPr lang="en-US" altLang="it-IT" sz="2000" b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it-IT" sz="2000" b="0">
                <a:latin typeface="Arial" charset="0"/>
              </a:rPr>
              <a:t>measure elastic &amp; diffractive protons close to outgoing beam</a:t>
            </a:r>
          </a:p>
        </p:txBody>
      </p:sp>
      <p:sp>
        <p:nvSpPr>
          <p:cNvPr id="801813" name="Rectangle 10"/>
          <p:cNvSpPr>
            <a:spLocks noChangeArrowheads="1"/>
          </p:cNvSpPr>
          <p:nvPr/>
        </p:nvSpPr>
        <p:spPr bwMode="auto">
          <a:xfrm>
            <a:off x="6096000" y="1492250"/>
            <a:ext cx="1828800" cy="782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fi-FI" altLang="it-IT" sz="1400" b="0">
              <a:latin typeface="Arial" charset="0"/>
            </a:endParaRPr>
          </a:p>
        </p:txBody>
      </p:sp>
      <p:graphicFrame>
        <p:nvGraphicFramePr>
          <p:cNvPr id="801814" name="Object 25"/>
          <p:cNvGraphicFramePr>
            <a:graphicFrameLocks noGrp="1" noChangeAspect="1"/>
          </p:cNvGraphicFramePr>
          <p:nvPr>
            <p:ph idx="4294967295"/>
          </p:nvPr>
        </p:nvGraphicFramePr>
        <p:xfrm>
          <a:off x="2090738" y="642938"/>
          <a:ext cx="7891462" cy="338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083" name="Photo Editor Photo" r:id="rId5" imgW="11209524" imgH="4734586" progId="MSPhotoEd.3">
                  <p:embed/>
                </p:oleObj>
              </mc:Choice>
              <mc:Fallback>
                <p:oleObj name="Photo Editor Photo" r:id="rId5" imgW="11209524" imgH="4734586" progId="MSPhotoEd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544"/>
                      <a:stretch>
                        <a:fillRect/>
                      </a:stretch>
                    </p:blipFill>
                    <p:spPr bwMode="auto">
                      <a:xfrm>
                        <a:off x="2090738" y="642938"/>
                        <a:ext cx="7891462" cy="338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1815" name="Rectangle 30"/>
          <p:cNvSpPr>
            <a:spLocks noChangeArrowheads="1"/>
          </p:cNvSpPr>
          <p:nvPr/>
        </p:nvSpPr>
        <p:spPr bwMode="auto">
          <a:xfrm>
            <a:off x="5181601" y="3516314"/>
            <a:ext cx="327025" cy="325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fi-FI" altLang="it-IT" sz="1400" b="0">
              <a:latin typeface="Arial" charset="0"/>
            </a:endParaRPr>
          </a:p>
        </p:txBody>
      </p:sp>
      <p:sp>
        <p:nvSpPr>
          <p:cNvPr id="801816" name="Rectangle 31"/>
          <p:cNvSpPr>
            <a:spLocks noChangeArrowheads="1"/>
          </p:cNvSpPr>
          <p:nvPr/>
        </p:nvSpPr>
        <p:spPr bwMode="auto">
          <a:xfrm>
            <a:off x="6554789" y="3713164"/>
            <a:ext cx="327025" cy="325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fi-FI" altLang="it-IT" sz="1400" b="0">
              <a:latin typeface="Arial" charset="0"/>
            </a:endParaRPr>
          </a:p>
        </p:txBody>
      </p:sp>
      <p:sp>
        <p:nvSpPr>
          <p:cNvPr id="801817" name="Rectangle 32"/>
          <p:cNvSpPr>
            <a:spLocks noChangeArrowheads="1"/>
          </p:cNvSpPr>
          <p:nvPr/>
        </p:nvSpPr>
        <p:spPr bwMode="auto">
          <a:xfrm>
            <a:off x="7142164" y="3713164"/>
            <a:ext cx="981075" cy="325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fi-FI" altLang="it-IT" sz="1400" b="0">
              <a:latin typeface="Arial" charset="0"/>
            </a:endParaRPr>
          </a:p>
        </p:txBody>
      </p:sp>
      <p:sp>
        <p:nvSpPr>
          <p:cNvPr id="801818" name="Text Box 35"/>
          <p:cNvSpPr txBox="1">
            <a:spLocks noChangeArrowheads="1"/>
          </p:cNvSpPr>
          <p:nvPr/>
        </p:nvSpPr>
        <p:spPr bwMode="auto">
          <a:xfrm>
            <a:off x="5902326" y="982663"/>
            <a:ext cx="4265613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algn="l" defTabSz="4556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 algn="l" defTabSz="4556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hangingPunct="1">
              <a:lnSpc>
                <a:spcPct val="90000"/>
              </a:lnSpc>
              <a:spcBef>
                <a:spcPct val="15000"/>
              </a:spcBef>
              <a:buClrTx/>
              <a:buSzTx/>
              <a:buFontTx/>
              <a:buNone/>
            </a:pPr>
            <a:r>
              <a:rPr lang="en-US" altLang="it-IT" sz="1700">
                <a:solidFill>
                  <a:srgbClr val="FF0000"/>
                </a:solidFill>
                <a:latin typeface="Arial" charset="0"/>
              </a:rPr>
              <a:t>Inelastic telescopes:</a:t>
            </a:r>
            <a:r>
              <a:rPr lang="en-US" altLang="it-IT" sz="1700" b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it-IT" sz="1700" b="0">
                <a:latin typeface="Arial" charset="0"/>
              </a:rPr>
              <a:t>charged particle </a:t>
            </a:r>
          </a:p>
          <a:p>
            <a:pPr hangingPunct="1">
              <a:lnSpc>
                <a:spcPct val="90000"/>
              </a:lnSpc>
              <a:spcBef>
                <a:spcPct val="15000"/>
              </a:spcBef>
              <a:buClrTx/>
              <a:buSzTx/>
              <a:buFontTx/>
              <a:buNone/>
            </a:pPr>
            <a:r>
              <a:rPr lang="en-US" altLang="it-IT" sz="1700" b="0">
                <a:latin typeface="Arial" charset="0"/>
              </a:rPr>
              <a:t>&amp; vertex reconstruction in inelastic events</a:t>
            </a:r>
          </a:p>
        </p:txBody>
      </p:sp>
      <p:sp>
        <p:nvSpPr>
          <p:cNvPr id="801819" name="Oval 36"/>
          <p:cNvSpPr>
            <a:spLocks noChangeArrowheads="1"/>
          </p:cNvSpPr>
          <p:nvPr/>
        </p:nvSpPr>
        <p:spPr bwMode="auto">
          <a:xfrm>
            <a:off x="2143125" y="3321050"/>
            <a:ext cx="82550" cy="82550"/>
          </a:xfrm>
          <a:prstGeom prst="ellipse">
            <a:avLst/>
          </a:prstGeom>
          <a:solidFill>
            <a:srgbClr val="B8004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2945" tIns="41473" rIns="82945" bIns="41473" anchor="ctr"/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fi-FI" altLang="it-IT" sz="1400" b="0">
              <a:latin typeface="Arial" charset="0"/>
            </a:endParaRPr>
          </a:p>
        </p:txBody>
      </p:sp>
      <p:sp>
        <p:nvSpPr>
          <p:cNvPr id="801820" name="Text Box 37"/>
          <p:cNvSpPr txBox="1">
            <a:spLocks noChangeArrowheads="1"/>
          </p:cNvSpPr>
          <p:nvPr/>
        </p:nvSpPr>
        <p:spPr bwMode="auto">
          <a:xfrm>
            <a:off x="1524001" y="3125789"/>
            <a:ext cx="523875" cy="36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sv-FI" altLang="it-IT" sz="1800">
                <a:solidFill>
                  <a:srgbClr val="FF0000"/>
                </a:solidFill>
                <a:latin typeface="Arial" charset="0"/>
              </a:rPr>
              <a:t>IP5</a:t>
            </a:r>
            <a:endParaRPr lang="fi-FI" altLang="it-IT" sz="18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01821" name="Text Box 41"/>
          <p:cNvSpPr txBox="1">
            <a:spLocks noChangeArrowheads="1"/>
          </p:cNvSpPr>
          <p:nvPr/>
        </p:nvSpPr>
        <p:spPr bwMode="auto">
          <a:xfrm>
            <a:off x="5900738" y="1714500"/>
            <a:ext cx="2024062" cy="6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5000"/>
              </a:lnSpc>
              <a:spcBef>
                <a:spcPct val="30000"/>
              </a:spcBef>
              <a:buClrTx/>
              <a:buSzTx/>
              <a:buFontTx/>
              <a:buNone/>
            </a:pPr>
            <a:r>
              <a:rPr lang="sv-FI" altLang="it-IT" sz="1800">
                <a:solidFill>
                  <a:srgbClr val="0000FF"/>
                </a:solidFill>
                <a:latin typeface="Arial" charset="0"/>
              </a:rPr>
              <a:t>T1: 3.1 &lt; </a:t>
            </a:r>
            <a:r>
              <a:rPr lang="sv-FI" altLang="it-IT" sz="1800">
                <a:solidFill>
                  <a:srgbClr val="0000FF"/>
                </a:solidFill>
                <a:latin typeface="Arial" charset="0"/>
                <a:sym typeface="Symbol" pitchFamily="18" charset="2"/>
              </a:rPr>
              <a:t> &lt; 4.7</a:t>
            </a:r>
          </a:p>
          <a:p>
            <a:pPr>
              <a:lnSpc>
                <a:spcPct val="95000"/>
              </a:lnSpc>
              <a:spcBef>
                <a:spcPct val="30000"/>
              </a:spcBef>
              <a:buClrTx/>
              <a:buSzTx/>
              <a:buFontTx/>
              <a:buNone/>
            </a:pPr>
            <a:r>
              <a:rPr lang="sv-FI" altLang="it-IT" sz="1800">
                <a:solidFill>
                  <a:srgbClr val="FF0000"/>
                </a:solidFill>
                <a:latin typeface="Arial" charset="0"/>
              </a:rPr>
              <a:t>T2: 5.3 &lt; </a:t>
            </a:r>
            <a:r>
              <a:rPr lang="sv-FI" altLang="it-IT" sz="1800">
                <a:solidFill>
                  <a:srgbClr val="FF0000"/>
                </a:solidFill>
                <a:latin typeface="Arial" charset="0"/>
                <a:sym typeface="Symbol" pitchFamily="18" charset="2"/>
              </a:rPr>
              <a:t> &lt; 6.5</a:t>
            </a:r>
          </a:p>
        </p:txBody>
      </p:sp>
      <p:sp>
        <p:nvSpPr>
          <p:cNvPr id="801822" name="Rectangle 43"/>
          <p:cNvSpPr>
            <a:spLocks noChangeArrowheads="1"/>
          </p:cNvSpPr>
          <p:nvPr/>
        </p:nvSpPr>
        <p:spPr bwMode="auto">
          <a:xfrm>
            <a:off x="4757739" y="3065464"/>
            <a:ext cx="1042987" cy="211137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9933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fi-FI" altLang="it-IT" sz="1400" b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801823" name="AutoShape 44"/>
          <p:cNvSpPr>
            <a:spLocks noChangeArrowheads="1"/>
          </p:cNvSpPr>
          <p:nvPr/>
        </p:nvSpPr>
        <p:spPr bwMode="auto">
          <a:xfrm rot="16200000">
            <a:off x="5230020" y="2499520"/>
            <a:ext cx="98425" cy="1042987"/>
          </a:xfrm>
          <a:prstGeom prst="rtTriangle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82945" tIns="41473" rIns="82945" bIns="41473" anchor="ctr"/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fi-FI" altLang="it-IT" sz="1400" b="0">
              <a:latin typeface="Arial" charset="0"/>
            </a:endParaRPr>
          </a:p>
        </p:txBody>
      </p:sp>
      <p:sp>
        <p:nvSpPr>
          <p:cNvPr id="801824" name="Rectangle 45"/>
          <p:cNvSpPr>
            <a:spLocks noChangeArrowheads="1"/>
          </p:cNvSpPr>
          <p:nvPr/>
        </p:nvSpPr>
        <p:spPr bwMode="auto">
          <a:xfrm>
            <a:off x="6880226" y="3276600"/>
            <a:ext cx="163513" cy="1143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fi-FI" altLang="it-IT" sz="1400" b="0">
              <a:latin typeface="Arial" charset="0"/>
            </a:endParaRPr>
          </a:p>
        </p:txBody>
      </p:sp>
      <p:sp>
        <p:nvSpPr>
          <p:cNvPr id="801825" name="Line 46"/>
          <p:cNvSpPr>
            <a:spLocks noChangeShapeType="1"/>
          </p:cNvSpPr>
          <p:nvPr/>
        </p:nvSpPr>
        <p:spPr bwMode="auto">
          <a:xfrm>
            <a:off x="2178050" y="3321050"/>
            <a:ext cx="0" cy="522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801826" name="Line 47"/>
          <p:cNvSpPr>
            <a:spLocks noChangeShapeType="1"/>
          </p:cNvSpPr>
          <p:nvPr/>
        </p:nvSpPr>
        <p:spPr bwMode="auto">
          <a:xfrm>
            <a:off x="2178051" y="3581400"/>
            <a:ext cx="3101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801827" name="Text Box 48"/>
          <p:cNvSpPr txBox="1">
            <a:spLocks noChangeArrowheads="1"/>
          </p:cNvSpPr>
          <p:nvPr/>
        </p:nvSpPr>
        <p:spPr bwMode="auto">
          <a:xfrm>
            <a:off x="3940175" y="3321050"/>
            <a:ext cx="979488" cy="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it-IT" sz="1400" b="0">
                <a:latin typeface="Arial" charset="0"/>
              </a:rPr>
              <a:t>~ 10 m</a:t>
            </a:r>
          </a:p>
        </p:txBody>
      </p:sp>
      <p:sp>
        <p:nvSpPr>
          <p:cNvPr id="801828" name="Line 49"/>
          <p:cNvSpPr>
            <a:spLocks noChangeShapeType="1"/>
          </p:cNvSpPr>
          <p:nvPr/>
        </p:nvSpPr>
        <p:spPr bwMode="auto">
          <a:xfrm>
            <a:off x="2178051" y="3843338"/>
            <a:ext cx="4702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801829" name="Text Box 50"/>
          <p:cNvSpPr txBox="1">
            <a:spLocks noChangeArrowheads="1"/>
          </p:cNvSpPr>
          <p:nvPr/>
        </p:nvSpPr>
        <p:spPr bwMode="auto">
          <a:xfrm>
            <a:off x="3940175" y="3581400"/>
            <a:ext cx="979488" cy="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it-IT" sz="1400" b="0">
                <a:latin typeface="Arial" charset="0"/>
              </a:rPr>
              <a:t>~ 14 m</a:t>
            </a:r>
          </a:p>
        </p:txBody>
      </p:sp>
      <p:sp>
        <p:nvSpPr>
          <p:cNvPr id="801830" name="AutoShape 51"/>
          <p:cNvSpPr>
            <a:spLocks noChangeArrowheads="1"/>
          </p:cNvSpPr>
          <p:nvPr/>
        </p:nvSpPr>
        <p:spPr bwMode="auto">
          <a:xfrm>
            <a:off x="7924801" y="1946275"/>
            <a:ext cx="392113" cy="198438"/>
          </a:xfrm>
          <a:prstGeom prst="rightArrow">
            <a:avLst>
              <a:gd name="adj1" fmla="val 50000"/>
              <a:gd name="adj2" fmla="val 49409"/>
            </a:avLst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945" tIns="41473" rIns="82945" bIns="41473" anchor="ctr"/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fi-FI" altLang="it-IT" sz="1400" b="0">
              <a:latin typeface="Arial" charset="0"/>
            </a:endParaRPr>
          </a:p>
        </p:txBody>
      </p:sp>
      <p:sp>
        <p:nvSpPr>
          <p:cNvPr id="353334" name="Text Box 54"/>
          <p:cNvSpPr txBox="1">
            <a:spLocks noChangeArrowheads="1"/>
          </p:cNvSpPr>
          <p:nvPr/>
        </p:nvSpPr>
        <p:spPr bwMode="auto">
          <a:xfrm>
            <a:off x="5367338" y="3429001"/>
            <a:ext cx="533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sv-FI" altLang="it-IT" sz="2100">
                <a:solidFill>
                  <a:srgbClr val="0000CC"/>
                </a:solidFill>
                <a:latin typeface="Arial" charset="0"/>
              </a:rPr>
              <a:t>T1</a:t>
            </a:r>
            <a:endParaRPr lang="fi-FI" altLang="it-IT" sz="210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801832" name="Rectangle 56"/>
          <p:cNvSpPr>
            <a:spLocks noChangeArrowheads="1"/>
          </p:cNvSpPr>
          <p:nvPr/>
        </p:nvSpPr>
        <p:spPr bwMode="auto">
          <a:xfrm>
            <a:off x="6488114" y="3451225"/>
            <a:ext cx="587375" cy="325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fi-FI" altLang="it-IT" sz="1400" b="0">
              <a:latin typeface="Arial" charset="0"/>
            </a:endParaRPr>
          </a:p>
        </p:txBody>
      </p:sp>
      <p:sp>
        <p:nvSpPr>
          <p:cNvPr id="801833" name="Rectangle 57"/>
          <p:cNvSpPr>
            <a:spLocks noChangeArrowheads="1"/>
          </p:cNvSpPr>
          <p:nvPr/>
        </p:nvSpPr>
        <p:spPr bwMode="auto">
          <a:xfrm>
            <a:off x="7077076" y="3451225"/>
            <a:ext cx="587375" cy="325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fi-FI" altLang="it-IT" sz="1400" b="0">
              <a:latin typeface="Arial" charset="0"/>
            </a:endParaRPr>
          </a:p>
        </p:txBody>
      </p:sp>
      <p:sp>
        <p:nvSpPr>
          <p:cNvPr id="801834" name="Text Box 62"/>
          <p:cNvSpPr txBox="1">
            <a:spLocks noChangeArrowheads="1"/>
          </p:cNvSpPr>
          <p:nvPr/>
        </p:nvSpPr>
        <p:spPr bwMode="auto">
          <a:xfrm>
            <a:off x="6946900" y="3459164"/>
            <a:ext cx="1697038" cy="27765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Tx/>
              <a:buSzTx/>
              <a:buFontTx/>
              <a:buNone/>
            </a:pPr>
            <a:r>
              <a:rPr lang="sv-FI" altLang="it-IT" sz="1400" b="0">
                <a:latin typeface="Arial" charset="0"/>
              </a:rPr>
              <a:t>    CASTOR (CMS)</a:t>
            </a:r>
            <a:endParaRPr lang="fi-FI" altLang="it-IT" sz="1400" b="0">
              <a:latin typeface="Arial" charset="0"/>
            </a:endParaRPr>
          </a:p>
        </p:txBody>
      </p:sp>
      <p:sp>
        <p:nvSpPr>
          <p:cNvPr id="801835" name="Text Box 63"/>
          <p:cNvSpPr txBox="1">
            <a:spLocks noChangeArrowheads="1"/>
          </p:cNvSpPr>
          <p:nvPr/>
        </p:nvSpPr>
        <p:spPr bwMode="auto">
          <a:xfrm>
            <a:off x="5943601" y="2886075"/>
            <a:ext cx="784225" cy="471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Tx/>
              <a:buSzTx/>
              <a:buFontTx/>
              <a:buNone/>
            </a:pPr>
            <a:r>
              <a:rPr lang="sv-FI" altLang="it-IT" sz="1400" b="0">
                <a:solidFill>
                  <a:schemeClr val="bg1"/>
                </a:solidFill>
                <a:latin typeface="Arial" charset="0"/>
              </a:rPr>
              <a:t>   HF (CMS)</a:t>
            </a:r>
            <a:endParaRPr lang="fi-FI" altLang="it-IT" sz="14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53338" name="Text Box 58"/>
          <p:cNvSpPr txBox="1">
            <a:spLocks noChangeArrowheads="1"/>
          </p:cNvSpPr>
          <p:nvPr/>
        </p:nvSpPr>
        <p:spPr bwMode="auto">
          <a:xfrm>
            <a:off x="6859588" y="3657601"/>
            <a:ext cx="565150" cy="403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sv-FI" altLang="it-IT" sz="21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T2</a:t>
            </a:r>
            <a:endParaRPr lang="fi-FI" altLang="it-IT" sz="21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801837" name="Line 45"/>
          <p:cNvSpPr>
            <a:spLocks noChangeShapeType="1"/>
          </p:cNvSpPr>
          <p:nvPr/>
        </p:nvSpPr>
        <p:spPr bwMode="auto">
          <a:xfrm flipH="1" flipV="1">
            <a:off x="6967538" y="3429000"/>
            <a:ext cx="76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01838" name="Text Box 52"/>
          <p:cNvSpPr txBox="1">
            <a:spLocks noChangeArrowheads="1"/>
          </p:cNvSpPr>
          <p:nvPr/>
        </p:nvSpPr>
        <p:spPr bwMode="auto">
          <a:xfrm>
            <a:off x="8458201" y="1752600"/>
            <a:ext cx="2024063" cy="6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5000"/>
              </a:lnSpc>
              <a:spcBef>
                <a:spcPct val="30000"/>
              </a:spcBef>
              <a:buClrTx/>
              <a:buSzTx/>
              <a:buFontTx/>
              <a:buNone/>
            </a:pPr>
            <a:r>
              <a:rPr lang="sv-FI" altLang="it-IT" sz="1800">
                <a:solidFill>
                  <a:srgbClr val="0000FF"/>
                </a:solidFill>
                <a:latin typeface="Arial" charset="0"/>
              </a:rPr>
              <a:t>T1: 18 – 90 mrad</a:t>
            </a:r>
          </a:p>
          <a:p>
            <a:pPr>
              <a:lnSpc>
                <a:spcPct val="95000"/>
              </a:lnSpc>
              <a:spcBef>
                <a:spcPct val="30000"/>
              </a:spcBef>
              <a:buClrTx/>
              <a:buSzTx/>
              <a:buFontTx/>
              <a:buNone/>
            </a:pPr>
            <a:r>
              <a:rPr lang="sv-FI" altLang="it-IT" sz="1800">
                <a:solidFill>
                  <a:srgbClr val="FF0000"/>
                </a:solidFill>
                <a:latin typeface="Arial" charset="0"/>
              </a:rPr>
              <a:t>T2: 3 – 10 mrad</a:t>
            </a:r>
            <a:endParaRPr lang="fi-FI" altLang="it-IT" sz="18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01798" name="Rectangle 6"/>
          <p:cNvSpPr>
            <a:spLocks noGrp="1" noChangeArrowheads="1"/>
          </p:cNvSpPr>
          <p:nvPr>
            <p:ph type="title"/>
          </p:nvPr>
        </p:nvSpPr>
        <p:spPr>
          <a:xfrm>
            <a:off x="1600200" y="251178"/>
            <a:ext cx="8686800" cy="609600"/>
          </a:xfrm>
        </p:spPr>
        <p:txBody>
          <a:bodyPr/>
          <a:lstStyle/>
          <a:p>
            <a:r>
              <a:rPr lang="en-US" altLang="it-IT" dirty="0"/>
              <a:t>Experimental Setup @ </a:t>
            </a:r>
            <a:r>
              <a:rPr lang="en-US" altLang="it-IT" dirty="0" smtClean="0"/>
              <a:t>IP5 LHC Run I</a:t>
            </a:r>
            <a:endParaRPr lang="en-US" altLang="it-IT" dirty="0"/>
          </a:p>
        </p:txBody>
      </p:sp>
      <p:sp>
        <p:nvSpPr>
          <p:cNvPr id="50" name="Rectangle 4"/>
          <p:cNvSpPr>
            <a:spLocks/>
          </p:cNvSpPr>
          <p:nvPr/>
        </p:nvSpPr>
        <p:spPr bwMode="auto">
          <a:xfrm>
            <a:off x="1745196" y="4153462"/>
            <a:ext cx="1907108" cy="240963"/>
          </a:xfrm>
          <a:prstGeom prst="rect">
            <a:avLst/>
          </a:prstGeom>
          <a:solidFill>
            <a:srgbClr val="FF0000">
              <a:alpha val="50000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square" lIns="0" tIns="0" rIns="57799" bIns="0">
            <a:spAutoFit/>
          </a:bodyPr>
          <a:lstStyle>
            <a:lvl1pPr marL="57150" defTabSz="449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492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492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492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492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it-IT" sz="1800" dirty="0">
                <a:solidFill>
                  <a:srgbClr val="3333CC"/>
                </a:solidFill>
                <a:cs typeface="Times New Roman" pitchFamily="18" charset="0"/>
              </a:rPr>
              <a:t>LHC </a:t>
            </a:r>
            <a:r>
              <a:rPr lang="en-US" altLang="it-IT" sz="1800" dirty="0" err="1">
                <a:solidFill>
                  <a:srgbClr val="3333CC"/>
                </a:solidFill>
                <a:cs typeface="Times New Roman" pitchFamily="18" charset="0"/>
              </a:rPr>
              <a:t>RunI</a:t>
            </a:r>
            <a:r>
              <a:rPr lang="en-US" altLang="it-IT" sz="1800" dirty="0">
                <a:solidFill>
                  <a:srgbClr val="3333CC"/>
                </a:solidFill>
                <a:cs typeface="Times New Roman" pitchFamily="18" charset="0"/>
              </a:rPr>
              <a:t> layout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818" grpId="0"/>
      <p:bldP spid="801821" grpId="0"/>
      <p:bldP spid="801822" grpId="0" animBg="1"/>
      <p:bldP spid="801823" grpId="0" animBg="1"/>
      <p:bldP spid="801824" grpId="0" animBg="1"/>
      <p:bldP spid="801826" grpId="0" animBg="1"/>
      <p:bldP spid="801827" grpId="0"/>
      <p:bldP spid="801828" grpId="0" animBg="1"/>
      <p:bldP spid="801829" grpId="0"/>
      <p:bldP spid="801830" grpId="0" animBg="1"/>
      <p:bldP spid="353334" grpId="0"/>
      <p:bldP spid="353338" grpId="0" animBg="1"/>
      <p:bldP spid="801837" grpId="0" animBg="1"/>
      <p:bldP spid="8018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out: Digitizer Board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4007" y="1196641"/>
            <a:ext cx="9207062" cy="413210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To handle all different kind of front end electronics of timing detectors, a common read out board has been developed that can be specialized to a given detector using dedicated mezzanines.</a:t>
            </a:r>
          </a:p>
          <a:p>
            <a:r>
              <a:rPr lang="en-US" dirty="0" smtClean="0"/>
              <a:t>For the diamond detectors and UFSD, two different mezzanines have been developed, with different read-out electronics: </a:t>
            </a:r>
            <a:r>
              <a:rPr lang="en-US" dirty="0" smtClean="0">
                <a:solidFill>
                  <a:srgbClr val="000099"/>
                </a:solidFill>
              </a:rPr>
              <a:t>SAMPIC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HPTDC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Manage the packets formation and broadcast it to the TOTEM DAQ. </a:t>
            </a:r>
          </a:p>
          <a:p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altLang="it-IT" smtClean="0"/>
              <a:t>30/06/2021</a:t>
            </a:r>
            <a:endParaRPr lang="en-US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it-IT" smtClean="0"/>
              <a:t>TOTEM, riunione Gr1, Bari</a:t>
            </a:r>
            <a:endParaRPr lang="en-US" altLang="it-IT">
              <a:solidFill>
                <a:schemeClr val="bg2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3BBD-86C6-43C3-BF63-9DBE5A9F6A8A}" type="slidenum">
              <a:rPr lang="en-US" altLang="it-IT" smtClean="0"/>
              <a:pPr/>
              <a:t>7</a:t>
            </a:fld>
            <a:endParaRPr lang="en-US" altLang="it-IT"/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 rot="5400000">
            <a:off x="8611719" y="1866167"/>
            <a:ext cx="4112475" cy="2812688"/>
            <a:chOff x="3612" y="2502"/>
            <a:chExt cx="2142" cy="1465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3612" y="2502"/>
              <a:ext cx="2142" cy="1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807941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7525" l="2238" r="9930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2" y="2502"/>
              <a:ext cx="2143" cy="1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ttangolo 6"/>
          <p:cNvSpPr/>
          <p:nvPr/>
        </p:nvSpPr>
        <p:spPr bwMode="auto">
          <a:xfrm>
            <a:off x="10673255" y="1844566"/>
            <a:ext cx="1332186" cy="128488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57799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57150" marR="0" indent="0" algn="ctr" defTabSz="449263" rtl="0" eaLnBrk="0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itchFamily="18" charset="0"/>
              <a:ea typeface="MS Gothic" pitchFamily="49" charset="-128"/>
              <a:cs typeface="Times New Roman" pitchFamily="18" charset="0"/>
              <a:sym typeface="Arial" charset="0"/>
            </a:endParaRPr>
          </a:p>
        </p:txBody>
      </p:sp>
      <p:sp>
        <p:nvSpPr>
          <p:cNvPr id="17" name="Rettangolo 16"/>
          <p:cNvSpPr/>
          <p:nvPr/>
        </p:nvSpPr>
        <p:spPr bwMode="auto">
          <a:xfrm>
            <a:off x="10321159" y="3850756"/>
            <a:ext cx="1753142" cy="1284889"/>
          </a:xfrm>
          <a:prstGeom prst="rect">
            <a:avLst/>
          </a:prstGeom>
          <a:noFill/>
          <a:ln w="38100" cap="flat" cmpd="sng" algn="ctr">
            <a:solidFill>
              <a:srgbClr val="000099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57799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57150" marR="0" indent="0" algn="ctr" defTabSz="449263" rtl="0" eaLnBrk="0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itchFamily="18" charset="0"/>
              <a:ea typeface="MS Gothic" pitchFamily="49" charset="-128"/>
              <a:cs typeface="Times New Roman" pitchFamily="18" charset="0"/>
              <a:sym typeface="Arial" charset="0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6774" y="4891911"/>
            <a:ext cx="5294295" cy="1566039"/>
          </a:xfrm>
          <a:prstGeom prst="rect">
            <a:avLst/>
          </a:prstGeom>
        </p:spPr>
      </p:pic>
      <p:sp>
        <p:nvSpPr>
          <p:cNvPr id="19" name="Rectangle 4"/>
          <p:cNvSpPr>
            <a:spLocks/>
          </p:cNvSpPr>
          <p:nvPr/>
        </p:nvSpPr>
        <p:spPr bwMode="auto">
          <a:xfrm>
            <a:off x="1528455" y="5504540"/>
            <a:ext cx="2578094" cy="722890"/>
          </a:xfrm>
          <a:prstGeom prst="rect">
            <a:avLst/>
          </a:prstGeom>
          <a:solidFill>
            <a:srgbClr val="FF0000">
              <a:alpha val="50000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square" lIns="0" tIns="0" rIns="57799" bIns="0" anchor="ctr">
            <a:spAutoFit/>
          </a:bodyPr>
          <a:lstStyle>
            <a:lvl1pPr marL="57150" defTabSz="449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492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492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492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492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sz="1800" dirty="0" err="1" smtClean="0">
                <a:solidFill>
                  <a:srgbClr val="3333CC"/>
                </a:solidFill>
                <a:cs typeface="Times New Roman" pitchFamily="18" charset="0"/>
              </a:rPr>
              <a:t>Scheme</a:t>
            </a:r>
            <a:r>
              <a:rPr lang="it-IT" altLang="it-IT" sz="1800" dirty="0" smtClean="0">
                <a:solidFill>
                  <a:srgbClr val="3333CC"/>
                </a:solidFill>
                <a:cs typeface="Times New Roman" pitchFamily="18" charset="0"/>
              </a:rPr>
              <a:t> of the </a:t>
            </a:r>
            <a:r>
              <a:rPr lang="it-IT" altLang="it-IT" sz="1800" dirty="0" err="1" smtClean="0">
                <a:solidFill>
                  <a:srgbClr val="3333CC"/>
                </a:solidFill>
                <a:cs typeface="Times New Roman" pitchFamily="18" charset="0"/>
              </a:rPr>
              <a:t>readout</a:t>
            </a:r>
            <a:r>
              <a:rPr lang="it-IT" altLang="it-IT" sz="1800" dirty="0" smtClean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it-IT" altLang="it-IT" sz="1800" dirty="0" err="1" smtClean="0">
                <a:solidFill>
                  <a:srgbClr val="3333CC"/>
                </a:solidFill>
                <a:cs typeface="Times New Roman" pitchFamily="18" charset="0"/>
              </a:rPr>
              <a:t>chain</a:t>
            </a:r>
            <a:r>
              <a:rPr lang="it-IT" altLang="it-IT" sz="1800" dirty="0" smtClean="0">
                <a:solidFill>
                  <a:srgbClr val="3333CC"/>
                </a:solidFill>
                <a:cs typeface="Times New Roman" pitchFamily="18" charset="0"/>
              </a:rPr>
              <a:t> for a </a:t>
            </a:r>
            <a:r>
              <a:rPr lang="it-IT" altLang="it-IT" sz="1800" dirty="0" err="1" smtClean="0">
                <a:solidFill>
                  <a:srgbClr val="3333CC"/>
                </a:solidFill>
                <a:cs typeface="Times New Roman" pitchFamily="18" charset="0"/>
              </a:rPr>
              <a:t>RunII</a:t>
            </a:r>
            <a:r>
              <a:rPr lang="it-IT" altLang="it-IT" sz="1800" dirty="0" smtClean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it-IT" altLang="it-IT" sz="1800" dirty="0" err="1" smtClean="0">
                <a:solidFill>
                  <a:srgbClr val="3333CC"/>
                </a:solidFill>
                <a:cs typeface="Times New Roman" pitchFamily="18" charset="0"/>
              </a:rPr>
              <a:t>diamond</a:t>
            </a:r>
            <a:r>
              <a:rPr lang="it-IT" altLang="it-IT" sz="1800" dirty="0" smtClean="0">
                <a:solidFill>
                  <a:srgbClr val="3333CC"/>
                </a:solidFill>
                <a:cs typeface="Times New Roman" pitchFamily="18" charset="0"/>
              </a:rPr>
              <a:t> detector. </a:t>
            </a:r>
            <a:endParaRPr lang="en-US" altLang="it-IT" sz="1800" dirty="0">
              <a:solidFill>
                <a:srgbClr val="3333CC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43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PPS timing detectors for Run III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237593"/>
            <a:ext cx="11317014" cy="3003331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Detector consolidation with new </a:t>
            </a:r>
            <a:r>
              <a:rPr lang="en-US" dirty="0"/>
              <a:t>hybrid </a:t>
            </a:r>
            <a:r>
              <a:rPr lang="en-US" dirty="0" smtClean="0"/>
              <a:t>boards, to increase the amplification </a:t>
            </a:r>
            <a:r>
              <a:rPr lang="en-US" dirty="0"/>
              <a:t>stability and HV </a:t>
            </a:r>
            <a:r>
              <a:rPr lang="en-US" dirty="0" smtClean="0"/>
              <a:t>isolation. </a:t>
            </a:r>
            <a:endParaRPr lang="en-US" dirty="0"/>
          </a:p>
          <a:p>
            <a:r>
              <a:rPr lang="en-US" dirty="0" smtClean="0"/>
              <a:t>New </a:t>
            </a:r>
            <a:r>
              <a:rPr lang="en-US" dirty="0"/>
              <a:t>discriminator board (still based on NINO chip</a:t>
            </a:r>
            <a:r>
              <a:rPr lang="en-US" dirty="0" smtClean="0"/>
              <a:t>), to reduce </a:t>
            </a:r>
            <a:r>
              <a:rPr lang="en-US" dirty="0"/>
              <a:t>timing degradation in digitization </a:t>
            </a:r>
            <a:r>
              <a:rPr lang="en-US" dirty="0" smtClean="0"/>
              <a:t>phase.</a:t>
            </a:r>
            <a:endParaRPr lang="en-US" dirty="0"/>
          </a:p>
          <a:p>
            <a:r>
              <a:rPr lang="en-US" dirty="0" smtClean="0"/>
              <a:t>The amplifier low voltages will </a:t>
            </a:r>
            <a:r>
              <a:rPr lang="en-US" dirty="0"/>
              <a:t>be remotely </a:t>
            </a:r>
            <a:r>
              <a:rPr lang="en-US" dirty="0" smtClean="0"/>
              <a:t>controlled.</a:t>
            </a:r>
            <a:endParaRPr lang="en-US" dirty="0"/>
          </a:p>
          <a:p>
            <a:r>
              <a:rPr lang="en-US" dirty="0" smtClean="0"/>
              <a:t>Sensor </a:t>
            </a:r>
            <a:r>
              <a:rPr lang="en-US" dirty="0"/>
              <a:t>readout with SAMPIC chip (fast sampler @ 7.8 </a:t>
            </a:r>
            <a:r>
              <a:rPr lang="en-US" dirty="0" err="1"/>
              <a:t>Gsa</a:t>
            </a:r>
            <a:r>
              <a:rPr lang="en-US" dirty="0"/>
              <a:t>/s) will be available for commissioning phase and sensor monitoring (cannot sustain hit rate at nominal luminosity). Successfully used as CMS-TOTEM timing sensor readout for a special run in 2018 (lower hit rate, Ultra Fast Silicon Detectors as sensor)[PoSTWEPP2018 (2019) 137].</a:t>
            </a:r>
          </a:p>
          <a:p>
            <a:r>
              <a:rPr lang="en-US" dirty="0" smtClean="0"/>
              <a:t>A new timing station for each arm will </a:t>
            </a:r>
            <a:r>
              <a:rPr lang="en-US" dirty="0"/>
              <a:t>be built and </a:t>
            </a:r>
            <a:r>
              <a:rPr lang="en-US" dirty="0" smtClean="0"/>
              <a:t>installed. </a:t>
            </a:r>
            <a:r>
              <a:rPr lang="en-US" dirty="0"/>
              <a:t>Each station will be equipped with 4 </a:t>
            </a:r>
            <a:r>
              <a:rPr lang="en-US" dirty="0" smtClean="0"/>
              <a:t>double diamond planes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altLang="it-IT" smtClean="0"/>
              <a:t>30/06/2021</a:t>
            </a:r>
            <a:endParaRPr lang="en-US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it-IT" smtClean="0"/>
              <a:t>TOTEM, riunione Gr1, Bari</a:t>
            </a:r>
            <a:endParaRPr lang="en-US" altLang="it-IT">
              <a:solidFill>
                <a:schemeClr val="bg2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3BBD-86C6-43C3-BF63-9DBE5A9F6A8A}" type="slidenum">
              <a:rPr lang="en-US" altLang="it-IT" smtClean="0"/>
              <a:pPr/>
              <a:t>8</a:t>
            </a:fld>
            <a:endParaRPr lang="en-US" alt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/>
          <a:srcRect b="11121"/>
          <a:stretch/>
        </p:blipFill>
        <p:spPr>
          <a:xfrm>
            <a:off x="8636684" y="4955229"/>
            <a:ext cx="3215965" cy="101589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0267" y="3516911"/>
            <a:ext cx="1828800" cy="1123406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342" y="3655671"/>
            <a:ext cx="4145280" cy="2891246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602655" y="3616950"/>
            <a:ext cx="2324674" cy="923330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>
              <a:lnSpc>
                <a:spcPct val="100000"/>
              </a:lnSpc>
              <a:buSzTx/>
            </a:pPr>
            <a:r>
              <a:rPr lang="en-US" dirty="0">
                <a:solidFill>
                  <a:srgbClr val="0000CC"/>
                </a:solidFill>
              </a:rPr>
              <a:t>𝜎</a:t>
            </a:r>
            <a:r>
              <a:rPr lang="en-US" baseline="-25000" dirty="0">
                <a:solidFill>
                  <a:srgbClr val="0000CC"/>
                </a:solidFill>
              </a:rPr>
              <a:t>𝑡</a:t>
            </a:r>
            <a:r>
              <a:rPr lang="en-US" dirty="0">
                <a:solidFill>
                  <a:srgbClr val="0000CC"/>
                </a:solidFill>
              </a:rPr>
              <a:t>~50 𝑝𝑠 </a:t>
            </a:r>
            <a:r>
              <a:rPr lang="en-US" dirty="0" smtClean="0">
                <a:solidFill>
                  <a:srgbClr val="0000CC"/>
                </a:solidFill>
              </a:rPr>
              <a:t>at test beam </a:t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dirty="0" smtClean="0">
                <a:solidFill>
                  <a:srgbClr val="0000CC"/>
                </a:solidFill>
              </a:rPr>
              <a:t>with oscilloscope </a:t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dirty="0" smtClean="0">
                <a:solidFill>
                  <a:srgbClr val="0000CC"/>
                </a:solidFill>
              </a:rPr>
              <a:t>readout. </a:t>
            </a:r>
            <a:endParaRPr lang="en-US" kern="0" dirty="0">
              <a:solidFill>
                <a:srgbClr val="0000CC"/>
              </a:solidFill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6269" y="3516911"/>
            <a:ext cx="2713098" cy="287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6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34406" y="246086"/>
            <a:ext cx="7721600" cy="609600"/>
          </a:xfrm>
        </p:spPr>
        <p:txBody>
          <a:bodyPr/>
          <a:lstStyle/>
          <a:p>
            <a:r>
              <a:rPr lang="en-US" dirty="0" smtClean="0"/>
              <a:t>Cross-section measurements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altLang="it-IT" smtClean="0"/>
              <a:t>30/06/2021</a:t>
            </a:r>
            <a:endParaRPr lang="en-US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it-IT" smtClean="0"/>
              <a:t>TOTEM, riunione Gr1, Bari</a:t>
            </a:r>
            <a:endParaRPr lang="en-US" altLang="it-IT">
              <a:solidFill>
                <a:schemeClr val="bg2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3BBD-86C6-43C3-BF63-9DBE5A9F6A8A}" type="slidenum">
              <a:rPr lang="en-US" altLang="it-IT" smtClean="0"/>
              <a:pPr/>
              <a:t>9</a:t>
            </a:fld>
            <a:endParaRPr lang="en-US" alt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/>
          <a:srcRect l="68296"/>
          <a:stretch/>
        </p:blipFill>
        <p:spPr>
          <a:xfrm>
            <a:off x="1718003" y="1151183"/>
            <a:ext cx="2380594" cy="412953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3553" y="2967081"/>
            <a:ext cx="3147351" cy="240535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9131" y="3000881"/>
            <a:ext cx="3125572" cy="2211645"/>
          </a:xfrm>
          <a:prstGeom prst="rect">
            <a:avLst/>
          </a:prstGeom>
        </p:spPr>
      </p:pic>
      <p:sp>
        <p:nvSpPr>
          <p:cNvPr id="10" name="Rectangle 4"/>
          <p:cNvSpPr>
            <a:spLocks/>
          </p:cNvSpPr>
          <p:nvPr/>
        </p:nvSpPr>
        <p:spPr bwMode="auto">
          <a:xfrm>
            <a:off x="1894489" y="5514070"/>
            <a:ext cx="2466510" cy="481927"/>
          </a:xfrm>
          <a:prstGeom prst="rect">
            <a:avLst/>
          </a:prstGeom>
          <a:solidFill>
            <a:srgbClr val="FF0000">
              <a:alpha val="50000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square" lIns="0" tIns="0" rIns="57799" bIns="0" anchor="ctr">
            <a:spAutoFit/>
          </a:bodyPr>
          <a:lstStyle>
            <a:lvl1pPr marL="57150" defTabSz="449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492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492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492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492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sz="1800" dirty="0">
                <a:solidFill>
                  <a:srgbClr val="3333CC"/>
                </a:solidFill>
                <a:cs typeface="Times New Roman" pitchFamily="18" charset="0"/>
              </a:rPr>
              <a:t>7TeV, </a:t>
            </a:r>
            <a:r>
              <a:rPr lang="en-US" altLang="it-IT" sz="1800" dirty="0">
                <a:solidFill>
                  <a:srgbClr val="3333CC"/>
                </a:solidFill>
                <a:cs typeface="Times New Roman" pitchFamily="18" charset="0"/>
              </a:rPr>
              <a:t>several methods</a:t>
            </a:r>
          </a:p>
          <a:p>
            <a:r>
              <a:rPr lang="en-US" altLang="it-IT" sz="1800" dirty="0">
                <a:solidFill>
                  <a:srgbClr val="3333CC"/>
                </a:solidFill>
                <a:cs typeface="Times New Roman" pitchFamily="18" charset="0"/>
              </a:rPr>
              <a:t>Same beam conditions</a:t>
            </a:r>
          </a:p>
        </p:txBody>
      </p:sp>
      <p:sp>
        <p:nvSpPr>
          <p:cNvPr id="11" name="Rectangle 4"/>
          <p:cNvSpPr>
            <a:spLocks/>
          </p:cNvSpPr>
          <p:nvPr/>
        </p:nvSpPr>
        <p:spPr bwMode="auto">
          <a:xfrm>
            <a:off x="4462124" y="5499757"/>
            <a:ext cx="2710207" cy="481927"/>
          </a:xfrm>
          <a:prstGeom prst="rect">
            <a:avLst/>
          </a:prstGeom>
          <a:solidFill>
            <a:srgbClr val="FF0000">
              <a:alpha val="50000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square" lIns="0" tIns="0" rIns="57799" bIns="0" anchor="ctr">
            <a:spAutoFit/>
          </a:bodyPr>
          <a:lstStyle>
            <a:lvl1pPr marL="57150" defTabSz="449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492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492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492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492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sz="1800" dirty="0">
                <a:solidFill>
                  <a:srgbClr val="3333CC"/>
                </a:solidFill>
                <a:cs typeface="Times New Roman" pitchFamily="18" charset="0"/>
              </a:rPr>
              <a:t>8TeV, </a:t>
            </a:r>
            <a:r>
              <a:rPr lang="en-US" altLang="it-IT" sz="1800" dirty="0">
                <a:solidFill>
                  <a:srgbClr val="3333CC"/>
                </a:solidFill>
                <a:cs typeface="Times New Roman" pitchFamily="18" charset="0"/>
              </a:rPr>
              <a:t>several methods</a:t>
            </a:r>
          </a:p>
          <a:p>
            <a:r>
              <a:rPr lang="en-US" altLang="it-IT" sz="1800" dirty="0">
                <a:solidFill>
                  <a:srgbClr val="3333CC"/>
                </a:solidFill>
                <a:cs typeface="Times New Roman" pitchFamily="18" charset="0"/>
              </a:rPr>
              <a:t>Different beam conditions</a:t>
            </a:r>
          </a:p>
        </p:txBody>
      </p:sp>
      <p:sp>
        <p:nvSpPr>
          <p:cNvPr id="12" name="Rectangle 4"/>
          <p:cNvSpPr>
            <a:spLocks/>
          </p:cNvSpPr>
          <p:nvPr/>
        </p:nvSpPr>
        <p:spPr bwMode="auto">
          <a:xfrm>
            <a:off x="7813320" y="5361104"/>
            <a:ext cx="2710207" cy="963854"/>
          </a:xfrm>
          <a:prstGeom prst="rect">
            <a:avLst/>
          </a:prstGeom>
          <a:solidFill>
            <a:srgbClr val="FF0000">
              <a:alpha val="50000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square" lIns="0" tIns="0" rIns="57799" bIns="0" anchor="ctr">
            <a:spAutoFit/>
          </a:bodyPr>
          <a:lstStyle>
            <a:lvl1pPr marL="57150" defTabSz="449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492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492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492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492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sz="1800" dirty="0">
                <a:solidFill>
                  <a:srgbClr val="3333CC"/>
                </a:solidFill>
                <a:cs typeface="Times New Roman" pitchFamily="18" charset="0"/>
              </a:rPr>
              <a:t>13 </a:t>
            </a:r>
            <a:r>
              <a:rPr lang="it-IT" altLang="it-IT" sz="1800" dirty="0" err="1">
                <a:solidFill>
                  <a:srgbClr val="3333CC"/>
                </a:solidFill>
                <a:cs typeface="Times New Roman" pitchFamily="18" charset="0"/>
              </a:rPr>
              <a:t>TeV</a:t>
            </a:r>
            <a:endParaRPr lang="it-IT" altLang="it-IT" sz="1800" dirty="0">
              <a:solidFill>
                <a:srgbClr val="3333CC"/>
              </a:solidFill>
              <a:cs typeface="Times New Roman" pitchFamily="18" charset="0"/>
            </a:endParaRPr>
          </a:p>
          <a:p>
            <a:r>
              <a:rPr lang="it-IT" altLang="it-IT" sz="1800" dirty="0">
                <a:solidFill>
                  <a:srgbClr val="3333CC"/>
                </a:solidFill>
                <a:latin typeface="Symbol" panose="05050102010706020507" pitchFamily="18" charset="2"/>
                <a:cs typeface="Times New Roman" pitchFamily="18" charset="0"/>
              </a:rPr>
              <a:t>b</a:t>
            </a:r>
            <a:r>
              <a:rPr lang="it-IT" altLang="it-IT" sz="1800" baseline="30000" dirty="0">
                <a:solidFill>
                  <a:srgbClr val="3333CC"/>
                </a:solidFill>
                <a:cs typeface="Times New Roman" pitchFamily="18" charset="0"/>
              </a:rPr>
              <a:t>* </a:t>
            </a:r>
            <a:r>
              <a:rPr lang="it-IT" altLang="it-IT" sz="1800" dirty="0">
                <a:solidFill>
                  <a:srgbClr val="3333CC"/>
                </a:solidFill>
                <a:cs typeface="Times New Roman" pitchFamily="18" charset="0"/>
              </a:rPr>
              <a:t>90m : lumi </a:t>
            </a:r>
            <a:r>
              <a:rPr lang="it-IT" altLang="it-IT" sz="1800" dirty="0" err="1">
                <a:solidFill>
                  <a:srgbClr val="3333CC"/>
                </a:solidFill>
                <a:cs typeface="Times New Roman" pitchFamily="18" charset="0"/>
              </a:rPr>
              <a:t>independent</a:t>
            </a:r>
            <a:endParaRPr lang="it-IT" altLang="it-IT" sz="1800" dirty="0">
              <a:solidFill>
                <a:srgbClr val="3333CC"/>
              </a:solidFill>
              <a:cs typeface="Times New Roman" pitchFamily="18" charset="0"/>
            </a:endParaRPr>
          </a:p>
          <a:p>
            <a:r>
              <a:rPr lang="it-IT" altLang="it-IT" sz="1800" dirty="0">
                <a:solidFill>
                  <a:srgbClr val="3333CC"/>
                </a:solidFill>
                <a:latin typeface="Symbol" panose="05050102010706020507" pitchFamily="18" charset="2"/>
                <a:cs typeface="Times New Roman" pitchFamily="18" charset="0"/>
              </a:rPr>
              <a:t>b</a:t>
            </a:r>
            <a:r>
              <a:rPr lang="it-IT" altLang="it-IT" sz="1800" baseline="30000" dirty="0">
                <a:solidFill>
                  <a:srgbClr val="3333CC"/>
                </a:solidFill>
                <a:cs typeface="Times New Roman" pitchFamily="18" charset="0"/>
              </a:rPr>
              <a:t>*  </a:t>
            </a:r>
            <a:r>
              <a:rPr lang="it-IT" altLang="it-IT" sz="1800" dirty="0">
                <a:solidFill>
                  <a:srgbClr val="3333CC"/>
                </a:solidFill>
                <a:cs typeface="Times New Roman" pitchFamily="18" charset="0"/>
              </a:rPr>
              <a:t>2500m: </a:t>
            </a:r>
            <a:r>
              <a:rPr lang="it-IT" altLang="it-IT" sz="1800" dirty="0">
                <a:solidFill>
                  <a:srgbClr val="3333CC"/>
                </a:solidFill>
                <a:latin typeface="Symbol" panose="05050102010706020507" pitchFamily="18" charset="2"/>
                <a:cs typeface="Times New Roman" pitchFamily="18" charset="0"/>
              </a:rPr>
              <a:t>r </a:t>
            </a:r>
            <a:r>
              <a:rPr lang="it-IT" altLang="it-IT" sz="1800" dirty="0" err="1">
                <a:solidFill>
                  <a:srgbClr val="3333CC"/>
                </a:solidFill>
                <a:cs typeface="Times New Roman" pitchFamily="18" charset="0"/>
              </a:rPr>
              <a:t>measurement</a:t>
            </a:r>
            <a:endParaRPr lang="it-IT" altLang="it-IT" sz="1800" dirty="0">
              <a:solidFill>
                <a:srgbClr val="3333CC"/>
              </a:solidFill>
              <a:cs typeface="Times New Roman" pitchFamily="18" charset="0"/>
            </a:endParaRPr>
          </a:p>
          <a:p>
            <a:r>
              <a:rPr lang="it-IT" altLang="it-IT" sz="1800" dirty="0" err="1">
                <a:solidFill>
                  <a:srgbClr val="3333CC"/>
                </a:solidFill>
                <a:cs typeface="Times New Roman" pitchFamily="18" charset="0"/>
              </a:rPr>
              <a:t>Different</a:t>
            </a:r>
            <a:r>
              <a:rPr lang="it-IT" altLang="it-IT" sz="180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it-IT" altLang="it-IT" sz="1800" dirty="0" err="1">
                <a:solidFill>
                  <a:srgbClr val="3333CC"/>
                </a:solidFill>
                <a:cs typeface="Times New Roman" pitchFamily="18" charset="0"/>
              </a:rPr>
              <a:t>beam</a:t>
            </a:r>
            <a:r>
              <a:rPr lang="it-IT" altLang="it-IT" sz="180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it-IT" altLang="it-IT" sz="1800" dirty="0" err="1">
                <a:solidFill>
                  <a:srgbClr val="3333CC"/>
                </a:solidFill>
                <a:cs typeface="Times New Roman" pitchFamily="18" charset="0"/>
              </a:rPr>
              <a:t>conditions</a:t>
            </a:r>
            <a:endParaRPr lang="en-US" altLang="it-IT" sz="1800" dirty="0">
              <a:solidFill>
                <a:srgbClr val="3333CC"/>
              </a:solidFill>
              <a:cs typeface="Times New Roman" pitchFamily="18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2123" y="1079847"/>
            <a:ext cx="5326632" cy="1129288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3304" y="2338224"/>
            <a:ext cx="1960223" cy="46398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8" name="Figura a mano libera 17"/>
          <p:cNvSpPr/>
          <p:nvPr/>
        </p:nvSpPr>
        <p:spPr bwMode="auto">
          <a:xfrm>
            <a:off x="8452946" y="568255"/>
            <a:ext cx="1744203" cy="240963"/>
          </a:xfrm>
          <a:custGeom>
            <a:avLst/>
            <a:gdLst>
              <a:gd name="connsiteX0" fmla="*/ 0 w 1744203"/>
              <a:gd name="connsiteY0" fmla="*/ 637808 h 1733512"/>
              <a:gd name="connsiteX1" fmla="*/ 1639614 w 1744203"/>
              <a:gd name="connsiteY1" fmla="*/ 46601 h 1733512"/>
              <a:gd name="connsiteX2" fmla="*/ 1584434 w 1744203"/>
              <a:gd name="connsiteY2" fmla="*/ 1733512 h 1733512"/>
              <a:gd name="connsiteX3" fmla="*/ 1584434 w 1744203"/>
              <a:gd name="connsiteY3" fmla="*/ 1733512 h 1733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4203" h="1733512">
                <a:moveTo>
                  <a:pt x="0" y="637808"/>
                </a:moveTo>
                <a:cubicBezTo>
                  <a:pt x="687771" y="250896"/>
                  <a:pt x="1375542" y="-136016"/>
                  <a:pt x="1639614" y="46601"/>
                </a:cubicBezTo>
                <a:cubicBezTo>
                  <a:pt x="1903686" y="229218"/>
                  <a:pt x="1584434" y="1733512"/>
                  <a:pt x="1584434" y="1733512"/>
                </a:cubicBezTo>
                <a:lnTo>
                  <a:pt x="1584434" y="173351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57799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57150" defTabSz="449263"/>
            <a:endParaRPr lang="en-US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80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stealth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0000">
                  <a:alpha val="50000"/>
                </a:srgbClr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0" tIns="0" rIns="57799" bIns="0" numCol="1" anchor="t" anchorCtr="0" compatLnSpc="1">
        <a:prstTxWarp prst="textNoShape">
          <a:avLst/>
        </a:prstTxWarp>
        <a:spAutoFit/>
      </a:bodyPr>
      <a:lstStyle>
        <a:defPPr marL="57150" marR="0" indent="0" algn="ctr" defTabSz="449263" rtl="0" eaLnBrk="0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US" altLang="it-IT" sz="1800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itchFamily="18" charset="0"/>
            <a:ea typeface="MS Gothic" pitchFamily="49" charset="-128"/>
            <a:cs typeface="Times New Roman" pitchFamily="18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stealth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0000">
                  <a:alpha val="50000"/>
                </a:srgbClr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0" tIns="0" rIns="57799" bIns="0" numCol="1" anchor="t" anchorCtr="0" compatLnSpc="1">
        <a:prstTxWarp prst="textNoShape">
          <a:avLst/>
        </a:prstTxWarp>
        <a:spAutoFit/>
      </a:bodyPr>
      <a:lstStyle>
        <a:defPPr marL="57150" marR="0" indent="0" algn="ctr" defTabSz="449263" rtl="0" eaLnBrk="0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US" altLang="it-IT" sz="1800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itchFamily="18" charset="0"/>
            <a:ea typeface="MS Gothic" pitchFamily="49" charset="-128"/>
            <a:cs typeface="Times New Roman" pitchFamily="18" charset="0"/>
            <a:sym typeface="Arial" charset="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15389</TotalTime>
  <Words>1201</Words>
  <Application>Microsoft Office PowerPoint</Application>
  <PresentationFormat>Widescreen</PresentationFormat>
  <Paragraphs>150</Paragraphs>
  <Slides>17</Slides>
  <Notes>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6" baseType="lpstr">
      <vt:lpstr>MS Gothic</vt:lpstr>
      <vt:lpstr>Arial</vt:lpstr>
      <vt:lpstr>Arial Black</vt:lpstr>
      <vt:lpstr>Cambria Math</vt:lpstr>
      <vt:lpstr>Symbol</vt:lpstr>
      <vt:lpstr>Tahoma</vt:lpstr>
      <vt:lpstr>Times New Roman</vt:lpstr>
      <vt:lpstr>Contemporary Portrait</vt:lpstr>
      <vt:lpstr>Photo Editor Photo</vt:lpstr>
      <vt:lpstr>TOTEM Status</vt:lpstr>
      <vt:lpstr>Cross-section measurements</vt:lpstr>
      <vt:lpstr>Il sistema di distribuzione del clock di precisione</vt:lpstr>
      <vt:lpstr>Run III upgrade: new T2</vt:lpstr>
      <vt:lpstr>Backups</vt:lpstr>
      <vt:lpstr>Experimental Setup @ IP5 LHC Run I</vt:lpstr>
      <vt:lpstr>Read out: Digitizer Board</vt:lpstr>
      <vt:lpstr>PPS timing detectors for Run III</vt:lpstr>
      <vt:lpstr>Cross-section measurements</vt:lpstr>
      <vt:lpstr>Cross-section measurements</vt:lpstr>
      <vt:lpstr>Elastic measurements: dip @13TeV</vt:lpstr>
      <vt:lpstr>Elastic measurements: dip &amp; high t</vt:lpstr>
      <vt:lpstr>Cross section: 13TeV analysis</vt:lpstr>
      <vt:lpstr>Coulomb Nuclear interference:  r</vt:lpstr>
      <vt:lpstr>stot &amp; r: model comparisons</vt:lpstr>
      <vt:lpstr>stot &amp; r: odderon hints?</vt:lpstr>
      <vt:lpstr>stot &amp; r: odderon hints?</vt:lpstr>
    </vt:vector>
  </TitlesOfParts>
  <Company>I.N.F.N., Bari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Caprice 98</dc:title>
  <dc:creator>Francesco S. Cafagna</dc:creator>
  <cp:lastModifiedBy>cafagna</cp:lastModifiedBy>
  <cp:revision>754</cp:revision>
  <dcterms:created xsi:type="dcterms:W3CDTF">1999-02-14T17:54:38Z</dcterms:created>
  <dcterms:modified xsi:type="dcterms:W3CDTF">2021-06-30T08:03:08Z</dcterms:modified>
</cp:coreProperties>
</file>