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61" r:id="rId2"/>
    <p:sldId id="355" r:id="rId3"/>
    <p:sldId id="359" r:id="rId4"/>
    <p:sldId id="260" r:id="rId5"/>
    <p:sldId id="360" r:id="rId6"/>
    <p:sldId id="362" r:id="rId7"/>
  </p:sldIdLst>
  <p:sldSz cx="9144000" cy="6858000" type="screen4x3"/>
  <p:notesSz cx="9144000" cy="6858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2"/>
    <p:restoredTop sz="94718"/>
  </p:normalViewPr>
  <p:slideViewPr>
    <p:cSldViewPr>
      <p:cViewPr varScale="1">
        <p:scale>
          <a:sx n="117" d="100"/>
          <a:sy n="117" d="100"/>
        </p:scale>
        <p:origin x="1248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8D1B7-FFFF-E843-BF44-762A6D2FAA05}" type="datetimeFigureOut">
              <a:rPr lang="en-IT" smtClean="0"/>
              <a:t>29/06/21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44121-DCC0-6543-9789-23007C9ADAFD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51374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e2276ce8c9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e2276ce8c9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009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8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009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8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009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8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009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009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6805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2831" y="159860"/>
            <a:ext cx="3458336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8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9448" y="1377669"/>
            <a:ext cx="6196330" cy="1456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0415" y="6433619"/>
            <a:ext cx="231775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0090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genda.infn.it/event/27514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cs.google.com/spreadsheets/d/1U0cXCs7WxqneDok2XEK4htRP8s4rFxLOflUS9FZ_1x4/edit?usp=shar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FAE83-429F-2B46-AC0B-CD7FF7CE3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1752600"/>
            <a:ext cx="3048000" cy="677108"/>
          </a:xfrm>
        </p:spPr>
        <p:txBody>
          <a:bodyPr/>
          <a:lstStyle/>
          <a:p>
            <a:r>
              <a:rPr lang="en-IT" dirty="0"/>
              <a:t>RD_MUCOL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E06B5-4B35-ED4D-AD65-55BACF83E7D5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7391400" cy="2215991"/>
          </a:xfrm>
        </p:spPr>
        <p:txBody>
          <a:bodyPr/>
          <a:lstStyle/>
          <a:p>
            <a:r>
              <a:rPr lang="en-GB" dirty="0"/>
              <a:t>P</a:t>
            </a:r>
            <a:r>
              <a:rPr lang="en-IT" dirty="0"/>
              <a:t>iu’ informazioni  sono reperibili  qui: </a:t>
            </a:r>
            <a:r>
              <a:rPr lang="en-GB" i="0" dirty="0">
                <a:hlinkClick r:id="rId2"/>
              </a:rPr>
              <a:t>https://agenda.infn.it/event/27514/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64106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EE447-2176-9E45-B486-05A11E2E9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058" y="-18589"/>
            <a:ext cx="8441883" cy="677108"/>
          </a:xfrm>
        </p:spPr>
        <p:txBody>
          <a:bodyPr/>
          <a:lstStyle/>
          <a:p>
            <a:r>
              <a:rPr lang="en-IT" dirty="0"/>
              <a:t>Summary of Bari interests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5C0403-93B3-444A-97ED-D493C77B6F81}"/>
              </a:ext>
            </a:extLst>
          </p:cNvPr>
          <p:cNvSpPr txBox="1"/>
          <p:nvPr/>
        </p:nvSpPr>
        <p:spPr>
          <a:xfrm>
            <a:off x="383715" y="1219200"/>
            <a:ext cx="86037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Physics studies.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Detector optimization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detector performances studies under background condition expected at the different </a:t>
            </a:r>
            <a:r>
              <a:rPr lang="en-GB" dirty="0" err="1"/>
              <a:t>CoM</a:t>
            </a:r>
            <a:r>
              <a:rPr lang="en-GB" dirty="0"/>
              <a:t> energies.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Detector hardware (Muon system, hadronic calorimeter)</a:t>
            </a:r>
          </a:p>
          <a:p>
            <a:pPr lvl="2"/>
            <a:endParaRPr lang="en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Software (reconstruction/ID) and computing development </a:t>
            </a:r>
          </a:p>
          <a:p>
            <a:pPr lvl="2"/>
            <a:endParaRPr lang="en-IT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Test beam @ CERN 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Measurement of the</a:t>
            </a:r>
            <a:r>
              <a:rPr lang="en-IT" dirty="0"/>
              <a:t> emittance and cross-section </a:t>
            </a:r>
            <a:r>
              <a:rPr lang="en-GB" dirty="0" err="1"/>
              <a:t>e+e</a:t>
            </a:r>
            <a:r>
              <a:rPr lang="en-GB" dirty="0"/>
              <a:t>- </a:t>
            </a:r>
            <a:r>
              <a:rPr lang="en-GB" dirty="0">
                <a:sym typeface="Wingdings" pitchFamily="2" charset="2"/>
              </a:rPr>
              <a:t> mu+ mu-</a:t>
            </a:r>
            <a:endParaRPr lang="en-IT" dirty="0"/>
          </a:p>
          <a:p>
            <a:r>
              <a:rPr lang="en-IT" dirty="0">
                <a:sym typeface="Wingdings" pitchFamily="2" charset="2"/>
              </a:rPr>
              <a:t>	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Neutrino and  target studies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54131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EE447-2176-9E45-B486-05A11E2E9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058" y="-18589"/>
            <a:ext cx="8441883" cy="677108"/>
          </a:xfrm>
        </p:spPr>
        <p:txBody>
          <a:bodyPr/>
          <a:lstStyle/>
          <a:p>
            <a:r>
              <a:rPr lang="en-IT" dirty="0"/>
              <a:t>Attivita’ Bari 2022 e  sinergie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5C0403-93B3-444A-97ED-D493C77B6F81}"/>
              </a:ext>
            </a:extLst>
          </p:cNvPr>
          <p:cNvSpPr txBox="1"/>
          <p:nvPr/>
        </p:nvSpPr>
        <p:spPr>
          <a:xfrm>
            <a:off x="189184" y="1219200"/>
            <a:ext cx="895481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Physics studies</a:t>
            </a:r>
            <a:r>
              <a:rPr lang="en-IT" dirty="0">
                <a:sym typeface="Wingdings" pitchFamily="2" charset="2"/>
              </a:rPr>
              <a:t> Anna, Rosma, Federica, Caterina, Filippo…</a:t>
            </a:r>
            <a:endParaRPr lang="en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Detector optimization </a:t>
            </a:r>
            <a:r>
              <a:rPr lang="en-IT" dirty="0">
                <a:sym typeface="Wingdings" pitchFamily="2" charset="2"/>
              </a:rPr>
              <a:t> AnnaS, Anna, Rosma, Federica, Piet, Marcello, Antonello</a:t>
            </a:r>
            <a:endParaRPr lang="en-IT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detector performances studies under background condition expected at the different </a:t>
            </a:r>
            <a:r>
              <a:rPr lang="en-GB" dirty="0" err="1"/>
              <a:t>CoM</a:t>
            </a:r>
            <a:r>
              <a:rPr lang="en-GB" dirty="0"/>
              <a:t> energies. </a:t>
            </a:r>
          </a:p>
          <a:p>
            <a:pPr lvl="1"/>
            <a:r>
              <a:rPr lang="en-GB" dirty="0">
                <a:solidFill>
                  <a:srgbClr val="C00000"/>
                </a:solidFill>
              </a:rPr>
              <a:t>     </a:t>
            </a:r>
            <a:r>
              <a:rPr lang="en-GB" dirty="0">
                <a:solidFill>
                  <a:srgbClr val="C00000"/>
                </a:solidFill>
                <a:sym typeface="Wingdings" pitchFamily="2" charset="2"/>
              </a:rPr>
              <a:t> </a:t>
            </a:r>
            <a:r>
              <a:rPr lang="en-GB" dirty="0">
                <a:solidFill>
                  <a:srgbClr val="C00000"/>
                </a:solidFill>
              </a:rPr>
              <a:t>S</a:t>
            </a:r>
            <a:r>
              <a:rPr lang="en-IT" dirty="0">
                <a:solidFill>
                  <a:srgbClr val="C00000"/>
                </a:solidFill>
              </a:rPr>
              <a:t>inergia con AIDAINNOVA (WP7, WP11, WP12, MODE_INFN)</a:t>
            </a:r>
          </a:p>
          <a:p>
            <a:pPr lvl="1"/>
            <a:r>
              <a:rPr lang="en-IT" dirty="0">
                <a:solidFill>
                  <a:srgbClr val="C00000"/>
                </a:solidFill>
              </a:rPr>
              <a:t>	- Muon chambers</a:t>
            </a:r>
          </a:p>
          <a:p>
            <a:pPr lvl="1"/>
            <a:r>
              <a:rPr lang="en-IT" dirty="0">
                <a:solidFill>
                  <a:srgbClr val="C00000"/>
                </a:solidFill>
              </a:rPr>
              <a:t>	- Hadronic calorimeter (PFA) with fast timing MPGD (technology to be studied).</a:t>
            </a:r>
          </a:p>
          <a:p>
            <a:pPr lvl="2"/>
            <a:endParaRPr lang="en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Software (reconstruction/ID) and computing development </a:t>
            </a:r>
            <a:r>
              <a:rPr lang="en-IT"/>
              <a:t>( Lucia,</a:t>
            </a:r>
            <a:r>
              <a:rPr lang="en-IT" dirty="0"/>
              <a:t>Rosma, Anna, Marcello)</a:t>
            </a:r>
          </a:p>
          <a:p>
            <a:pPr lvl="1"/>
            <a:r>
              <a:rPr lang="en-IT" dirty="0"/>
              <a:t>        </a:t>
            </a:r>
            <a:r>
              <a:rPr lang="en-IT" dirty="0">
                <a:sym typeface="Wingdings" pitchFamily="2" charset="2"/>
              </a:rPr>
              <a:t></a:t>
            </a:r>
            <a:r>
              <a:rPr lang="en-IT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dirty="0">
                <a:solidFill>
                  <a:srgbClr val="C00000"/>
                </a:solidFill>
              </a:rPr>
              <a:t>S</a:t>
            </a:r>
            <a:r>
              <a:rPr lang="en-IT" dirty="0">
                <a:solidFill>
                  <a:srgbClr val="C00000"/>
                </a:solidFill>
              </a:rPr>
              <a:t>inergia con LHC experiment (CMS/ALICE/LHCb new tracking algo/GPU)</a:t>
            </a:r>
          </a:p>
          <a:p>
            <a:pPr lvl="1"/>
            <a:r>
              <a:rPr lang="en-IT" dirty="0">
                <a:solidFill>
                  <a:srgbClr val="C00000"/>
                </a:solidFill>
                <a:sym typeface="Wingdings" pitchFamily="2" charset="2"/>
              </a:rPr>
              <a:t>	 </a:t>
            </a:r>
            <a:r>
              <a:rPr lang="en-IT" dirty="0">
                <a:solidFill>
                  <a:srgbClr val="C00000"/>
                </a:solidFill>
              </a:rPr>
              <a:t>Sinergia con AIDAINNOVA WP12.2 (R&amp;D software framework)</a:t>
            </a:r>
          </a:p>
          <a:p>
            <a:pPr marL="1200150" lvl="2" indent="-285750">
              <a:buFont typeface="Wingdings" pitchFamily="2" charset="2"/>
              <a:buChar char="è"/>
            </a:pPr>
            <a:r>
              <a:rPr lang="en-IT" dirty="0">
                <a:solidFill>
                  <a:srgbClr val="C00000"/>
                </a:solidFill>
              </a:rPr>
              <a:t>Sinergia con IBISCO (GPU/CPU and storage)</a:t>
            </a:r>
          </a:p>
          <a:p>
            <a:pPr lvl="2"/>
            <a:endParaRPr lang="en-IT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Test beam @ CERN </a:t>
            </a:r>
            <a:r>
              <a:rPr lang="en-IT" dirty="0">
                <a:sym typeface="Wingdings" pitchFamily="2" charset="2"/>
              </a:rPr>
              <a:t> AnnaS, Anna, Lucia, Rosma, Federica, Piet, Marcello, Antonello, Filippo</a:t>
            </a:r>
            <a:endParaRPr lang="en-IT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Measurement of the</a:t>
            </a:r>
            <a:r>
              <a:rPr lang="en-IT" dirty="0"/>
              <a:t> emittance and cross-section </a:t>
            </a:r>
            <a:r>
              <a:rPr lang="en-GB" dirty="0" err="1"/>
              <a:t>e+e</a:t>
            </a:r>
            <a:r>
              <a:rPr lang="en-GB" dirty="0"/>
              <a:t>- </a:t>
            </a:r>
            <a:r>
              <a:rPr lang="en-GB" dirty="0">
                <a:sym typeface="Wingdings" pitchFamily="2" charset="2"/>
              </a:rPr>
              <a:t> mu+ mu-</a:t>
            </a:r>
            <a:endParaRPr lang="en-IT" dirty="0"/>
          </a:p>
          <a:p>
            <a:r>
              <a:rPr lang="en-IT" dirty="0">
                <a:sym typeface="Wingdings" pitchFamily="2" charset="2"/>
              </a:rPr>
              <a:t>	</a:t>
            </a:r>
            <a:r>
              <a:rPr lang="en-IT" dirty="0">
                <a:solidFill>
                  <a:srgbClr val="C00000"/>
                </a:solidFill>
                <a:sym typeface="Wingdings" pitchFamily="2" charset="2"/>
              </a:rPr>
              <a:t> </a:t>
            </a:r>
            <a:r>
              <a:rPr lang="en-IT" dirty="0">
                <a:solidFill>
                  <a:srgbClr val="C00000"/>
                </a:solidFill>
              </a:rPr>
              <a:t>Sinergia CMS Phase2  (pixel, GEM, DT , RPC, ECAL e DAQ/Trigger)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Bersagli</a:t>
            </a:r>
            <a:r>
              <a:rPr lang="en-GB" dirty="0"/>
              <a:t> and neutrinos studies (Gabriella, Emilio)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90381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83740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algn="l" rtl="0">
              <a:lnSpc>
                <a:spcPct val="115000"/>
              </a:lnSpc>
            </a:pPr>
            <a:r>
              <a:rPr lang="en" sz="2300" dirty="0"/>
              <a:t>Several studies done inside CALICE Collaboration (ILC), mainly  with RPC.</a:t>
            </a:r>
            <a:br>
              <a:rPr lang="en" sz="2300" dirty="0"/>
            </a:br>
            <a:r>
              <a:rPr lang="en" sz="2300" dirty="0"/>
              <a:t> We would like  to focus on calorimeters with MPGD for Muon  Collider and  other future colliders</a:t>
            </a:r>
            <a:endParaRPr sz="2300" dirty="0"/>
          </a:p>
          <a:p>
            <a:pPr algn="l" rtl="0"/>
            <a:endParaRPr dirty="0"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138726" y="2362200"/>
            <a:ext cx="4312800" cy="34164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indent="-330200" algn="l" rtl="0">
              <a:buSzPts val="1600"/>
            </a:pPr>
            <a:r>
              <a:rPr lang="en" sz="1600" dirty="0"/>
              <a:t>Build a 4 layers prototype</a:t>
            </a:r>
            <a:endParaRPr sz="1600" dirty="0"/>
          </a:p>
          <a:p>
            <a:pPr lvl="1" indent="-304800" algn="l" rtl="0">
              <a:buSzPts val="1200"/>
            </a:pPr>
            <a:r>
              <a:rPr lang="en" sz="1200" dirty="0"/>
              <a:t>Absorber-active layer</a:t>
            </a:r>
            <a:endParaRPr sz="1200" dirty="0"/>
          </a:p>
          <a:p>
            <a:pPr indent="-304800" algn="l" rtl="0">
              <a:buSzPts val="1200"/>
            </a:pPr>
            <a:r>
              <a:rPr lang="en" sz="1600" dirty="0"/>
              <a:t>Absorber</a:t>
            </a:r>
            <a:endParaRPr sz="1600" dirty="0"/>
          </a:p>
          <a:p>
            <a:pPr lvl="1" indent="-304800" algn="l" rtl="0">
              <a:buSzPts val="1200"/>
            </a:pPr>
            <a:r>
              <a:rPr lang="en" sz="1200" dirty="0"/>
              <a:t>Material: Steel</a:t>
            </a:r>
            <a:endParaRPr sz="1200" dirty="0"/>
          </a:p>
          <a:p>
            <a:pPr lvl="1" indent="-304800" algn="l" rtl="0">
              <a:buSzPts val="1200"/>
            </a:pPr>
            <a:r>
              <a:rPr lang="en" sz="1200" dirty="0"/>
              <a:t>Total radiation length (to be studied)</a:t>
            </a:r>
            <a:endParaRPr sz="1200" dirty="0"/>
          </a:p>
          <a:p>
            <a:pPr indent="-330200" algn="l" rtl="0">
              <a:buSzPts val="1600"/>
            </a:pPr>
            <a:r>
              <a:rPr lang="en" sz="1600" dirty="0"/>
              <a:t>Active layer (1st year)</a:t>
            </a:r>
            <a:endParaRPr sz="1600" dirty="0"/>
          </a:p>
          <a:p>
            <a:pPr lvl="1" indent="-304800" algn="l" rtl="0">
              <a:buSzPts val="1200"/>
            </a:pPr>
            <a:r>
              <a:rPr lang="en" sz="1200" dirty="0"/>
              <a:t>Start with 4 triple-GEMs (the ones with high spatial res.  LEMMA-TB)</a:t>
            </a:r>
            <a:endParaRPr sz="1200" dirty="0"/>
          </a:p>
          <a:p>
            <a:pPr indent="-330200" algn="l" rtl="0">
              <a:buSzPts val="1600"/>
            </a:pPr>
            <a:r>
              <a:rPr lang="en" sz="1600" dirty="0"/>
              <a:t>Active layer (Roma3/LNF or 2nd year)</a:t>
            </a:r>
            <a:endParaRPr sz="1600" dirty="0"/>
          </a:p>
          <a:p>
            <a:pPr lvl="1" indent="-304800" algn="l" rtl="0">
              <a:buSzPts val="1200"/>
            </a:pPr>
            <a:r>
              <a:rPr lang="en" sz="1200" dirty="0"/>
              <a:t>2 Micromegas</a:t>
            </a:r>
            <a:endParaRPr sz="1200" dirty="0"/>
          </a:p>
          <a:p>
            <a:pPr lvl="1" indent="-304800" algn="l" rtl="0">
              <a:buSzPts val="1200"/>
            </a:pPr>
            <a:r>
              <a:rPr lang="en" sz="1200" dirty="0"/>
              <a:t>2 r-well (2023)</a:t>
            </a:r>
            <a:endParaRPr sz="1200" dirty="0"/>
          </a:p>
          <a:p>
            <a:pPr lvl="1" indent="-304800" algn="l" rtl="0">
              <a:buSzPts val="1200"/>
            </a:pPr>
            <a:r>
              <a:rPr lang="en" sz="1200" dirty="0"/>
              <a:t>Readout (same for both) ?</a:t>
            </a:r>
            <a:endParaRPr sz="1200" dirty="0"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4765725" y="2009724"/>
            <a:ext cx="4312800" cy="4543475"/>
          </a:xfrm>
          <a:prstGeom prst="rect">
            <a:avLst/>
          </a:prstGeom>
          <a:solidFill>
            <a:srgbClr val="C9DAF8"/>
          </a:solidFill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" sz="1600" u="sng" dirty="0"/>
              <a:t>Activities:</a:t>
            </a:r>
            <a:endParaRPr sz="1600" u="sng" dirty="0"/>
          </a:p>
          <a:p>
            <a:pPr indent="-322580" algn="l" rtl="0">
              <a:spcBef>
                <a:spcPts val="1200"/>
              </a:spcBef>
              <a:buSzPct val="100000"/>
            </a:pPr>
            <a:r>
              <a:rPr lang="en" sz="1600" dirty="0"/>
              <a:t>1</a:t>
            </a:r>
            <a:r>
              <a:rPr lang="en" sz="1400" dirty="0"/>
              <a:t>st y:</a:t>
            </a:r>
            <a:endParaRPr sz="1400" dirty="0"/>
          </a:p>
          <a:p>
            <a:pPr lvl="1" indent="-310832" algn="l" rtl="0">
              <a:buSzPct val="100000"/>
            </a:pPr>
            <a:r>
              <a:rPr lang="en" dirty="0"/>
              <a:t>Measure energy, time and spatial resolution</a:t>
            </a:r>
            <a:endParaRPr dirty="0"/>
          </a:p>
          <a:p>
            <a:pPr lvl="1" indent="-310832" algn="l" rtl="0">
              <a:buSzPct val="100000"/>
            </a:pPr>
            <a:r>
              <a:rPr lang="en" dirty="0"/>
              <a:t>Include those parameters in simulation algo and check if they are suitable for PFHGCAL4MuCol</a:t>
            </a:r>
            <a:endParaRPr dirty="0"/>
          </a:p>
          <a:p>
            <a:pPr lvl="1" indent="-310832" algn="l" rtl="0">
              <a:buSzPct val="100000"/>
            </a:pPr>
            <a:r>
              <a:rPr lang="en" dirty="0"/>
              <a:t>Validate the fast-simulation ML algorithm</a:t>
            </a:r>
            <a:endParaRPr dirty="0"/>
          </a:p>
          <a:p>
            <a:pPr lvl="1" indent="-310832" algn="l" rtl="0">
              <a:buSzPct val="100000"/>
            </a:pPr>
            <a:r>
              <a:rPr lang="en" dirty="0"/>
              <a:t>Optimize the new design parameters with fast-simulation ML algorithm</a:t>
            </a:r>
            <a:endParaRPr dirty="0"/>
          </a:p>
          <a:p>
            <a:pPr lvl="2" indent="-310832" algn="l" rtl="0">
              <a:buSzPct val="100000"/>
            </a:pPr>
            <a:r>
              <a:rPr lang="en" dirty="0"/>
              <a:t>Radiation length</a:t>
            </a:r>
            <a:endParaRPr dirty="0"/>
          </a:p>
          <a:p>
            <a:pPr lvl="2" indent="-310832" algn="l" rtl="0">
              <a:buSzPct val="100000"/>
            </a:pPr>
            <a:r>
              <a:rPr lang="en" dirty="0"/>
              <a:t>Estimate the improvement that can be bring from MM/µ</a:t>
            </a:r>
            <a:r>
              <a:rPr lang="en" dirty="0" err="1"/>
              <a:t>rwell</a:t>
            </a:r>
            <a:endParaRPr dirty="0"/>
          </a:p>
          <a:p>
            <a:pPr indent="-310832" algn="l" rtl="0">
              <a:buSzPct val="100000"/>
            </a:pPr>
            <a:r>
              <a:rPr lang="en" sz="1400" dirty="0"/>
              <a:t>2nd y:</a:t>
            </a:r>
            <a:endParaRPr sz="1400" dirty="0"/>
          </a:p>
          <a:p>
            <a:pPr lvl="1" indent="-310832" algn="l" rtl="0">
              <a:buSzPct val="100000"/>
            </a:pPr>
            <a:r>
              <a:rPr lang="en" dirty="0"/>
              <a:t>Repeat studies with MM</a:t>
            </a:r>
            <a:endParaRPr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546EAA-7115-B542-AB50-188FE1A0CB4D}"/>
              </a:ext>
            </a:extLst>
          </p:cNvPr>
          <p:cNvSpPr txBox="1">
            <a:spLocks/>
          </p:cNvSpPr>
          <p:nvPr/>
        </p:nvSpPr>
        <p:spPr>
          <a:xfrm>
            <a:off x="138726" y="-18589"/>
            <a:ext cx="9157674" cy="6771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1" i="0">
                <a:solidFill>
                  <a:srgbClr val="800000"/>
                </a:solidFill>
                <a:latin typeface="Calibri"/>
                <a:ea typeface="+mj-ea"/>
                <a:cs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IT" kern="0" dirty="0"/>
              <a:t>Nuova attivita’: calorimetrica adronica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474985-8705-B044-913B-85D27B1802F9}"/>
              </a:ext>
            </a:extLst>
          </p:cNvPr>
          <p:cNvSpPr/>
          <p:nvPr/>
        </p:nvSpPr>
        <p:spPr>
          <a:xfrm>
            <a:off x="349048" y="6042367"/>
            <a:ext cx="3892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</a:t>
            </a:r>
            <a:r>
              <a:rPr lang="en-IT" dirty="0"/>
              <a:t>inergia con MODE_INFN (SIGLA  CSN5)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BFAB-42F6-444D-8F99-03B6A75F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59860"/>
            <a:ext cx="6781800" cy="677108"/>
          </a:xfrm>
        </p:spPr>
        <p:txBody>
          <a:bodyPr/>
          <a:lstStyle/>
          <a:p>
            <a:r>
              <a:rPr lang="en-IT" dirty="0"/>
              <a:t>FTE e attivita’ (preliminari)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9D6D83-7E5D-284D-80DD-8736146385BF}"/>
              </a:ext>
            </a:extLst>
          </p:cNvPr>
          <p:cNvSpPr/>
          <p:nvPr/>
        </p:nvSpPr>
        <p:spPr>
          <a:xfrm>
            <a:off x="457200" y="6211669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T" dirty="0">
                <a:hlinkClick r:id="rId2"/>
              </a:rPr>
              <a:t>https://docs.google.com/spreadsheets/d/1U0cXCs7WxqneDok2XEK4htRP8s4rFxLOflUS9FZ_1x4/edit?usp=sharing</a:t>
            </a:r>
            <a:endParaRPr lang="en-IT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1FCB91-02F0-2C41-9666-AF63AF4148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057" y="858739"/>
            <a:ext cx="63881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12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4B331-31C9-CA4C-B56A-2FC10D57E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Servizi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C5CE0-0ECB-5543-B973-32A523A0F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" y="1828800"/>
            <a:ext cx="8839200" cy="1107996"/>
          </a:xfrm>
        </p:spPr>
        <p:txBody>
          <a:bodyPr/>
          <a:lstStyle/>
          <a:p>
            <a:r>
              <a:rPr lang="en-IT" dirty="0"/>
              <a:t>1 m.u.- </a:t>
            </a:r>
            <a:r>
              <a:rPr lang="en-GB" dirty="0"/>
              <a:t>P</a:t>
            </a:r>
            <a:r>
              <a:rPr lang="en-IT" dirty="0"/>
              <a:t>er officina meccanica  per Test  beam </a:t>
            </a:r>
          </a:p>
        </p:txBody>
      </p:sp>
    </p:spTree>
    <p:extLst>
      <p:ext uri="{BB962C8B-B14F-4D97-AF65-F5344CB8AC3E}">
        <p14:creationId xmlns:p14="http://schemas.microsoft.com/office/powerpoint/2010/main" val="181610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6836</TotalTime>
  <Words>506</Words>
  <Application>Microsoft Macintosh PowerPoint</Application>
  <PresentationFormat>On-screen Show (4:3)</PresentationFormat>
  <Paragraphs>62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RD_MUCOL</vt:lpstr>
      <vt:lpstr>Summary of Bari interests</vt:lpstr>
      <vt:lpstr>Attivita’ Bari 2022 e  sinergie</vt:lpstr>
      <vt:lpstr>Several studies done inside CALICE Collaboration (ILC), mainly  with RPC.  We would like  to focus on calorimeters with MPGD for Muon  Collider and  other future colliders </vt:lpstr>
      <vt:lpstr>FTE e attivita’ (preliminari)</vt:lpstr>
      <vt:lpstr>Servizi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RD_MUCOL</dc:title>
  <cp:lastModifiedBy>Anna Colaleo</cp:lastModifiedBy>
  <cp:revision>111</cp:revision>
  <dcterms:created xsi:type="dcterms:W3CDTF">2020-06-24T13:37:48Z</dcterms:created>
  <dcterms:modified xsi:type="dcterms:W3CDTF">2021-06-30T10:56:50Z</dcterms:modified>
</cp:coreProperties>
</file>