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9"/>
  </p:notesMasterIdLst>
  <p:handoutMasterIdLst>
    <p:handoutMasterId r:id="rId10"/>
  </p:handoutMasterIdLst>
  <p:sldIdLst>
    <p:sldId id="434" r:id="rId2"/>
    <p:sldId id="483" r:id="rId3"/>
    <p:sldId id="492" r:id="rId4"/>
    <p:sldId id="494" r:id="rId5"/>
    <p:sldId id="495" r:id="rId6"/>
    <p:sldId id="457" r:id="rId7"/>
    <p:sldId id="459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7ECFBB8F-723F-1041-9FBA-C664B7429A18}">
          <p14:sldIdLst>
            <p14:sldId id="434"/>
            <p14:sldId id="483"/>
            <p14:sldId id="492"/>
            <p14:sldId id="494"/>
            <p14:sldId id="495"/>
            <p14:sldId id="457"/>
            <p14:sldId id="4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906"/>
    <a:srgbClr val="0F7F11"/>
    <a:srgbClr val="EFEFEF"/>
    <a:srgbClr val="E6E6E6"/>
    <a:srgbClr val="53F178"/>
    <a:srgbClr val="13F91C"/>
    <a:srgbClr val="2FF9FF"/>
    <a:srgbClr val="0033CC"/>
    <a:srgbClr val="FF9933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8768" autoAdjust="0"/>
    <p:restoredTop sz="99647" autoAdjust="0"/>
  </p:normalViewPr>
  <p:slideViewPr>
    <p:cSldViewPr>
      <p:cViewPr varScale="1">
        <p:scale>
          <a:sx n="108" d="100"/>
          <a:sy n="108" d="100"/>
        </p:scale>
        <p:origin x="149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912443-7D2A-A64E-81E3-20ABF60EF877}" type="datetime1">
              <a:rPr lang="it-IT" smtClean="0"/>
              <a:t>17/06/21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A3626B-3D9E-1D41-A399-39BE35768FC9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7532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AA4C1-5694-2046-AF6B-8D3868F64B95}" type="datetime1">
              <a:rPr lang="it-IT" smtClean="0"/>
              <a:t>17/06/21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A1D24-F4E0-467E-BDF4-DE8B3B3F6ABE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1152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743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Click to edit Master subtitle style</a:t>
            </a:r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9876-332A-D34F-8256-656F26983D84}" type="datetime1">
              <a:rPr lang="it-IT" smtClean="0"/>
              <a:t>17/06/21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458" y="6520259"/>
            <a:ext cx="4840941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G. Pugliese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7BB3-1C87-DA4A-AA03-1C38A64DC4BA}" type="datetime1">
              <a:rPr lang="it-IT" smtClean="0"/>
              <a:t>17/06/21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458" y="6520259"/>
            <a:ext cx="4840941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G. Pugliese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it-IT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1E4FA-8F0B-7D41-9972-24E2E392FA6C}" type="datetime1">
              <a:rPr lang="it-IT" smtClean="0"/>
              <a:t>17/06/21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458" y="6520259"/>
            <a:ext cx="4840941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G. Pugliese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1CE3F-7F39-6D48-ACA2-B53CF55DC0FD}" type="datetime1">
              <a:rPr lang="it-IT" smtClean="0"/>
              <a:t>17/06/21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458" y="6520259"/>
            <a:ext cx="4840941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G. Pugliese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it-IT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83D2-6C06-024B-A2FC-70507FB2E204}" type="datetime1">
              <a:rPr lang="it-IT" smtClean="0"/>
              <a:t>17/06/21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458" y="6520259"/>
            <a:ext cx="4840941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G. Pugliese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it-IT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D52FA-3134-A747-B6A8-31C44F0B107A}" type="datetime1">
              <a:rPr lang="it-IT" smtClean="0"/>
              <a:t>17/06/21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458" y="6520259"/>
            <a:ext cx="4840941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G. Pugliese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it-IT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9C10-6077-8347-8785-35E03EF68AFE}" type="datetime1">
              <a:rPr lang="it-IT" smtClean="0"/>
              <a:t>17/06/21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458" y="6520259"/>
            <a:ext cx="4840941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G. Pugliese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2C58-584D-D64D-BBBD-BA81EBE80247}" type="datetime1">
              <a:rPr lang="it-IT" smtClean="0"/>
              <a:t>17/06/21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4458" y="6520259"/>
            <a:ext cx="4840941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G. Pugliese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B9550-100F-3E41-B3D0-3CA0EF84C716}" type="datetime1">
              <a:rPr lang="it-IT" smtClean="0"/>
              <a:t>17/06/21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4458" y="6520259"/>
            <a:ext cx="4840941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G. Pugliese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CED32-0CCD-A549-8EAB-BDABB8ABF894}" type="datetime1">
              <a:rPr lang="it-IT" smtClean="0"/>
              <a:t>17/06/21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4458" y="6520259"/>
            <a:ext cx="4840941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G. Pugliese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07AEA-74EB-7242-9720-9EED7D99AEBC}" type="datetime1">
              <a:rPr lang="it-IT" smtClean="0"/>
              <a:t>17/06/21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458" y="6520259"/>
            <a:ext cx="4840941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G. Pugliese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44624"/>
            <a:ext cx="8042276" cy="100811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it-IT" dirty="0"/>
              <a:t>Click to </a:t>
            </a:r>
            <a:r>
              <a:rPr lang="it-IT" dirty="0" err="1"/>
              <a:t>edit</a:t>
            </a:r>
            <a:r>
              <a:rPr lang="it-IT" dirty="0"/>
              <a:t> Master </a:t>
            </a:r>
            <a:r>
              <a:rPr lang="it-IT" dirty="0" err="1"/>
              <a:t>title</a:t>
            </a:r>
            <a:r>
              <a:rPr lang="it-IT" dirty="0"/>
              <a:t>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BB9D6DC-D377-2D49-9341-2EFAD130BA79}" type="datetime1">
              <a:rPr lang="it-IT" smtClean="0"/>
              <a:t>17/06/21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5896" y="6376243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fld id="{6BB56F27-1915-4037-976A-7F8E0BFC7CC4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9" name="Rettangolo 8"/>
          <p:cNvSpPr/>
          <p:nvPr userDrawn="1"/>
        </p:nvSpPr>
        <p:spPr>
          <a:xfrm>
            <a:off x="-42333" y="952507"/>
            <a:ext cx="104360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G.</a:t>
            </a:r>
            <a:r>
              <a:rPr lang="en-US" sz="1200" b="1" baseline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Pugliese</a:t>
            </a:r>
          </a:p>
        </p:txBody>
      </p:sp>
      <p:pic>
        <p:nvPicPr>
          <p:cNvPr id="10" name="CMS logo.jpg" descr="CMS logo.jpg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-1"/>
            <a:ext cx="935207" cy="936000"/>
          </a:xfrm>
          <a:prstGeom prst="rect">
            <a:avLst/>
          </a:prstGeom>
          <a:ln w="12700">
            <a:miter lim="400000"/>
          </a:ln>
          <a:effectLst>
            <a:outerShdw blurRad="152400" dist="25400" dir="5400000" rotWithShape="0">
              <a:srgbClr val="000000">
                <a:alpha val="50000"/>
              </a:srgb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/>
          </a:solidFill>
          <a:latin typeface="Times New Roman"/>
          <a:ea typeface="+mj-ea"/>
          <a:cs typeface="Times New Roman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Times New Roman"/>
          <a:ea typeface="+mn-ea"/>
          <a:cs typeface="Times New Roman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Times New Roman"/>
          <a:ea typeface="+mn-ea"/>
          <a:cs typeface="Times New Roman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Times New Roman"/>
          <a:ea typeface="+mn-ea"/>
          <a:cs typeface="Times New Roman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Times New Roman"/>
          <a:ea typeface="+mn-ea"/>
          <a:cs typeface="Times New Roman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Times New Roman"/>
          <a:ea typeface="+mn-ea"/>
          <a:cs typeface="Times New Roman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edms.cern.ch/document/2398834" TargetMode="External"/><Relationship Id="rId13" Type="http://schemas.openxmlformats.org/officeDocument/2006/relationships/hyperlink" Target="https://edms.cern.ch/document/2376368" TargetMode="External"/><Relationship Id="rId3" Type="http://schemas.openxmlformats.org/officeDocument/2006/relationships/hyperlink" Target="https://hse.cern/content/faq-covid-19" TargetMode="External"/><Relationship Id="rId7" Type="http://schemas.openxmlformats.org/officeDocument/2006/relationships/hyperlink" Target="https://edms.cern.ch/document/2389839" TargetMode="External"/><Relationship Id="rId12" Type="http://schemas.openxmlformats.org/officeDocument/2006/relationships/hyperlink" Target="https://lms.cern.ch/ekp/servlet/ekp?PX=N&amp;TEACHREVIEW=N&amp;CID=EKP000043435&amp;TX=FORMAT1&amp;LANGUAGE_TAG=*ALL*&amp;DECORATEPAGE=Y" TargetMode="External"/><Relationship Id="rId2" Type="http://schemas.openxmlformats.org/officeDocument/2006/relationships/hyperlink" Target="https://hse.cern/news-article/coronavirus-information-measures-and-recommendations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dms.cern.ch/document/2373120" TargetMode="External"/><Relationship Id="rId11" Type="http://schemas.openxmlformats.org/officeDocument/2006/relationships/hyperlink" Target="https://edms.cern.ch/document/2366534" TargetMode="External"/><Relationship Id="rId5" Type="http://schemas.openxmlformats.org/officeDocument/2006/relationships/hyperlink" Target="https://edms.cern.ch/document/2370903" TargetMode="External"/><Relationship Id="rId15" Type="http://schemas.openxmlformats.org/officeDocument/2006/relationships/hyperlink" Target="https://smb-dep.web.cern.ch/en/content/services-availability-covid-19" TargetMode="External"/><Relationship Id="rId10" Type="http://schemas.openxmlformats.org/officeDocument/2006/relationships/hyperlink" Target="https://edms.cern.ch/document/2366490" TargetMode="External"/><Relationship Id="rId4" Type="http://schemas.openxmlformats.org/officeDocument/2006/relationships/hyperlink" Target="https://edms.cern.ch/document/2370902" TargetMode="External"/><Relationship Id="rId9" Type="http://schemas.openxmlformats.org/officeDocument/2006/relationships/hyperlink" Target="https://cmssafety.web.cern.ch/faq" TargetMode="External"/><Relationship Id="rId14" Type="http://schemas.openxmlformats.org/officeDocument/2006/relationships/hyperlink" Target="https://indico.cern.ch/event/922282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Design, R&amp;D, and installation of the…"/>
          <p:cNvSpPr txBox="1">
            <a:spLocks noGrp="1"/>
          </p:cNvSpPr>
          <p:nvPr>
            <p:ph type="ctrTitle" idx="4294967295"/>
          </p:nvPr>
        </p:nvSpPr>
        <p:spPr>
          <a:xfrm>
            <a:off x="251520" y="1268760"/>
            <a:ext cx="8604448" cy="3960440"/>
          </a:xfrm>
          <a:prstGeom prst="rect">
            <a:avLst/>
          </a:prstGeom>
        </p:spPr>
        <p:txBody>
          <a:bodyPr/>
          <a:lstStyle/>
          <a:p>
            <a:pPr>
              <a:defRPr sz="8000" b="1"/>
            </a:pPr>
            <a:r>
              <a:rPr lang="x-none" sz="4000" b="1">
                <a:solidFill>
                  <a:srgbClr val="FF0000"/>
                </a:solidFill>
              </a:rPr>
              <a:t>CMS – Bari </a:t>
            </a:r>
            <a:br>
              <a:rPr lang="x-none" sz="4000" b="1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rgbClr val="FF0000"/>
                </a:solidFill>
              </a:rPr>
              <a:t>4to</a:t>
            </a:r>
            <a:r>
              <a:rPr lang="x-none" sz="4000" b="1">
                <a:solidFill>
                  <a:srgbClr val="FF0000"/>
                </a:solidFill>
              </a:rPr>
              <a:t> meeting 2021</a:t>
            </a:r>
            <a:br>
              <a:rPr lang="x-none" sz="4000" b="1">
                <a:solidFill>
                  <a:srgbClr val="FF0000"/>
                </a:solidFill>
              </a:rPr>
            </a:br>
            <a:r>
              <a:rPr lang="x-none" sz="2400" b="1"/>
              <a:t>G. Pugliese</a:t>
            </a:r>
            <a:br>
              <a:rPr lang="x-none" sz="2400" b="1"/>
            </a:br>
            <a:r>
              <a:rPr lang="it-IT" sz="2000" b="1" dirty="0"/>
              <a:t>17 giugno </a:t>
            </a:r>
            <a:r>
              <a:rPr lang="x-none" sz="2000" b="1"/>
              <a:t>2021</a:t>
            </a:r>
            <a:br>
              <a:rPr lang="x-none" sz="2000" b="1"/>
            </a:b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3470808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44624"/>
            <a:ext cx="8594725" cy="1008112"/>
          </a:xfrm>
        </p:spPr>
        <p:txBody>
          <a:bodyPr/>
          <a:lstStyle/>
          <a:p>
            <a:r>
              <a:rPr lang="en-US" dirty="0"/>
              <a:t>CERN- </a:t>
            </a:r>
            <a:r>
              <a:rPr lang="en-US" dirty="0" err="1"/>
              <a:t>Simil</a:t>
            </a:r>
            <a:r>
              <a:rPr lang="en-US" dirty="0"/>
              <a:t> – Fellow 2021 e 2022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79512" y="1575971"/>
            <a:ext cx="820891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Ø"/>
            </a:pPr>
            <a:r>
              <a:rPr lang="en-GB" dirty="0"/>
              <a:t>3 </a:t>
            </a:r>
            <a:r>
              <a:rPr lang="en-GB" dirty="0" err="1"/>
              <a:t>posizioni</a:t>
            </a:r>
            <a:r>
              <a:rPr lang="en-GB" dirty="0"/>
              <a:t> </a:t>
            </a:r>
            <a:r>
              <a:rPr lang="en-GB" dirty="0" err="1"/>
              <a:t>richieste</a:t>
            </a:r>
            <a:r>
              <a:rPr lang="en-GB" dirty="0"/>
              <a:t> da Bari per 2021</a:t>
            </a:r>
          </a:p>
          <a:p>
            <a:pPr marL="285750" indent="-285750">
              <a:buFont typeface="Wingdings" charset="2"/>
              <a:buChar char="Ø"/>
            </a:pPr>
            <a:r>
              <a:rPr lang="en-GB" dirty="0" err="1"/>
              <a:t>Sono</a:t>
            </a:r>
            <a:r>
              <a:rPr lang="en-GB" dirty="0"/>
              <a:t> state </a:t>
            </a:r>
            <a:r>
              <a:rPr lang="en-GB" dirty="0" err="1"/>
              <a:t>ottenute</a:t>
            </a:r>
            <a:r>
              <a:rPr lang="en-GB" dirty="0"/>
              <a:t> 2 </a:t>
            </a:r>
            <a:r>
              <a:rPr lang="en-GB" dirty="0" err="1"/>
              <a:t>posizioni</a:t>
            </a:r>
            <a:r>
              <a:rPr lang="en-GB" dirty="0"/>
              <a:t> con </a:t>
            </a:r>
            <a:r>
              <a:rPr lang="en-GB" dirty="0" err="1"/>
              <a:t>inizio</a:t>
            </a:r>
            <a:r>
              <a:rPr lang="en-GB" dirty="0"/>
              <a:t> </a:t>
            </a:r>
            <a:r>
              <a:rPr lang="en-GB" dirty="0" err="1"/>
              <a:t>previsto</a:t>
            </a:r>
            <a:r>
              <a:rPr lang="en-GB" dirty="0"/>
              <a:t> a </a:t>
            </a:r>
            <a:r>
              <a:rPr lang="en-GB" dirty="0" err="1"/>
              <a:t>luglio</a:t>
            </a:r>
            <a:r>
              <a:rPr lang="en-GB" dirty="0"/>
              <a:t>: </a:t>
            </a:r>
          </a:p>
          <a:p>
            <a:r>
              <a:rPr lang="en-GB" b="1" dirty="0" err="1"/>
              <a:t>Congratulazioni</a:t>
            </a:r>
            <a:r>
              <a:rPr lang="en-GB" b="1" dirty="0"/>
              <a:t> a </a:t>
            </a:r>
            <a:r>
              <a:rPr lang="en-GB" b="1" dirty="0" err="1"/>
              <a:t>Carterina</a:t>
            </a:r>
            <a:r>
              <a:rPr lang="en-GB" b="1" dirty="0"/>
              <a:t> e Vincenzo  </a:t>
            </a:r>
          </a:p>
          <a:p>
            <a:endParaRPr lang="en-GB" dirty="0"/>
          </a:p>
          <a:p>
            <a:r>
              <a:rPr lang="en-GB" dirty="0"/>
              <a:t>1. Trigger development for </a:t>
            </a:r>
            <a:r>
              <a:rPr lang="en-GB" dirty="0" err="1"/>
              <a:t>τ</a:t>
            </a:r>
            <a:r>
              <a:rPr lang="en-GB" dirty="0"/>
              <a:t> → 3μ search at the CMS experiment in view</a:t>
            </a:r>
            <a:br>
              <a:rPr lang="en-GB" dirty="0"/>
            </a:br>
            <a:r>
              <a:rPr lang="en-GB" dirty="0"/>
              <a:t>of Run3 and commissioning with first Run3 data.</a:t>
            </a:r>
          </a:p>
          <a:p>
            <a:pPr marL="285750" indent="-285750">
              <a:buFont typeface="Wingdings" charset="2"/>
              <a:buChar char="Ø"/>
            </a:pPr>
            <a:endParaRPr lang="en-GB" sz="1400" dirty="0"/>
          </a:p>
          <a:p>
            <a:r>
              <a:rPr lang="en-GB" dirty="0"/>
              <a:t>2. Exotic and conventional spectroscopy in the (</a:t>
            </a:r>
            <a:r>
              <a:rPr lang="en-GB" dirty="0" err="1"/>
              <a:t>bc</a:t>
            </a:r>
            <a:r>
              <a:rPr lang="en-GB" dirty="0"/>
              <a:t>) meson system and B-physics trigger developments' program for Run3 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2022 </a:t>
            </a:r>
          </a:p>
          <a:p>
            <a:pPr marL="285750" indent="-285750">
              <a:buFont typeface="Wingdings" charset="2"/>
              <a:buChar char="Ø"/>
            </a:pPr>
            <a:endParaRPr lang="en-GB" sz="1400" dirty="0"/>
          </a:p>
          <a:p>
            <a:pPr marL="342900" indent="-342900">
              <a:buAutoNum type="arabicPeriod"/>
            </a:pPr>
            <a:r>
              <a:rPr lang="en-GB" dirty="0"/>
              <a:t>Commissioning of GE1/1 detector and GE2/1 Quality Control and test</a:t>
            </a:r>
            <a:br>
              <a:rPr lang="en-GB" sz="1400" dirty="0"/>
            </a:br>
            <a:endParaRPr lang="en-GB" sz="1400" dirty="0"/>
          </a:p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92877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Assegni di Ricerca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5465" y="1594980"/>
            <a:ext cx="826039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ym typeface="Wingdings" pitchFamily="2" charset="2"/>
              </a:rPr>
              <a:t> </a:t>
            </a:r>
            <a:r>
              <a:rPr lang="it-IT" dirty="0"/>
              <a:t>Nella riunione del 23 Ottobre 2020 abbiamo concordato in 4 richieste di cui una urgente: </a:t>
            </a:r>
          </a:p>
          <a:p>
            <a:endParaRPr lang="it-IT" dirty="0"/>
          </a:p>
          <a:p>
            <a:pPr marL="342900" indent="-342900">
              <a:buFont typeface="+mj-lt"/>
              <a:buAutoNum type="arabicPeriod"/>
            </a:pPr>
            <a:r>
              <a:rPr lang="it-IT" dirty="0">
                <a:solidFill>
                  <a:srgbClr val="FF0000"/>
                </a:solidFill>
              </a:rPr>
              <a:t>Performance </a:t>
            </a:r>
            <a:r>
              <a:rPr lang="it-IT" dirty="0" err="1">
                <a:solidFill>
                  <a:srgbClr val="FF0000"/>
                </a:solidFill>
              </a:rPr>
              <a:t>study</a:t>
            </a:r>
            <a:r>
              <a:rPr lang="it-IT" dirty="0">
                <a:solidFill>
                  <a:srgbClr val="FF0000"/>
                </a:solidFill>
              </a:rPr>
              <a:t> of </a:t>
            </a:r>
            <a:r>
              <a:rPr lang="it-IT" dirty="0" err="1">
                <a:solidFill>
                  <a:srgbClr val="FF0000"/>
                </a:solidFill>
              </a:rPr>
              <a:t>improved</a:t>
            </a:r>
            <a:r>
              <a:rPr lang="it-IT" dirty="0">
                <a:solidFill>
                  <a:srgbClr val="FF0000"/>
                </a:solidFill>
              </a:rPr>
              <a:t> RPC for CMS </a:t>
            </a:r>
            <a:r>
              <a:rPr lang="it-IT" dirty="0" err="1">
                <a:solidFill>
                  <a:srgbClr val="FF0000"/>
                </a:solidFill>
              </a:rPr>
              <a:t>experiment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at</a:t>
            </a:r>
            <a:r>
              <a:rPr lang="it-IT" dirty="0">
                <a:solidFill>
                  <a:srgbClr val="FF0000"/>
                </a:solidFill>
              </a:rPr>
              <a:t> HL-LHC and  for </a:t>
            </a:r>
            <a:r>
              <a:rPr lang="it-IT" dirty="0" err="1">
                <a:solidFill>
                  <a:srgbClr val="FF0000"/>
                </a:solidFill>
              </a:rPr>
              <a:t>next</a:t>
            </a:r>
            <a:r>
              <a:rPr lang="it-IT" dirty="0">
                <a:solidFill>
                  <a:srgbClr val="FF0000"/>
                </a:solidFill>
              </a:rPr>
              <a:t> HEP generation </a:t>
            </a:r>
            <a:r>
              <a:rPr lang="it-IT" dirty="0" err="1">
                <a:solidFill>
                  <a:srgbClr val="FF0000"/>
                </a:solidFill>
              </a:rPr>
              <a:t>experiments</a:t>
            </a:r>
            <a:r>
              <a:rPr lang="it-IT" dirty="0">
                <a:solidFill>
                  <a:srgbClr val="FF0000"/>
                </a:solidFill>
              </a:rPr>
              <a:t> </a:t>
            </a:r>
            <a:endParaRPr lang="it-IT" dirty="0"/>
          </a:p>
          <a:p>
            <a:r>
              <a:rPr lang="it-IT" dirty="0">
                <a:sym typeface="Wingdings" pitchFamily="2" charset="2"/>
              </a:rPr>
              <a:t> </a:t>
            </a:r>
            <a:r>
              <a:rPr lang="it-IT" dirty="0"/>
              <a:t>Nella riunione del 4 maggio si è deciso che il tema a) sarebbe stato richiesto da nov. 2021 (co-finanziato MIUR). </a:t>
            </a:r>
          </a:p>
          <a:p>
            <a:pPr marL="342900" indent="-342900">
              <a:buFont typeface="+mj-lt"/>
              <a:buAutoNum type="alphaLcParenR"/>
            </a:pPr>
            <a:r>
              <a:rPr lang="it-IT" dirty="0">
                <a:solidFill>
                  <a:srgbClr val="FF0000"/>
                </a:solidFill>
              </a:rPr>
              <a:t>Titolo: GE2/1 Detector Construction &amp; Trigger </a:t>
            </a:r>
            <a:r>
              <a:rPr lang="it-IT" dirty="0" err="1">
                <a:solidFill>
                  <a:srgbClr val="FF0000"/>
                </a:solidFill>
              </a:rPr>
              <a:t>development</a:t>
            </a:r>
            <a:r>
              <a:rPr lang="it-IT" dirty="0">
                <a:solidFill>
                  <a:srgbClr val="FF0000"/>
                </a:solidFill>
              </a:rPr>
              <a:t> to </a:t>
            </a:r>
            <a:r>
              <a:rPr lang="it-IT" dirty="0" err="1">
                <a:solidFill>
                  <a:srgbClr val="FF0000"/>
                </a:solidFill>
              </a:rPr>
              <a:t>search</a:t>
            </a:r>
            <a:r>
              <a:rPr lang="it-IT" dirty="0">
                <a:solidFill>
                  <a:srgbClr val="FF0000"/>
                </a:solidFill>
              </a:rPr>
              <a:t> for </a:t>
            </a:r>
            <a:r>
              <a:rPr lang="it-IT" dirty="0" err="1">
                <a:solidFill>
                  <a:srgbClr val="FF0000"/>
                </a:solidFill>
              </a:rPr>
              <a:t>displaced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Muons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signatures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at</a:t>
            </a:r>
            <a:r>
              <a:rPr lang="it-IT" dirty="0">
                <a:solidFill>
                  <a:srgbClr val="FF0000"/>
                </a:solidFill>
              </a:rPr>
              <a:t> the LHC (1 anno cofinanziato MIUR)</a:t>
            </a:r>
          </a:p>
          <a:p>
            <a:endParaRPr lang="it-IT" dirty="0">
              <a:solidFill>
                <a:srgbClr val="FF0000"/>
              </a:solidFill>
              <a:sym typeface="Wingdings" pitchFamily="2" charset="2"/>
            </a:endParaRPr>
          </a:p>
          <a:p>
            <a:r>
              <a:rPr lang="it-IT" dirty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it-IT" dirty="0">
                <a:sym typeface="Wingdings" pitchFamily="2" charset="2"/>
              </a:rPr>
              <a:t>Richieste per il riunione INFN luglio 2021:    </a:t>
            </a:r>
            <a:endParaRPr lang="it-IT" dirty="0"/>
          </a:p>
          <a:p>
            <a:r>
              <a:rPr lang="it-IT" dirty="0">
                <a:solidFill>
                  <a:srgbClr val="FF0000"/>
                </a:solidFill>
              </a:rPr>
              <a:t>b) “</a:t>
            </a:r>
            <a:r>
              <a:rPr lang="it-IT" i="1" dirty="0">
                <a:solidFill>
                  <a:srgbClr val="FF0000"/>
                </a:solidFill>
              </a:rPr>
              <a:t>Machine </a:t>
            </a:r>
            <a:r>
              <a:rPr lang="it-IT" i="1" dirty="0" err="1">
                <a:solidFill>
                  <a:srgbClr val="FF0000"/>
                </a:solidFill>
              </a:rPr>
              <a:t>learning</a:t>
            </a:r>
            <a:r>
              <a:rPr lang="it-IT" dirty="0">
                <a:solidFill>
                  <a:srgbClr val="FF0000"/>
                </a:solidFill>
              </a:rPr>
              <a:t> per l’ottimizzazione dell’analisi di fisica per il </a:t>
            </a:r>
            <a:r>
              <a:rPr lang="it-IT" dirty="0" err="1">
                <a:solidFill>
                  <a:srgbClr val="FF0000"/>
                </a:solidFill>
              </a:rPr>
              <a:t>Run</a:t>
            </a:r>
            <a:r>
              <a:rPr lang="it-IT" dirty="0">
                <a:solidFill>
                  <a:srgbClr val="FF0000"/>
                </a:solidFill>
              </a:rPr>
              <a:t> 3 nel settore dell’</a:t>
            </a:r>
            <a:r>
              <a:rPr lang="it-IT" dirty="0" err="1">
                <a:solidFill>
                  <a:srgbClr val="FF0000"/>
                </a:solidFill>
              </a:rPr>
              <a:t>Higgs</a:t>
            </a:r>
            <a:r>
              <a:rPr lang="it-IT" dirty="0"/>
              <a:t> (2 anni). Da Nov. 2021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r>
              <a:rPr lang="it-IT" dirty="0">
                <a:solidFill>
                  <a:srgbClr val="FF0000"/>
                </a:solidFill>
              </a:rPr>
              <a:t>c) GPU-</a:t>
            </a:r>
            <a:r>
              <a:rPr lang="it-IT" dirty="0" err="1">
                <a:solidFill>
                  <a:srgbClr val="FF0000"/>
                </a:solidFill>
              </a:rPr>
              <a:t>based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novel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techniques</a:t>
            </a:r>
            <a:r>
              <a:rPr lang="it-IT" dirty="0">
                <a:solidFill>
                  <a:srgbClr val="FF0000"/>
                </a:solidFill>
              </a:rPr>
              <a:t> for full </a:t>
            </a:r>
            <a:r>
              <a:rPr lang="it-IT" dirty="0" err="1">
                <a:solidFill>
                  <a:srgbClr val="FF0000"/>
                </a:solidFill>
              </a:rPr>
              <a:t>track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heterogeneous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reconstruction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at</a:t>
            </a:r>
            <a:r>
              <a:rPr lang="it-IT" dirty="0">
                <a:solidFill>
                  <a:srgbClr val="FF0000"/>
                </a:solidFill>
              </a:rPr>
              <a:t> the CMS </a:t>
            </a:r>
            <a:r>
              <a:rPr lang="it-IT" dirty="0" err="1">
                <a:solidFill>
                  <a:srgbClr val="FF0000"/>
                </a:solidFill>
              </a:rPr>
              <a:t>experiment</a:t>
            </a:r>
            <a:r>
              <a:rPr lang="it-IT" dirty="0">
                <a:solidFill>
                  <a:srgbClr val="FF0000"/>
                </a:solidFill>
              </a:rPr>
              <a:t> (1 anno) (2anni) </a:t>
            </a:r>
            <a:r>
              <a:rPr lang="it-IT" dirty="0">
                <a:solidFill>
                  <a:srgbClr val="FF0000"/>
                </a:solidFill>
                <a:sym typeface="Wingdings" pitchFamily="2" charset="2"/>
              </a:rPr>
              <a:t> coperto da altri finanziamenti </a:t>
            </a:r>
          </a:p>
          <a:p>
            <a:endParaRPr lang="it-IT" dirty="0">
              <a:solidFill>
                <a:srgbClr val="FF0000"/>
              </a:solidFill>
            </a:endParaRPr>
          </a:p>
          <a:p>
            <a:r>
              <a:rPr lang="it-IT" dirty="0"/>
              <a:t>d) Tema di B </a:t>
            </a:r>
            <a:r>
              <a:rPr lang="it-IT" dirty="0" err="1"/>
              <a:t>physics</a:t>
            </a:r>
            <a:r>
              <a:rPr lang="it-IT" dirty="0"/>
              <a:t> .. (da nov. 2022). </a:t>
            </a:r>
          </a:p>
        </p:txBody>
      </p:sp>
    </p:spTree>
    <p:extLst>
      <p:ext uri="{BB962C8B-B14F-4D97-AF65-F5344CB8AC3E}">
        <p14:creationId xmlns:p14="http://schemas.microsoft.com/office/powerpoint/2010/main" val="3488117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D5B233-A841-AE4E-ACB1-491598C32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EPR 21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FCD7F422-5493-BA4E-9B17-8EB26C240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1A5BED7-0247-8A46-A771-E321FCBA5A4E}"/>
              </a:ext>
            </a:extLst>
          </p:cNvPr>
          <p:cNvSpPr txBox="1"/>
          <p:nvPr/>
        </p:nvSpPr>
        <p:spPr>
          <a:xfrm>
            <a:off x="753988" y="1916832"/>
            <a:ext cx="7562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EPR 2021 </a:t>
            </a:r>
            <a:r>
              <a:rPr lang="en-GB" b="1" dirty="0" err="1"/>
              <a:t>sono</a:t>
            </a:r>
            <a:r>
              <a:rPr lang="en-GB" b="1" dirty="0"/>
              <a:t> </a:t>
            </a:r>
            <a:r>
              <a:rPr lang="en-GB" b="1" dirty="0" err="1"/>
              <a:t>aperti</a:t>
            </a:r>
            <a:r>
              <a:rPr lang="en-GB" b="1" dirty="0"/>
              <a:t>:  </a:t>
            </a:r>
            <a:r>
              <a:rPr lang="en-GB" dirty="0"/>
              <a:t>date la </a:t>
            </a:r>
            <a:r>
              <a:rPr lang="en-GB" dirty="0" err="1"/>
              <a:t>vostra</a:t>
            </a:r>
            <a:r>
              <a:rPr lang="en-GB" dirty="0"/>
              <a:t> </a:t>
            </a:r>
            <a:r>
              <a:rPr lang="en-GB" dirty="0" err="1"/>
              <a:t>disponibilità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07305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862CF1-928B-D047-AFE3-3A2BF1FC8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997" y="0"/>
            <a:ext cx="8042276" cy="1008112"/>
          </a:xfrm>
        </p:spPr>
        <p:txBody>
          <a:bodyPr/>
          <a:lstStyle/>
          <a:p>
            <a:r>
              <a:rPr lang="en-GB" dirty="0" err="1"/>
              <a:t>Anagrafica</a:t>
            </a:r>
            <a:r>
              <a:rPr lang="en-GB" dirty="0"/>
              <a:t>: note per </a:t>
            </a:r>
            <a:r>
              <a:rPr lang="en-GB" dirty="0" err="1"/>
              <a:t>compilazione</a:t>
            </a:r>
            <a:r>
              <a:rPr lang="en-GB" dirty="0"/>
              <a:t> 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F2CEE9D9-6528-F247-BEC1-44CFFB31A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84D939C-8413-DC4C-8E49-26A9127E4EE8}"/>
              </a:ext>
            </a:extLst>
          </p:cNvPr>
          <p:cNvSpPr/>
          <p:nvPr/>
        </p:nvSpPr>
        <p:spPr>
          <a:xfrm>
            <a:off x="166928" y="1484784"/>
            <a:ext cx="84249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b="1" dirty="0">
                <a:latin typeface="Verdana" panose="020B0604030504040204" pitchFamily="34" charset="0"/>
              </a:rPr>
              <a:t>3Missione: </a:t>
            </a:r>
            <a:r>
              <a:rPr lang="it-IT" dirty="0">
                <a:latin typeface="Verdana" panose="020B0604030504040204" pitchFamily="34" charset="0"/>
              </a:rPr>
              <a:t>"</a:t>
            </a:r>
            <a:r>
              <a:rPr lang="it-IT" i="1" dirty="0">
                <a:latin typeface="Verdana" panose="020B0604030504040204" pitchFamily="34" charset="0"/>
              </a:rPr>
              <a:t>Quest'anno cambia il sistema relativo alla quantificazione dell'impegno dei singoli nelle attività, non verranno più utilizzati gli FTE (che rimarranno per le attività delle CSN ed i Fondi Esterni).</a:t>
            </a:r>
          </a:p>
          <a:p>
            <a:pPr algn="just"/>
            <a:endParaRPr lang="it-IT" i="1" dirty="0">
              <a:latin typeface="Verdana" panose="020B0604030504040204" pitchFamily="34" charset="0"/>
            </a:endParaRPr>
          </a:p>
          <a:p>
            <a:pPr algn="just"/>
            <a:r>
              <a:rPr lang="it-IT" i="1" dirty="0"/>
              <a:t>Le attività di TM vanno esplicitate nelle "note" che compaiono accanto a ciascuno di noi nel DB. Per quanto riguarda le attività supportate dalla CC3M, ciascuno  </a:t>
            </a:r>
            <a:r>
              <a:rPr lang="it-IT" i="1" dirty="0" err="1"/>
              <a:t>puo'</a:t>
            </a:r>
            <a:r>
              <a:rPr lang="it-IT" i="1" dirty="0"/>
              <a:t> partecipare  ad un massimo di due attività. In quella sede (le "note") vanno specificate le ore che spenderemo nelle singole attività, fino ad un massimo di 130 ore/anno. Eccezioni a queste regole verranno analizzato, caso per caso, dalla CC3M.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5F8F203-6E86-EE48-BD5D-73F73C13D678}"/>
              </a:ext>
            </a:extLst>
          </p:cNvPr>
          <p:cNvSpPr txBox="1"/>
          <p:nvPr/>
        </p:nvSpPr>
        <p:spPr>
          <a:xfrm>
            <a:off x="323528" y="5373216"/>
            <a:ext cx="7560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Per </a:t>
            </a:r>
            <a:r>
              <a:rPr lang="en-GB" dirty="0" err="1"/>
              <a:t>gli</a:t>
            </a:r>
            <a:r>
              <a:rPr lang="en-GB" dirty="0"/>
              <a:t> </a:t>
            </a:r>
            <a:r>
              <a:rPr lang="en-GB" dirty="0" err="1"/>
              <a:t>assegnisti</a:t>
            </a:r>
            <a:r>
              <a:rPr lang="en-GB" dirty="0"/>
              <a:t>/</a:t>
            </a:r>
            <a:r>
              <a:rPr lang="en-GB" dirty="0" err="1"/>
              <a:t>dottorandi</a:t>
            </a:r>
            <a:r>
              <a:rPr lang="en-GB" dirty="0"/>
              <a:t>:  </a:t>
            </a:r>
            <a:r>
              <a:rPr lang="en-GB" dirty="0" err="1"/>
              <a:t>possono</a:t>
            </a:r>
            <a:r>
              <a:rPr lang="en-GB" dirty="0"/>
              <a:t> </a:t>
            </a:r>
            <a:r>
              <a:rPr lang="en-GB" dirty="0" err="1"/>
              <a:t>essere</a:t>
            </a:r>
            <a:r>
              <a:rPr lang="en-GB" dirty="0"/>
              <a:t> </a:t>
            </a:r>
            <a:r>
              <a:rPr lang="en-GB" dirty="0" err="1"/>
              <a:t>inseriti</a:t>
            </a:r>
            <a:r>
              <a:rPr lang="en-GB" dirty="0"/>
              <a:t> chi ha la </a:t>
            </a:r>
            <a:r>
              <a:rPr lang="en-GB" dirty="0" err="1"/>
              <a:t>copertura</a:t>
            </a:r>
            <a:r>
              <a:rPr lang="en-GB" dirty="0"/>
              <a:t> INFN </a:t>
            </a:r>
            <a:r>
              <a:rPr lang="en-GB" dirty="0" err="1"/>
              <a:t>fino</a:t>
            </a:r>
            <a:r>
              <a:rPr lang="en-GB" dirty="0"/>
              <a:t> a </a:t>
            </a:r>
            <a:r>
              <a:rPr lang="en-GB" dirty="0" err="1"/>
              <a:t>Giugno</a:t>
            </a:r>
            <a:r>
              <a:rPr lang="en-GB" dirty="0"/>
              <a:t> 2022.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3583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042276" cy="1008112"/>
          </a:xfrm>
        </p:spPr>
        <p:txBody>
          <a:bodyPr/>
          <a:lstStyle/>
          <a:p>
            <a:r>
              <a:rPr lang="en-US"/>
              <a:t>SPARES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126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891"/>
            <a:ext cx="8042276" cy="1008112"/>
          </a:xfrm>
        </p:spPr>
        <p:txBody>
          <a:bodyPr/>
          <a:lstStyle/>
          <a:p>
            <a:r>
              <a:rPr lang="en-US"/>
              <a:t>CMS  Restarting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79512" y="1196752"/>
            <a:ext cx="87129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/>
              <a:t>Il CERN entra nella fase 3. Per poter entrare al CERN non è più necessario essere inserito nella lista di accessi ma è sempre necessario avere il corso COVID CERN (sono sempre esclusi i soggetti a rischio).  </a:t>
            </a:r>
          </a:p>
          <a:p>
            <a:pPr algn="just"/>
            <a:endParaRPr lang="it-IT"/>
          </a:p>
          <a:p>
            <a:pPr algn="just"/>
            <a:endParaRPr lang="it-IT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A65D15E-E6C2-4349-A343-8956B61FDD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6789709"/>
              </p:ext>
            </p:extLst>
          </p:nvPr>
        </p:nvGraphicFramePr>
        <p:xfrm>
          <a:off x="251520" y="2393432"/>
          <a:ext cx="8293241" cy="4419945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5967331">
                  <a:extLst>
                    <a:ext uri="{9D8B030D-6E8A-4147-A177-3AD203B41FA5}">
                      <a16:colId xmlns:a16="http://schemas.microsoft.com/office/drawing/2014/main" val="2446026635"/>
                    </a:ext>
                  </a:extLst>
                </a:gridCol>
                <a:gridCol w="2325910">
                  <a:extLst>
                    <a:ext uri="{9D8B030D-6E8A-4147-A177-3AD203B41FA5}">
                      <a16:colId xmlns:a16="http://schemas.microsoft.com/office/drawing/2014/main" val="267821719"/>
                    </a:ext>
                  </a:extLst>
                </a:gridCol>
              </a:tblGrid>
              <a:tr h="2846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noProof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CERN HSE COVID-19 info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noProof="0">
                          <a:latin typeface="Arial" panose="020B0604020202020204" pitchFamily="34" charset="0"/>
                          <a:cs typeface="Arial" panose="020B0604020202020204" pitchFamily="34" charset="0"/>
                          <a:hlinkClick r:id="rId2"/>
                        </a:rPr>
                        <a:t>Main Page</a:t>
                      </a:r>
                      <a:endParaRPr lang="en-GB" sz="1400" b="1" noProof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797380"/>
                  </a:ext>
                </a:extLst>
              </a:tr>
              <a:tr h="284663">
                <a:tc>
                  <a:txBody>
                    <a:bodyPr/>
                    <a:lstStyle/>
                    <a:p>
                      <a:r>
                        <a:rPr lang="en-GB" sz="1400" noProof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HSE CERN COVID-19 FAQ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400" b="1" noProof="0">
                          <a:latin typeface="Arial" panose="020B0604020202020204" pitchFamily="34" charset="0"/>
                          <a:cs typeface="Arial" panose="020B0604020202020204" pitchFamily="34" charset="0"/>
                          <a:hlinkClick r:id="rId3"/>
                        </a:rPr>
                        <a:t>FAQ COVID-19</a:t>
                      </a:r>
                      <a:endParaRPr lang="en-GB" sz="1400" b="1" noProof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3220095"/>
                  </a:ext>
                </a:extLst>
              </a:tr>
              <a:tr h="2846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noProof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Memorandum COVID-19-related health and safety measures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noProof="0"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EDMS 2370902</a:t>
                      </a:r>
                      <a:endParaRPr lang="en-GB" sz="1400" b="1" noProof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665594"/>
                  </a:ext>
                </a:extLst>
              </a:tr>
              <a:tr h="33562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400" kern="1200" noProof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CERN Instruction on COVID-19 Health and Safety Measures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i="0" u="sng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5"/>
                        </a:rPr>
                        <a:t>EDMS 2370903</a:t>
                      </a:r>
                      <a:endParaRPr lang="en-GB" sz="1400" b="1" noProof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350140"/>
                  </a:ext>
                </a:extLst>
              </a:tr>
              <a:tr h="3977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noProof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CERN Instruction on COVID-19 Health and Safety Measures for contractors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noProof="0">
                          <a:latin typeface="Arial" panose="020B0604020202020204" pitchFamily="34" charset="0"/>
                          <a:cs typeface="Arial" panose="020B0604020202020204" pitchFamily="34" charset="0"/>
                          <a:hlinkClick r:id="rId6"/>
                        </a:rPr>
                        <a:t>EDMS 2373120</a:t>
                      </a:r>
                      <a:endParaRPr lang="en-GB" sz="1400" b="1" noProof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651762"/>
                  </a:ext>
                </a:extLst>
              </a:tr>
              <a:tr h="3977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noProof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CERN instructions on COVID-19 related health and safety measures - addendum to Annex 1 (HVAC)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noProof="0">
                          <a:latin typeface="Arial" panose="020B0604020202020204" pitchFamily="34" charset="0"/>
                          <a:cs typeface="Arial" panose="020B0604020202020204" pitchFamily="34" charset="0"/>
                          <a:hlinkClick r:id="rId7"/>
                        </a:rPr>
                        <a:t>EDMS 2389839</a:t>
                      </a:r>
                      <a:endParaRPr lang="en-GB" sz="1400" b="1" noProof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016767"/>
                  </a:ext>
                </a:extLst>
              </a:tr>
              <a:tr h="2846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noProof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COVID-19 related instructions on office work places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noProof="0">
                          <a:latin typeface="Arial" panose="020B0604020202020204" pitchFamily="34" charset="0"/>
                          <a:cs typeface="Arial" panose="020B0604020202020204" pitchFamily="34" charset="0"/>
                          <a:hlinkClick r:id="rId8"/>
                        </a:rPr>
                        <a:t>EDMS 2398834</a:t>
                      </a:r>
                      <a:endParaRPr lang="en-GB" sz="1400" b="1" noProof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306999"/>
                  </a:ext>
                </a:extLst>
              </a:tr>
              <a:tr h="28466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400" kern="1200" noProof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CMS Safety Website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noProof="0">
                          <a:latin typeface="Arial" panose="020B0604020202020204" pitchFamily="34" charset="0"/>
                          <a:cs typeface="Arial" panose="020B0604020202020204" pitchFamily="34" charset="0"/>
                          <a:hlinkClick r:id="rId9"/>
                        </a:rPr>
                        <a:t>FAQ</a:t>
                      </a:r>
                      <a:endParaRPr lang="en-GB" sz="1400" b="1" noProof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034831"/>
                  </a:ext>
                </a:extLst>
              </a:tr>
              <a:tr h="2846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noProof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CMS Work Safety procedure - Interventions in the context of Covid-19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noProof="0">
                          <a:latin typeface="Arial" panose="020B0604020202020204" pitchFamily="34" charset="0"/>
                          <a:cs typeface="Arial" panose="020B0604020202020204" pitchFamily="34" charset="0"/>
                          <a:hlinkClick r:id="rId10"/>
                        </a:rPr>
                        <a:t>EDMS 2366490</a:t>
                      </a:r>
                      <a:endParaRPr lang="en-GB" sz="1400" b="1" noProof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126584"/>
                  </a:ext>
                </a:extLst>
              </a:tr>
              <a:tr h="2846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noProof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CMS Work Safety procedure - Covid-19 briefing check-list and signs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noProof="0">
                          <a:latin typeface="Arial" panose="020B0604020202020204" pitchFamily="34" charset="0"/>
                          <a:cs typeface="Arial" panose="020B0604020202020204" pitchFamily="34" charset="0"/>
                          <a:hlinkClick r:id="rId11"/>
                        </a:rPr>
                        <a:t>EDMS 2366534</a:t>
                      </a:r>
                      <a:endParaRPr lang="en-GB" sz="1400" b="1" noProof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909758"/>
                  </a:ext>
                </a:extLst>
              </a:tr>
              <a:tr h="28466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400" kern="1200" noProof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TRAINING: COVID-19 - Health &amp; Safety Measures at CERN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noProof="0">
                          <a:latin typeface="Arial" panose="020B0604020202020204" pitchFamily="34" charset="0"/>
                          <a:cs typeface="Arial" panose="020B0604020202020204" pitchFamily="34" charset="0"/>
                          <a:hlinkClick r:id="rId12"/>
                        </a:rPr>
                        <a:t>LMS</a:t>
                      </a:r>
                      <a:endParaRPr lang="en-GB" sz="1400" b="1" noProof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241369"/>
                  </a:ext>
                </a:extLst>
              </a:tr>
              <a:tr h="2846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noProof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CMS Training pills vs Covid-19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noProof="0">
                          <a:latin typeface="Arial" panose="020B0604020202020204" pitchFamily="34" charset="0"/>
                          <a:cs typeface="Arial" panose="020B0604020202020204" pitchFamily="34" charset="0"/>
                          <a:hlinkClick r:id="rId13"/>
                        </a:rPr>
                        <a:t>EDMS 2376368</a:t>
                      </a:r>
                      <a:r>
                        <a:rPr lang="en-GB" sz="1400" b="1" noProof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en-GB" sz="1400" b="1" noProof="0">
                          <a:latin typeface="Arial" panose="020B0604020202020204" pitchFamily="34" charset="0"/>
                          <a:cs typeface="Arial" panose="020B0604020202020204" pitchFamily="34" charset="0"/>
                          <a:hlinkClick r:id="rId14"/>
                        </a:rPr>
                        <a:t>INDICO</a:t>
                      </a:r>
                      <a:r>
                        <a:rPr lang="en-GB" sz="1400" b="1" noProof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050538"/>
                  </a:ext>
                </a:extLst>
              </a:tr>
              <a:tr h="2846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noProof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SMB Services availability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noProof="0">
                          <a:latin typeface="Arial" panose="020B0604020202020204" pitchFamily="34" charset="0"/>
                          <a:cs typeface="Arial" panose="020B0604020202020204" pitchFamily="34" charset="0"/>
                          <a:hlinkClick r:id="rId15"/>
                        </a:rPr>
                        <a:t>Link</a:t>
                      </a:r>
                      <a:endParaRPr lang="en-GB" sz="1400" b="1" noProof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109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72800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>
        <a:solidFill>
          <a:srgbClr val="FFFFFF"/>
        </a:solidFill>
        <a:ln>
          <a:solidFill>
            <a:srgbClr val="FFFFFF"/>
          </a:solidFill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153912</TotalTime>
  <Words>586</Words>
  <Application>Microsoft Macintosh PowerPoint</Application>
  <PresentationFormat>Presentazione su schermo (4:3)</PresentationFormat>
  <Paragraphs>70</Paragraphs>
  <Slides>7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5" baseType="lpstr">
      <vt:lpstr>Arial</vt:lpstr>
      <vt:lpstr>Calibri</vt:lpstr>
      <vt:lpstr>News Gothic MT</vt:lpstr>
      <vt:lpstr>Times New Roman</vt:lpstr>
      <vt:lpstr>Verdana</vt:lpstr>
      <vt:lpstr>Wingdings</vt:lpstr>
      <vt:lpstr>Wingdings 2</vt:lpstr>
      <vt:lpstr>Breeze</vt:lpstr>
      <vt:lpstr>CMS – Bari  4to meeting 2021 G. Pugliese 17 giugno 2021 </vt:lpstr>
      <vt:lpstr>CERN- Simil – Fellow 2021 e 2022</vt:lpstr>
      <vt:lpstr>Assegni di Ricerca</vt:lpstr>
      <vt:lpstr>EPR 21</vt:lpstr>
      <vt:lpstr>Anagrafica: note per compilazione </vt:lpstr>
      <vt:lpstr>SPARES</vt:lpstr>
      <vt:lpstr>CMS  Restarting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 Windows</dc:creator>
  <cp:lastModifiedBy>Prof.ssa Gabriella Maria Incoronata Pugliese</cp:lastModifiedBy>
  <cp:revision>2234</cp:revision>
  <cp:lastPrinted>2019-08-15T07:44:29Z</cp:lastPrinted>
  <dcterms:created xsi:type="dcterms:W3CDTF">2009-03-14T08:38:23Z</dcterms:created>
  <dcterms:modified xsi:type="dcterms:W3CDTF">2021-06-17T18:36:47Z</dcterms:modified>
</cp:coreProperties>
</file>