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347" r:id="rId3"/>
    <p:sldId id="346" r:id="rId4"/>
    <p:sldId id="34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37" autoAdjust="0"/>
    <p:restoredTop sz="94552" autoAdjust="0"/>
  </p:normalViewPr>
  <p:slideViewPr>
    <p:cSldViewPr snapToGrid="0" snapToObjects="1">
      <p:cViewPr varScale="1">
        <p:scale>
          <a:sx n="74" d="100"/>
          <a:sy n="74" d="100"/>
        </p:scale>
        <p:origin x="6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15/06/2021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8016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225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4434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- 19/12/19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Comitato Scientifico IBiSCo - 19/12/19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06824" y="1117904"/>
            <a:ext cx="10314257" cy="1752159"/>
          </a:xfrm>
        </p:spPr>
        <p:txBody>
          <a:bodyPr>
            <a:normAutofit/>
          </a:bodyPr>
          <a:lstStyle/>
          <a:p>
            <a:r>
              <a:rPr lang="it-IT" dirty="0" err="1"/>
              <a:t>I.Bi.S.Co</a:t>
            </a:r>
            <a:r>
              <a:rPr lang="it-IT" dirty="0"/>
              <a:t>. @ INFN Catania</a:t>
            </a:r>
            <a:br>
              <a:rPr lang="it-IT" dirty="0"/>
            </a:br>
            <a:r>
              <a:rPr lang="it-IT" dirty="0"/>
              <a:t>Stato delle attività </a:t>
            </a:r>
            <a:endParaRPr lang="it-IT" sz="40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63442" y="5638985"/>
            <a:ext cx="9634330" cy="1101449"/>
          </a:xfrm>
        </p:spPr>
        <p:txBody>
          <a:bodyPr>
            <a:noAutofit/>
          </a:bodyPr>
          <a:lstStyle/>
          <a:p>
            <a:r>
              <a:rPr lang="it-IT" sz="2000" dirty="0"/>
              <a:t>Riunione Comitato Scientifico</a:t>
            </a:r>
          </a:p>
          <a:p>
            <a:r>
              <a:rPr lang="it-IT" sz="2000" dirty="0"/>
              <a:t>R. Barbera, O. Conti, S. Monforte – INFN Catania      </a:t>
            </a:r>
          </a:p>
          <a:p>
            <a:r>
              <a:rPr lang="it-IT" sz="2000" dirty="0"/>
              <a:t>15/06/2021</a:t>
            </a:r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E8E4B3-0D19-224E-BFCC-1EC94C48723D}"/>
              </a:ext>
            </a:extLst>
          </p:cNvPr>
          <p:cNvSpPr txBox="1"/>
          <p:nvPr/>
        </p:nvSpPr>
        <p:spPr>
          <a:xfrm>
            <a:off x="12049432" y="134210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- 17/02/21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</a:t>
            </a:fld>
            <a:endParaRPr lang="it-IT" dirty="0"/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BABAB293-3171-0F46-97B2-44AEA176B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195" y="327826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00B050"/>
                </a:solidFill>
              </a:rPr>
              <a:t>Gara impianti</a:t>
            </a:r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72DF7AE-6486-034C-BEE5-0D1C6956E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R. Barbera, O. Conti, S. Monforte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D94ED10-5A41-3B48-B3AC-F2CEAFE0D41C}"/>
              </a:ext>
            </a:extLst>
          </p:cNvPr>
          <p:cNvSpPr txBox="1"/>
          <p:nvPr/>
        </p:nvSpPr>
        <p:spPr>
          <a:xfrm>
            <a:off x="1370384" y="1168174"/>
            <a:ext cx="1003784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Firma del contratto prevista a settembre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Avviata la procedura di esecuzione d’urgenza del contratto prevista dalla normativa vigente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Riunione prevista a Catania (prima della fine del mese) tra RUP, Ufficio del RUP e ATI aggiudicataria per la firma della documentazione (</a:t>
            </a:r>
            <a:r>
              <a:rPr lang="it-IT" sz="2800"/>
              <a:t>già preparata) </a:t>
            </a:r>
            <a:r>
              <a:rPr lang="it-IT" sz="2800" dirty="0"/>
              <a:t>di avvio lavori con urgenza che conterrà l’indicazione sul «giorno 1»</a:t>
            </a:r>
          </a:p>
        </p:txBody>
      </p:sp>
    </p:spTree>
    <p:extLst>
      <p:ext uri="{BB962C8B-B14F-4D97-AF65-F5344CB8AC3E}">
        <p14:creationId xmlns:p14="http://schemas.microsoft.com/office/powerpoint/2010/main" val="1486815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 dirty="0"/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BABAB293-3171-0F46-97B2-44AEA176B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195" y="327826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00B050"/>
                </a:solidFill>
              </a:rPr>
              <a:t>Gara calcolo e storage</a:t>
            </a:r>
          </a:p>
        </p:txBody>
      </p:sp>
      <p:sp>
        <p:nvSpPr>
          <p:cNvPr id="8" name="Segnaposto data 4">
            <a:extLst>
              <a:ext uri="{FF2B5EF4-FFF2-40B4-BE49-F238E27FC236}">
                <a16:creationId xmlns:a16="http://schemas.microsoft.com/office/drawing/2014/main" id="{F0C2A69A-4E5C-4488-B57E-BAD80EF3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- 17/02/21</a:t>
            </a:r>
          </a:p>
        </p:txBody>
      </p:sp>
      <p:sp>
        <p:nvSpPr>
          <p:cNvPr id="9" name="Segnaposto piè di pagina 1">
            <a:extLst>
              <a:ext uri="{FF2B5EF4-FFF2-40B4-BE49-F238E27FC236}">
                <a16:creationId xmlns:a16="http://schemas.microsoft.com/office/drawing/2014/main" id="{C4F4815C-0099-42A2-A397-83D348C7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R. Barbera, O. Conti, S. Monforte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BE7714-93DF-4232-AABF-37A02B45127D}"/>
              </a:ext>
            </a:extLst>
          </p:cNvPr>
          <p:cNvSpPr txBox="1"/>
          <p:nvPr/>
        </p:nvSpPr>
        <p:spPr>
          <a:xfrm>
            <a:off x="152729" y="1256008"/>
            <a:ext cx="120521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Entro il termine del 28 maggio, hanno presentato offerta 7 operatori economici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800" dirty="0"/>
              <a:t>Lotto 1 (CT-01-CAL-INFN): 3 operatori economici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800" dirty="0"/>
              <a:t>Lotto 2 (</a:t>
            </a:r>
            <a:r>
              <a:rPr lang="it-IT" sz="2800"/>
              <a:t>CT-09-CAL-INFN e </a:t>
            </a:r>
            <a:r>
              <a:rPr lang="it-IT" sz="2800" dirty="0"/>
              <a:t>CT-10-CAL-INFN): 2 operatori economici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800" dirty="0"/>
              <a:t>Lotto 3 (CT-07-CAL-INFN): 1 operatore economico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800" dirty="0"/>
              <a:t>Lotto 4 (CT-02-STO-INFN e CT-08-STO-INFN): 4 operatori economici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Tutte le offerte pervenute hanno superato la fase di verifica amministrativa e sono state ammesse alla fase successiva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Sono state raccolte le disponibilità per la definizione della sestina per il sorteggio della Commissione giudicatrice ed è stata informata l’AC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Si attende il completamento della procedura di nomina della Commissione per procedere alla registrazione dei suoi componenti sulla piattaforma ASP e nel portale INFN</a:t>
            </a:r>
          </a:p>
        </p:txBody>
      </p:sp>
    </p:spTree>
    <p:extLst>
      <p:ext uri="{BB962C8B-B14F-4D97-AF65-F5344CB8AC3E}">
        <p14:creationId xmlns:p14="http://schemas.microsoft.com/office/powerpoint/2010/main" val="2779844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4</a:t>
            </a:fld>
            <a:endParaRPr lang="it-IT" dirty="0"/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BABAB293-3171-0F46-97B2-44AEA176B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195" y="327826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>
                <a:solidFill>
                  <a:srgbClr val="00B050"/>
                </a:solidFill>
              </a:rPr>
              <a:t>Gara CAVE</a:t>
            </a:r>
          </a:p>
        </p:txBody>
      </p:sp>
      <p:sp>
        <p:nvSpPr>
          <p:cNvPr id="8" name="Segnaposto data 4">
            <a:extLst>
              <a:ext uri="{FF2B5EF4-FFF2-40B4-BE49-F238E27FC236}">
                <a16:creationId xmlns:a16="http://schemas.microsoft.com/office/drawing/2014/main" id="{F0C2A69A-4E5C-4488-B57E-BAD80EF3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- 17/02/21</a:t>
            </a:r>
          </a:p>
        </p:txBody>
      </p:sp>
      <p:sp>
        <p:nvSpPr>
          <p:cNvPr id="9" name="Segnaposto piè di pagina 1">
            <a:extLst>
              <a:ext uri="{FF2B5EF4-FFF2-40B4-BE49-F238E27FC236}">
                <a16:creationId xmlns:a16="http://schemas.microsoft.com/office/drawing/2014/main" id="{C4F4815C-0099-42A2-A397-83D348C7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R. Barbera, O. Conti, S. Monforte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BE7714-93DF-4232-AABF-37A02B45127D}"/>
              </a:ext>
            </a:extLst>
          </p:cNvPr>
          <p:cNvSpPr txBox="1"/>
          <p:nvPr/>
        </p:nvSpPr>
        <p:spPr>
          <a:xfrm>
            <a:off x="152729" y="1256008"/>
            <a:ext cx="120521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E’ stata inviata una lettera a firma congiunta del Direttore della Sezione e del Direttore del Dipartimento con la dichiarazione di impossibilità ad installare la CAVE nei locali del Dipartimento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Discussione in programma con il MUR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800" dirty="0"/>
              <a:t>Disponibilità a scrivere i documenti di gara se viene identificata una sede ove installarla</a:t>
            </a:r>
          </a:p>
        </p:txBody>
      </p:sp>
    </p:spTree>
    <p:extLst>
      <p:ext uri="{BB962C8B-B14F-4D97-AF65-F5344CB8AC3E}">
        <p14:creationId xmlns:p14="http://schemas.microsoft.com/office/powerpoint/2010/main" val="11184545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10636</TotalTime>
  <Words>318</Words>
  <Application>Microsoft Office PowerPoint</Application>
  <PresentationFormat>Widescreen</PresentationFormat>
  <Paragraphs>37</Paragraphs>
  <Slides>4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I.Bi.S.Co. @ INFN Catania Stato delle attività </vt:lpstr>
      <vt:lpstr>Gara impianti</vt:lpstr>
      <vt:lpstr>Gara calcolo e storage</vt:lpstr>
      <vt:lpstr>Gara CAVE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 </dc:title>
  <dc:creator>Utente di Microsoft Office</dc:creator>
  <cp:lastModifiedBy>Roberto Barbera</cp:lastModifiedBy>
  <cp:revision>343</cp:revision>
  <cp:lastPrinted>2019-11-14T07:08:10Z</cp:lastPrinted>
  <dcterms:created xsi:type="dcterms:W3CDTF">2018-10-22T13:38:33Z</dcterms:created>
  <dcterms:modified xsi:type="dcterms:W3CDTF">2021-06-15T09:40:11Z</dcterms:modified>
</cp:coreProperties>
</file>