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382" r:id="rId2"/>
    <p:sldId id="402" r:id="rId3"/>
    <p:sldId id="394" r:id="rId4"/>
    <p:sldId id="401" r:id="rId5"/>
    <p:sldId id="397" r:id="rId6"/>
    <p:sldId id="399" r:id="rId7"/>
    <p:sldId id="400" r:id="rId8"/>
    <p:sldId id="395" r:id="rId9"/>
    <p:sldId id="39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73"/>
    <p:restoredTop sz="85793" autoAdjust="0"/>
  </p:normalViewPr>
  <p:slideViewPr>
    <p:cSldViewPr snapToGrid="0" snapToObjects="1">
      <p:cViewPr varScale="1">
        <p:scale>
          <a:sx n="100" d="100"/>
          <a:sy n="100" d="100"/>
        </p:scale>
        <p:origin x="7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12/06/2021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345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135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176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584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060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634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924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893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82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CNR (ISASI)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65681" y="1093536"/>
            <a:ext cx="7992637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Voci NA-30-IMP-CNR e NA-32-NET-CNR (rete ISASI)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Contratto firmato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Cablaggio realizzato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Difficoltà di approvvigionamento switch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Completamento </a:t>
            </a:r>
            <a:r>
              <a:rPr lang="it-IT" sz="2400" dirty="0"/>
              <a:t>fine </a:t>
            </a:r>
            <a:r>
              <a:rPr lang="it-IT" sz="2400" dirty="0" smtClean="0"/>
              <a:t>giugno/primi di luglio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Verbale di verifica di conformità da fare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</a:t>
            </a:r>
            <a:r>
              <a:rPr lang="it-IT" sz="2400" dirty="0" smtClean="0"/>
              <a:t>settembre 2021</a:t>
            </a:r>
            <a:r>
              <a:rPr lang="it-IT" sz="2400" dirty="0"/>
              <a:t>, IVA a </a:t>
            </a:r>
            <a:r>
              <a:rPr lang="it-IT" sz="2400" dirty="0" smtClean="0"/>
              <a:t>ottobre </a:t>
            </a:r>
            <a:r>
              <a:rPr lang="it-IT" sz="2400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endParaRPr lang="it-IT" sz="2400" dirty="0"/>
          </a:p>
          <a:p>
            <a:endParaRPr lang="it-IT" sz="2400" b="1" dirty="0"/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257775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CNR (SPIN e ISASI)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65681" y="1093536"/>
            <a:ext cx="982980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Voci NA-24, NA-25, NA-26, NA-27, NA-28, NA-29, NA-31 (nodi, rete, storage)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Tutto completato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Pagamento fatto, anche dell’IVA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Rendiconto accettato da ETS, incluse «varianti»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endParaRPr lang="it-IT" sz="2400" dirty="0"/>
          </a:p>
          <a:p>
            <a:endParaRPr lang="it-IT" sz="2400" b="1" dirty="0"/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</a:t>
            </a:r>
            <a:r>
              <a:rPr lang="it-IT" dirty="0" smtClean="0"/>
              <a:t>– 15/06/2021</a:t>
            </a:r>
            <a:endParaRPr lang="it-IT" dirty="0"/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838287"/>
              </p:ext>
            </p:extLst>
          </p:nvPr>
        </p:nvGraphicFramePr>
        <p:xfrm>
          <a:off x="1216660" y="3430270"/>
          <a:ext cx="9420860" cy="2986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510">
                  <a:extLst>
                    <a:ext uri="{9D8B030D-6E8A-4147-A177-3AD203B41FA5}">
                      <a16:colId xmlns:a16="http://schemas.microsoft.com/office/drawing/2014/main" val="2812104849"/>
                    </a:ext>
                  </a:extLst>
                </a:gridCol>
                <a:gridCol w="1261060">
                  <a:extLst>
                    <a:ext uri="{9D8B030D-6E8A-4147-A177-3AD203B41FA5}">
                      <a16:colId xmlns:a16="http://schemas.microsoft.com/office/drawing/2014/main" val="467411059"/>
                    </a:ext>
                  </a:extLst>
                </a:gridCol>
                <a:gridCol w="890160">
                  <a:extLst>
                    <a:ext uri="{9D8B030D-6E8A-4147-A177-3AD203B41FA5}">
                      <a16:colId xmlns:a16="http://schemas.microsoft.com/office/drawing/2014/main" val="1268362673"/>
                    </a:ext>
                  </a:extLst>
                </a:gridCol>
                <a:gridCol w="1854500">
                  <a:extLst>
                    <a:ext uri="{9D8B030D-6E8A-4147-A177-3AD203B41FA5}">
                      <a16:colId xmlns:a16="http://schemas.microsoft.com/office/drawing/2014/main" val="3638606788"/>
                    </a:ext>
                  </a:extLst>
                </a:gridCol>
                <a:gridCol w="1168335">
                  <a:extLst>
                    <a:ext uri="{9D8B030D-6E8A-4147-A177-3AD203B41FA5}">
                      <a16:colId xmlns:a16="http://schemas.microsoft.com/office/drawing/2014/main" val="332824495"/>
                    </a:ext>
                  </a:extLst>
                </a:gridCol>
                <a:gridCol w="1242515">
                  <a:extLst>
                    <a:ext uri="{9D8B030D-6E8A-4147-A177-3AD203B41FA5}">
                      <a16:colId xmlns:a16="http://schemas.microsoft.com/office/drawing/2014/main" val="3126798121"/>
                    </a:ext>
                  </a:extLst>
                </a:gridCol>
                <a:gridCol w="1557780">
                  <a:extLst>
                    <a:ext uri="{9D8B030D-6E8A-4147-A177-3AD203B41FA5}">
                      <a16:colId xmlns:a16="http://schemas.microsoft.com/office/drawing/2014/main" val="1314038942"/>
                    </a:ext>
                  </a:extLst>
                </a:gridCol>
              </a:tblGrid>
              <a:tr h="4791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bene assentito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Stato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Variante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Importo fattura senza IVA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IVA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Spesa totale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Somma assentita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3088014"/>
                  </a:ext>
                </a:extLst>
              </a:tr>
              <a:tr h="48937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in split payment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26147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NA-24-CAL-CNR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completata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€ 383.367,25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€ 84.340,80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€ 467.708,05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467.750,00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32544346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NA-25-NET-CNR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completata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 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€ 13.122,00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€ 2.886,84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€ 16.008,84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16.010,00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59130551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NA-26-NET-CNR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€ 8.638,00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€ 1.900,36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€ 10.538,36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10.540,00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37861060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NA-27-STO-CNR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 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€ 18.900,00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€ 4.158,00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€ 23.058,00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23.060,00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297737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NA-28-CAL-CNR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incompleta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€ 351.450,00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€ 77.319,00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€ 428.769,00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428.770,00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3555983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NA-29-NET-CNR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€ 13.122,00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€ 2.886,84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€ 16.008,84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16.010,00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35275179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NA-31-STO-CNR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€ 18.900,00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€ 4.158,00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€ 23.058,00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 dirty="0">
                          <a:effectLst/>
                        </a:rPr>
                        <a:t> €           23.060,00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28226110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effectLst/>
                        </a:rPr>
                        <a:t>€ 985.149,09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effectLst/>
                        </a:rPr>
                        <a:t>€ 985.200,00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372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89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 – impianti per i due Data Centre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65681" y="1093536"/>
            <a:ext cx="81258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Gara UNINA 9-F (impianti): NA-13, NA-19, NA-22, NA-23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Lavori completati al 97%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</a:t>
            </a:r>
            <a:r>
              <a:rPr lang="it-IT" sz="2400" dirty="0"/>
              <a:t>verifica di conformità ai primi di </a:t>
            </a:r>
            <a:r>
              <a:rPr lang="it-IT" sz="2400" dirty="0" smtClean="0"/>
              <a:t>luglio </a:t>
            </a:r>
            <a:r>
              <a:rPr lang="it-IT" sz="2400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fine </a:t>
            </a:r>
            <a:r>
              <a:rPr lang="it-IT" sz="2400" dirty="0" smtClean="0"/>
              <a:t>luglio 2021</a:t>
            </a:r>
            <a:r>
              <a:rPr lang="it-IT" sz="2400" dirty="0"/>
              <a:t>, IVA a </a:t>
            </a:r>
            <a:r>
              <a:rPr lang="it-IT" sz="2400" dirty="0" smtClean="0"/>
              <a:t>agosto </a:t>
            </a:r>
            <a:r>
              <a:rPr lang="it-IT" sz="2400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521598"/>
              </p:ext>
            </p:extLst>
          </p:nvPr>
        </p:nvGraphicFramePr>
        <p:xfrm>
          <a:off x="472440" y="4526280"/>
          <a:ext cx="10515597" cy="1530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7443914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27597722"/>
                    </a:ext>
                  </a:extLst>
                </a:gridCol>
                <a:gridCol w="232734">
                  <a:extLst>
                    <a:ext uri="{9D8B030D-6E8A-4147-A177-3AD203B41FA5}">
                      <a16:colId xmlns:a16="http://schemas.microsoft.com/office/drawing/2014/main" val="562196456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2608107755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670567661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2661623999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1471683147"/>
                    </a:ext>
                  </a:extLst>
                </a:gridCol>
                <a:gridCol w="1374267">
                  <a:extLst>
                    <a:ext uri="{9D8B030D-6E8A-4147-A177-3AD203B41FA5}">
                      <a16:colId xmlns:a16="http://schemas.microsoft.com/office/drawing/2014/main" val="1504338987"/>
                    </a:ext>
                  </a:extLst>
                </a:gridCol>
              </a:tblGrid>
              <a:tr h="56136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nome breve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codice univoco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Importi assentiti (con IVA)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Totale fatture (con IVA)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 Fatture arrivate o previste (senza IVA) 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 Fatture arrivate o previste (senza IVA) 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Residuo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2541095931"/>
                  </a:ext>
                </a:extLst>
              </a:tr>
              <a:tr h="176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NA-13-IMP-UNINA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effectLst/>
                        </a:rPr>
                        <a:t>PIR01_00011_141756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€ 151.000,00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€ 150.726,52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€ 81.967,21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€ 41.579,12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€ 273,48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1571500010"/>
                  </a:ext>
                </a:extLst>
              </a:tr>
              <a:tr h="176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NA-19-NET-UNINA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effectLst/>
                        </a:rPr>
                        <a:t>PIR01_00011_143217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€ 65.490,00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€ 65.411,83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€ 53.616,25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€ 78,18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3497374783"/>
                  </a:ext>
                </a:extLst>
              </a:tr>
              <a:tr h="176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NA-22-IMP-UNINA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PIR01_00011_144486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€ 207.773,50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€ 207.525,40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€ 122.950,82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€ 47.151,97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€ 248,10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1111129008"/>
                  </a:ext>
                </a:extLst>
              </a:tr>
              <a:tr h="1840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NA-23-IMP-UNINA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PIR01_00011_144648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€ 421.496,62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€ 421.425,55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€ 176.065,57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€ 169.365,21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€ 71,07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1800745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0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 – UPS per locale INFN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38199" y="1164648"/>
            <a:ext cx="109541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Gara per bene NA-21-IMP-UNINA (UPS)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Ordine fatto alla stessa RTI della gara 12-F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Non «estensione» ma «stesso fornitore»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Fatti due ordini separati:	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Importo primo ordine: € 131.779,44 oltre IVA (55% per la mandataria, 45% mandante)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Importo secondo ordine: € 39.818,80 oltre IVA (55% per la mandataria, 45% mandante)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Totale fatture: € 171.598,24 (55% per la mandataria, 45% mandante)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Totale IVA (in split payment): € 37.751,61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Inizio lavori al 31.03.2021 (anche se UPS consegnato prima)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Non previsto nessun SAL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consegna </a:t>
            </a:r>
            <a:r>
              <a:rPr lang="it-IT" sz="2400" dirty="0" smtClean="0"/>
              <a:t>e messa in opera metà giugno 2021 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verifica di conformità </a:t>
            </a:r>
            <a:r>
              <a:rPr lang="it-IT" sz="2400" dirty="0" smtClean="0"/>
              <a:t>a fine giugno 2021 (già in corso)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fine </a:t>
            </a:r>
            <a:r>
              <a:rPr lang="it-IT" sz="2400" dirty="0" smtClean="0"/>
              <a:t>luglio 2021</a:t>
            </a:r>
            <a:r>
              <a:rPr lang="it-IT" sz="2400" dirty="0"/>
              <a:t>, IVA a </a:t>
            </a:r>
            <a:r>
              <a:rPr lang="it-IT" sz="2400" dirty="0" smtClean="0"/>
              <a:t>agosto </a:t>
            </a:r>
            <a:r>
              <a:rPr lang="it-IT" sz="2400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21856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65681" y="1093536"/>
            <a:ext cx="804354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Gara UNINA 12-F (calcolo e rete)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In tre Lotti distinti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Aggiudicata </a:t>
            </a:r>
            <a:r>
              <a:rPr lang="it-IT" sz="2400" dirty="0" smtClean="0"/>
              <a:t> ed in consegna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Richieste </a:t>
            </a:r>
            <a:r>
              <a:rPr lang="it-IT" sz="2400" dirty="0"/>
              <a:t>estensioni nei limiti degli importi assentiti (poco)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Affidamento d’urgenza fatto a maggio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Consegna iniziata (ora al 70%)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Previsione </a:t>
            </a:r>
            <a:r>
              <a:rPr lang="it-IT" sz="2400" dirty="0"/>
              <a:t>consegna fine maggio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verifica di conformità </a:t>
            </a:r>
            <a:r>
              <a:rPr lang="it-IT" sz="2400" dirty="0" smtClean="0"/>
              <a:t>a luglio </a:t>
            </a:r>
            <a:r>
              <a:rPr lang="it-IT" sz="2400" dirty="0"/>
              <a:t>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</a:t>
            </a:r>
            <a:r>
              <a:rPr lang="it-IT" sz="2400" dirty="0" smtClean="0"/>
              <a:t>ad agosto 2021</a:t>
            </a:r>
            <a:r>
              <a:rPr lang="it-IT" sz="2400" dirty="0"/>
              <a:t>, IVA a </a:t>
            </a:r>
            <a:r>
              <a:rPr lang="it-IT" sz="2400" dirty="0" smtClean="0"/>
              <a:t>settembre 2021</a:t>
            </a:r>
            <a:endParaRPr lang="it-IT" sz="2400" dirty="0"/>
          </a:p>
          <a:p>
            <a:r>
              <a:rPr lang="it-IT" altLang="it-IT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IMPORTI ASSENTITI</a:t>
            </a:r>
            <a:endParaRPr lang="it-IT" altLang="it-IT" sz="36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320509"/>
              </p:ext>
            </p:extLst>
          </p:nvPr>
        </p:nvGraphicFramePr>
        <p:xfrm>
          <a:off x="2879014" y="4956419"/>
          <a:ext cx="6272032" cy="11408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7233">
                  <a:extLst>
                    <a:ext uri="{9D8B030D-6E8A-4147-A177-3AD203B41FA5}">
                      <a16:colId xmlns:a16="http://schemas.microsoft.com/office/drawing/2014/main" val="413814704"/>
                    </a:ext>
                  </a:extLst>
                </a:gridCol>
                <a:gridCol w="2474288">
                  <a:extLst>
                    <a:ext uri="{9D8B030D-6E8A-4147-A177-3AD203B41FA5}">
                      <a16:colId xmlns:a16="http://schemas.microsoft.com/office/drawing/2014/main" val="332690850"/>
                    </a:ext>
                  </a:extLst>
                </a:gridCol>
                <a:gridCol w="1860511">
                  <a:extLst>
                    <a:ext uri="{9D8B030D-6E8A-4147-A177-3AD203B41FA5}">
                      <a16:colId xmlns:a16="http://schemas.microsoft.com/office/drawing/2014/main" val="1156214025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NA-15-STO-UNINA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PIR01_00011_142051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€ 285.579,50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50339195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NA-16-NET-UNINA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PIR01_00011_142352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€ 111.420,00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8363701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NA-17-CAL-UNINA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PIR01_00011_142724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€ 282.000,00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87004350"/>
                  </a:ext>
                </a:extLst>
              </a:tr>
              <a:tr h="295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NA-20-NET-UNINA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PIR01_00011_143509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€ 16.010,00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9150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78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 – previsione fatture gara 12-F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13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14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50" y="1129851"/>
            <a:ext cx="8420100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38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2612" y="1338262"/>
            <a:ext cx="8486775" cy="4181475"/>
          </a:xfrm>
          <a:prstGeom prst="rect">
            <a:avLst/>
          </a:prstGeom>
        </p:spPr>
      </p:pic>
      <p:sp>
        <p:nvSpPr>
          <p:cNvPr id="8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254883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0000FF"/>
                </a:solidFill>
              </a:rPr>
              <a:t>Rete monitoraggio (hw) UNINA ed INFN (NA)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765209" y="1104247"/>
            <a:ext cx="9402510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Locale SCoPE (UNINA)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Arrivati </a:t>
            </a:r>
            <a:r>
              <a:rPr lang="it-IT" sz="2400" dirty="0" smtClean="0"/>
              <a:t>e montati n.33 </a:t>
            </a:r>
            <a:r>
              <a:rPr lang="it-IT" sz="2400" dirty="0"/>
              <a:t>switch Zyxel (ordini </a:t>
            </a:r>
            <a:r>
              <a:rPr lang="it-IT" sz="2400" dirty="0" smtClean="0"/>
              <a:t>vari, alcuni fuori </a:t>
            </a:r>
            <a:r>
              <a:rPr lang="it-IT" sz="2400" dirty="0"/>
              <a:t>rendiconto)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r>
              <a:rPr lang="it-IT" sz="2400" b="1" dirty="0"/>
              <a:t>Locale RECAS (INFN)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Arrivati </a:t>
            </a:r>
            <a:r>
              <a:rPr lang="it-IT" sz="2400" dirty="0" smtClean="0"/>
              <a:t>e montati n.12 </a:t>
            </a:r>
            <a:r>
              <a:rPr lang="it-IT" sz="2400" dirty="0"/>
              <a:t>switch Cisco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356A10B8-E1A5-42B2-9C31-1AC18DDF4158}"/>
              </a:ext>
            </a:extLst>
          </p:cNvPr>
          <p:cNvSpPr txBox="1">
            <a:spLocks/>
          </p:cNvSpPr>
          <p:nvPr/>
        </p:nvSpPr>
        <p:spPr>
          <a:xfrm>
            <a:off x="2033193" y="3261345"/>
            <a:ext cx="9320605" cy="624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>
                <a:solidFill>
                  <a:srgbClr val="0000FF"/>
                </a:solidFill>
              </a:rPr>
              <a:t>Rete monitoraggio (sw</a:t>
            </a:r>
            <a:r>
              <a:rPr lang="it-IT" dirty="0" smtClean="0">
                <a:solidFill>
                  <a:srgbClr val="0000FF"/>
                </a:solidFill>
              </a:rPr>
              <a:t>), fondi INFN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B650412-D085-4F64-BEB8-D723BB2994D0}"/>
              </a:ext>
            </a:extLst>
          </p:cNvPr>
          <p:cNvSpPr txBox="1"/>
          <p:nvPr/>
        </p:nvSpPr>
        <p:spPr>
          <a:xfrm>
            <a:off x="1765209" y="3988779"/>
            <a:ext cx="857106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Dizione esatta (da progetto): Sistema di telecontrollo e telemisura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Voce NA-12-IMP-INFN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Capitolato tecnico </a:t>
            </a:r>
            <a:r>
              <a:rPr lang="it-IT" sz="2400" dirty="0" smtClean="0"/>
              <a:t>pronto</a:t>
            </a: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Pubblicazione a </a:t>
            </a:r>
            <a:r>
              <a:rPr lang="it-IT" sz="2400" dirty="0" smtClean="0"/>
              <a:t>luglio 2021, ma scadenza a settembre 2021</a:t>
            </a: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Contratto a novembre 2021</a:t>
            </a: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Pagamenti da completare </a:t>
            </a:r>
            <a:r>
              <a:rPr lang="it-IT" sz="2400" dirty="0" smtClean="0"/>
              <a:t>ad aprile 2022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261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Situazione fondi UNINA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8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IBiSCo - </a:t>
            </a:r>
            <a:r>
              <a:rPr lang="it-IT" dirty="0" smtClean="0"/>
              <a:t>15/06/2021</a:t>
            </a:r>
            <a:endParaRPr lang="it-IT" dirty="0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855302"/>
              </p:ext>
            </p:extLst>
          </p:nvPr>
        </p:nvGraphicFramePr>
        <p:xfrm>
          <a:off x="358140" y="1805305"/>
          <a:ext cx="11597640" cy="28037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267">
                  <a:extLst>
                    <a:ext uri="{9D8B030D-6E8A-4147-A177-3AD203B41FA5}">
                      <a16:colId xmlns:a16="http://schemas.microsoft.com/office/drawing/2014/main" val="2239691010"/>
                    </a:ext>
                  </a:extLst>
                </a:gridCol>
                <a:gridCol w="1319644">
                  <a:extLst>
                    <a:ext uri="{9D8B030D-6E8A-4147-A177-3AD203B41FA5}">
                      <a16:colId xmlns:a16="http://schemas.microsoft.com/office/drawing/2014/main" val="2472473432"/>
                    </a:ext>
                  </a:extLst>
                </a:gridCol>
                <a:gridCol w="1687621">
                  <a:extLst>
                    <a:ext uri="{9D8B030D-6E8A-4147-A177-3AD203B41FA5}">
                      <a16:colId xmlns:a16="http://schemas.microsoft.com/office/drawing/2014/main" val="1202099096"/>
                    </a:ext>
                  </a:extLst>
                </a:gridCol>
                <a:gridCol w="1370400">
                  <a:extLst>
                    <a:ext uri="{9D8B030D-6E8A-4147-A177-3AD203B41FA5}">
                      <a16:colId xmlns:a16="http://schemas.microsoft.com/office/drawing/2014/main" val="1816553609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3916085299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4264061081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1743717957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3742516856"/>
                    </a:ext>
                  </a:extLst>
                </a:gridCol>
                <a:gridCol w="1421156">
                  <a:extLst>
                    <a:ext uri="{9D8B030D-6E8A-4147-A177-3AD203B41FA5}">
                      <a16:colId xmlns:a16="http://schemas.microsoft.com/office/drawing/2014/main" val="3675781077"/>
                    </a:ext>
                  </a:extLst>
                </a:gridCol>
              </a:tblGrid>
              <a:tr h="5263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soggetto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nome breve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codice univoco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numero gara 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Importi assentiti (con IVA)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Totale fatture (con IVA)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 Fatture arrivate o previste (senza IVA) 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 Fatture arrivate o previste (senza IVA) 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Residuo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572839843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NA-13-IMP-UNINA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PIR01_00011_141756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gara 9/F/2019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€ 151.000,00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€ 150.726,52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€ 81.967,21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€ 41.579,12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€ 273,48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023377551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NA-19-NET-UNINA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PIR01_00011_143217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€ 65.490,00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€ 65.411,83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€ 53.616,25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€ 78,18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464961434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NA-22-IMP-UNINA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PIR01_00011_144486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€ 207.773,50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€ 207.525,40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€ 122.950,82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€ 47.151,97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€ 248,10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958793910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NA-23-IMP-UNINA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PIR01_00011_144648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€ 421.496,62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€ 421.425,55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€ 176.065,57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€ 169.365,21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€ 71,07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303654775"/>
                  </a:ext>
                </a:extLst>
              </a:tr>
              <a:tr h="16394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NA-21-IMP-UNINA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PIR01_00011_144312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Estensione 9-F-2019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€ 209.517,00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€ 209.344,97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€ 131.779,44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€ 39.814,80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€ 172,03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984954410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NA-15-STO-UNINA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PIR01_00011_142051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gara 12/F/2019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€ 285.579,50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€ 285.316,52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€ 232.006,00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€ 1.860,00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€ 262,98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028266564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NA-16-NET-UNINA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PIR01_00011_142352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€ 111.420,00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€ 111.367,70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€ 91.285,00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€ 52,30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3550028313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NA-17-CAL-UNINA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PIR01_00011_142724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€ 282.000,00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€ 281.800,31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€ 230.983,86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€ 199,69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490889355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NA-20-NET-UNINA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PIR01_00011_143509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€ 16.010,00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€ 15.721,82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€ 12.886,74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€ 288,18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046831367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NA-14-CAL-UNINA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PIR01_00011_141875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Convenzione CONSIP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€ 460.500,00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€ 460.482,90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€ 113.241,00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€ 264.204,00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€ 17,10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379362243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NA-18-CAL-UNINA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PIR01_00011_142957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Convenzione CONSIP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€ 91.870,00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€ 91.413,38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€ 74.929,00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€ 456,62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828625986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TOTALI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€ 2.302.656,62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€ 2.300.536,91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€ 1.268.094,64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€ 617.591,35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€ 2.119,71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3413151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92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15302</TotalTime>
  <Words>916</Words>
  <Application>Microsoft Office PowerPoint</Application>
  <PresentationFormat>Widescreen</PresentationFormat>
  <Paragraphs>314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Tema di Office</vt:lpstr>
      <vt:lpstr>CNR (ISASI)</vt:lpstr>
      <vt:lpstr>CNR (SPIN e ISASI)</vt:lpstr>
      <vt:lpstr>UNINA – impianti per i due Data Centre</vt:lpstr>
      <vt:lpstr>UNINA – UPS per locale INFN</vt:lpstr>
      <vt:lpstr>UNINA</vt:lpstr>
      <vt:lpstr>UNINA – previsione fatture gara 12-F</vt:lpstr>
      <vt:lpstr>UNINA</vt:lpstr>
      <vt:lpstr>Rete monitoraggio (hw) UNINA ed INFN (NA)</vt:lpstr>
      <vt:lpstr>Situazione fondi UNINA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</dc:title>
  <dc:creator>Utente di Microsoft Office</dc:creator>
  <cp:lastModifiedBy>GUIDO RUSSO</cp:lastModifiedBy>
  <cp:revision>575</cp:revision>
  <cp:lastPrinted>2020-04-25T14:55:16Z</cp:lastPrinted>
  <dcterms:created xsi:type="dcterms:W3CDTF">2018-10-22T13:38:33Z</dcterms:created>
  <dcterms:modified xsi:type="dcterms:W3CDTF">2021-06-12T07:21:38Z</dcterms:modified>
</cp:coreProperties>
</file>