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15"/>
  </p:notesMasterIdLst>
  <p:handoutMasterIdLst>
    <p:handoutMasterId r:id="rId16"/>
  </p:handoutMasterIdLst>
  <p:sldIdLst>
    <p:sldId id="257" r:id="rId5"/>
    <p:sldId id="289" r:id="rId6"/>
    <p:sldId id="258" r:id="rId7"/>
    <p:sldId id="260" r:id="rId8"/>
    <p:sldId id="304" r:id="rId9"/>
    <p:sldId id="300" r:id="rId10"/>
    <p:sldId id="306" r:id="rId11"/>
    <p:sldId id="307" r:id="rId12"/>
    <p:sldId id="308" r:id="rId13"/>
    <p:sldId id="309" r:id="rId14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9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4CCDE7A-CCB0-4254-A938-021FE5E68C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BBE8809-D314-459F-9468-4074EF195C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53C4C-502E-464F-BAA8-27DBB71A0B97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57FA047-E051-4289-A85E-B2C015C5BD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59A542-EC1B-4AD0-9F48-45B95ED926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6DAC5-7919-4EFE-B589-B197185C6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192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6E82B-0561-4374-A755-5D7F376F3791}" type="datetimeFigureOut">
              <a:rPr lang="it-IT" noProof="0" smtClean="0"/>
              <a:t>08/06/2021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7C824-2132-4BB7-8F95-0CAE4412AE81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438639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513A9B5-E07A-41B7-AE47-27973CC62102}" type="datetime1">
              <a:rPr lang="it-IT" smtClean="0"/>
              <a:t>08/06/2021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2B6F0FB-22D9-493F-85DF-564CBD7944EA}" type="datetime1">
              <a:rPr lang="it-IT" smtClean="0"/>
              <a:t>08/06/2021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8EF965-30A7-4C60-A9F5-A40E50A56953}" type="datetime1">
              <a:rPr lang="it-IT" smtClean="0"/>
              <a:t>08/06/2021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9DAA654-2505-4BE7-AA38-13D27FFAC1E1}" type="datetime1">
              <a:rPr lang="it-IT" smtClean="0"/>
              <a:t>08/06/2021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311E9D-78E7-480B-8751-DDAA6E80D517}" type="datetime1">
              <a:rPr lang="it-IT" smtClean="0"/>
              <a:t>08/06/2021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Modificare gli stili del testo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E600E52-D569-41BB-A5DB-630DE81135AD}" type="datetime1">
              <a:rPr lang="it-IT" smtClean="0"/>
              <a:t>08/06/2021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2210B-45E9-4F46-A326-71CE1C30A116}" type="datetime1">
              <a:rPr lang="it-IT" smtClean="0"/>
              <a:t>08/06/2021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E4E623-C5FE-4AE7-8825-B7F2110844BC}" type="datetime1">
              <a:rPr lang="it-IT" smtClean="0"/>
              <a:t>08/06/2021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A30DDB-968D-4302-83A4-CA02DE491B52}" type="datetime1">
              <a:rPr lang="it-IT" smtClean="0"/>
              <a:t>08/06/2021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Rettangolo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87E73-0BCC-45C0-9D88-7C522F6EC3EC}" type="datetime1">
              <a:rPr lang="it-IT" smtClean="0"/>
              <a:t>08/06/2021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C0CAA6D-CD2C-4746-AB70-34A8F9941CF1}" type="datetime1">
              <a:rPr lang="it-IT" smtClean="0"/>
              <a:t>08/06/2021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D667DA-AB2E-40BA-90C1-206F863672F6}" type="datetime1">
              <a:rPr lang="it-IT" smtClean="0"/>
              <a:t>08/06/2021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B66A4A83-0C70-4E9A-8E14-A987F6F804A1}" type="datetime1">
              <a:rPr lang="it-IT" smtClean="0"/>
              <a:t>08/06/2021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nnessioni digitali">
            <a:extLst>
              <a:ext uri="{FF2B5EF4-FFF2-40B4-BE49-F238E27FC236}">
                <a16:creationId xmlns:a16="http://schemas.microsoft.com/office/drawing/2014/main" id="{6FC1A3B7-D6A8-4AAD-9CA8-74132680D8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0"/>
            <a:ext cx="12191980" cy="6857990"/>
          </a:xfrm>
          <a:prstGeom prst="rect">
            <a:avLst/>
          </a:prstGeom>
          <a:gradFill>
            <a:gsLst>
              <a:gs pos="0">
                <a:srgbClr val="002060">
                  <a:lumMod val="94000"/>
                </a:srgb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37000">
                <a:schemeClr val="accent1">
                  <a:lumMod val="0"/>
                  <a:lumOff val="100000"/>
                </a:schemeClr>
              </a:gs>
            </a:gsLst>
            <a:lin ang="0" scaled="1"/>
          </a:gradFill>
          <a:ln>
            <a:noFill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CE1886D-2373-440C-A2D2-9C76E04E6CF7}"/>
              </a:ext>
            </a:extLst>
          </p:cNvPr>
          <p:cNvSpPr/>
          <p:nvPr/>
        </p:nvSpPr>
        <p:spPr>
          <a:xfrm>
            <a:off x="398979" y="5661060"/>
            <a:ext cx="11394041" cy="965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 mechanical design proposal for the CMD-3 drift chamber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79C98C-F89C-42B5-844B-0F35880A9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it-IT" smtClean="0"/>
              <a:pPr rtl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2123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1C4EFC0-8CB8-4E84-B6D2-2CB8F0AD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it-IT" smtClean="0"/>
              <a:pPr rtl="0"/>
              <a:t>10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7FB773-B401-41ED-BF34-38A15CA2C253}"/>
              </a:ext>
            </a:extLst>
          </p:cNvPr>
          <p:cNvSpPr txBox="1"/>
          <p:nvPr/>
        </p:nvSpPr>
        <p:spPr>
          <a:xfrm>
            <a:off x="804956" y="228599"/>
            <a:ext cx="1519144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Conclusion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EDAF208-7BAE-4148-BEC2-BB189F5C4061}"/>
              </a:ext>
            </a:extLst>
          </p:cNvPr>
          <p:cNvSpPr txBox="1"/>
          <p:nvPr/>
        </p:nvSpPr>
        <p:spPr>
          <a:xfrm>
            <a:off x="728756" y="1866900"/>
            <a:ext cx="988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We started a collaboration with the technicians from University and Polytechnic of Bari, planning the following steps: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Finite elements simulation of the inner cylinder and spokes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Analysis and choice of suitable materials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Building of a prototype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1600" dirty="0"/>
              <a:t>We accept any suggestion, criticism and doubt!</a:t>
            </a:r>
          </a:p>
        </p:txBody>
      </p:sp>
    </p:spTree>
    <p:extLst>
      <p:ext uri="{BB962C8B-B14F-4D97-AF65-F5344CB8AC3E}">
        <p14:creationId xmlns:p14="http://schemas.microsoft.com/office/powerpoint/2010/main" val="403353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CC729FAB-942B-4F0C-B10B-A4722F4A4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63184"/>
            <a:ext cx="6474783" cy="469481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FAED31F-993B-462B-9462-7C851BB5CD96}"/>
              </a:ext>
            </a:extLst>
          </p:cNvPr>
          <p:cNvSpPr txBox="1"/>
          <p:nvPr/>
        </p:nvSpPr>
        <p:spPr>
          <a:xfrm>
            <a:off x="-1" y="0"/>
            <a:ext cx="9572625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badi" panose="020B0604020104020204" pitchFamily="34" charset="0"/>
              </a:rPr>
              <a:t>T</a:t>
            </a:r>
            <a:r>
              <a:rPr lang="en-US" sz="1600" dirty="0">
                <a:latin typeface="Abadi" panose="020B0604020104020204" pitchFamily="34" charset="0"/>
              </a:rPr>
              <a:t>he mechanical design development of the CMD3 drift chamber.</a:t>
            </a:r>
          </a:p>
          <a:p>
            <a:r>
              <a:rPr lang="en-US" sz="1600" dirty="0">
                <a:latin typeface="Abadi" panose="020B0604020104020204" pitchFamily="34" charset="0"/>
              </a:rPr>
              <a:t>Cell structure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224CC87-2991-48D9-85A8-C6C1B8AF5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" y="812640"/>
            <a:ext cx="5457463" cy="4129230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3E9BFC-C09B-4F80-BE9D-2F39D424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61183" y="6453841"/>
            <a:ext cx="230817" cy="368320"/>
          </a:xfrm>
        </p:spPr>
        <p:txBody>
          <a:bodyPr/>
          <a:lstStyle/>
          <a:p>
            <a:pPr rtl="0"/>
            <a:fld id="{D57F1E4F-1CFF-5643-939E-217C01CDF565}" type="slidenum">
              <a:rPr lang="it-IT" smtClean="0"/>
              <a:pPr rtl="0"/>
              <a:t>2</a:t>
            </a:fld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9A9BF9-76C2-4017-85AE-F918769A8D35}"/>
              </a:ext>
            </a:extLst>
          </p:cNvPr>
          <p:cNvSpPr txBox="1"/>
          <p:nvPr/>
        </p:nvSpPr>
        <p:spPr>
          <a:xfrm rot="10800000" flipV="1">
            <a:off x="565139" y="5408924"/>
            <a:ext cx="184745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badi" panose="020B0604020104020204" pitchFamily="34" charset="0"/>
              </a:rPr>
              <a:t>Sector A: jet-cells with wires arranged axially.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F088A39-3E0E-4813-8D86-0B3BC8F42149}"/>
              </a:ext>
            </a:extLst>
          </p:cNvPr>
          <p:cNvSpPr txBox="1"/>
          <p:nvPr/>
        </p:nvSpPr>
        <p:spPr>
          <a:xfrm>
            <a:off x="5384600" y="778189"/>
            <a:ext cx="47821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badi" panose="020B0604020104020204" pitchFamily="34" charset="0"/>
              </a:rPr>
              <a:t>From inside to outside, marked with black circle: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badi" panose="020B0604020104020204" pitchFamily="34" charset="0"/>
              </a:rPr>
              <a:t>inner cylinder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badi" panose="020B0604020104020204" pitchFamily="34" charset="0"/>
              </a:rPr>
              <a:t>middle cylinder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badi" panose="020B0604020104020204" pitchFamily="34" charset="0"/>
              </a:rPr>
              <a:t>outer cylinder</a:t>
            </a:r>
          </a:p>
          <a:p>
            <a:r>
              <a:rPr lang="en-US" sz="1400" dirty="0">
                <a:solidFill>
                  <a:srgbClr val="FF0000"/>
                </a:solidFill>
                <a:latin typeface="Abadi" panose="020B0604020104020204" pitchFamily="34" charset="0"/>
              </a:rPr>
              <a:t>Red circles </a:t>
            </a:r>
            <a:r>
              <a:rPr lang="en-US" sz="1400" dirty="0">
                <a:latin typeface="Abadi" panose="020B0604020104020204" pitchFamily="34" charset="0"/>
              </a:rPr>
              <a:t>show the different sectors in which the chamber is conceptually divided.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4E62D20-6BD4-45DE-8A68-87391EE2C716}"/>
              </a:ext>
            </a:extLst>
          </p:cNvPr>
          <p:cNvSpPr txBox="1"/>
          <p:nvPr/>
        </p:nvSpPr>
        <p:spPr>
          <a:xfrm rot="10800000" flipV="1">
            <a:off x="2684862" y="5301202"/>
            <a:ext cx="22570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badi" panose="020B0604020104020204" pitchFamily="34" charset="0"/>
              </a:rPr>
              <a:t>Sector B, C, D: single-wire cells with the wires arranged in stereo angle configuration.</a:t>
            </a:r>
          </a:p>
        </p:txBody>
      </p:sp>
    </p:spTree>
    <p:extLst>
      <p:ext uri="{BB962C8B-B14F-4D97-AF65-F5344CB8AC3E}">
        <p14:creationId xmlns:p14="http://schemas.microsoft.com/office/powerpoint/2010/main" val="154170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8801D4-B49A-49DF-88A9-6D09699254D8}"/>
              </a:ext>
            </a:extLst>
          </p:cNvPr>
          <p:cNvSpPr txBox="1"/>
          <p:nvPr/>
        </p:nvSpPr>
        <p:spPr>
          <a:xfrm>
            <a:off x="32388" y="12912"/>
            <a:ext cx="1729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Abadi" panose="020B0604020104020204" pitchFamily="34" charset="0"/>
              </a:rPr>
              <a:t>DIMENSIONS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056DC8-ACC4-4BD5-A9A1-33C7E917E175}"/>
              </a:ext>
            </a:extLst>
          </p:cNvPr>
          <p:cNvSpPr txBox="1"/>
          <p:nvPr/>
        </p:nvSpPr>
        <p:spPr>
          <a:xfrm>
            <a:off x="779540" y="302604"/>
            <a:ext cx="9115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badi" panose="020B0604020104020204" pitchFamily="34" charset="0"/>
              </a:rPr>
              <a:t>Along beam axis ( distance between end-cap calorimeter) = 484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badi" panose="020B0604020104020204" pitchFamily="34" charset="0"/>
              </a:rPr>
              <a:t>Transverse direction (diameter) = 609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badi" panose="020B0604020104020204" pitchFamily="34" charset="0"/>
              </a:rPr>
              <a:t>Inner shell= 41 mm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F9F526A-096F-4F7A-AADB-DE1E3F398337}"/>
              </a:ext>
            </a:extLst>
          </p:cNvPr>
          <p:cNvSpPr txBox="1"/>
          <p:nvPr/>
        </p:nvSpPr>
        <p:spPr>
          <a:xfrm>
            <a:off x="852334" y="1096398"/>
            <a:ext cx="753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badi" panose="020B0604020104020204" pitchFamily="34" charset="0"/>
              </a:rPr>
              <a:t>The size along  beam  will be change not more than </a:t>
            </a:r>
            <a:r>
              <a:rPr lang="en-US" sz="1400" b="1" dirty="0">
                <a:solidFill>
                  <a:srgbClr val="FF0000"/>
                </a:solidFill>
                <a:latin typeface="Abadi" panose="020B0604020104020204" pitchFamily="34" charset="0"/>
              </a:rPr>
              <a:t>5-15 mm</a:t>
            </a:r>
            <a:r>
              <a:rPr lang="en-US" sz="1400" dirty="0">
                <a:latin typeface="Abadi" panose="020B0604020104020204" pitchFamily="34" charset="0"/>
              </a:rPr>
              <a:t>, due to the optimization of BGO electronics.</a:t>
            </a:r>
          </a:p>
        </p:txBody>
      </p:sp>
      <p:pic>
        <p:nvPicPr>
          <p:cNvPr id="7" name="Immagine 6" descr="Immagine che contiene gabbia&#10;&#10;Descrizione generata automaticamente">
            <a:extLst>
              <a:ext uri="{FF2B5EF4-FFF2-40B4-BE49-F238E27FC236}">
                <a16:creationId xmlns:a16="http://schemas.microsoft.com/office/drawing/2014/main" id="{3DD9F336-ED30-46EC-A55D-18C31CDA55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"/>
          <a:stretch/>
        </p:blipFill>
        <p:spPr>
          <a:xfrm rot="16200000">
            <a:off x="3343129" y="-49278"/>
            <a:ext cx="4219865" cy="8417877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F02CA3B-2B73-4289-828D-8F6DEA35FE90}"/>
              </a:ext>
            </a:extLst>
          </p:cNvPr>
          <p:cNvCxnSpPr/>
          <p:nvPr/>
        </p:nvCxnSpPr>
        <p:spPr>
          <a:xfrm flipH="1">
            <a:off x="581025" y="4244585"/>
            <a:ext cx="752475" cy="37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4C7C0B-0F64-49C5-A33B-0F002B5C4934}"/>
              </a:ext>
            </a:extLst>
          </p:cNvPr>
          <p:cNvSpPr txBox="1"/>
          <p:nvPr/>
        </p:nvSpPr>
        <p:spPr>
          <a:xfrm>
            <a:off x="117236" y="4614988"/>
            <a:ext cx="559039" cy="3693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655</a:t>
            </a:r>
            <a:r>
              <a:rPr lang="it-IT" dirty="0"/>
              <a:t> </a:t>
            </a:r>
            <a:endParaRPr lang="en-US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4183C05-1797-463A-9938-1B7579C7B826}"/>
              </a:ext>
            </a:extLst>
          </p:cNvPr>
          <p:cNvCxnSpPr/>
          <p:nvPr/>
        </p:nvCxnSpPr>
        <p:spPr>
          <a:xfrm flipH="1">
            <a:off x="676275" y="4244585"/>
            <a:ext cx="2219325" cy="1200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F9A67F5-F105-4CAB-AB04-0E1ACED4034B}"/>
              </a:ext>
            </a:extLst>
          </p:cNvPr>
          <p:cNvSpPr txBox="1"/>
          <p:nvPr/>
        </p:nvSpPr>
        <p:spPr>
          <a:xfrm>
            <a:off x="301465" y="5441044"/>
            <a:ext cx="54109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550</a:t>
            </a:r>
            <a:r>
              <a:rPr lang="it-IT" dirty="0"/>
              <a:t> </a:t>
            </a:r>
            <a:endParaRPr lang="en-US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F5159F5A-E50D-4036-99CC-D7FCCF57602F}"/>
              </a:ext>
            </a:extLst>
          </p:cNvPr>
          <p:cNvCxnSpPr>
            <a:cxnSpLocks/>
          </p:cNvCxnSpPr>
          <p:nvPr/>
        </p:nvCxnSpPr>
        <p:spPr>
          <a:xfrm flipH="1">
            <a:off x="957262" y="4244584"/>
            <a:ext cx="2135028" cy="1840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869F11E-FD05-41C4-A6E8-EBEBB7904A8F}"/>
              </a:ext>
            </a:extLst>
          </p:cNvPr>
          <p:cNvSpPr txBox="1"/>
          <p:nvPr/>
        </p:nvSpPr>
        <p:spPr>
          <a:xfrm>
            <a:off x="438468" y="6083208"/>
            <a:ext cx="65357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150</a:t>
            </a:r>
            <a:r>
              <a:rPr lang="it-IT" dirty="0"/>
              <a:t> </a:t>
            </a:r>
            <a:endParaRPr lang="en-US" dirty="0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255AAF5-0A56-4196-BB35-7306EAC63263}"/>
              </a:ext>
            </a:extLst>
          </p:cNvPr>
          <p:cNvCxnSpPr/>
          <p:nvPr/>
        </p:nvCxnSpPr>
        <p:spPr>
          <a:xfrm flipH="1">
            <a:off x="2362200" y="4244583"/>
            <a:ext cx="1190625" cy="2212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4FD74E4-F967-47B4-B756-5109B07266C8}"/>
              </a:ext>
            </a:extLst>
          </p:cNvPr>
          <p:cNvSpPr txBox="1"/>
          <p:nvPr/>
        </p:nvSpPr>
        <p:spPr>
          <a:xfrm>
            <a:off x="2004063" y="6406610"/>
            <a:ext cx="4980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609</a:t>
            </a:r>
            <a:r>
              <a:rPr lang="it-IT" dirty="0"/>
              <a:t> </a:t>
            </a:r>
            <a:endParaRPr lang="en-US" dirty="0"/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9C07833E-1C80-462C-9F97-53DABBCE980F}"/>
              </a:ext>
            </a:extLst>
          </p:cNvPr>
          <p:cNvCxnSpPr>
            <a:cxnSpLocks/>
          </p:cNvCxnSpPr>
          <p:nvPr/>
        </p:nvCxnSpPr>
        <p:spPr>
          <a:xfrm flipH="1">
            <a:off x="3244373" y="4244582"/>
            <a:ext cx="503714" cy="2162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56221CC-2A84-4AA9-AAE3-EE7F3B2601BD}"/>
              </a:ext>
            </a:extLst>
          </p:cNvPr>
          <p:cNvSpPr txBox="1"/>
          <p:nvPr/>
        </p:nvSpPr>
        <p:spPr>
          <a:xfrm>
            <a:off x="2957366" y="6372163"/>
            <a:ext cx="4631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41</a:t>
            </a:r>
            <a:r>
              <a:rPr lang="it-IT" dirty="0"/>
              <a:t> </a:t>
            </a:r>
            <a:endParaRPr lang="en-US" dirty="0"/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972649A-5CF6-4EC2-A30A-E1324787D4C1}"/>
              </a:ext>
            </a:extLst>
          </p:cNvPr>
          <p:cNvCxnSpPr>
            <a:cxnSpLocks/>
          </p:cNvCxnSpPr>
          <p:nvPr/>
        </p:nvCxnSpPr>
        <p:spPr>
          <a:xfrm flipH="1">
            <a:off x="4047966" y="4290512"/>
            <a:ext cx="21912" cy="2066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DBE719C-F3FF-402C-9CAD-FECFC270E3F0}"/>
              </a:ext>
            </a:extLst>
          </p:cNvPr>
          <p:cNvSpPr txBox="1"/>
          <p:nvPr/>
        </p:nvSpPr>
        <p:spPr>
          <a:xfrm>
            <a:off x="3764095" y="6370730"/>
            <a:ext cx="5037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602</a:t>
            </a:r>
            <a:r>
              <a:rPr lang="it-IT" dirty="0"/>
              <a:t> </a:t>
            </a:r>
            <a:endParaRPr lang="en-US" dirty="0"/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FBB1DC1D-30CF-4EFB-A609-FC417FDA2A56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8562975" y="3700483"/>
            <a:ext cx="1838343" cy="325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CE17CB0-9227-41B2-AD75-974E835D7D56}"/>
              </a:ext>
            </a:extLst>
          </p:cNvPr>
          <p:cNvSpPr txBox="1"/>
          <p:nvPr/>
        </p:nvSpPr>
        <p:spPr>
          <a:xfrm>
            <a:off x="10401318" y="3515817"/>
            <a:ext cx="63815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1092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8558C9E5-42EE-49C9-B57B-554E0F52FB0C}"/>
              </a:ext>
            </a:extLst>
          </p:cNvPr>
          <p:cNvSpPr txBox="1"/>
          <p:nvPr/>
        </p:nvSpPr>
        <p:spPr>
          <a:xfrm>
            <a:off x="10414467" y="4188903"/>
            <a:ext cx="62784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1469</a:t>
            </a:r>
            <a:r>
              <a:rPr lang="it-IT" dirty="0"/>
              <a:t> </a:t>
            </a:r>
            <a:endParaRPr lang="en-US" dirty="0"/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1658DFB6-3B43-437C-B87C-C5E06E12FE68}"/>
              </a:ext>
            </a:extLst>
          </p:cNvPr>
          <p:cNvCxnSpPr>
            <a:cxnSpLocks/>
          </p:cNvCxnSpPr>
          <p:nvPr/>
        </p:nvCxnSpPr>
        <p:spPr>
          <a:xfrm>
            <a:off x="8829357" y="4356768"/>
            <a:ext cx="1544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D1E7E2EE-E8FE-4632-BF7C-A3BC9F0DA5E1}"/>
              </a:ext>
            </a:extLst>
          </p:cNvPr>
          <p:cNvSpPr txBox="1"/>
          <p:nvPr/>
        </p:nvSpPr>
        <p:spPr>
          <a:xfrm>
            <a:off x="10590538" y="4907251"/>
            <a:ext cx="62784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1600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644E635-3123-4DF3-B7E7-57C886E505C7}"/>
              </a:ext>
            </a:extLst>
          </p:cNvPr>
          <p:cNvSpPr txBox="1"/>
          <p:nvPr/>
        </p:nvSpPr>
        <p:spPr>
          <a:xfrm>
            <a:off x="10631575" y="5445351"/>
            <a:ext cx="815788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1800.5 </a:t>
            </a:r>
            <a:endParaRPr lang="en-US" sz="1400" dirty="0"/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350B8E41-F7F7-41CC-A424-64FAA2F803FB}"/>
              </a:ext>
            </a:extLst>
          </p:cNvPr>
          <p:cNvCxnSpPr>
            <a:cxnSpLocks/>
          </p:cNvCxnSpPr>
          <p:nvPr/>
        </p:nvCxnSpPr>
        <p:spPr>
          <a:xfrm>
            <a:off x="8939363" y="4875880"/>
            <a:ext cx="1617837" cy="231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2369EEEC-9B8E-44CE-BEDD-E47366DBF2C6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9077927" y="5410548"/>
            <a:ext cx="1553648" cy="188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66224485-2FFE-48C3-9D6B-2A5E5A4FF312}"/>
              </a:ext>
            </a:extLst>
          </p:cNvPr>
          <p:cNvCxnSpPr>
            <a:cxnSpLocks/>
          </p:cNvCxnSpPr>
          <p:nvPr/>
        </p:nvCxnSpPr>
        <p:spPr>
          <a:xfrm>
            <a:off x="5229225" y="4174993"/>
            <a:ext cx="1617837" cy="21823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4EF407D5-FCCA-4BCD-8131-434841B5035B}"/>
              </a:ext>
            </a:extLst>
          </p:cNvPr>
          <p:cNvSpPr txBox="1"/>
          <p:nvPr/>
        </p:nvSpPr>
        <p:spPr>
          <a:xfrm>
            <a:off x="6719888" y="6395841"/>
            <a:ext cx="16569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Vacuum</a:t>
            </a:r>
            <a:r>
              <a:rPr lang="it-IT" dirty="0"/>
              <a:t> </a:t>
            </a:r>
            <a:r>
              <a:rPr lang="it-IT" sz="1400" dirty="0" err="1"/>
              <a:t>chamber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6173B954-FC7E-46F3-9E08-4312C46D3EDD}"/>
              </a:ext>
            </a:extLst>
          </p:cNvPr>
          <p:cNvSpPr txBox="1"/>
          <p:nvPr/>
        </p:nvSpPr>
        <p:spPr>
          <a:xfrm>
            <a:off x="8932621" y="6417297"/>
            <a:ext cx="600323" cy="3077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DC</a:t>
            </a:r>
            <a:endParaRPr lang="en-US" b="1" dirty="0"/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9C9EA9E4-2883-4005-B626-F93120790D74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5371213" y="3924853"/>
            <a:ext cx="3861570" cy="249244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C66DA943-36AA-436E-BDAC-F4F182AA3713}"/>
              </a:ext>
            </a:extLst>
          </p:cNvPr>
          <p:cNvCxnSpPr>
            <a:cxnSpLocks/>
          </p:cNvCxnSpPr>
          <p:nvPr/>
        </p:nvCxnSpPr>
        <p:spPr>
          <a:xfrm flipV="1">
            <a:off x="6238875" y="2680326"/>
            <a:ext cx="3800920" cy="10626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EF2BF4E1-799E-4354-B5AA-32576D98C935}"/>
              </a:ext>
            </a:extLst>
          </p:cNvPr>
          <p:cNvSpPr txBox="1"/>
          <p:nvPr/>
        </p:nvSpPr>
        <p:spPr>
          <a:xfrm>
            <a:off x="10090237" y="2408893"/>
            <a:ext cx="6381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BGO</a:t>
            </a:r>
            <a:r>
              <a:rPr lang="it-IT" dirty="0"/>
              <a:t> </a:t>
            </a:r>
            <a:endParaRPr lang="en-US" dirty="0"/>
          </a:p>
        </p:txBody>
      </p: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A304F2B7-EDF2-43C2-90FC-F1884B2F31F1}"/>
              </a:ext>
            </a:extLst>
          </p:cNvPr>
          <p:cNvCxnSpPr>
            <a:cxnSpLocks/>
          </p:cNvCxnSpPr>
          <p:nvPr/>
        </p:nvCxnSpPr>
        <p:spPr>
          <a:xfrm flipV="1">
            <a:off x="6078849" y="2149951"/>
            <a:ext cx="3995116" cy="13653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F3BC7554-2DAB-4607-B115-FC6828121587}"/>
              </a:ext>
            </a:extLst>
          </p:cNvPr>
          <p:cNvSpPr txBox="1"/>
          <p:nvPr/>
        </p:nvSpPr>
        <p:spPr>
          <a:xfrm>
            <a:off x="10093818" y="1933567"/>
            <a:ext cx="1279170" cy="369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Z-CHAMBER</a:t>
            </a:r>
            <a:r>
              <a:rPr lang="it-IT" dirty="0"/>
              <a:t> </a:t>
            </a:r>
            <a:endParaRPr lang="en-US" dirty="0"/>
          </a:p>
        </p:txBody>
      </p: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BB48447D-1E7B-4B97-B8FF-ADF885153961}"/>
              </a:ext>
            </a:extLst>
          </p:cNvPr>
          <p:cNvCxnSpPr>
            <a:cxnSpLocks/>
          </p:cNvCxnSpPr>
          <p:nvPr/>
        </p:nvCxnSpPr>
        <p:spPr>
          <a:xfrm flipV="1">
            <a:off x="5561445" y="1754427"/>
            <a:ext cx="4150997" cy="17266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B9706C50-9B61-4BEF-BA54-8FAF577E1ADD}"/>
              </a:ext>
            </a:extLst>
          </p:cNvPr>
          <p:cNvSpPr txBox="1"/>
          <p:nvPr/>
        </p:nvSpPr>
        <p:spPr>
          <a:xfrm>
            <a:off x="85704" y="2265993"/>
            <a:ext cx="132655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CsI</a:t>
            </a:r>
            <a:r>
              <a:rPr lang="en-US" sz="1400" dirty="0"/>
              <a:t> barrel calorimeter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CBE5D6FC-FB19-4420-AB17-EE3DC17E970F}"/>
              </a:ext>
            </a:extLst>
          </p:cNvPr>
          <p:cNvSpPr txBox="1"/>
          <p:nvPr/>
        </p:nvSpPr>
        <p:spPr>
          <a:xfrm>
            <a:off x="4490354" y="6357340"/>
            <a:ext cx="192937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Liquid Xe </a:t>
            </a:r>
            <a:r>
              <a:rPr lang="it-IT" sz="1400" dirty="0" err="1"/>
              <a:t>calorimeter</a:t>
            </a:r>
            <a:r>
              <a:rPr lang="it-IT" sz="1400" dirty="0"/>
              <a:t> </a:t>
            </a:r>
            <a:endParaRPr lang="en-US" sz="1400" dirty="0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738234C5-76EE-43E2-B820-1795AC500464}"/>
              </a:ext>
            </a:extLst>
          </p:cNvPr>
          <p:cNvSpPr txBox="1"/>
          <p:nvPr/>
        </p:nvSpPr>
        <p:spPr>
          <a:xfrm>
            <a:off x="9208112" y="1423994"/>
            <a:ext cx="240703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/>
              <a:t>Superconducting</a:t>
            </a:r>
            <a:r>
              <a:rPr lang="it-IT" sz="1400" dirty="0"/>
              <a:t> </a:t>
            </a:r>
            <a:r>
              <a:rPr lang="it-IT" sz="1400" dirty="0" err="1"/>
              <a:t>solenoid</a:t>
            </a:r>
            <a:r>
              <a:rPr lang="it-IT" sz="1400" dirty="0"/>
              <a:t> </a:t>
            </a:r>
            <a:endParaRPr lang="en-US" sz="1400" dirty="0"/>
          </a:p>
        </p:txBody>
      </p:sp>
      <p:cxnSp>
        <p:nvCxnSpPr>
          <p:cNvPr id="61" name="Connettore 2 60">
            <a:extLst>
              <a:ext uri="{FF2B5EF4-FFF2-40B4-BE49-F238E27FC236}">
                <a16:creationId xmlns:a16="http://schemas.microsoft.com/office/drawing/2014/main" id="{D49C44A0-6BCA-4046-A816-C3C6C8232999}"/>
              </a:ext>
            </a:extLst>
          </p:cNvPr>
          <p:cNvCxnSpPr>
            <a:cxnSpLocks/>
          </p:cNvCxnSpPr>
          <p:nvPr/>
        </p:nvCxnSpPr>
        <p:spPr>
          <a:xfrm flipH="1" flipV="1">
            <a:off x="1407166" y="2596149"/>
            <a:ext cx="2108154" cy="25615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52A4CB54-4ABE-4FDB-AA20-E0737EE50ACD}"/>
              </a:ext>
            </a:extLst>
          </p:cNvPr>
          <p:cNvCxnSpPr>
            <a:cxnSpLocks/>
          </p:cNvCxnSpPr>
          <p:nvPr/>
        </p:nvCxnSpPr>
        <p:spPr>
          <a:xfrm flipH="1">
            <a:off x="748981" y="2883845"/>
            <a:ext cx="1420577" cy="4433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FD661EBA-4385-4017-8EE9-F821EABA3D87}"/>
              </a:ext>
            </a:extLst>
          </p:cNvPr>
          <p:cNvSpPr txBox="1"/>
          <p:nvPr/>
        </p:nvSpPr>
        <p:spPr>
          <a:xfrm>
            <a:off x="34603" y="3328256"/>
            <a:ext cx="10574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/>
              <a:t>Iron</a:t>
            </a:r>
            <a:r>
              <a:rPr lang="it-IT" sz="1400" dirty="0"/>
              <a:t> </a:t>
            </a:r>
            <a:r>
              <a:rPr lang="it-IT" sz="1400" dirty="0" err="1"/>
              <a:t>yoke</a:t>
            </a:r>
            <a:endParaRPr lang="en-US" sz="1400" dirty="0"/>
          </a:p>
        </p:txBody>
      </p:sp>
      <p:cxnSp>
        <p:nvCxnSpPr>
          <p:cNvPr id="75" name="Connettore 2 74">
            <a:extLst>
              <a:ext uri="{FF2B5EF4-FFF2-40B4-BE49-F238E27FC236}">
                <a16:creationId xmlns:a16="http://schemas.microsoft.com/office/drawing/2014/main" id="{562256D5-273F-49D0-9558-39219152F299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4908927" y="5082785"/>
            <a:ext cx="546114" cy="12745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57C1B0AA-A28E-4078-A8C8-04AB94D89C78}"/>
              </a:ext>
            </a:extLst>
          </p:cNvPr>
          <p:cNvSpPr txBox="1"/>
          <p:nvPr/>
        </p:nvSpPr>
        <p:spPr>
          <a:xfrm>
            <a:off x="10098345" y="6451553"/>
            <a:ext cx="192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Dimensions</a:t>
            </a:r>
            <a:r>
              <a:rPr lang="it-IT" sz="1600" dirty="0"/>
              <a:t> in mm</a:t>
            </a:r>
            <a:endParaRPr lang="en-US" dirty="0"/>
          </a:p>
        </p:txBody>
      </p:sp>
      <p:sp>
        <p:nvSpPr>
          <p:cNvPr id="43" name="Segnaposto numero diapositiva 29">
            <a:extLst>
              <a:ext uri="{FF2B5EF4-FFF2-40B4-BE49-F238E27FC236}">
                <a16:creationId xmlns:a16="http://schemas.microsoft.com/office/drawing/2014/main" id="{3714FCB5-751F-4754-B1DC-038F63F6A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411" y="6146103"/>
            <a:ext cx="1052508" cy="365125"/>
          </a:xfrm>
        </p:spPr>
        <p:txBody>
          <a:bodyPr/>
          <a:lstStyle/>
          <a:p>
            <a:pPr rtl="0"/>
            <a:fld id="{D57F1E4F-1CFF-5643-939E-217C01CDF565}" type="slidenum">
              <a:rPr lang="it-IT" smtClean="0"/>
              <a:pPr rtl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802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oggetto, motore&#10;&#10;Descrizione generata automaticamente">
            <a:extLst>
              <a:ext uri="{FF2B5EF4-FFF2-40B4-BE49-F238E27FC236}">
                <a16:creationId xmlns:a16="http://schemas.microsoft.com/office/drawing/2014/main" id="{78EA7D80-7C3A-4938-8E4B-5D812D1D8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56"/>
          <a:stretch/>
        </p:blipFill>
        <p:spPr>
          <a:xfrm>
            <a:off x="121527" y="2620951"/>
            <a:ext cx="7158034" cy="413357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1C3012D-BA81-4248-B70C-C669D7A3246B}"/>
              </a:ext>
            </a:extLst>
          </p:cNvPr>
          <p:cNvSpPr txBox="1"/>
          <p:nvPr/>
        </p:nvSpPr>
        <p:spPr>
          <a:xfrm>
            <a:off x="2737279" y="57251"/>
            <a:ext cx="6308005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Sector A: 24 spokes-48 PCBs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24705E-84FD-44D5-82FC-6DD0A35EB919}"/>
              </a:ext>
            </a:extLst>
          </p:cNvPr>
          <p:cNvSpPr txBox="1"/>
          <p:nvPr/>
        </p:nvSpPr>
        <p:spPr>
          <a:xfrm>
            <a:off x="121527" y="644502"/>
            <a:ext cx="5326773" cy="7386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badi" panose="020B0604020104020204" pitchFamily="34" charset="0"/>
              </a:rPr>
              <a:t>The construction of the chamber is driven by two main purposes:</a:t>
            </a:r>
          </a:p>
          <a:p>
            <a:pPr marL="342900" indent="-342900">
              <a:buFontTx/>
              <a:buAutoNum type="arabicParenR"/>
            </a:pPr>
            <a:r>
              <a:rPr lang="en-US" sz="1400" dirty="0">
                <a:latin typeface="Abadi" panose="020B0604020104020204" pitchFamily="34" charset="0"/>
              </a:rPr>
              <a:t>The high transparency</a:t>
            </a:r>
          </a:p>
          <a:p>
            <a:pPr marL="342900" indent="-342900">
              <a:buAutoNum type="arabicParenR"/>
            </a:pPr>
            <a:r>
              <a:rPr lang="en-US" sz="1400" dirty="0">
                <a:latin typeface="Abadi" panose="020B0604020104020204" pitchFamily="34" charset="0"/>
              </a:rPr>
              <a:t>The mechanical stability of the whole structure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9B1ABBA-F991-41EC-9099-11EE8B4D2474}"/>
              </a:ext>
            </a:extLst>
          </p:cNvPr>
          <p:cNvSpPr txBox="1"/>
          <p:nvPr/>
        </p:nvSpPr>
        <p:spPr>
          <a:xfrm>
            <a:off x="121527" y="1979502"/>
            <a:ext cx="1573802" cy="307777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Support for PCB</a:t>
            </a:r>
            <a:endParaRPr lang="en-US" sz="1400" dirty="0"/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37273CD6-9231-4BDF-9C90-218EA1ABF432}"/>
              </a:ext>
            </a:extLst>
          </p:cNvPr>
          <p:cNvCxnSpPr>
            <a:cxnSpLocks/>
          </p:cNvCxnSpPr>
          <p:nvPr/>
        </p:nvCxnSpPr>
        <p:spPr>
          <a:xfrm>
            <a:off x="3215100" y="2297273"/>
            <a:ext cx="38945" cy="1298682"/>
          </a:xfrm>
          <a:prstGeom prst="straightConnector1">
            <a:avLst/>
          </a:prstGeom>
          <a:ln w="38100">
            <a:solidFill>
              <a:srgbClr val="0076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E03F4FB-BADD-4D10-8900-010A6EDABE25}"/>
              </a:ext>
            </a:extLst>
          </p:cNvPr>
          <p:cNvSpPr txBox="1"/>
          <p:nvPr/>
        </p:nvSpPr>
        <p:spPr>
          <a:xfrm>
            <a:off x="2246015" y="1978553"/>
            <a:ext cx="1666191" cy="276999"/>
          </a:xfrm>
          <a:prstGeom prst="rect">
            <a:avLst/>
          </a:prstGeom>
          <a:noFill/>
          <a:ln>
            <a:solidFill>
              <a:srgbClr val="00763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Wire PCB for sector B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D0A9CF98-4964-4172-A6E3-731B9AED47BA}"/>
              </a:ext>
            </a:extLst>
          </p:cNvPr>
          <p:cNvCxnSpPr>
            <a:cxnSpLocks/>
          </p:cNvCxnSpPr>
          <p:nvPr/>
        </p:nvCxnSpPr>
        <p:spPr>
          <a:xfrm>
            <a:off x="999263" y="2306583"/>
            <a:ext cx="1764897" cy="1381839"/>
          </a:xfrm>
          <a:prstGeom prst="straightConnector1">
            <a:avLst/>
          </a:prstGeom>
          <a:ln w="285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gnaposto numero diapositiva 29">
            <a:extLst>
              <a:ext uri="{FF2B5EF4-FFF2-40B4-BE49-F238E27FC236}">
                <a16:creationId xmlns:a16="http://schemas.microsoft.com/office/drawing/2014/main" id="{EB26E9B0-4D8B-4D4D-8924-82C72934B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3175" y="6492875"/>
            <a:ext cx="1052508" cy="365125"/>
          </a:xfrm>
        </p:spPr>
        <p:txBody>
          <a:bodyPr/>
          <a:lstStyle/>
          <a:p>
            <a:pPr rtl="0"/>
            <a:fld id="{D57F1E4F-1CFF-5643-939E-217C01CDF565}" type="slidenum">
              <a:rPr lang="it-IT" smtClean="0"/>
              <a:pPr rtl="0"/>
              <a:t>4</a:t>
            </a:fld>
            <a:endParaRPr lang="it-IT" dirty="0"/>
          </a:p>
        </p:txBody>
      </p: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B0A2DA60-08E0-4D94-9A1A-C06B61E29C1F}"/>
              </a:ext>
            </a:extLst>
          </p:cNvPr>
          <p:cNvCxnSpPr>
            <a:cxnSpLocks/>
          </p:cNvCxnSpPr>
          <p:nvPr/>
        </p:nvCxnSpPr>
        <p:spPr>
          <a:xfrm flipH="1">
            <a:off x="3408789" y="2297273"/>
            <a:ext cx="1409384" cy="2352917"/>
          </a:xfrm>
          <a:prstGeom prst="straightConnector1">
            <a:avLst/>
          </a:prstGeom>
          <a:ln w="28575">
            <a:solidFill>
              <a:srgbClr val="0076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3480CE24-F5E4-45CA-AFBA-C9C5D9561565}"/>
              </a:ext>
            </a:extLst>
          </p:cNvPr>
          <p:cNvSpPr txBox="1"/>
          <p:nvPr/>
        </p:nvSpPr>
        <p:spPr>
          <a:xfrm>
            <a:off x="4193162" y="2009749"/>
            <a:ext cx="1666191" cy="276999"/>
          </a:xfrm>
          <a:prstGeom prst="rect">
            <a:avLst/>
          </a:prstGeom>
          <a:noFill/>
          <a:ln>
            <a:solidFill>
              <a:srgbClr val="00763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PCB for sector A</a:t>
            </a:r>
          </a:p>
        </p:txBody>
      </p:sp>
      <p:pic>
        <p:nvPicPr>
          <p:cNvPr id="46" name="Immagine 45" descr="Immagine che contiene computer&#10;&#10;Descrizione generata automaticamente">
            <a:extLst>
              <a:ext uri="{FF2B5EF4-FFF2-40B4-BE49-F238E27FC236}">
                <a16:creationId xmlns:a16="http://schemas.microsoft.com/office/drawing/2014/main" id="{9A300B4B-013A-48A9-BF23-22373A16D5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80" r="28099" b="15231"/>
          <a:stretch/>
        </p:blipFill>
        <p:spPr>
          <a:xfrm>
            <a:off x="9884759" y="4119937"/>
            <a:ext cx="2024770" cy="2634586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2AA72BDC-BF5D-4BA6-971A-3009E03B973F}"/>
              </a:ext>
            </a:extLst>
          </p:cNvPr>
          <p:cNvGrpSpPr/>
          <p:nvPr/>
        </p:nvGrpSpPr>
        <p:grpSpPr>
          <a:xfrm>
            <a:off x="7398047" y="726641"/>
            <a:ext cx="2178911" cy="6074108"/>
            <a:chOff x="7567161" y="726409"/>
            <a:chExt cx="2178911" cy="6179906"/>
          </a:xfrm>
        </p:grpSpPr>
        <p:pic>
          <p:nvPicPr>
            <p:cNvPr id="13" name="Immagine 12" descr="Immagine che contiene luce, scuro&#10;&#10;Descrizione generata automaticamente">
              <a:extLst>
                <a:ext uri="{FF2B5EF4-FFF2-40B4-BE49-F238E27FC236}">
                  <a16:creationId xmlns:a16="http://schemas.microsoft.com/office/drawing/2014/main" id="{77F60C65-22C8-4ABB-9478-EC4083821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7161" y="726409"/>
              <a:ext cx="2178911" cy="6179906"/>
            </a:xfrm>
            <a:prstGeom prst="rect">
              <a:avLst/>
            </a:prstGeom>
          </p:spPr>
        </p:pic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BD5DE6B5-1A7A-4155-950A-3E291C2B55F2}"/>
                </a:ext>
              </a:extLst>
            </p:cNvPr>
            <p:cNvSpPr txBox="1"/>
            <p:nvPr/>
          </p:nvSpPr>
          <p:spPr>
            <a:xfrm>
              <a:off x="7609645" y="879492"/>
              <a:ext cx="929613" cy="1600438"/>
            </a:xfrm>
            <a:prstGeom prst="rect">
              <a:avLst/>
            </a:prstGeom>
            <a:noFill/>
            <a:ln w="19050">
              <a:solidFill>
                <a:srgbClr val="FF33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Each spoke will be inserted inside the inner cylinder</a:t>
              </a:r>
            </a:p>
          </p:txBody>
        </p: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77E4D078-4452-40EE-9B77-C767075C1343}"/>
                </a:ext>
              </a:extLst>
            </p:cNvPr>
            <p:cNvCxnSpPr>
              <a:cxnSpLocks/>
              <a:endCxn id="52" idx="1"/>
            </p:cNvCxnSpPr>
            <p:nvPr/>
          </p:nvCxnSpPr>
          <p:spPr>
            <a:xfrm>
              <a:off x="8066543" y="6121442"/>
              <a:ext cx="360004" cy="262777"/>
            </a:xfrm>
            <a:prstGeom prst="straightConnector1">
              <a:avLst/>
            </a:prstGeom>
            <a:ln w="19050">
              <a:solidFill>
                <a:srgbClr val="FF33CC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42668432-A11D-47A2-84AB-66368CBC673F}"/>
                </a:ext>
              </a:extLst>
            </p:cNvPr>
            <p:cNvSpPr/>
            <p:nvPr/>
          </p:nvSpPr>
          <p:spPr>
            <a:xfrm>
              <a:off x="7596328" y="4713220"/>
              <a:ext cx="812477" cy="1384995"/>
            </a:xfrm>
            <a:prstGeom prst="rect">
              <a:avLst/>
            </a:prstGeom>
            <a:ln>
              <a:solidFill>
                <a:srgbClr val="FF33CC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The spoke will be fixed with a tiny pin</a:t>
              </a:r>
            </a:p>
          </p:txBody>
        </p:sp>
        <p:sp>
          <p:nvSpPr>
            <p:cNvPr id="52" name="Ovale 51">
              <a:extLst>
                <a:ext uri="{FF2B5EF4-FFF2-40B4-BE49-F238E27FC236}">
                  <a16:creationId xmlns:a16="http://schemas.microsoft.com/office/drawing/2014/main" id="{2D545775-7734-4ADE-9744-A8DB571CA194}"/>
                </a:ext>
              </a:extLst>
            </p:cNvPr>
            <p:cNvSpPr/>
            <p:nvPr/>
          </p:nvSpPr>
          <p:spPr>
            <a:xfrm>
              <a:off x="8320388" y="6320685"/>
              <a:ext cx="724896" cy="433838"/>
            </a:xfrm>
            <a:prstGeom prst="ellipse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0C19CBD6-7B05-4621-917C-BAD06C23837B}"/>
              </a:ext>
            </a:extLst>
          </p:cNvPr>
          <p:cNvCxnSpPr>
            <a:cxnSpLocks/>
          </p:cNvCxnSpPr>
          <p:nvPr/>
        </p:nvCxnSpPr>
        <p:spPr>
          <a:xfrm flipH="1">
            <a:off x="3573672" y="2328469"/>
            <a:ext cx="2835803" cy="25043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FE6E8D0E-36A8-4D6A-AEF3-9FF15096BD79}"/>
              </a:ext>
            </a:extLst>
          </p:cNvPr>
          <p:cNvSpPr txBox="1"/>
          <p:nvPr/>
        </p:nvSpPr>
        <p:spPr>
          <a:xfrm>
            <a:off x="6073274" y="2020274"/>
            <a:ext cx="1162552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T</a:t>
            </a:r>
            <a:r>
              <a:rPr lang="en-US" sz="1200" dirty="0" err="1"/>
              <a:t>ie</a:t>
            </a:r>
            <a:r>
              <a:rPr lang="en-US" sz="1200" dirty="0"/>
              <a:t>-rod</a:t>
            </a:r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04500353-5BA5-48D6-927D-340819E3AD5E}"/>
              </a:ext>
            </a:extLst>
          </p:cNvPr>
          <p:cNvCxnSpPr>
            <a:cxnSpLocks/>
            <a:stCxn id="52" idx="7"/>
          </p:cNvCxnSpPr>
          <p:nvPr/>
        </p:nvCxnSpPr>
        <p:spPr>
          <a:xfrm flipV="1">
            <a:off x="8770011" y="6075952"/>
            <a:ext cx="1224259" cy="211639"/>
          </a:xfrm>
          <a:prstGeom prst="straightConnector1">
            <a:avLst/>
          </a:prstGeom>
          <a:ln w="19050">
            <a:solidFill>
              <a:srgbClr val="FF33CC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87C4B6B-149B-4AC2-83D2-1E3026846A57}"/>
              </a:ext>
            </a:extLst>
          </p:cNvPr>
          <p:cNvSpPr txBox="1"/>
          <p:nvPr/>
        </p:nvSpPr>
        <p:spPr>
          <a:xfrm>
            <a:off x="10055055" y="1259629"/>
            <a:ext cx="1840855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The spider web </a:t>
            </a:r>
            <a:r>
              <a:rPr lang="it-IT" dirty="0" err="1"/>
              <a:t>structure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built</a:t>
            </a:r>
            <a:r>
              <a:rPr lang="it-IT" dirty="0"/>
              <a:t> in carbon </a:t>
            </a:r>
            <a:r>
              <a:rPr lang="it-IT" dirty="0" err="1"/>
              <a:t>fiber</a:t>
            </a:r>
            <a:r>
              <a:rPr lang="it-IT" dirty="0"/>
              <a:t>.</a:t>
            </a:r>
            <a:endParaRPr lang="en-US" dirty="0"/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93243E84-D2E0-4D31-B220-6F24A1809E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25" t="11896" r="15137" b="13988"/>
          <a:stretch/>
        </p:blipFill>
        <p:spPr>
          <a:xfrm>
            <a:off x="4423998" y="4397339"/>
            <a:ext cx="2884730" cy="22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2F5401B4-FDED-49CC-8119-35D77A0A1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3" r="5" b="3321"/>
          <a:stretch/>
        </p:blipFill>
        <p:spPr>
          <a:xfrm>
            <a:off x="8136087" y="42923"/>
            <a:ext cx="4003019" cy="338888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8789ED8-65C9-4AB8-AD42-91EC5AD20A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6" r="5" b="1219"/>
          <a:stretch/>
        </p:blipFill>
        <p:spPr>
          <a:xfrm>
            <a:off x="8147991" y="3469103"/>
            <a:ext cx="4003019" cy="338889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48AEF37-61FC-4A2D-824E-6E285DB0A8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186" r="-1" b="5493"/>
          <a:stretch/>
        </p:blipFill>
        <p:spPr>
          <a:xfrm>
            <a:off x="4094479" y="10"/>
            <a:ext cx="4014047" cy="6857990"/>
          </a:xfrm>
          <a:prstGeom prst="rect">
            <a:avLst/>
          </a:prstGeom>
        </p:spPr>
      </p:pic>
      <p:pic>
        <p:nvPicPr>
          <p:cNvPr id="8" name="Immagine 7" descr="Immagine che contiene oggetto, viola, posando&#10;&#10;Descrizione generata automaticamente">
            <a:extLst>
              <a:ext uri="{FF2B5EF4-FFF2-40B4-BE49-F238E27FC236}">
                <a16:creationId xmlns:a16="http://schemas.microsoft.com/office/drawing/2014/main" id="{CB653236-BB86-4BCA-8399-E73AD81227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598" b="-1"/>
          <a:stretch/>
        </p:blipFill>
        <p:spPr>
          <a:xfrm>
            <a:off x="46482" y="45730"/>
            <a:ext cx="4003039" cy="3383270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9B3ED855-29F8-4603-A41C-75C4ABE25B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102" r="-1" b="5621"/>
          <a:stretch/>
        </p:blipFill>
        <p:spPr>
          <a:xfrm>
            <a:off x="46482" y="3489160"/>
            <a:ext cx="3992034" cy="3388893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45CF94A-414B-4BD6-81CF-29017AB8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D57F1E4F-1CFF-5643-939E-217C01CDF565}" type="slidenum">
              <a:rPr lang="it-IT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5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1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magine 36" descr="Immagine che contiene oggetto, motore&#10;&#10;Descrizione generata automaticamente">
            <a:extLst>
              <a:ext uri="{FF2B5EF4-FFF2-40B4-BE49-F238E27FC236}">
                <a16:creationId xmlns:a16="http://schemas.microsoft.com/office/drawing/2014/main" id="{129153E4-12EB-49FF-B04F-6B6ABAB14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59" r="10813" b="16455"/>
          <a:stretch/>
        </p:blipFill>
        <p:spPr>
          <a:xfrm>
            <a:off x="5804899" y="1142527"/>
            <a:ext cx="6252572" cy="3073680"/>
          </a:xfrm>
          <a:prstGeom prst="rect">
            <a:avLst/>
          </a:prstGeom>
        </p:spPr>
      </p:pic>
      <p:pic>
        <p:nvPicPr>
          <p:cNvPr id="39" name="Picture 11">
            <a:extLst>
              <a:ext uri="{FF2B5EF4-FFF2-40B4-BE49-F238E27FC236}">
                <a16:creationId xmlns:a16="http://schemas.microsoft.com/office/drawing/2014/main" id="{A5D4A335-4609-4CA8-8BF8-48C1576C6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01" t="39198" r="32926" b="8385"/>
          <a:stretch/>
        </p:blipFill>
        <p:spPr>
          <a:xfrm>
            <a:off x="95539" y="3502422"/>
            <a:ext cx="2965434" cy="3173015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549C47-4A84-4D47-BCDA-CA760B20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9490" y="6492875"/>
            <a:ext cx="1052510" cy="365125"/>
          </a:xfrm>
        </p:spPr>
        <p:txBody>
          <a:bodyPr/>
          <a:lstStyle/>
          <a:p>
            <a:pPr rtl="0"/>
            <a:fld id="{D57F1E4F-1CFF-5643-939E-217C01CDF565}" type="slidenum">
              <a:rPr lang="it-IT" smtClean="0"/>
              <a:pPr rtl="0"/>
              <a:t>6</a:t>
            </a:fld>
            <a:endParaRPr lang="it-IT" dirty="0"/>
          </a:p>
        </p:txBody>
      </p:sp>
      <p:pic>
        <p:nvPicPr>
          <p:cNvPr id="5" name="Immagine 4" descr="Immagine che contiene oggetto, motore&#10;&#10;Descrizione generata automaticamente">
            <a:extLst>
              <a:ext uri="{FF2B5EF4-FFF2-40B4-BE49-F238E27FC236}">
                <a16:creationId xmlns:a16="http://schemas.microsoft.com/office/drawing/2014/main" id="{420BB696-E0FA-45A0-B352-D5EF028ACA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730" b="16284"/>
          <a:stretch/>
        </p:blipFill>
        <p:spPr>
          <a:xfrm>
            <a:off x="69346" y="488952"/>
            <a:ext cx="5735553" cy="279176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82BCF2A-CA8F-41E1-A0D5-F641F16DFDC4}"/>
              </a:ext>
            </a:extLst>
          </p:cNvPr>
          <p:cNvSpPr txBox="1"/>
          <p:nvPr/>
        </p:nvSpPr>
        <p:spPr>
          <a:xfrm>
            <a:off x="3452628" y="34395"/>
            <a:ext cx="5429050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Details about the positioning of PCBs in sector A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210CAAF-AC93-4631-BB89-198332C08F36}"/>
              </a:ext>
            </a:extLst>
          </p:cNvPr>
          <p:cNvCxnSpPr>
            <a:cxnSpLocks/>
          </p:cNvCxnSpPr>
          <p:nvPr/>
        </p:nvCxnSpPr>
        <p:spPr>
          <a:xfrm flipH="1">
            <a:off x="3904181" y="789257"/>
            <a:ext cx="2054733" cy="1039543"/>
          </a:xfrm>
          <a:prstGeom prst="straightConnector1">
            <a:avLst/>
          </a:prstGeom>
          <a:ln w="190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D5448F07-F9B4-4BCF-9F97-07271E4BFD7A}"/>
              </a:ext>
            </a:extLst>
          </p:cNvPr>
          <p:cNvSpPr/>
          <p:nvPr/>
        </p:nvSpPr>
        <p:spPr>
          <a:xfrm>
            <a:off x="5958914" y="503880"/>
            <a:ext cx="3993223" cy="52322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At the intermediate ring,  supports will be built with a suitable shape to host the PCBs. </a:t>
            </a:r>
          </a:p>
        </p:txBody>
      </p: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70F2F4FB-FD71-4B1C-A967-3B3627B88FED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7955526" y="1027100"/>
            <a:ext cx="846000" cy="801700"/>
          </a:xfrm>
          <a:prstGeom prst="straightConnector1">
            <a:avLst/>
          </a:prstGeom>
          <a:ln w="190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7126E73-E02C-4B7C-AF30-9F48148C9F28}"/>
              </a:ext>
            </a:extLst>
          </p:cNvPr>
          <p:cNvSpPr txBox="1"/>
          <p:nvPr/>
        </p:nvSpPr>
        <p:spPr>
          <a:xfrm>
            <a:off x="3277458" y="3739329"/>
            <a:ext cx="2257182" cy="73866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At the inner ring, we will insert a wedge-shaped locking plate.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EBC63840-2B44-4C9B-B4D5-1A698CEA5105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1561672" y="4108661"/>
            <a:ext cx="1715786" cy="116282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9">
            <a:extLst>
              <a:ext uri="{FF2B5EF4-FFF2-40B4-BE49-F238E27FC236}">
                <a16:creationId xmlns:a16="http://schemas.microsoft.com/office/drawing/2014/main" id="{2E648F49-E81D-4A2B-BA83-2DB760B012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09" t="10536" r="16770" b="20244"/>
          <a:stretch/>
        </p:blipFill>
        <p:spPr>
          <a:xfrm>
            <a:off x="3561161" y="4611502"/>
            <a:ext cx="1884142" cy="2194838"/>
          </a:xfrm>
          <a:prstGeom prst="rect">
            <a:avLst/>
          </a:prstGeom>
        </p:spPr>
      </p:pic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EB4D073D-FD62-4AAE-8539-D9291DB4348E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1561672" y="5464830"/>
            <a:ext cx="1999489" cy="24409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37">
            <a:extLst>
              <a:ext uri="{FF2B5EF4-FFF2-40B4-BE49-F238E27FC236}">
                <a16:creationId xmlns:a16="http://schemas.microsoft.com/office/drawing/2014/main" id="{012E1AEF-B299-422B-8D40-3DF09EE0743B}"/>
              </a:ext>
            </a:extLst>
          </p:cNvPr>
          <p:cNvGrpSpPr/>
          <p:nvPr/>
        </p:nvGrpSpPr>
        <p:grpSpPr>
          <a:xfrm>
            <a:off x="5751399" y="2182070"/>
            <a:ext cx="1541794" cy="2484924"/>
            <a:chOff x="575244" y="1452275"/>
            <a:chExt cx="983253" cy="2011439"/>
          </a:xfrm>
        </p:grpSpPr>
        <p:pic>
          <p:nvPicPr>
            <p:cNvPr id="25" name="Picture 17">
              <a:extLst>
                <a:ext uri="{FF2B5EF4-FFF2-40B4-BE49-F238E27FC236}">
                  <a16:creationId xmlns:a16="http://schemas.microsoft.com/office/drawing/2014/main" id="{08D44ECC-BC5B-4DD3-883A-221F4760E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5244" y="1452275"/>
              <a:ext cx="983253" cy="2011439"/>
            </a:xfrm>
            <a:prstGeom prst="rect">
              <a:avLst/>
            </a:prstGeom>
          </p:spPr>
        </p:pic>
        <p:cxnSp>
          <p:nvCxnSpPr>
            <p:cNvPr id="26" name="Straight Connector 7">
              <a:extLst>
                <a:ext uri="{FF2B5EF4-FFF2-40B4-BE49-F238E27FC236}">
                  <a16:creationId xmlns:a16="http://schemas.microsoft.com/office/drawing/2014/main" id="{EE4A5FFE-0C45-42FD-A24A-A49E66A1C104}"/>
                </a:ext>
              </a:extLst>
            </p:cNvPr>
            <p:cNvCxnSpPr/>
            <p:nvPr/>
          </p:nvCxnSpPr>
          <p:spPr>
            <a:xfrm flipV="1">
              <a:off x="1188610" y="1578135"/>
              <a:ext cx="293283" cy="129519"/>
            </a:xfrm>
            <a:prstGeom prst="line">
              <a:avLst/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">
              <a:extLst>
                <a:ext uri="{FF2B5EF4-FFF2-40B4-BE49-F238E27FC236}">
                  <a16:creationId xmlns:a16="http://schemas.microsoft.com/office/drawing/2014/main" id="{9D5C52CC-C331-4F4D-8DF3-E2911A95F030}"/>
                </a:ext>
              </a:extLst>
            </p:cNvPr>
            <p:cNvCxnSpPr/>
            <p:nvPr/>
          </p:nvCxnSpPr>
          <p:spPr>
            <a:xfrm flipV="1">
              <a:off x="1188610" y="1665775"/>
              <a:ext cx="293283" cy="129519"/>
            </a:xfrm>
            <a:prstGeom prst="line">
              <a:avLst/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2">
              <a:extLst>
                <a:ext uri="{FF2B5EF4-FFF2-40B4-BE49-F238E27FC236}">
                  <a16:creationId xmlns:a16="http://schemas.microsoft.com/office/drawing/2014/main" id="{35DC0494-16C5-4739-A61D-83A076AF4C8B}"/>
                </a:ext>
              </a:extLst>
            </p:cNvPr>
            <p:cNvCxnSpPr/>
            <p:nvPr/>
          </p:nvCxnSpPr>
          <p:spPr>
            <a:xfrm flipV="1">
              <a:off x="1188610" y="1754019"/>
              <a:ext cx="293283" cy="129519"/>
            </a:xfrm>
            <a:prstGeom prst="line">
              <a:avLst/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3">
              <a:extLst>
                <a:ext uri="{FF2B5EF4-FFF2-40B4-BE49-F238E27FC236}">
                  <a16:creationId xmlns:a16="http://schemas.microsoft.com/office/drawing/2014/main" id="{47AAC220-B523-4207-8AE9-B8F807556248}"/>
                </a:ext>
              </a:extLst>
            </p:cNvPr>
            <p:cNvCxnSpPr/>
            <p:nvPr/>
          </p:nvCxnSpPr>
          <p:spPr>
            <a:xfrm flipV="1">
              <a:off x="1188610" y="1844835"/>
              <a:ext cx="293283" cy="129519"/>
            </a:xfrm>
            <a:prstGeom prst="line">
              <a:avLst/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24">
              <a:extLst>
                <a:ext uri="{FF2B5EF4-FFF2-40B4-BE49-F238E27FC236}">
                  <a16:creationId xmlns:a16="http://schemas.microsoft.com/office/drawing/2014/main" id="{3184F139-7F9E-4F35-A835-CB1F76A500C4}"/>
                </a:ext>
              </a:extLst>
            </p:cNvPr>
            <p:cNvSpPr/>
            <p:nvPr/>
          </p:nvSpPr>
          <p:spPr>
            <a:xfrm>
              <a:off x="1165750" y="1684794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25">
              <a:extLst>
                <a:ext uri="{FF2B5EF4-FFF2-40B4-BE49-F238E27FC236}">
                  <a16:creationId xmlns:a16="http://schemas.microsoft.com/office/drawing/2014/main" id="{A70F1546-45B3-49E9-A1BB-D1D940201EBA}"/>
                </a:ext>
              </a:extLst>
            </p:cNvPr>
            <p:cNvSpPr/>
            <p:nvPr/>
          </p:nvSpPr>
          <p:spPr>
            <a:xfrm>
              <a:off x="1172734" y="1942604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9366077C-697B-4293-A20B-6CAB840C3F38}"/>
                </a:ext>
              </a:extLst>
            </p:cNvPr>
            <p:cNvSpPr/>
            <p:nvPr/>
          </p:nvSpPr>
          <p:spPr>
            <a:xfrm>
              <a:off x="1171903" y="1850528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27">
              <a:extLst>
                <a:ext uri="{FF2B5EF4-FFF2-40B4-BE49-F238E27FC236}">
                  <a16:creationId xmlns:a16="http://schemas.microsoft.com/office/drawing/2014/main" id="{E251384E-8093-41B8-AED2-59D9227E45C5}"/>
                </a:ext>
              </a:extLst>
            </p:cNvPr>
            <p:cNvSpPr/>
            <p:nvPr/>
          </p:nvSpPr>
          <p:spPr>
            <a:xfrm>
              <a:off x="1165750" y="1768763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CF33305-00FF-4297-99A4-42365A4DA2DC}"/>
              </a:ext>
            </a:extLst>
          </p:cNvPr>
          <p:cNvCxnSpPr>
            <a:cxnSpLocks/>
          </p:cNvCxnSpPr>
          <p:nvPr/>
        </p:nvCxnSpPr>
        <p:spPr>
          <a:xfrm flipH="1">
            <a:off x="7140813" y="2414427"/>
            <a:ext cx="2044285" cy="97015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3EBADE49-89A5-4687-AF26-30403FAB01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764" t="17528" r="16037" b="17568"/>
          <a:stretch/>
        </p:blipFill>
        <p:spPr>
          <a:xfrm>
            <a:off x="8327994" y="4272242"/>
            <a:ext cx="2902190" cy="2065345"/>
          </a:xfrm>
          <a:prstGeom prst="rect">
            <a:avLst/>
          </a:prstGeom>
        </p:spPr>
      </p:pic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6CA4CA3F-2E8A-478B-B07B-2D5F2FB874CB}"/>
              </a:ext>
            </a:extLst>
          </p:cNvPr>
          <p:cNvCxnSpPr>
            <a:cxnSpLocks/>
          </p:cNvCxnSpPr>
          <p:nvPr/>
        </p:nvCxnSpPr>
        <p:spPr>
          <a:xfrm flipH="1">
            <a:off x="9523377" y="1884835"/>
            <a:ext cx="82961" cy="2387407"/>
          </a:xfrm>
          <a:prstGeom prst="straightConnector1">
            <a:avLst/>
          </a:prstGeom>
          <a:ln w="190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10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45CF94A-414B-4BD6-81CF-29017AB8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it-IT" smtClean="0"/>
              <a:pPr rtl="0"/>
              <a:t>7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6AAAF7-6706-4600-B623-30FC0C6FE0F5}"/>
              </a:ext>
            </a:extLst>
          </p:cNvPr>
          <p:cNvSpPr txBox="1"/>
          <p:nvPr/>
        </p:nvSpPr>
        <p:spPr>
          <a:xfrm>
            <a:off x="3924728" y="40177"/>
            <a:ext cx="4500081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Tie rod to prevent deformations</a:t>
            </a:r>
          </a:p>
        </p:txBody>
      </p:sp>
      <p:pic>
        <p:nvPicPr>
          <p:cNvPr id="4" name="Picture 23">
            <a:extLst>
              <a:ext uri="{FF2B5EF4-FFF2-40B4-BE49-F238E27FC236}">
                <a16:creationId xmlns:a16="http://schemas.microsoft.com/office/drawing/2014/main" id="{658D0406-515F-435A-9376-2335B88F9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5" t="11298" r="12798" b="-19"/>
          <a:stretch/>
        </p:blipFill>
        <p:spPr>
          <a:xfrm>
            <a:off x="2732788" y="2753475"/>
            <a:ext cx="6180044" cy="410452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B59228-094B-4D23-8B78-AFB35D8C6EB8}"/>
              </a:ext>
            </a:extLst>
          </p:cNvPr>
          <p:cNvSpPr txBox="1"/>
          <p:nvPr/>
        </p:nvSpPr>
        <p:spPr>
          <a:xfrm>
            <a:off x="264560" y="607011"/>
            <a:ext cx="84890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badi" panose="020B0604020104020204" pitchFamily="34" charset="0"/>
              </a:rPr>
              <a:t>Due to the wire loads, (≈20 kg per spokes),  the end-plates are affected by </a:t>
            </a:r>
            <a:r>
              <a:rPr lang="en-US" sz="1800" b="1" dirty="0">
                <a:latin typeface="Abadi" panose="020B0604020104020204" pitchFamily="34" charset="0"/>
              </a:rPr>
              <a:t>deformations</a:t>
            </a:r>
            <a:r>
              <a:rPr lang="en-US" sz="1800" dirty="0">
                <a:latin typeface="Abadi" panose="020B0604020104020204" pitchFamily="34" charset="0"/>
              </a:rPr>
              <a:t>.</a:t>
            </a:r>
          </a:p>
          <a:p>
            <a:r>
              <a:rPr lang="en-US" sz="1800" dirty="0">
                <a:latin typeface="Abadi" panose="020B0604020104020204" pitchFamily="34" charset="0"/>
              </a:rPr>
              <a:t>We intend to install </a:t>
            </a:r>
            <a:r>
              <a:rPr lang="en-US" dirty="0">
                <a:latin typeface="Abadi" panose="020B0604020104020204" pitchFamily="34" charset="0"/>
              </a:rPr>
              <a:t>an appropriate number of</a:t>
            </a:r>
            <a:r>
              <a:rPr lang="en-US" sz="1800" dirty="0">
                <a:latin typeface="Abadi" panose="020B0604020104020204" pitchFamily="34" charset="0"/>
              </a:rPr>
              <a:t> tie rods per spoke to minimize the deformations due to the wire load</a:t>
            </a:r>
            <a:r>
              <a:rPr lang="en-US" sz="1800" dirty="0"/>
              <a:t>.</a:t>
            </a:r>
            <a:endParaRPr lang="en-US" sz="16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C0BF83A-FA4B-497B-BE3E-2F6BA56BE4C4}"/>
              </a:ext>
            </a:extLst>
          </p:cNvPr>
          <p:cNvSpPr txBox="1"/>
          <p:nvPr/>
        </p:nvSpPr>
        <p:spPr>
          <a:xfrm>
            <a:off x="57150" y="2228671"/>
            <a:ext cx="39770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C-fiber (low modulus, 133 </a:t>
            </a:r>
            <a:r>
              <a:rPr lang="en-US" sz="1800" dirty="0" err="1"/>
              <a:t>GPa</a:t>
            </a:r>
            <a:r>
              <a:rPr lang="en-US" sz="1800" dirty="0"/>
              <a:t>) 4.8 mm deflection</a:t>
            </a:r>
          </a:p>
          <a:p>
            <a:r>
              <a:rPr lang="en-US" sz="1800" dirty="0"/>
              <a:t>Al 9.4 mm deflection</a:t>
            </a:r>
          </a:p>
          <a:p>
            <a:r>
              <a:rPr lang="en-US" sz="1800" dirty="0"/>
              <a:t>Ss 3.3 mm deflection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E035FC32-4631-476E-AF5D-BD4AA23514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19" t="30" r="-86" b="5788"/>
          <a:stretch/>
        </p:blipFill>
        <p:spPr>
          <a:xfrm>
            <a:off x="9400854" y="114735"/>
            <a:ext cx="2351925" cy="471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1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1">
            <a:extLst>
              <a:ext uri="{FF2B5EF4-FFF2-40B4-BE49-F238E27FC236}">
                <a16:creationId xmlns:a16="http://schemas.microsoft.com/office/drawing/2014/main" id="{F9B8CC21-1C3C-4CC1-BE2B-8266A38C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</p:spPr>
        <p:txBody>
          <a:bodyPr/>
          <a:lstStyle/>
          <a:p>
            <a:pPr rtl="0"/>
            <a:fld id="{D57F1E4F-1CFF-5643-939E-217C01CDF565}" type="slidenum">
              <a:rPr lang="it-IT" smtClean="0"/>
              <a:pPr rtl="0"/>
              <a:t>8</a:t>
            </a:fld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F18A5B-DDF0-4951-A06A-28437B64AEA3}"/>
              </a:ext>
            </a:extLst>
          </p:cNvPr>
          <p:cNvSpPr txBox="1"/>
          <p:nvPr/>
        </p:nvSpPr>
        <p:spPr>
          <a:xfrm>
            <a:off x="2907587" y="0"/>
            <a:ext cx="2250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back to back spokes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FDF309E2-47CA-4D33-85DE-01B3AD74C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17" r="18227"/>
          <a:stretch/>
        </p:blipFill>
        <p:spPr>
          <a:xfrm>
            <a:off x="6369978" y="0"/>
            <a:ext cx="4859467" cy="381764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56799CE-508B-4824-9BC7-304CCE965AA5}"/>
              </a:ext>
            </a:extLst>
          </p:cNvPr>
          <p:cNvSpPr txBox="1"/>
          <p:nvPr/>
        </p:nvSpPr>
        <p:spPr>
          <a:xfrm>
            <a:off x="8369905" y="167406"/>
            <a:ext cx="2250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Single tie rod per spokes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626A907-678E-4A73-9A4B-3501A5D45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6" t="6200" r="17054" b="-1334"/>
          <a:stretch/>
        </p:blipFill>
        <p:spPr>
          <a:xfrm>
            <a:off x="70555" y="3542838"/>
            <a:ext cx="4438036" cy="3351262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083FCA6E-D5B4-4635-BB28-E7D5D118F0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00" t="3912" r="2306" b="13"/>
          <a:stretch/>
        </p:blipFill>
        <p:spPr>
          <a:xfrm>
            <a:off x="0" y="1"/>
            <a:ext cx="5578867" cy="3542837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EE26566-2511-4EED-815C-83A6A5BDA1FF}"/>
              </a:ext>
            </a:extLst>
          </p:cNvPr>
          <p:cNvSpPr txBox="1"/>
          <p:nvPr/>
        </p:nvSpPr>
        <p:spPr>
          <a:xfrm>
            <a:off x="2258551" y="3649141"/>
            <a:ext cx="2250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Three tie rod per spokes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E7FE843-0505-4D89-A83C-642E2C626E1B}"/>
              </a:ext>
            </a:extLst>
          </p:cNvPr>
          <p:cNvSpPr txBox="1"/>
          <p:nvPr/>
        </p:nvSpPr>
        <p:spPr>
          <a:xfrm>
            <a:off x="5057921" y="4248973"/>
            <a:ext cx="662396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Just by adding symmetry reduces to 2.2 mm deflection</a:t>
            </a:r>
          </a:p>
          <a:p>
            <a:endParaRPr lang="en-US" sz="160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Single tie-rod at inner radius loaded with 450 N at 10°: </a:t>
            </a:r>
            <a:r>
              <a:rPr lang="en-US" sz="1600" dirty="0">
                <a:latin typeface="+mj-lt"/>
                <a:cs typeface="Calibri" panose="020F0502020204030204" pitchFamily="34" charset="0"/>
              </a:rPr>
              <a:t>max deflection &lt; 300 </a:t>
            </a:r>
            <a:r>
              <a:rPr lang="en-US" sz="1600" dirty="0" err="1">
                <a:latin typeface="+mj-lt"/>
                <a:cs typeface="Calibri" panose="020F0502020204030204" pitchFamily="34" charset="0"/>
              </a:rPr>
              <a:t>μm</a:t>
            </a:r>
            <a:endParaRPr lang="en-US" sz="1600" dirty="0">
              <a:latin typeface="+mj-lt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Three tie rods loaded with : 140 N at 10°, 240 N at 14°, 200 N at 21°: max defection &lt;</a:t>
            </a:r>
            <a:r>
              <a:rPr lang="el-GR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±25 μ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m 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03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7E779D9-8E65-4CED-BD5F-1684BF54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it-IT" smtClean="0"/>
              <a:pPr rtl="0"/>
              <a:t>9</a:t>
            </a:fld>
            <a:endParaRPr lang="it-IT" dirty="0"/>
          </a:p>
        </p:txBody>
      </p:sp>
      <p:pic>
        <p:nvPicPr>
          <p:cNvPr id="4" name="Immagine 3" descr="Immagine che contiene mattone, porta, via, alto&#10;&#10;Descrizione generata automaticamente">
            <a:extLst>
              <a:ext uri="{FF2B5EF4-FFF2-40B4-BE49-F238E27FC236}">
                <a16:creationId xmlns:a16="http://schemas.microsoft.com/office/drawing/2014/main" id="{23945379-8FD4-4B4B-AB37-8180E69B5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7" b="5774"/>
          <a:stretch/>
        </p:blipFill>
        <p:spPr>
          <a:xfrm>
            <a:off x="2286000" y="809625"/>
            <a:ext cx="1504644" cy="572452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F7EDF2-AFA2-46B5-BFCB-6D32909F7433}"/>
              </a:ext>
            </a:extLst>
          </p:cNvPr>
          <p:cNvSpPr txBox="1"/>
          <p:nvPr/>
        </p:nvSpPr>
        <p:spPr>
          <a:xfrm>
            <a:off x="814480" y="134718"/>
            <a:ext cx="5510119" cy="55399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Possible ways to attach the tie rods on the spokes</a:t>
            </a: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CCFC23-F7F9-4931-9B72-EB35DD787CDC}"/>
              </a:ext>
            </a:extLst>
          </p:cNvPr>
          <p:cNvSpPr txBox="1"/>
          <p:nvPr/>
        </p:nvSpPr>
        <p:spPr>
          <a:xfrm>
            <a:off x="323850" y="1009650"/>
            <a:ext cx="1962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First proposal:</a:t>
            </a:r>
          </a:p>
          <a:p>
            <a:r>
              <a:rPr lang="en-US" sz="1600" dirty="0"/>
              <a:t>create buttonholes, insert an eyelet and hook the tie rod.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C72D2CE-DA50-4D8E-9F23-284F8AE5C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91" t="1965" r="16424" b="14564"/>
          <a:stretch/>
        </p:blipFill>
        <p:spPr>
          <a:xfrm>
            <a:off x="5815476" y="809625"/>
            <a:ext cx="1358996" cy="572452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AF5E6C-3CA9-4748-AF6E-B11BCADF16D7}"/>
              </a:ext>
            </a:extLst>
          </p:cNvPr>
          <p:cNvSpPr txBox="1"/>
          <p:nvPr/>
        </p:nvSpPr>
        <p:spPr>
          <a:xfrm>
            <a:off x="4054891" y="1009650"/>
            <a:ext cx="18696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Second proposal: create two buttonholes, insert an eyelet and hook the tie rod.</a:t>
            </a:r>
          </a:p>
        </p:txBody>
      </p:sp>
      <p:pic>
        <p:nvPicPr>
          <p:cNvPr id="12" name="Immagine 11" descr="Immagine che contiene bianco, nero&#10;&#10;Descrizione generata automaticamente">
            <a:extLst>
              <a:ext uri="{FF2B5EF4-FFF2-40B4-BE49-F238E27FC236}">
                <a16:creationId xmlns:a16="http://schemas.microsoft.com/office/drawing/2014/main" id="{72D768F3-778A-4413-B5A4-7BDBDA781C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13" r="18943" b="16528"/>
          <a:stretch/>
        </p:blipFill>
        <p:spPr>
          <a:xfrm>
            <a:off x="9199304" y="809625"/>
            <a:ext cx="1228001" cy="572452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AB8526F-8ADE-42ED-89EF-B1936E62503B}"/>
              </a:ext>
            </a:extLst>
          </p:cNvPr>
          <p:cNvSpPr txBox="1"/>
          <p:nvPr/>
        </p:nvSpPr>
        <p:spPr>
          <a:xfrm>
            <a:off x="7329644" y="1009650"/>
            <a:ext cx="1869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Third proposal:</a:t>
            </a:r>
          </a:p>
          <a:p>
            <a:r>
              <a:rPr lang="en-US" sz="1600" dirty="0"/>
              <a:t>use a “cart”, like the mast of a sailboat</a:t>
            </a:r>
          </a:p>
        </p:txBody>
      </p:sp>
    </p:spTree>
    <p:extLst>
      <p:ext uri="{BB962C8B-B14F-4D97-AF65-F5344CB8AC3E}">
        <p14:creationId xmlns:p14="http://schemas.microsoft.com/office/powerpoint/2010/main" val="63582777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BC12AA-1C15-4500-BC9C-8EE83A441DE9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Widescreen</PresentationFormat>
  <Paragraphs>87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Abadi</vt:lpstr>
      <vt:lpstr>Arial</vt:lpstr>
      <vt:lpstr>Avenir Next LT Pro</vt:lpstr>
      <vt:lpstr>Calibri</vt:lpstr>
      <vt:lpstr>Corbel</vt:lpstr>
      <vt:lpstr>Gill Sans MT</vt:lpstr>
      <vt:lpstr>Wingdings 2</vt:lpstr>
      <vt:lpstr>Dividendo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2020-12-15T08:30:37Z</dcterms:created>
  <dcterms:modified xsi:type="dcterms:W3CDTF">2021-06-08T15:36:01Z</dcterms:modified>
</cp:coreProperties>
</file>