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79" r:id="rId2"/>
    <p:sldId id="266" r:id="rId3"/>
    <p:sldId id="299" r:id="rId4"/>
    <p:sldId id="298" r:id="rId5"/>
    <p:sldId id="281" r:id="rId6"/>
    <p:sldId id="287" r:id="rId7"/>
    <p:sldId id="291" r:id="rId8"/>
    <p:sldId id="313" r:id="rId9"/>
    <p:sldId id="297" r:id="rId10"/>
    <p:sldId id="311" r:id="rId11"/>
    <p:sldId id="295" r:id="rId12"/>
    <p:sldId id="316" r:id="rId13"/>
    <p:sldId id="319" r:id="rId14"/>
    <p:sldId id="325" r:id="rId15"/>
    <p:sldId id="318" r:id="rId16"/>
    <p:sldId id="309" r:id="rId17"/>
    <p:sldId id="317" r:id="rId18"/>
    <p:sldId id="310" r:id="rId19"/>
    <p:sldId id="303" r:id="rId20"/>
    <p:sldId id="326" r:id="rId2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6567"/>
    <a:srgbClr val="F8CBAD"/>
    <a:srgbClr val="D0E7EF"/>
    <a:srgbClr val="D9F1F9"/>
    <a:srgbClr val="C772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90"/>
    <p:restoredTop sz="94652"/>
  </p:normalViewPr>
  <p:slideViewPr>
    <p:cSldViewPr snapToGrid="0" snapToObjects="1">
      <p:cViewPr>
        <p:scale>
          <a:sx n="143" d="100"/>
          <a:sy n="143" d="100"/>
        </p:scale>
        <p:origin x="-2552" y="-10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10" d="100"/>
        <a:sy n="2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7D7CA7-BE5E-EB4F-BC98-BF6B8E94DEED}" type="datetimeFigureOut">
              <a:rPr lang="it-IT" smtClean="0"/>
              <a:t>29/06/21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950CBE-D296-6440-9757-8F4D91A69E6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8211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50CBE-D296-6440-9757-8F4D91A69E6C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3193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23963A-FCEF-9645-8007-0682B405C9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150153E-44C5-4E4F-937F-833F02B01E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1E6DED4-0D27-0D48-A168-89F7A31BF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534C5-4847-5D47-A28E-4EE3211EED08}" type="datetime1">
              <a:rPr lang="it-IT" smtClean="0"/>
              <a:t>29/06/21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A3B38BB-C060-294F-AEBA-9F5B8237B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4CA19F7-4082-004E-BB05-0E5332742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AE5A-F0F9-B346-9872-CF193F9690C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1574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F55C9A-5B31-5C43-9340-16C8BBC39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34FFD71-6808-464C-8848-417D3A0D8F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BE118E2-9276-B04C-BBAF-0F59C64B6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A8849-CB4B-2140-88E1-2A2A2E12976F}" type="datetime1">
              <a:rPr lang="it-IT" smtClean="0"/>
              <a:t>29/06/21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6F6B4E4-3E47-9841-9DB7-7E9D7C3F9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55577D5-7C65-7346-BB97-F09ADE5B0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AE5A-F0F9-B346-9872-CF193F9690C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6745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5D05FB3-4583-E448-951F-F52107C81E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9E4F72E-8356-D54B-B901-128D013E16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464A291-BA74-564D-A282-9187608BB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9A408-8BBC-894E-B00F-83629CAD57D0}" type="datetime1">
              <a:rPr lang="it-IT" smtClean="0"/>
              <a:t>29/06/21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6B49C3A-4972-5A46-B3BF-EB69D5AB3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4A9932A-819C-9942-8909-ACAC7ADAF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AE5A-F0F9-B346-9872-CF193F9690C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4852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C3901A-5B25-2947-AA98-BE8F3D0EB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8E96A2F-A1BB-C94F-BF7E-9E0611FF58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1E11651-FCED-3445-9740-4B3F7A006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08B0-5757-1546-97A3-8710792DCBCB}" type="datetime1">
              <a:rPr lang="it-IT" smtClean="0"/>
              <a:t>29/06/21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1514A16-2242-C84E-9016-EE4FF922A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E78CBAE-7ECC-3046-BB7F-366D7E1AD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AE5A-F0F9-B346-9872-CF193F9690C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1985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6666F0-B5B0-484D-8FA7-5CD0615C0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CB80EB0-62EA-D14B-A696-38CF65E704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E2E176E-7E64-984E-87E2-704B60AF8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0AE0F-0590-DA41-9822-265100D8BD18}" type="datetime1">
              <a:rPr lang="it-IT" smtClean="0"/>
              <a:t>29/06/21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A045D63-F4FA-0D49-B914-AE22915F3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101E266-D42E-E141-BF72-4BA876502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AE5A-F0F9-B346-9872-CF193F9690C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5880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E14DB0-774A-D145-A75C-07056F638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90D9844-4269-CD46-B144-3E567A5F02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A9FCC58-CAFF-DB4D-A89E-AD3DADDA3B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83AA470-08D2-F748-BC0D-A76759FBF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E1AE1-F4D0-714A-AC57-7A6020BCC4DA}" type="datetime1">
              <a:rPr lang="it-IT" smtClean="0"/>
              <a:t>29/06/21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B81A990-ABCF-1147-B293-7075617F8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4AF0066-2C91-9A45-8205-511402632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AE5A-F0F9-B346-9872-CF193F9690C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9611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895242-7E16-0947-A954-23CBD3203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67D7847-DA98-1C41-BB76-1D127C280D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D9D9E83-8219-D640-81A3-7793DE1158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237E3A8-0E27-8948-90E1-D031FEC6E0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FB6845A-208B-2A4D-831A-6CDA139D66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6401DC3-008D-FF45-9B13-90A1CE30F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81688-20C6-7848-909C-958CFABF526D}" type="datetime1">
              <a:rPr lang="it-IT" smtClean="0"/>
              <a:t>29/06/21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175D33D-9A02-0542-964A-0226883A1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2F7D5BB7-8626-A644-A6B7-240E58EB9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AE5A-F0F9-B346-9872-CF193F9690C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1055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91CE8E-5C5B-8F44-99B4-9B96E7634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C7E8942-A769-B243-95A4-09A6679F0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BD1DC-10ED-BF4C-A78A-90873695EF3C}" type="datetime1">
              <a:rPr lang="it-IT" smtClean="0"/>
              <a:t>29/06/21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00EB5F1-9D61-0649-9EC5-03EE21E5F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4FF216B-449F-3440-BE78-2CB735572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AE5A-F0F9-B346-9872-CF193F9690C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7365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8FB0A0C-D454-364C-AAC5-3EF526A2D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8644A-1DA9-7644-9D3B-D920CFB0E309}" type="datetime1">
              <a:rPr lang="it-IT" smtClean="0"/>
              <a:t>29/06/21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CB22C59-7831-4546-9D9F-F5F4B5BFE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6110EE7-787D-834E-A338-A689371F2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AE5A-F0F9-B346-9872-CF193F9690C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7899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A196ECB-40D8-1F49-8621-5A5B9E857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29B8882-64CD-EF4B-BCC8-F813114C9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330CE04-6D6B-BC44-AECF-79229289AB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C661115-692B-7144-9492-6D58A7252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68687-8F21-2543-9B33-41F59144DDD9}" type="datetime1">
              <a:rPr lang="it-IT" smtClean="0"/>
              <a:t>29/06/21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7382D2E-E79F-EB44-A5C2-1E2022E32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0999F8B-C05A-6446-9EE5-45773DAEF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AE5A-F0F9-B346-9872-CF193F9690C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1342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0CC096-E673-8D45-91F3-551CFCDAD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4CDF641-2726-3449-88EB-CDB06C2097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6EC9BAF-31FA-5247-A156-B259E005CF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0569225-6D27-1C41-9E57-3C2D2D833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58B44-2D2B-7B45-991F-8704FAE9B05E}" type="datetime1">
              <a:rPr lang="it-IT" smtClean="0"/>
              <a:t>29/06/21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8C64D2C-3B33-4741-8892-E766D3637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2470EBB-CCF9-644B-AE49-05ACE858F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AE5A-F0F9-B346-9872-CF193F9690C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3981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84A5FA4-C2D2-3642-A920-1D3F14DCE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B37BBCD-691F-1D48-9FBC-6ECD5D619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D637CEA-C0F3-E84C-B380-A5466E7902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B739A-D32E-834A-B981-7F8ABD7F2E14}" type="datetime1">
              <a:rPr lang="it-IT" smtClean="0"/>
              <a:t>29/06/21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4D94355-35CC-2748-88B7-2698F44C87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F730D28-470A-C442-94B8-FF9DBBAD6E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CAE5A-F0F9-B346-9872-CF193F9690C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39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4"/>
          <p:cNvSpPr>
            <a:spLocks noGrp="1"/>
          </p:cNvSpPr>
          <p:nvPr>
            <p:ph type="title"/>
          </p:nvPr>
        </p:nvSpPr>
        <p:spPr>
          <a:xfrm>
            <a:off x="2478027" y="2087641"/>
            <a:ext cx="7548767" cy="991842"/>
          </a:xfrm>
        </p:spPr>
        <p:txBody>
          <a:bodyPr>
            <a:noAutofit/>
          </a:bodyPr>
          <a:lstStyle/>
          <a:p>
            <a:pPr algn="ctr"/>
            <a:r>
              <a:rPr lang="en-GB" sz="6600" b="1" dirty="0">
                <a:solidFill>
                  <a:srgbClr val="BF0000"/>
                </a:solidFill>
              </a:rPr>
              <a:t>NU_AT_FNAL </a:t>
            </a:r>
          </a:p>
        </p:txBody>
      </p:sp>
      <p:sp>
        <p:nvSpPr>
          <p:cNvPr id="4" name="Titolo 14"/>
          <p:cNvSpPr txBox="1">
            <a:spLocks/>
          </p:cNvSpPr>
          <p:nvPr/>
        </p:nvSpPr>
        <p:spPr>
          <a:xfrm>
            <a:off x="2137610" y="3602928"/>
            <a:ext cx="8229600" cy="17515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en-GB" sz="4000" b="1" dirty="0">
                <a:latin typeface="+mj-lt"/>
                <a:ea typeface="+mj-ea"/>
                <a:cs typeface="+mj-cs"/>
              </a:rPr>
              <a:t>Carla Distefano</a:t>
            </a:r>
          </a:p>
          <a:p>
            <a:pPr algn="ctr" defTabSz="457200">
              <a:spcBef>
                <a:spcPct val="0"/>
              </a:spcBef>
              <a:defRPr/>
            </a:pPr>
            <a:endParaRPr lang="en-GB" sz="4000" b="1" dirty="0">
              <a:latin typeface="+mj-lt"/>
              <a:ea typeface="+mj-ea"/>
              <a:cs typeface="+mj-cs"/>
            </a:endParaRPr>
          </a:p>
          <a:p>
            <a:pPr algn="ctr" defTabSz="457200">
              <a:spcBef>
                <a:spcPct val="0"/>
              </a:spcBef>
              <a:defRPr/>
            </a:pPr>
            <a:r>
              <a:rPr lang="en-GB" sz="4000" b="1" dirty="0" err="1">
                <a:latin typeface="+mj-lt"/>
                <a:ea typeface="+mj-ea"/>
                <a:cs typeface="+mj-cs"/>
              </a:rPr>
              <a:t>Riunione</a:t>
            </a:r>
            <a:r>
              <a:rPr lang="en-GB" sz="4000" b="1" dirty="0">
                <a:latin typeface="+mj-lt"/>
                <a:ea typeface="+mj-ea"/>
                <a:cs typeface="+mj-cs"/>
              </a:rPr>
              <a:t> Gruppo 2 LNS, </a:t>
            </a:r>
            <a:r>
              <a:rPr lang="en-GB" sz="4000" b="1" dirty="0" smtClean="0">
                <a:latin typeface="+mj-lt"/>
                <a:ea typeface="+mj-ea"/>
                <a:cs typeface="+mj-cs"/>
              </a:rPr>
              <a:t>30 </a:t>
            </a:r>
            <a:r>
              <a:rPr lang="en-GB" sz="4000" b="1" dirty="0" err="1" smtClean="0">
                <a:latin typeface="+mj-lt"/>
                <a:ea typeface="+mj-ea"/>
                <a:cs typeface="+mj-cs"/>
              </a:rPr>
              <a:t>Giugno</a:t>
            </a:r>
            <a:r>
              <a:rPr lang="en-GB" sz="4000" b="1" dirty="0" smtClean="0">
                <a:latin typeface="+mj-lt"/>
                <a:ea typeface="+mj-ea"/>
                <a:cs typeface="+mj-cs"/>
              </a:rPr>
              <a:t> 2021 </a:t>
            </a:r>
            <a:endParaRPr lang="en-GB" sz="4000" b="1" dirty="0">
              <a:latin typeface="+mj-lt"/>
              <a:ea typeface="+mj-ea"/>
              <a:cs typeface="+mj-cs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89BD2-9675-0741-9842-6FACD650C647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2973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8D3DD70-0A0B-6649-9FDB-F37C758677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99" t="12412" r="4383" b="13382"/>
          <a:stretch/>
        </p:blipFill>
        <p:spPr>
          <a:xfrm>
            <a:off x="1038321" y="1001252"/>
            <a:ext cx="10206628" cy="5781798"/>
          </a:xfrm>
          <a:prstGeom prst="rect">
            <a:avLst/>
          </a:prstGeom>
        </p:spPr>
      </p:pic>
      <p:sp>
        <p:nvSpPr>
          <p:cNvPr id="4" name="Titolo 14">
            <a:extLst>
              <a:ext uri="{FF2B5EF4-FFF2-40B4-BE49-F238E27FC236}">
                <a16:creationId xmlns="" xmlns:a16="http://schemas.microsoft.com/office/drawing/2014/main" id="{5FF9285E-F3AC-5D47-B461-A1E8403B0D0E}"/>
              </a:ext>
            </a:extLst>
          </p:cNvPr>
          <p:cNvSpPr txBox="1">
            <a:spLocks/>
          </p:cNvSpPr>
          <p:nvPr/>
        </p:nvSpPr>
        <p:spPr>
          <a:xfrm>
            <a:off x="1058110" y="321102"/>
            <a:ext cx="10186839" cy="5535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BF0000"/>
                </a:solidFill>
              </a:rPr>
              <a:t>Mass Hierarchy and CP Violation</a:t>
            </a:r>
            <a:endParaRPr lang="en-GB" sz="54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ED46CB41-E55B-B34C-A75F-AF662B0EA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AE5A-F0F9-B346-9872-CF193F9690CE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037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0BA3C879-13A9-794A-869F-F0327A39B3B0}"/>
              </a:ext>
            </a:extLst>
          </p:cNvPr>
          <p:cNvSpPr/>
          <p:nvPr/>
        </p:nvSpPr>
        <p:spPr>
          <a:xfrm>
            <a:off x="-1" y="1118100"/>
            <a:ext cx="12192001" cy="1171541"/>
          </a:xfrm>
          <a:prstGeom prst="rect">
            <a:avLst/>
          </a:prstGeom>
          <a:solidFill>
            <a:srgbClr val="D9F1F9"/>
          </a:solidFill>
          <a:ln>
            <a:solidFill>
              <a:srgbClr val="D0E7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8" name="Titolo 14">
            <a:extLst>
              <a:ext uri="{FF2B5EF4-FFF2-40B4-BE49-F238E27FC236}">
                <a16:creationId xmlns="" xmlns:a16="http://schemas.microsoft.com/office/drawing/2014/main" id="{AA9F6B49-4D3D-624A-97F9-BFCBD461AEEE}"/>
              </a:ext>
            </a:extLst>
          </p:cNvPr>
          <p:cNvSpPr txBox="1">
            <a:spLocks/>
          </p:cNvSpPr>
          <p:nvPr/>
        </p:nvSpPr>
        <p:spPr>
          <a:xfrm>
            <a:off x="1058110" y="321102"/>
            <a:ext cx="10186839" cy="5535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BF0000"/>
                </a:solidFill>
              </a:rPr>
              <a:t>DUNE: overview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A3D8C117-24ED-6347-8E0B-96EFE5644E91}"/>
              </a:ext>
            </a:extLst>
          </p:cNvPr>
          <p:cNvGrpSpPr/>
          <p:nvPr/>
        </p:nvGrpSpPr>
        <p:grpSpPr>
          <a:xfrm>
            <a:off x="-1" y="1118100"/>
            <a:ext cx="12197753" cy="5739899"/>
            <a:chOff x="5751" y="1247620"/>
            <a:chExt cx="12192001" cy="5610379"/>
          </a:xfrm>
        </p:grpSpPr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AC13E136-82B7-E249-84E2-025AEA09B980}"/>
                </a:ext>
              </a:extLst>
            </p:cNvPr>
            <p:cNvGrpSpPr/>
            <p:nvPr/>
          </p:nvGrpSpPr>
          <p:grpSpPr>
            <a:xfrm>
              <a:off x="5751" y="1450332"/>
              <a:ext cx="12192001" cy="5407667"/>
              <a:chOff x="-1" y="1981181"/>
              <a:chExt cx="12192001" cy="5407667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="" xmlns:a16="http://schemas.microsoft.com/office/drawing/2014/main" id="{A97DDDAA-23DF-7E49-8BA6-0A65EB0C18B6}"/>
                  </a:ext>
                </a:extLst>
              </p:cNvPr>
              <p:cNvSpPr/>
              <p:nvPr/>
            </p:nvSpPr>
            <p:spPr>
              <a:xfrm>
                <a:off x="-1" y="6217307"/>
                <a:ext cx="12192001" cy="1171541"/>
              </a:xfrm>
              <a:prstGeom prst="rect">
                <a:avLst/>
              </a:prstGeom>
              <a:solidFill>
                <a:srgbClr val="646567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="" xmlns:a16="http://schemas.microsoft.com/office/drawing/2014/main" id="{9F3885C7-EFD8-DD47-BBE3-29AF45F103B7}"/>
                  </a:ext>
                </a:extLst>
              </p:cNvPr>
              <p:cNvGrpSpPr/>
              <p:nvPr/>
            </p:nvGrpSpPr>
            <p:grpSpPr>
              <a:xfrm>
                <a:off x="0" y="1981181"/>
                <a:ext cx="12192000" cy="4584470"/>
                <a:chOff x="94883" y="1045190"/>
                <a:chExt cx="11807211" cy="4258221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="" xmlns:a16="http://schemas.microsoft.com/office/drawing/2014/main" id="{363D2ABB-A702-8D4B-BE92-1DAB426052B6}"/>
                    </a:ext>
                  </a:extLst>
                </p:cNvPr>
                <p:cNvGrpSpPr/>
                <p:nvPr/>
              </p:nvGrpSpPr>
              <p:grpSpPr>
                <a:xfrm>
                  <a:off x="94883" y="1045190"/>
                  <a:ext cx="11807211" cy="4132733"/>
                  <a:chOff x="94883" y="1045190"/>
                  <a:chExt cx="11807211" cy="4132733"/>
                </a:xfrm>
              </p:grpSpPr>
              <p:pic>
                <p:nvPicPr>
                  <p:cNvPr id="12292" name="Picture 4" descr="https://mod.fnal.gov/mod/stillphotos/2019/0000/19-0078-02.hr.jpg">
                    <a:extLst>
                      <a:ext uri="{FF2B5EF4-FFF2-40B4-BE49-F238E27FC236}">
                        <a16:creationId xmlns="" xmlns:a16="http://schemas.microsoft.com/office/drawing/2014/main" id="{EB51FB22-40E7-7E49-9CCB-DFD78FFA45B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78" r="2378"/>
                  <a:stretch/>
                </p:blipFill>
                <p:spPr bwMode="auto">
                  <a:xfrm>
                    <a:off x="94883" y="1045190"/>
                    <a:ext cx="11807211" cy="404812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7" name="TextBox 6">
                    <a:extLst>
                      <a:ext uri="{FF2B5EF4-FFF2-40B4-BE49-F238E27FC236}">
                        <a16:creationId xmlns="" xmlns:a16="http://schemas.microsoft.com/office/drawing/2014/main" id="{D94F1E75-EE4B-974F-AA85-595EF4067311}"/>
                      </a:ext>
                    </a:extLst>
                  </p:cNvPr>
                  <p:cNvSpPr txBox="1"/>
                  <p:nvPr/>
                </p:nvSpPr>
                <p:spPr>
                  <a:xfrm>
                    <a:off x="6140207" y="4577759"/>
                    <a:ext cx="1717096" cy="60016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it-IT" sz="11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rPr>
                      <a:t>575 m from the target</a:t>
                    </a:r>
                  </a:p>
                  <a:p>
                    <a:pPr algn="ctr"/>
                    <a:r>
                      <a:rPr lang="it-IT" sz="11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rPr>
                      <a:t>62 m under</a:t>
                    </a:r>
                    <a:r>
                      <a:rPr lang="it-IT" sz="1100" dirty="0">
                        <a:solidFill>
                          <a:srgbClr val="F8CBAD"/>
                        </a:solidFill>
                      </a:rPr>
                      <a:t>grou</a:t>
                    </a:r>
                    <a:r>
                      <a:rPr lang="it-IT" sz="11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rPr>
                      <a:t>nd</a:t>
                    </a:r>
                  </a:p>
                  <a:p>
                    <a:pPr algn="ctr"/>
                    <a:endParaRPr lang="it-IT" sz="1100" dirty="0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</a:endParaRPr>
                  </a:p>
                </p:txBody>
              </p:sp>
            </p:grpSp>
            <p:pic>
              <p:nvPicPr>
                <p:cNvPr id="1025" name="Picture 1" descr="page20image4466080">
                  <a:extLst>
                    <a:ext uri="{FF2B5EF4-FFF2-40B4-BE49-F238E27FC236}">
                      <a16:creationId xmlns="" xmlns:a16="http://schemas.microsoft.com/office/drawing/2014/main" id="{ACC6A39D-13D6-DC4B-87B4-F16DABF6F0D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34903" y="4541411"/>
                  <a:ext cx="1663700" cy="762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" name="Picture 5">
                  <a:extLst>
                    <a:ext uri="{FF2B5EF4-FFF2-40B4-BE49-F238E27FC236}">
                      <a16:creationId xmlns="" xmlns:a16="http://schemas.microsoft.com/office/drawing/2014/main" id="{6A5C554E-F1E9-FC46-8AEB-F1B681700B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527552" y="3794405"/>
                  <a:ext cx="876427" cy="778005"/>
                </a:xfrm>
                <a:prstGeom prst="rect">
                  <a:avLst/>
                </a:prstGeom>
              </p:spPr>
            </p:pic>
          </p:grpSp>
          <p:sp>
            <p:nvSpPr>
              <p:cNvPr id="10" name="Rectangle 9">
                <a:extLst>
                  <a:ext uri="{FF2B5EF4-FFF2-40B4-BE49-F238E27FC236}">
                    <a16:creationId xmlns="" xmlns:a16="http://schemas.microsoft.com/office/drawing/2014/main" id="{9B7F8562-E0F8-7C4A-B24D-E26DEF1BF5FC}"/>
                  </a:ext>
                </a:extLst>
              </p:cNvPr>
              <p:cNvSpPr/>
              <p:nvPr/>
            </p:nvSpPr>
            <p:spPr>
              <a:xfrm>
                <a:off x="11020458" y="4570313"/>
                <a:ext cx="97142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>
                    <a:solidFill>
                      <a:srgbClr val="4F7FBC"/>
                    </a:solidFill>
                    <a:latin typeface="Calibri" panose="020F0502020204030204" pitchFamily="34" charset="0"/>
                  </a:rPr>
                  <a:t>Chicago </a:t>
                </a:r>
                <a:endParaRPr lang="it-IT" dirty="0">
                  <a:effectLst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="" xmlns:a16="http://schemas.microsoft.com/office/drawing/2014/main" id="{C2C2E9FC-B704-8547-AE00-E4A41E013909}"/>
                  </a:ext>
                </a:extLst>
              </p:cNvPr>
              <p:cNvSpPr/>
              <p:nvPr/>
            </p:nvSpPr>
            <p:spPr>
              <a:xfrm>
                <a:off x="220863" y="4431814"/>
                <a:ext cx="893834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>
                    <a:solidFill>
                      <a:srgbClr val="4F7FBC"/>
                    </a:solidFill>
                    <a:latin typeface="Calibri" panose="020F0502020204030204" pitchFamily="34" charset="0"/>
                  </a:rPr>
                  <a:t>South </a:t>
                </a:r>
              </a:p>
              <a:p>
                <a:r>
                  <a:rPr lang="it-IT" dirty="0">
                    <a:solidFill>
                      <a:srgbClr val="4F7FBC"/>
                    </a:solidFill>
                    <a:latin typeface="Calibri" panose="020F0502020204030204" pitchFamily="34" charset="0"/>
                  </a:rPr>
                  <a:t>Dakota </a:t>
                </a:r>
                <a:endParaRPr lang="it-IT" dirty="0">
                  <a:effectLst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="" xmlns:a16="http://schemas.microsoft.com/office/drawing/2014/main" id="{4B4A2EB1-64B8-AD47-9F5C-E6ECF3057C87}"/>
                  </a:ext>
                </a:extLst>
              </p:cNvPr>
              <p:cNvSpPr/>
              <p:nvPr/>
            </p:nvSpPr>
            <p:spPr>
              <a:xfrm>
                <a:off x="3303790" y="6571437"/>
                <a:ext cx="1388522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11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rPr>
                  <a:t>1.5 km  under</a:t>
                </a:r>
                <a:r>
                  <a:rPr lang="it-IT" sz="1100" dirty="0">
                    <a:solidFill>
                      <a:srgbClr val="F8CBAD"/>
                    </a:solidFill>
                  </a:rPr>
                  <a:t>grou</a:t>
                </a:r>
                <a:r>
                  <a:rPr lang="it-IT" sz="11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rPr>
                  <a:t>nd</a:t>
                </a:r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160EFD5F-564A-C241-B29A-A67CB4C2425A}"/>
                </a:ext>
              </a:extLst>
            </p:cNvPr>
            <p:cNvSpPr/>
            <p:nvPr/>
          </p:nvSpPr>
          <p:spPr>
            <a:xfrm>
              <a:off x="205872" y="1247620"/>
              <a:ext cx="11791758" cy="15611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2200">
                  <a:solidFill>
                    <a:srgbClr val="E84F23"/>
                  </a:solidFill>
                  <a:latin typeface="ArialMT"/>
                </a:rPr>
                <a:t>• </a:t>
              </a:r>
              <a:r>
                <a:rPr lang="en-GB" sz="2200">
                  <a:solidFill>
                    <a:srgbClr val="3A5975"/>
                  </a:solidFill>
                  <a:latin typeface="Calibri" panose="020F0502020204030204" pitchFamily="34" charset="0"/>
                </a:rPr>
                <a:t>Neutrinos from high-power proton beam:</a:t>
              </a:r>
              <a:r>
                <a:rPr lang="en-GB" sz="2200">
                  <a:solidFill>
                    <a:srgbClr val="E84F23"/>
                  </a:solidFill>
                  <a:latin typeface="ArialMT"/>
                </a:rPr>
                <a:t> </a:t>
              </a:r>
              <a:r>
                <a:rPr lang="en-GB" sz="2200">
                  <a:latin typeface="Calibri" panose="020F0502020204030204" pitchFamily="34" charset="0"/>
                </a:rPr>
                <a:t>1.2 MW </a:t>
              </a:r>
              <a:r>
                <a:rPr lang="en-GB" sz="2200">
                  <a:solidFill>
                    <a:srgbClr val="E84F23"/>
                  </a:solidFill>
                  <a:latin typeface="Calibri" panose="020F0502020204030204" pitchFamily="34" charset="0"/>
                </a:rPr>
                <a:t>from day one; upgradeable to 2.4 MW </a:t>
              </a:r>
              <a:endParaRPr lang="en-GB" sz="2200"/>
            </a:p>
            <a:p>
              <a:pPr>
                <a:lnSpc>
                  <a:spcPct val="150000"/>
                </a:lnSpc>
              </a:pPr>
              <a:r>
                <a:rPr lang="en-GB" sz="2200">
                  <a:solidFill>
                    <a:srgbClr val="E84F23"/>
                  </a:solidFill>
                  <a:latin typeface="ArialMT"/>
                </a:rPr>
                <a:t>• </a:t>
              </a:r>
              <a:r>
                <a:rPr lang="en-GB" sz="2200">
                  <a:solidFill>
                    <a:srgbClr val="3A5975"/>
                  </a:solidFill>
                  <a:latin typeface="Calibri" panose="020F0502020204030204" pitchFamily="34" charset="0"/>
                </a:rPr>
                <a:t>Massive underground Liquid Argon Time Projection Chambers: </a:t>
              </a:r>
              <a:r>
                <a:rPr lang="en-GB" sz="2200">
                  <a:latin typeface="Calibri" panose="020F0502020204030204" pitchFamily="34" charset="0"/>
                </a:rPr>
                <a:t>4 x 17 kton </a:t>
              </a:r>
              <a:r>
                <a:rPr lang="en-GB" sz="2200">
                  <a:solidFill>
                    <a:srgbClr val="E84F23"/>
                  </a:solidFill>
                  <a:latin typeface="Calibri" panose="020F0502020204030204" pitchFamily="34" charset="0"/>
                </a:rPr>
                <a:t>fiducial mass of &gt; 40 kton </a:t>
              </a:r>
              <a:endParaRPr lang="en-GB" sz="2200"/>
            </a:p>
            <a:p>
              <a:pPr>
                <a:lnSpc>
                  <a:spcPct val="150000"/>
                </a:lnSpc>
              </a:pPr>
              <a:r>
                <a:rPr lang="en-GB" sz="2200">
                  <a:solidFill>
                    <a:srgbClr val="E84F23"/>
                  </a:solidFill>
                  <a:latin typeface="ArialMT"/>
                </a:rPr>
                <a:t>• </a:t>
              </a:r>
              <a:r>
                <a:rPr lang="en-GB" sz="2200">
                  <a:solidFill>
                    <a:srgbClr val="3A5975"/>
                  </a:solidFill>
                  <a:latin typeface="Calibri" panose="020F0502020204030204" pitchFamily="34" charset="0"/>
                </a:rPr>
                <a:t>Near detector to characterize the beam (100s of millions of neutrino interactions) </a:t>
              </a:r>
              <a:endParaRPr lang="en-GB" sz="2200">
                <a:effectLst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3BBCA488-A199-5741-83CE-C89AD9096A5F}"/>
              </a:ext>
            </a:extLst>
          </p:cNvPr>
          <p:cNvGrpSpPr/>
          <p:nvPr/>
        </p:nvGrpSpPr>
        <p:grpSpPr>
          <a:xfrm>
            <a:off x="7968004" y="5124124"/>
            <a:ext cx="2607929" cy="1761396"/>
            <a:chOff x="7968004" y="5124124"/>
            <a:chExt cx="2607929" cy="1761396"/>
          </a:xfrm>
        </p:grpSpPr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626D8A89-E993-C64C-8F8A-4536C8F5D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68004" y="5124124"/>
              <a:ext cx="2607929" cy="176139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E418EECF-264A-8947-9322-F62144C105A1}"/>
                </a:ext>
              </a:extLst>
            </p:cNvPr>
            <p:cNvSpPr txBox="1"/>
            <p:nvPr/>
          </p:nvSpPr>
          <p:spPr>
            <a:xfrm>
              <a:off x="8529565" y="5339533"/>
              <a:ext cx="7850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/>
                <a:t>FHC, ND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081665FD-EBA4-C341-88AF-390C1EE7AE62}"/>
              </a:ext>
            </a:extLst>
          </p:cNvPr>
          <p:cNvSpPr/>
          <p:nvPr/>
        </p:nvSpPr>
        <p:spPr>
          <a:xfrm>
            <a:off x="10744334" y="6147359"/>
            <a:ext cx="128501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solidFill>
                  <a:srgbClr val="F8CBAD"/>
                </a:solidFill>
                <a:latin typeface="CMR9"/>
              </a:rPr>
              <a:t>7</a:t>
            </a:r>
            <a:r>
              <a:rPr lang="it-IT" sz="1100" dirty="0">
                <a:solidFill>
                  <a:srgbClr val="F8CBAD"/>
                </a:solidFill>
                <a:latin typeface="CMMI9"/>
              </a:rPr>
              <a:t>.</a:t>
            </a:r>
            <a:r>
              <a:rPr lang="it-IT" sz="1100" dirty="0">
                <a:solidFill>
                  <a:srgbClr val="F8CBAD"/>
                </a:solidFill>
                <a:latin typeface="CMR9"/>
              </a:rPr>
              <a:t>5 </a:t>
            </a:r>
            <a:r>
              <a:rPr lang="it-IT" sz="1100" dirty="0">
                <a:solidFill>
                  <a:srgbClr val="F8CBAD"/>
                </a:solidFill>
                <a:latin typeface="CMSY9"/>
              </a:rPr>
              <a:t>× </a:t>
            </a:r>
            <a:r>
              <a:rPr lang="it-IT" sz="1100" dirty="0">
                <a:solidFill>
                  <a:srgbClr val="F8CBAD"/>
                </a:solidFill>
                <a:latin typeface="CMR9"/>
              </a:rPr>
              <a:t>10</a:t>
            </a:r>
            <a:r>
              <a:rPr lang="it-IT" sz="1100" baseline="30000" dirty="0">
                <a:solidFill>
                  <a:srgbClr val="F8CBAD"/>
                </a:solidFill>
                <a:latin typeface="CMR9"/>
              </a:rPr>
              <a:t>13</a:t>
            </a:r>
            <a:r>
              <a:rPr lang="it-IT" sz="1100" dirty="0">
                <a:solidFill>
                  <a:srgbClr val="F8CBAD"/>
                </a:solidFill>
                <a:latin typeface="CMR6"/>
              </a:rPr>
              <a:t> </a:t>
            </a:r>
            <a:r>
              <a:rPr lang="it-IT" sz="1100" dirty="0" err="1">
                <a:solidFill>
                  <a:srgbClr val="F8CBAD"/>
                </a:solidFill>
                <a:latin typeface="CMR9"/>
              </a:rPr>
              <a:t>protons</a:t>
            </a:r>
            <a:r>
              <a:rPr lang="it-IT" sz="1100" dirty="0">
                <a:solidFill>
                  <a:srgbClr val="F8CBAD"/>
                </a:solidFill>
                <a:latin typeface="CMR9"/>
              </a:rPr>
              <a:t> </a:t>
            </a:r>
            <a:r>
              <a:rPr lang="it-IT" sz="1100" dirty="0" err="1">
                <a:solidFill>
                  <a:srgbClr val="F8CBAD"/>
                </a:solidFill>
                <a:latin typeface="CMR9"/>
              </a:rPr>
              <a:t>every</a:t>
            </a:r>
            <a:r>
              <a:rPr lang="it-IT" sz="1100" dirty="0">
                <a:solidFill>
                  <a:srgbClr val="F8CBAD"/>
                </a:solidFill>
                <a:latin typeface="CMR9"/>
              </a:rPr>
              <a:t> 1.2 </a:t>
            </a:r>
            <a:r>
              <a:rPr lang="it-IT" sz="1100" dirty="0" err="1">
                <a:solidFill>
                  <a:srgbClr val="F8CBAD"/>
                </a:solidFill>
                <a:latin typeface="CMR9"/>
              </a:rPr>
              <a:t>seconds</a:t>
            </a:r>
            <a:r>
              <a:rPr lang="it-IT" sz="1100" dirty="0">
                <a:solidFill>
                  <a:srgbClr val="F8CBAD"/>
                </a:solidFill>
                <a:latin typeface="CMR9"/>
              </a:rPr>
              <a:t> </a:t>
            </a:r>
            <a:r>
              <a:rPr lang="it-IT" sz="1100" dirty="0" err="1">
                <a:solidFill>
                  <a:srgbClr val="F8CBAD"/>
                </a:solidFill>
                <a:latin typeface="CMR9"/>
              </a:rPr>
              <a:t>at</a:t>
            </a:r>
            <a:r>
              <a:rPr lang="it-IT" sz="1100" dirty="0">
                <a:solidFill>
                  <a:srgbClr val="F8CBAD"/>
                </a:solidFill>
                <a:latin typeface="CMR9"/>
              </a:rPr>
              <a:t> 120 </a:t>
            </a:r>
            <a:r>
              <a:rPr lang="it-IT" sz="1100" dirty="0" err="1">
                <a:solidFill>
                  <a:srgbClr val="F8CBAD"/>
                </a:solidFill>
                <a:latin typeface="CMR9"/>
              </a:rPr>
              <a:t>GeV</a:t>
            </a:r>
            <a:r>
              <a:rPr lang="it-IT" sz="1100" dirty="0">
                <a:solidFill>
                  <a:srgbClr val="F8CBAD"/>
                </a:solidFill>
                <a:latin typeface="CMR9"/>
              </a:rPr>
              <a:t> </a:t>
            </a:r>
            <a:endParaRPr lang="it-IT" sz="1100" dirty="0">
              <a:solidFill>
                <a:srgbClr val="F8CBAD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D8C468E8-2D4D-D541-A090-79D077875ACE}"/>
              </a:ext>
            </a:extLst>
          </p:cNvPr>
          <p:cNvSpPr txBox="1"/>
          <p:nvPr/>
        </p:nvSpPr>
        <p:spPr>
          <a:xfrm>
            <a:off x="231302" y="6378191"/>
            <a:ext cx="4631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On-axis detectors: broad neutrino energy range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105B6C31-F1F8-1E46-8327-012EC7B26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AE5A-F0F9-B346-9872-CF193F9690CE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0021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2"/>
          <a:srcRect r="5010"/>
          <a:stretch/>
        </p:blipFill>
        <p:spPr>
          <a:xfrm>
            <a:off x="4742690" y="1045957"/>
            <a:ext cx="7449310" cy="5801551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AE5A-F0F9-B346-9872-CF193F9690CE}" type="slidenum">
              <a:rPr lang="it-IT" smtClean="0"/>
              <a:t>12</a:t>
            </a:fld>
            <a:endParaRPr lang="it-IT"/>
          </a:p>
        </p:txBody>
      </p:sp>
      <p:sp>
        <p:nvSpPr>
          <p:cNvPr id="6" name="Titolo 14">
            <a:extLst>
              <a:ext uri="{FF2B5EF4-FFF2-40B4-BE49-F238E27FC236}">
                <a16:creationId xmlns="" xmlns:a16="http://schemas.microsoft.com/office/drawing/2014/main" id="{AA9F6B49-4D3D-624A-97F9-BFCBD461AEEE}"/>
              </a:ext>
            </a:extLst>
          </p:cNvPr>
          <p:cNvSpPr txBox="1">
            <a:spLocks/>
          </p:cNvSpPr>
          <p:nvPr/>
        </p:nvSpPr>
        <p:spPr>
          <a:xfrm>
            <a:off x="1500964" y="298668"/>
            <a:ext cx="9193782" cy="5535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 smtClean="0">
                <a:solidFill>
                  <a:srgbClr val="BF0000"/>
                </a:solidFill>
              </a:rPr>
              <a:t>The Far Detector</a:t>
            </a:r>
            <a:endParaRPr lang="en-GB" sz="5400" b="1" dirty="0">
              <a:solidFill>
                <a:srgbClr val="BF0000"/>
              </a:solidFill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540926" y="4507820"/>
            <a:ext cx="4451685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Proposed FD Technology </a:t>
            </a:r>
            <a:r>
              <a:rPr lang="en-GB" dirty="0"/>
              <a:t>tested in </a:t>
            </a:r>
            <a:r>
              <a:rPr lang="en-GB" dirty="0" err="1" smtClean="0"/>
              <a:t>ProtoDune</a:t>
            </a:r>
            <a:endParaRPr lang="en-GB" dirty="0" smtClean="0"/>
          </a:p>
          <a:p>
            <a:r>
              <a:rPr lang="en-GB" dirty="0" smtClean="0"/>
              <a:t>Run 1: 2018 </a:t>
            </a:r>
            <a:r>
              <a:rPr lang="mr-IN" dirty="0" smtClean="0"/>
              <a:t>–</a:t>
            </a:r>
            <a:r>
              <a:rPr lang="en-GB" dirty="0" smtClean="0"/>
              <a:t> 2020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Run 2: next year</a:t>
            </a:r>
            <a:endParaRPr lang="en-GB" dirty="0"/>
          </a:p>
        </p:txBody>
      </p:sp>
      <p:pic>
        <p:nvPicPr>
          <p:cNvPr id="17" name="Immagine 16" descr="Screenshot 2021-06-25 at 18.55.2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80" y="5187215"/>
            <a:ext cx="3825681" cy="930383"/>
          </a:xfrm>
          <a:prstGeom prst="rect">
            <a:avLst/>
          </a:prstGeom>
        </p:spPr>
      </p:pic>
      <p:grpSp>
        <p:nvGrpSpPr>
          <p:cNvPr id="19" name="Gruppo 18"/>
          <p:cNvGrpSpPr/>
          <p:nvPr/>
        </p:nvGrpSpPr>
        <p:grpSpPr>
          <a:xfrm>
            <a:off x="273067" y="852241"/>
            <a:ext cx="4469623" cy="3457361"/>
            <a:chOff x="273067" y="852241"/>
            <a:chExt cx="4469623" cy="3457361"/>
          </a:xfrm>
        </p:grpSpPr>
        <p:grpSp>
          <p:nvGrpSpPr>
            <p:cNvPr id="15" name="Gruppo 14"/>
            <p:cNvGrpSpPr/>
            <p:nvPr/>
          </p:nvGrpSpPr>
          <p:grpSpPr>
            <a:xfrm>
              <a:off x="273067" y="852241"/>
              <a:ext cx="4469623" cy="3457361"/>
              <a:chOff x="-772686" y="1081481"/>
              <a:chExt cx="4858149" cy="4278991"/>
            </a:xfrm>
          </p:grpSpPr>
          <p:pic>
            <p:nvPicPr>
              <p:cNvPr id="13" name="Immagine 12" descr="Screenshot 2021-06-25 at 18.48.35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3595"/>
              <a:stretch/>
            </p:blipFill>
            <p:spPr>
              <a:xfrm>
                <a:off x="-772686" y="4195428"/>
                <a:ext cx="4858149" cy="1165044"/>
              </a:xfrm>
              <a:prstGeom prst="rect">
                <a:avLst/>
              </a:prstGeom>
            </p:spPr>
          </p:pic>
          <p:sp>
            <p:nvSpPr>
              <p:cNvPr id="14" name="Rettangolo 13"/>
              <p:cNvSpPr/>
              <p:nvPr/>
            </p:nvSpPr>
            <p:spPr>
              <a:xfrm>
                <a:off x="3632510" y="1081481"/>
                <a:ext cx="452953" cy="300356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18" name="Immagine 17" descr="Screenshot 2021-06-25 at 18.48.35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519" b="42886"/>
            <a:stretch/>
          </p:blipFill>
          <p:spPr>
            <a:xfrm>
              <a:off x="273068" y="1242974"/>
              <a:ext cx="3910092" cy="20361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6325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Screenshot 2021-06-25 at 19.17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151" y="1749467"/>
            <a:ext cx="9140850" cy="5108533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AE5A-F0F9-B346-9872-CF193F9690CE}" type="slidenum">
              <a:rPr lang="it-IT" smtClean="0"/>
              <a:t>13</a:t>
            </a:fld>
            <a:endParaRPr lang="it-IT" dirty="0"/>
          </a:p>
        </p:txBody>
      </p:sp>
      <p:sp>
        <p:nvSpPr>
          <p:cNvPr id="6" name="Titolo 14">
            <a:extLst>
              <a:ext uri="{FF2B5EF4-FFF2-40B4-BE49-F238E27FC236}">
                <a16:creationId xmlns="" xmlns:a16="http://schemas.microsoft.com/office/drawing/2014/main" id="{AA9F6B49-4D3D-624A-97F9-BFCBD461AEEE}"/>
              </a:ext>
            </a:extLst>
          </p:cNvPr>
          <p:cNvSpPr txBox="1">
            <a:spLocks/>
          </p:cNvSpPr>
          <p:nvPr/>
        </p:nvSpPr>
        <p:spPr>
          <a:xfrm>
            <a:off x="1500964" y="298668"/>
            <a:ext cx="9193782" cy="5535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 smtClean="0">
                <a:solidFill>
                  <a:srgbClr val="BF0000"/>
                </a:solidFill>
              </a:rPr>
              <a:t>Photon Detection System</a:t>
            </a:r>
            <a:endParaRPr lang="en-GB" sz="5400" b="1" dirty="0">
              <a:solidFill>
                <a:srgbClr val="BF0000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435190" y="1120807"/>
            <a:ext cx="1154587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8000"/>
                </a:solidFill>
              </a:rPr>
              <a:t>LNS responsible </a:t>
            </a:r>
            <a:r>
              <a:rPr lang="en-GB" sz="2800" b="1" dirty="0" smtClean="0">
                <a:solidFill>
                  <a:srgbClr val="008000"/>
                </a:solidFill>
              </a:rPr>
              <a:t>for Qualification </a:t>
            </a:r>
            <a:r>
              <a:rPr lang="en-GB" sz="2800" b="1" dirty="0" smtClean="0">
                <a:solidFill>
                  <a:srgbClr val="008000"/>
                </a:solidFill>
              </a:rPr>
              <a:t>of electronic </a:t>
            </a:r>
            <a:r>
              <a:rPr lang="en-GB" sz="2800" b="1" dirty="0" smtClean="0">
                <a:solidFill>
                  <a:srgbClr val="008000"/>
                </a:solidFill>
              </a:rPr>
              <a:t>components at cryogenic temperatures</a:t>
            </a:r>
            <a:endParaRPr lang="en-GB" sz="2800" b="1" dirty="0" smtClean="0">
              <a:solidFill>
                <a:srgbClr val="008000"/>
              </a:solidFill>
            </a:endParaRPr>
          </a:p>
          <a:p>
            <a:endParaRPr lang="en-GB" sz="2000" dirty="0"/>
          </a:p>
          <a:p>
            <a:r>
              <a:rPr lang="en-GB" sz="2000" dirty="0" smtClean="0"/>
              <a:t>Prototype complete and working</a:t>
            </a:r>
          </a:p>
          <a:p>
            <a:endParaRPr lang="en-GB" sz="2000" dirty="0"/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624592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4">
            <a:extLst>
              <a:ext uri="{FF2B5EF4-FFF2-40B4-BE49-F238E27FC236}">
                <a16:creationId xmlns="" xmlns:a16="http://schemas.microsoft.com/office/drawing/2014/main" id="{A3854116-661A-C242-B92F-6C0FABA5EF4C}"/>
              </a:ext>
            </a:extLst>
          </p:cNvPr>
          <p:cNvSpPr txBox="1">
            <a:spLocks/>
          </p:cNvSpPr>
          <p:nvPr/>
        </p:nvSpPr>
        <p:spPr>
          <a:xfrm>
            <a:off x="2620047" y="255210"/>
            <a:ext cx="7318263" cy="5535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 smtClean="0">
                <a:solidFill>
                  <a:srgbClr val="BF0000"/>
                </a:solidFill>
              </a:rPr>
              <a:t>First results</a:t>
            </a:r>
            <a:endParaRPr lang="en-GB" sz="5400" b="1" dirty="0"/>
          </a:p>
        </p:txBody>
      </p:sp>
      <p:grpSp>
        <p:nvGrpSpPr>
          <p:cNvPr id="9" name="Gruppo 8"/>
          <p:cNvGrpSpPr/>
          <p:nvPr/>
        </p:nvGrpSpPr>
        <p:grpSpPr>
          <a:xfrm>
            <a:off x="408547" y="1390905"/>
            <a:ext cx="5041964" cy="4213614"/>
            <a:chOff x="408547" y="1532993"/>
            <a:chExt cx="5041964" cy="4213614"/>
          </a:xfrm>
        </p:grpSpPr>
        <p:pic>
          <p:nvPicPr>
            <p:cNvPr id="2" name="Immagine 1" descr="Screenshot 2021-06-25 at 19.30.48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547" y="1970156"/>
              <a:ext cx="5041964" cy="3776451"/>
            </a:xfrm>
            <a:prstGeom prst="rect">
              <a:avLst/>
            </a:prstGeom>
          </p:spPr>
        </p:pic>
        <p:sp>
          <p:nvSpPr>
            <p:cNvPr id="3" name="Rettangolo 2"/>
            <p:cNvSpPr/>
            <p:nvPr/>
          </p:nvSpPr>
          <p:spPr>
            <a:xfrm>
              <a:off x="852619" y="1532993"/>
              <a:ext cx="412987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 smtClean="0"/>
                <a:t>THS4531 </a:t>
              </a:r>
              <a:r>
                <a:rPr lang="en-GB" dirty="0"/>
                <a:t>output @ ambient </a:t>
              </a:r>
              <a:r>
                <a:rPr lang="en-GB" dirty="0" smtClean="0"/>
                <a:t>temperature</a:t>
              </a:r>
              <a:endParaRPr lang="en-GB" dirty="0"/>
            </a:p>
          </p:txBody>
        </p:sp>
      </p:grpSp>
      <p:grpSp>
        <p:nvGrpSpPr>
          <p:cNvPr id="10" name="Gruppo 9"/>
          <p:cNvGrpSpPr/>
          <p:nvPr/>
        </p:nvGrpSpPr>
        <p:grpSpPr>
          <a:xfrm>
            <a:off x="6403520" y="1390905"/>
            <a:ext cx="5026899" cy="4213614"/>
            <a:chOff x="6403520" y="1532993"/>
            <a:chExt cx="5026899" cy="4213614"/>
          </a:xfrm>
        </p:grpSpPr>
        <p:sp>
          <p:nvSpPr>
            <p:cNvPr id="7" name="Rettangolo 6"/>
            <p:cNvSpPr/>
            <p:nvPr/>
          </p:nvSpPr>
          <p:spPr>
            <a:xfrm>
              <a:off x="7630825" y="1532993"/>
              <a:ext cx="252954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THS4531 </a:t>
              </a:r>
              <a:r>
                <a:rPr lang="en-US" dirty="0"/>
                <a:t>output @ 77K</a:t>
              </a:r>
              <a:endParaRPr lang="en-GB" dirty="0"/>
            </a:p>
          </p:txBody>
        </p:sp>
        <p:pic>
          <p:nvPicPr>
            <p:cNvPr id="8" name="Immagine 7" descr="Screenshot 2021-06-25 at 19.32.06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3520" y="1970156"/>
              <a:ext cx="5026899" cy="3776451"/>
            </a:xfrm>
            <a:prstGeom prst="rect">
              <a:avLst/>
            </a:prstGeom>
          </p:spPr>
        </p:pic>
      </p:grpSp>
      <p:sp>
        <p:nvSpPr>
          <p:cNvPr id="11" name="CasellaDiTesto 10"/>
          <p:cNvSpPr txBox="1"/>
          <p:nvPr/>
        </p:nvSpPr>
        <p:spPr>
          <a:xfrm>
            <a:off x="435213" y="5843398"/>
            <a:ext cx="105430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 smtClean="0"/>
              <a:t>Prossimo</a:t>
            </a:r>
            <a:r>
              <a:rPr lang="en-GB" sz="2800" dirty="0" smtClean="0"/>
              <a:t> </a:t>
            </a:r>
            <a:r>
              <a:rPr lang="en-GB" sz="2800" dirty="0" err="1" smtClean="0"/>
              <a:t>passo</a:t>
            </a:r>
            <a:r>
              <a:rPr lang="en-GB" sz="2800" dirty="0" smtClean="0"/>
              <a:t>: </a:t>
            </a:r>
            <a:r>
              <a:rPr lang="en-GB" sz="2800" dirty="0" err="1" smtClean="0"/>
              <a:t>realizzazione</a:t>
            </a:r>
            <a:r>
              <a:rPr lang="en-GB" sz="2800" dirty="0" smtClean="0"/>
              <a:t> del </a:t>
            </a:r>
            <a:r>
              <a:rPr lang="en-GB" sz="2800" dirty="0" err="1" smtClean="0"/>
              <a:t>sistema</a:t>
            </a:r>
            <a:r>
              <a:rPr lang="en-GB" sz="2800" dirty="0" smtClean="0"/>
              <a:t> finale per la mass production</a:t>
            </a:r>
            <a:endParaRPr lang="en-GB" sz="2800" dirty="0"/>
          </a:p>
        </p:txBody>
      </p:sp>
      <p:sp>
        <p:nvSpPr>
          <p:cNvPr id="12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1ECAE5A-F0F9-B346-9872-CF193F9690CE}" type="slidenum">
              <a:rPr lang="it-IT" smtClean="0"/>
              <a:t>14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16640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5619" y="1"/>
            <a:ext cx="8376380" cy="5745712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AE5A-F0F9-B346-9872-CF193F9690CE}" type="slidenum">
              <a:rPr lang="it-IT" smtClean="0"/>
              <a:t>15</a:t>
            </a:fld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378500" y="1085403"/>
            <a:ext cx="6025019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sz="2400" dirty="0"/>
              <a:t>Multi-technology Near Detector, focused </a:t>
            </a:r>
            <a:r>
              <a:rPr lang="en-GB" sz="2400" dirty="0" smtClean="0"/>
              <a:t>on: 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GB" sz="2400" dirty="0" smtClean="0"/>
              <a:t>Precise characterization of neutrino beam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GB" sz="2400" dirty="0" smtClean="0"/>
              <a:t>Limitation of cross sections </a:t>
            </a:r>
            <a:r>
              <a:rPr lang="en-GB" sz="2400" dirty="0" smtClean="0"/>
              <a:t>uncertainties</a:t>
            </a:r>
            <a:endParaRPr lang="en-GB" sz="2400" dirty="0" smtClean="0"/>
          </a:p>
        </p:txBody>
      </p:sp>
      <p:sp>
        <p:nvSpPr>
          <p:cNvPr id="6" name="Titolo 14">
            <a:extLst>
              <a:ext uri="{FF2B5EF4-FFF2-40B4-BE49-F238E27FC236}">
                <a16:creationId xmlns="" xmlns:a16="http://schemas.microsoft.com/office/drawing/2014/main" id="{AA9F6B49-4D3D-624A-97F9-BFCBD461AEEE}"/>
              </a:ext>
            </a:extLst>
          </p:cNvPr>
          <p:cNvSpPr txBox="1">
            <a:spLocks/>
          </p:cNvSpPr>
          <p:nvPr/>
        </p:nvSpPr>
        <p:spPr>
          <a:xfrm>
            <a:off x="275325" y="298668"/>
            <a:ext cx="9193782" cy="5535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 smtClean="0">
                <a:solidFill>
                  <a:srgbClr val="BF0000"/>
                </a:solidFill>
              </a:rPr>
              <a:t>The Near Detector complex</a:t>
            </a:r>
            <a:endParaRPr lang="en-GB" sz="5400" b="1" dirty="0">
              <a:solidFill>
                <a:srgbClr val="BF0000"/>
              </a:solidFill>
            </a:endParaRPr>
          </a:p>
        </p:txBody>
      </p:sp>
      <p:grpSp>
        <p:nvGrpSpPr>
          <p:cNvPr id="10" name="Gruppo 9"/>
          <p:cNvGrpSpPr/>
          <p:nvPr/>
        </p:nvGrpSpPr>
        <p:grpSpPr>
          <a:xfrm>
            <a:off x="378500" y="2662374"/>
            <a:ext cx="3792376" cy="898707"/>
            <a:chOff x="433304" y="4349701"/>
            <a:chExt cx="2868706" cy="898707"/>
          </a:xfrm>
        </p:grpSpPr>
        <p:sp>
          <p:nvSpPr>
            <p:cNvPr id="9" name="Rettangolo 8"/>
            <p:cNvSpPr/>
            <p:nvPr/>
          </p:nvSpPr>
          <p:spPr>
            <a:xfrm>
              <a:off x="433304" y="4378108"/>
              <a:ext cx="2868706" cy="8703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550643" y="4349701"/>
              <a:ext cx="2460163" cy="898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GB" sz="2400" dirty="0" smtClean="0">
                  <a:solidFill>
                    <a:schemeClr val="bg1"/>
                  </a:solidFill>
                </a:rPr>
                <a:t>Italian group mainly involved in </a:t>
              </a:r>
              <a:r>
                <a:rPr lang="en-GB" sz="2400" b="1" dirty="0" smtClean="0">
                  <a:solidFill>
                    <a:schemeClr val="bg1"/>
                  </a:solidFill>
                </a:rPr>
                <a:t>SAND</a:t>
              </a:r>
              <a:endParaRPr lang="en-GB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Rettangolo 4"/>
          <p:cNvSpPr/>
          <p:nvPr/>
        </p:nvSpPr>
        <p:spPr>
          <a:xfrm>
            <a:off x="239798" y="5749004"/>
            <a:ext cx="11235025" cy="764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AU" sz="2000" dirty="0" smtClean="0">
                <a:cs typeface="Calibri"/>
              </a:rPr>
              <a:t>SAND is </a:t>
            </a:r>
            <a:r>
              <a:rPr lang="en-AU" sz="2000" dirty="0">
                <a:cs typeface="Calibri"/>
              </a:rPr>
              <a:t>the only </a:t>
            </a:r>
            <a:r>
              <a:rPr lang="en-AU" sz="2000" dirty="0" smtClean="0">
                <a:cs typeface="Calibri"/>
              </a:rPr>
              <a:t>component </a:t>
            </a:r>
            <a:r>
              <a:rPr lang="en-AU" sz="2000" dirty="0">
                <a:cs typeface="Calibri"/>
              </a:rPr>
              <a:t>that will be permanently </a:t>
            </a:r>
            <a:r>
              <a:rPr lang="en-AU" sz="2000" dirty="0" smtClean="0">
                <a:cs typeface="Calibri"/>
              </a:rPr>
              <a:t>located </a:t>
            </a:r>
          </a:p>
          <a:p>
            <a:pPr algn="just">
              <a:lnSpc>
                <a:spcPct val="110000"/>
              </a:lnSpc>
            </a:pPr>
            <a:r>
              <a:rPr lang="en-AU" sz="2000" dirty="0" smtClean="0">
                <a:cs typeface="Calibri"/>
              </a:rPr>
              <a:t>on</a:t>
            </a:r>
            <a:r>
              <a:rPr lang="en-AU" sz="2000" dirty="0">
                <a:cs typeface="Calibri"/>
              </a:rPr>
              <a:t>-axis along the neutrino beam (the other systems will move off-axis for about 50% of the time). </a:t>
            </a:r>
            <a:endParaRPr lang="en-AU" sz="2000" dirty="0">
              <a:cs typeface="Calibri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75325" y="3876591"/>
            <a:ext cx="366255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AU" sz="2000" dirty="0" smtClean="0">
                <a:cs typeface="Calibri"/>
              </a:rPr>
              <a:t>SAND will </a:t>
            </a:r>
            <a:r>
              <a:rPr lang="en-AU" sz="2000" dirty="0">
                <a:cs typeface="Calibri"/>
              </a:rPr>
              <a:t>continuously monitor the rate, spectrum and profile of the neutrino beam </a:t>
            </a:r>
            <a:r>
              <a:rPr lang="en-AU" sz="2000" dirty="0">
                <a:cs typeface="Calibri"/>
                <a:sym typeface="Wingdings" pitchFamily="2" charset="2"/>
              </a:rPr>
              <a:t> </a:t>
            </a:r>
            <a:r>
              <a:rPr lang="en-AU" sz="2000" dirty="0">
                <a:cs typeface="Calibri"/>
              </a:rPr>
              <a:t>real time variations of the beam operating </a:t>
            </a:r>
            <a:r>
              <a:rPr lang="en-AU" sz="2000" dirty="0" smtClean="0">
                <a:cs typeface="Calibri"/>
              </a:rPr>
              <a:t>conditions</a:t>
            </a:r>
            <a:endParaRPr lang="en-AU" sz="2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5250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page11image24713312">
            <a:extLst>
              <a:ext uri="{FF2B5EF4-FFF2-40B4-BE49-F238E27FC236}">
                <a16:creationId xmlns="" xmlns:a16="http://schemas.microsoft.com/office/drawing/2014/main" id="{CEE5F10B-D4C1-4246-A659-614FD36F1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388" y="4352516"/>
            <a:ext cx="5641742" cy="228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236E790-1530-E340-8660-0845FF99C353}"/>
              </a:ext>
            </a:extLst>
          </p:cNvPr>
          <p:cNvSpPr/>
          <p:nvPr/>
        </p:nvSpPr>
        <p:spPr>
          <a:xfrm>
            <a:off x="425532" y="1294466"/>
            <a:ext cx="7603292" cy="3319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AU" dirty="0">
                <a:latin typeface="Calibri"/>
                <a:cs typeface="Calibri"/>
              </a:rPr>
              <a:t>Solenoidal superconducting magnet 0.6 T (KLOE magnet)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AU" dirty="0">
                <a:latin typeface="Calibri"/>
                <a:cs typeface="Calibri"/>
              </a:rPr>
              <a:t>4π electromagnetic calorimeter (KLOE ECAL)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AU" dirty="0" smtClean="0">
                <a:latin typeface="Calibri"/>
                <a:cs typeface="Calibri"/>
              </a:rPr>
              <a:t>Inner tracker</a:t>
            </a:r>
            <a:endParaRPr lang="en-AU" dirty="0">
              <a:latin typeface="Calibri"/>
              <a:cs typeface="Calibri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AU" dirty="0" smtClean="0">
                <a:latin typeface="Calibri"/>
                <a:cs typeface="Calibri"/>
              </a:rPr>
              <a:t>GRAIN</a:t>
            </a:r>
            <a:r>
              <a:rPr lang="en-AU" dirty="0" smtClean="0">
                <a:latin typeface="Calibri"/>
                <a:cs typeface="Calibri"/>
              </a:rPr>
              <a:t>: thin </a:t>
            </a:r>
            <a:r>
              <a:rPr lang="en-AU" dirty="0">
                <a:latin typeface="Calibri"/>
                <a:cs typeface="Calibri"/>
              </a:rPr>
              <a:t>LAr meniscus target (～ 1 ton)</a:t>
            </a:r>
          </a:p>
          <a:p>
            <a:pPr>
              <a:lnSpc>
                <a:spcPct val="130000"/>
              </a:lnSpc>
            </a:pPr>
            <a:endParaRPr lang="en-AU" dirty="0">
              <a:latin typeface="Calibri"/>
              <a:cs typeface="Calibri"/>
            </a:endParaRPr>
          </a:p>
          <a:p>
            <a:pPr>
              <a:lnSpc>
                <a:spcPct val="130000"/>
              </a:lnSpc>
            </a:pPr>
            <a:r>
              <a:rPr lang="en-AU" dirty="0" smtClean="0">
                <a:latin typeface="Calibri"/>
                <a:cs typeface="Calibri"/>
              </a:rPr>
              <a:t>Different </a:t>
            </a:r>
            <a:r>
              <a:rPr lang="en-AU" dirty="0">
                <a:cs typeface="Calibri"/>
              </a:rPr>
              <a:t>options </a:t>
            </a:r>
            <a:r>
              <a:rPr lang="en-AU" dirty="0" smtClean="0">
                <a:cs typeface="Calibri"/>
              </a:rPr>
              <a:t>for the inner tracker are </a:t>
            </a:r>
            <a:r>
              <a:rPr lang="en-AU" dirty="0" smtClean="0">
                <a:latin typeface="Calibri"/>
                <a:cs typeface="Calibri"/>
              </a:rPr>
              <a:t>under </a:t>
            </a:r>
            <a:r>
              <a:rPr lang="en-AU" dirty="0" smtClean="0">
                <a:latin typeface="Calibri"/>
                <a:cs typeface="Calibri"/>
              </a:rPr>
              <a:t>investigation:</a:t>
            </a:r>
            <a:endParaRPr lang="en-AU" dirty="0">
              <a:latin typeface="Calibri"/>
              <a:cs typeface="Calibri"/>
            </a:endParaRPr>
          </a:p>
          <a:p>
            <a:pPr marL="0" lvl="1">
              <a:lnSpc>
                <a:spcPct val="130000"/>
              </a:lnSpc>
            </a:pPr>
            <a:r>
              <a:rPr lang="en-AU" dirty="0">
                <a:latin typeface="Calibri"/>
                <a:cs typeface="Calibri"/>
              </a:rPr>
              <a:t>• </a:t>
            </a:r>
            <a:r>
              <a:rPr lang="en-AU" dirty="0" smtClean="0">
                <a:latin typeface="Calibri"/>
                <a:cs typeface="Calibri"/>
              </a:rPr>
              <a:t>3DST (</a:t>
            </a:r>
            <a:r>
              <a:rPr lang="en-AU" dirty="0">
                <a:cs typeface="Calibri"/>
              </a:rPr>
              <a:t>3D scintillator </a:t>
            </a:r>
            <a:r>
              <a:rPr lang="en-AU" dirty="0" smtClean="0">
                <a:cs typeface="Calibri"/>
              </a:rPr>
              <a:t>tracker</a:t>
            </a:r>
            <a:r>
              <a:rPr lang="en-AU" dirty="0" smtClean="0">
                <a:latin typeface="Calibri"/>
                <a:cs typeface="Calibri"/>
              </a:rPr>
              <a:t>) + </a:t>
            </a:r>
            <a:r>
              <a:rPr lang="en-AU" dirty="0">
                <a:latin typeface="Calibri"/>
                <a:cs typeface="Calibri"/>
              </a:rPr>
              <a:t>TPC </a:t>
            </a:r>
            <a:r>
              <a:rPr lang="en-AU" dirty="0" smtClean="0">
                <a:latin typeface="Calibri"/>
                <a:cs typeface="Calibri"/>
              </a:rPr>
              <a:t>(as in T2K</a:t>
            </a:r>
            <a:r>
              <a:rPr lang="en-AU" dirty="0">
                <a:latin typeface="Calibri"/>
                <a:cs typeface="Calibri"/>
              </a:rPr>
              <a:t>- </a:t>
            </a:r>
            <a:r>
              <a:rPr lang="en-AU" dirty="0" smtClean="0">
                <a:latin typeface="Calibri"/>
                <a:cs typeface="Calibri"/>
              </a:rPr>
              <a:t>Near Detector)</a:t>
            </a:r>
            <a:endParaRPr lang="en-AU" dirty="0">
              <a:latin typeface="Calibri"/>
              <a:cs typeface="Calibri"/>
            </a:endParaRPr>
          </a:p>
          <a:p>
            <a:pPr>
              <a:lnSpc>
                <a:spcPct val="130000"/>
              </a:lnSpc>
            </a:pPr>
            <a:r>
              <a:rPr lang="en-AU" dirty="0">
                <a:latin typeface="Calibri"/>
                <a:cs typeface="Calibri"/>
              </a:rPr>
              <a:t>• </a:t>
            </a:r>
            <a:r>
              <a:rPr lang="en-AU" dirty="0" smtClean="0">
                <a:latin typeface="Calibri"/>
                <a:cs typeface="Calibri"/>
              </a:rPr>
              <a:t>3DST + STT (</a:t>
            </a:r>
            <a:r>
              <a:rPr lang="en-AU" dirty="0" smtClean="0">
                <a:cs typeface="Calibri"/>
              </a:rPr>
              <a:t>Straw </a:t>
            </a:r>
            <a:r>
              <a:rPr lang="en-AU" dirty="0">
                <a:cs typeface="Calibri"/>
              </a:rPr>
              <a:t>Tube </a:t>
            </a:r>
            <a:r>
              <a:rPr lang="en-AU" dirty="0" smtClean="0">
                <a:cs typeface="Calibri"/>
              </a:rPr>
              <a:t>Tracker)</a:t>
            </a:r>
          </a:p>
          <a:p>
            <a:pPr>
              <a:lnSpc>
                <a:spcPct val="130000"/>
              </a:lnSpc>
            </a:pPr>
            <a:r>
              <a:rPr lang="en-AU" dirty="0" smtClean="0">
                <a:cs typeface="Calibri"/>
              </a:rPr>
              <a:t>• </a:t>
            </a:r>
            <a:r>
              <a:rPr lang="en-AU" u="sng" dirty="0">
                <a:cs typeface="Calibri"/>
              </a:rPr>
              <a:t>STT </a:t>
            </a:r>
            <a:r>
              <a:rPr lang="en-AU" u="sng" dirty="0" smtClean="0">
                <a:cs typeface="Calibri"/>
              </a:rPr>
              <a:t>(+ TPC) </a:t>
            </a:r>
            <a:endParaRPr lang="en-AU" u="sng" dirty="0">
              <a:latin typeface="Calibri"/>
              <a:cs typeface="Calibri"/>
            </a:endParaRPr>
          </a:p>
        </p:txBody>
      </p:sp>
      <p:sp>
        <p:nvSpPr>
          <p:cNvPr id="24" name="Titolo 14">
            <a:extLst>
              <a:ext uri="{FF2B5EF4-FFF2-40B4-BE49-F238E27FC236}">
                <a16:creationId xmlns="" xmlns:a16="http://schemas.microsoft.com/office/drawing/2014/main" id="{A3854116-661A-C242-B92F-6C0FABA5EF4C}"/>
              </a:ext>
            </a:extLst>
          </p:cNvPr>
          <p:cNvSpPr txBox="1">
            <a:spLocks/>
          </p:cNvSpPr>
          <p:nvPr/>
        </p:nvSpPr>
        <p:spPr>
          <a:xfrm>
            <a:off x="239843" y="373526"/>
            <a:ext cx="5289838" cy="5535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BF0000"/>
                </a:solidFill>
              </a:rPr>
              <a:t>SAND concept</a:t>
            </a:r>
            <a:endParaRPr lang="en-GB" sz="5400" b="1" dirty="0"/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54CB5631-DE25-8747-9EDA-D869D6B79118}"/>
              </a:ext>
            </a:extLst>
          </p:cNvPr>
          <p:cNvGrpSpPr/>
          <p:nvPr/>
        </p:nvGrpSpPr>
        <p:grpSpPr>
          <a:xfrm>
            <a:off x="7218566" y="565152"/>
            <a:ext cx="4713688" cy="3473185"/>
            <a:chOff x="8120953" y="650313"/>
            <a:chExt cx="4713688" cy="3473185"/>
          </a:xfrm>
        </p:grpSpPr>
        <p:pic>
          <p:nvPicPr>
            <p:cNvPr id="2" name="Picture 1">
              <a:extLst>
                <a:ext uri="{FF2B5EF4-FFF2-40B4-BE49-F238E27FC236}">
                  <a16:creationId xmlns="" xmlns:a16="http://schemas.microsoft.com/office/drawing/2014/main" id="{26581B8C-18E3-BC4A-B5C0-2AE835B04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20953" y="650313"/>
              <a:ext cx="3005101" cy="3473185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D70E9460-0D07-B344-BE32-E56810D44930}"/>
                </a:ext>
              </a:extLst>
            </p:cNvPr>
            <p:cNvSpPr/>
            <p:nvPr/>
          </p:nvSpPr>
          <p:spPr>
            <a:xfrm>
              <a:off x="11331372" y="1664100"/>
              <a:ext cx="6607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dirty="0">
                  <a:latin typeface="LMSans12"/>
                </a:rPr>
                <a:t>3DST</a:t>
              </a:r>
              <a:endParaRPr lang="it-IT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0A5F2B4B-8E4D-AA44-B88D-30818C0561B4}"/>
                </a:ext>
              </a:extLst>
            </p:cNvPr>
            <p:cNvSpPr/>
            <p:nvPr/>
          </p:nvSpPr>
          <p:spPr>
            <a:xfrm>
              <a:off x="11310433" y="873552"/>
              <a:ext cx="64844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dirty="0">
                  <a:latin typeface="LMSans12"/>
                </a:rPr>
                <a:t>ECAL</a:t>
              </a:r>
              <a:endParaRPr lang="it-IT" dirty="0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="" xmlns:a16="http://schemas.microsoft.com/office/drawing/2014/main" id="{49D8351F-FFF0-DC43-9590-129CBE0916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74281" y="1905439"/>
              <a:ext cx="963246" cy="51701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05B2B201-0A03-C844-97E7-D30C0F2CE1FD}"/>
                </a:ext>
              </a:extLst>
            </p:cNvPr>
            <p:cNvSpPr/>
            <p:nvPr/>
          </p:nvSpPr>
          <p:spPr>
            <a:xfrm>
              <a:off x="11307211" y="2306230"/>
              <a:ext cx="152743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dirty="0" err="1" smtClean="0">
                  <a:latin typeface="LMSans12"/>
                </a:rPr>
                <a:t>magnet</a:t>
              </a:r>
              <a:r>
                <a:rPr lang="it-IT" dirty="0" smtClean="0">
                  <a:latin typeface="LMSans12"/>
                </a:rPr>
                <a:t> coil </a:t>
              </a:r>
              <a:endParaRPr lang="it-IT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52198429-5517-0A47-AF67-A0AA874EDBB2}"/>
                </a:ext>
              </a:extLst>
            </p:cNvPr>
            <p:cNvSpPr/>
            <p:nvPr/>
          </p:nvSpPr>
          <p:spPr>
            <a:xfrm>
              <a:off x="11307212" y="3000790"/>
              <a:ext cx="62017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dirty="0" err="1">
                  <a:latin typeface="LMSans12"/>
                </a:rPr>
                <a:t>yoke</a:t>
              </a:r>
              <a:endParaRPr lang="it-IT" dirty="0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="" xmlns:a16="http://schemas.microsoft.com/office/drawing/2014/main" id="{97FB7944-56D2-C340-9857-EFD5B242FD04}"/>
                </a:ext>
              </a:extLst>
            </p:cNvPr>
            <p:cNvCxnSpPr>
              <a:cxnSpLocks/>
              <a:stCxn id="16" idx="1"/>
            </p:cNvCxnSpPr>
            <p:nvPr/>
          </p:nvCxnSpPr>
          <p:spPr>
            <a:xfrm flipH="1">
              <a:off x="10684368" y="3185456"/>
              <a:ext cx="622844" cy="13912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48B32CCC-6D42-2E48-AD87-9EA3CCED38AB}"/>
                </a:ext>
              </a:extLst>
            </p:cNvPr>
            <p:cNvSpPr/>
            <p:nvPr/>
          </p:nvSpPr>
          <p:spPr>
            <a:xfrm>
              <a:off x="11331372" y="1200025"/>
              <a:ext cx="5389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dirty="0">
                  <a:latin typeface="LMSans12"/>
                </a:rPr>
                <a:t>TPC</a:t>
              </a:r>
              <a:endParaRPr lang="it-IT" dirty="0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="" xmlns:a16="http://schemas.microsoft.com/office/drawing/2014/main" id="{BE3C64F2-22B2-214B-91BC-99CD926BED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60431" y="1392837"/>
              <a:ext cx="963246" cy="51701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="" xmlns:a16="http://schemas.microsoft.com/office/drawing/2014/main" id="{533C3410-5285-F548-880D-9DE6161DC8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27181" y="1110205"/>
              <a:ext cx="963246" cy="51701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="" xmlns:a16="http://schemas.microsoft.com/office/drawing/2014/main" id="{69D4608B-3D6D-7647-B91C-F63520DA73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26681" y="2758167"/>
              <a:ext cx="983348" cy="44844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F172035-D402-9B49-8D77-9E0B8458E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AE5A-F0F9-B346-9872-CF193F9690CE}" type="slidenum">
              <a:rPr lang="it-IT" smtClean="0"/>
              <a:t>16</a:t>
            </a:fld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425532" y="4844719"/>
            <a:ext cx="5809241" cy="1412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AU" dirty="0" smtClean="0">
                <a:cs typeface="Calibri"/>
              </a:rPr>
              <a:t>SAND can </a:t>
            </a:r>
            <a:r>
              <a:rPr lang="en-AU" dirty="0">
                <a:cs typeface="Calibri"/>
              </a:rPr>
              <a:t>provide unique constraints on the systematic uncertainties related to nuclear effects by performing various measurements with targets different from argon, most notably carbon and hydrogen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2944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olo 14">
            <a:extLst>
              <a:ext uri="{FF2B5EF4-FFF2-40B4-BE49-F238E27FC236}">
                <a16:creationId xmlns="" xmlns:a16="http://schemas.microsoft.com/office/drawing/2014/main" id="{A3854116-661A-C242-B92F-6C0FABA5EF4C}"/>
              </a:ext>
            </a:extLst>
          </p:cNvPr>
          <p:cNvSpPr txBox="1">
            <a:spLocks/>
          </p:cNvSpPr>
          <p:nvPr/>
        </p:nvSpPr>
        <p:spPr>
          <a:xfrm>
            <a:off x="248702" y="373525"/>
            <a:ext cx="7318263" cy="5535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 smtClean="0">
                <a:solidFill>
                  <a:srgbClr val="BF0000"/>
                </a:solidFill>
              </a:rPr>
              <a:t>LNS activities in SAND</a:t>
            </a:r>
            <a:endParaRPr lang="en-GB" sz="54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F172035-D402-9B49-8D77-9E0B8458E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AE5A-F0F9-B346-9872-CF193F9690CE}" type="slidenum">
              <a:rPr lang="it-IT" smtClean="0"/>
              <a:t>17</a:t>
            </a:fld>
            <a:endParaRPr lang="it-IT"/>
          </a:p>
        </p:txBody>
      </p:sp>
      <p:grpSp>
        <p:nvGrpSpPr>
          <p:cNvPr id="9" name="Gruppo 8"/>
          <p:cNvGrpSpPr/>
          <p:nvPr/>
        </p:nvGrpSpPr>
        <p:grpSpPr>
          <a:xfrm>
            <a:off x="7877839" y="195372"/>
            <a:ext cx="4183160" cy="6160978"/>
            <a:chOff x="7877839" y="195372"/>
            <a:chExt cx="4183160" cy="6160978"/>
          </a:xfrm>
        </p:grpSpPr>
        <p:sp>
          <p:nvSpPr>
            <p:cNvPr id="7" name="Rettangolo 6"/>
            <p:cNvSpPr/>
            <p:nvPr/>
          </p:nvSpPr>
          <p:spPr>
            <a:xfrm>
              <a:off x="7877839" y="195372"/>
              <a:ext cx="4183160" cy="6160978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Immagine 5" descr="Screenshot 2021-06-25 at 18.07.2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8557" y="230896"/>
              <a:ext cx="3377210" cy="6061046"/>
            </a:xfrm>
            <a:prstGeom prst="rect">
              <a:avLst/>
            </a:prstGeom>
          </p:spPr>
        </p:pic>
      </p:grpSp>
      <p:pic>
        <p:nvPicPr>
          <p:cNvPr id="10" name="Immagine 9" descr="Screenshot 2021-06-25 at 18.07.3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r="16662" b="18592"/>
          <a:stretch/>
        </p:blipFill>
        <p:spPr>
          <a:xfrm>
            <a:off x="3827985" y="3826202"/>
            <a:ext cx="3952158" cy="2940520"/>
          </a:xfrm>
          <a:prstGeom prst="rect">
            <a:avLst/>
          </a:prstGeom>
        </p:spPr>
      </p:pic>
      <p:pic>
        <p:nvPicPr>
          <p:cNvPr id="13" name="Immagine 12" descr="Screenshot 2021-06-25 at 18.07.5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4" r="9149"/>
          <a:stretch/>
        </p:blipFill>
        <p:spPr>
          <a:xfrm>
            <a:off x="124339" y="3950536"/>
            <a:ext cx="3783495" cy="2868631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532864" y="1316410"/>
            <a:ext cx="703410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Monte Carlo </a:t>
            </a:r>
            <a:r>
              <a:rPr 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simulations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: generation of neutrino </a:t>
            </a:r>
            <a:r>
              <a:rPr 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events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with GENIE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, mass production</a:t>
            </a:r>
          </a:p>
          <a:p>
            <a:pPr algn="just"/>
            <a:endParaRPr lang="en-GB" sz="2000" dirty="0" smtClean="0"/>
          </a:p>
          <a:p>
            <a:pPr algn="just"/>
            <a:r>
              <a:rPr lang="en-GB" sz="2000" dirty="0" smtClean="0"/>
              <a:t>Possible application of low</a:t>
            </a:r>
            <a:r>
              <a:rPr lang="en-GB" sz="2000" dirty="0"/>
              <a:t>-nu </a:t>
            </a:r>
            <a:r>
              <a:rPr lang="en-GB" sz="2000" dirty="0" smtClean="0"/>
              <a:t>method:</a:t>
            </a:r>
          </a:p>
          <a:p>
            <a:pPr algn="just"/>
            <a:endParaRPr lang="en-GB" sz="2000" dirty="0" smtClean="0"/>
          </a:p>
          <a:p>
            <a:pPr algn="just"/>
            <a:r>
              <a:rPr lang="en-GB" sz="2000" dirty="0" smtClean="0"/>
              <a:t>Inclusive </a:t>
            </a:r>
            <a:r>
              <a:rPr lang="en-GB" sz="2000" dirty="0"/>
              <a:t>CC neutrino </a:t>
            </a:r>
            <a:r>
              <a:rPr lang="en-GB" sz="2000" dirty="0" smtClean="0"/>
              <a:t>cross section </a:t>
            </a:r>
            <a:r>
              <a:rPr lang="en-GB" sz="2000" dirty="0"/>
              <a:t>does not </a:t>
            </a:r>
            <a:r>
              <a:rPr lang="en-GB" sz="2000" dirty="0" smtClean="0"/>
              <a:t>depend on </a:t>
            </a:r>
            <a:r>
              <a:rPr lang="en-GB" sz="2000" dirty="0"/>
              <a:t>the neutrino initial </a:t>
            </a:r>
            <a:r>
              <a:rPr lang="en-GB" sz="2000" dirty="0" smtClean="0"/>
              <a:t>energy in </a:t>
            </a:r>
            <a:r>
              <a:rPr lang="en-GB" sz="2000" dirty="0"/>
              <a:t>the limit of low neutrino energy transfer </a:t>
            </a:r>
            <a:r>
              <a:rPr lang="en-GB" sz="2000" dirty="0" smtClean="0"/>
              <a:t>to the hadronic system (ν </a:t>
            </a:r>
            <a:r>
              <a:rPr lang="en-GB" sz="1600" dirty="0" smtClean="0">
                <a:sym typeface="Wingdings"/>
              </a:rPr>
              <a:t></a:t>
            </a:r>
            <a:r>
              <a:rPr lang="en-GB" sz="2000" dirty="0" smtClean="0">
                <a:sym typeface="Wingdings"/>
              </a:rPr>
              <a:t> </a:t>
            </a:r>
            <a:r>
              <a:rPr lang="en-GB" sz="2000" dirty="0" smtClean="0"/>
              <a:t>0)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805114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olo 14">
            <a:extLst>
              <a:ext uri="{FF2B5EF4-FFF2-40B4-BE49-F238E27FC236}">
                <a16:creationId xmlns="" xmlns:a16="http://schemas.microsoft.com/office/drawing/2014/main" id="{AA9F6B49-4D3D-624A-97F9-BFCBD461AEEE}"/>
              </a:ext>
            </a:extLst>
          </p:cNvPr>
          <p:cNvSpPr txBox="1">
            <a:spLocks/>
          </p:cNvSpPr>
          <p:nvPr/>
        </p:nvSpPr>
        <p:spPr>
          <a:xfrm>
            <a:off x="1058110" y="321102"/>
            <a:ext cx="10186839" cy="5535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 err="1">
                <a:solidFill>
                  <a:srgbClr val="BF0000"/>
                </a:solidFill>
              </a:rPr>
              <a:t>Attività</a:t>
            </a:r>
            <a:r>
              <a:rPr lang="en-GB" sz="5400" b="1" dirty="0">
                <a:solidFill>
                  <a:srgbClr val="BF0000"/>
                </a:solidFill>
              </a:rPr>
              <a:t> LNS in NU_AT_FNAL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D594F35A-7FBC-7240-8D33-A569E1A80469}"/>
              </a:ext>
            </a:extLst>
          </p:cNvPr>
          <p:cNvSpPr/>
          <p:nvPr/>
        </p:nvSpPr>
        <p:spPr>
          <a:xfrm>
            <a:off x="595200" y="815642"/>
            <a:ext cx="11373921" cy="5970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DUNE: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Simulazioni del ND (SAND): generazione di neutrini con GENIE, mass production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Possibile applicazione del metodo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Low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-Nu per la misura dello spettro di neutrino al ND</a:t>
            </a:r>
          </a:p>
          <a:p>
            <a:pPr>
              <a:lnSpc>
                <a:spcPct val="150000"/>
              </a:lnSpc>
            </a:pP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    (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Uladzislava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Yevarouskaya’s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master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thesis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Caratterizzazione e qualifica</a:t>
            </a:r>
            <a:r>
              <a:rPr lang="it-IT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dei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SiPM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per il Far Detector (light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collection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consortium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SBN: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Costruzione e  test del CRT di ICARUS ai LNF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Turni in locale e in remoto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Installazione </a:t>
            </a:r>
            <a:r>
              <a:rPr lang="it-IT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commissioning del CRT di ICARUS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Simulazione Monte Carlo e analisi dati di </a:t>
            </a:r>
            <a:r>
              <a:rPr lang="it-IT" sz="24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ICARUS</a:t>
            </a:r>
            <a:endParaRPr lang="it-IT" sz="24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58B54765-09CC-2940-92E1-F4FBBA329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AE5A-F0F9-B346-9872-CF193F9690CE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44559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2E89B455-B7CA-E449-9CBC-6C310E290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AE5A-F0F9-B346-9872-CF193F9690CE}" type="slidenum">
              <a:rPr lang="it-IT" smtClean="0"/>
              <a:t>19</a:t>
            </a:fld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601124" y="5515836"/>
            <a:ext cx="3871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Divisone</a:t>
            </a:r>
            <a:r>
              <a:rPr lang="en-GB" dirty="0" smtClean="0"/>
              <a:t> </a:t>
            </a:r>
            <a:r>
              <a:rPr lang="en-GB" dirty="0" err="1" smtClean="0"/>
              <a:t>ricerca</a:t>
            </a:r>
            <a:r>
              <a:rPr lang="en-GB" dirty="0" smtClean="0"/>
              <a:t> (</a:t>
            </a:r>
            <a:r>
              <a:rPr lang="en-GB" dirty="0" err="1" smtClean="0"/>
              <a:t>reparto</a:t>
            </a:r>
            <a:r>
              <a:rPr lang="en-GB" dirty="0" smtClean="0"/>
              <a:t> di </a:t>
            </a:r>
            <a:r>
              <a:rPr lang="en-GB" dirty="0" err="1" smtClean="0"/>
              <a:t>elettronica</a:t>
            </a:r>
            <a:r>
              <a:rPr lang="en-GB" dirty="0" smtClean="0"/>
              <a:t>)</a:t>
            </a:r>
          </a:p>
          <a:p>
            <a:r>
              <a:rPr lang="en-GB" dirty="0" err="1" smtClean="0"/>
              <a:t>Divisione</a:t>
            </a:r>
            <a:r>
              <a:rPr lang="en-GB" dirty="0" smtClean="0"/>
              <a:t> </a:t>
            </a:r>
            <a:r>
              <a:rPr lang="en-GB" dirty="0" err="1" smtClean="0"/>
              <a:t>tecnica</a:t>
            </a:r>
            <a:r>
              <a:rPr lang="en-GB" dirty="0" smtClean="0"/>
              <a:t> </a:t>
            </a:r>
            <a:endParaRPr lang="en-GB" dirty="0" smtClean="0"/>
          </a:p>
        </p:txBody>
      </p:sp>
      <p:sp>
        <p:nvSpPr>
          <p:cNvPr id="3" name="Rettangolo 2"/>
          <p:cNvSpPr/>
          <p:nvPr/>
        </p:nvSpPr>
        <p:spPr>
          <a:xfrm>
            <a:off x="601124" y="574203"/>
            <a:ext cx="3357578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3700" b="1" dirty="0" err="1" smtClean="0">
                <a:solidFill>
                  <a:srgbClr val="008000"/>
                </a:solidFill>
              </a:rPr>
              <a:t>Anagrafica</a:t>
            </a:r>
            <a:r>
              <a:rPr lang="en-GB" sz="3700" b="1" dirty="0" smtClean="0">
                <a:solidFill>
                  <a:srgbClr val="008000"/>
                </a:solidFill>
              </a:rPr>
              <a:t> 2022</a:t>
            </a:r>
            <a:endParaRPr lang="en-GB" sz="3700" b="1" dirty="0">
              <a:solidFill>
                <a:srgbClr val="008000"/>
              </a:solidFill>
            </a:endParaRPr>
          </a:p>
        </p:txBody>
      </p:sp>
      <p:graphicFrame>
        <p:nvGraphicFramePr>
          <p:cNvPr id="8" name="Tabel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0699020"/>
              </p:ext>
            </p:extLst>
          </p:nvPr>
        </p:nvGraphicFramePr>
        <p:xfrm>
          <a:off x="601124" y="1456752"/>
          <a:ext cx="5428412" cy="370840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434206"/>
                <a:gridCol w="1226799"/>
                <a:gridCol w="1190113"/>
                <a:gridCol w="577294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Nome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Ricercatori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Tecnologi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FTE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Cherubini Silvio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X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20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Biagi</a:t>
                      </a:r>
                      <a:r>
                        <a:rPr lang="en-GB" dirty="0" smtClean="0"/>
                        <a:t> Simone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X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20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Distefano Carla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X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30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Greco Vincenzo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X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10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Noto</a:t>
                      </a:r>
                      <a:r>
                        <a:rPr lang="en-GB" dirty="0" smtClean="0"/>
                        <a:t> Francesco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X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20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Papaleo</a:t>
                      </a:r>
                      <a:r>
                        <a:rPr lang="en-GB" dirty="0" smtClean="0"/>
                        <a:t> Riccardo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X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20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Riccobene</a:t>
                      </a:r>
                      <a:r>
                        <a:rPr lang="en-GB" dirty="0" smtClean="0"/>
                        <a:t> Giorgio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X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20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Sapienza</a:t>
                      </a:r>
                      <a:r>
                        <a:rPr lang="en-GB" dirty="0" smtClean="0"/>
                        <a:t> </a:t>
                      </a:r>
                      <a:r>
                        <a:rPr lang="en-GB" dirty="0" err="1" smtClean="0"/>
                        <a:t>Piera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X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30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1.7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8007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14">
            <a:extLst>
              <a:ext uri="{FF2B5EF4-FFF2-40B4-BE49-F238E27FC236}">
                <a16:creationId xmlns="" xmlns:a16="http://schemas.microsoft.com/office/drawing/2014/main" id="{E3777AAF-07ED-054B-9136-74C1E5977E5A}"/>
              </a:ext>
            </a:extLst>
          </p:cNvPr>
          <p:cNvSpPr txBox="1">
            <a:spLocks/>
          </p:cNvSpPr>
          <p:nvPr/>
        </p:nvSpPr>
        <p:spPr>
          <a:xfrm>
            <a:off x="1058110" y="321102"/>
            <a:ext cx="10186839" cy="5535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 err="1">
                <a:solidFill>
                  <a:srgbClr val="BF0000"/>
                </a:solidFill>
              </a:rPr>
              <a:t>Programma</a:t>
            </a:r>
            <a:r>
              <a:rPr lang="en-GB" sz="5400" b="1" dirty="0">
                <a:solidFill>
                  <a:srgbClr val="BF0000"/>
                </a:solidFill>
              </a:rPr>
              <a:t> di </a:t>
            </a:r>
            <a:r>
              <a:rPr lang="en-GB" sz="5400" b="1" dirty="0" err="1">
                <a:solidFill>
                  <a:srgbClr val="BF0000"/>
                </a:solidFill>
              </a:rPr>
              <a:t>ricerca</a:t>
            </a:r>
            <a:r>
              <a:rPr lang="en-GB" sz="5400" b="1" dirty="0">
                <a:solidFill>
                  <a:srgbClr val="BF0000"/>
                </a:solidFill>
              </a:rPr>
              <a:t> NU_AT_FNAL</a:t>
            </a:r>
            <a:endParaRPr lang="en-GB" sz="54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EC0A98E7-2F45-7947-9E2C-558E105F171F}"/>
              </a:ext>
            </a:extLst>
          </p:cNvPr>
          <p:cNvSpPr/>
          <p:nvPr/>
        </p:nvSpPr>
        <p:spPr>
          <a:xfrm>
            <a:off x="456673" y="1557930"/>
            <a:ext cx="1138971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800" dirty="0"/>
              <a:t>Programma di ricerca finanziato dalla CSN2 che include due diversi esperimenti inerenti alla fisica del neutrino al Fermi National Accelerator Laboratory (FNAL): </a:t>
            </a:r>
          </a:p>
          <a:p>
            <a:pPr algn="just"/>
            <a:endParaRPr lang="it-IT" sz="2800" dirty="0"/>
          </a:p>
          <a:p>
            <a:pPr algn="just"/>
            <a:endParaRPr lang="it-IT" sz="2800" dirty="0"/>
          </a:p>
          <a:p>
            <a:pPr algn="just"/>
            <a:r>
              <a:rPr lang="it-IT" sz="2800" dirty="0"/>
              <a:t>SBN (Short Baseline Neutrino) Experiment </a:t>
            </a:r>
            <a:r>
              <a:rPr lang="it-IT" sz="2800" dirty="0">
                <a:sym typeface="Wingdings" pitchFamily="2" charset="2"/>
              </a:rPr>
              <a:t> neutrini sterili</a:t>
            </a:r>
            <a:r>
              <a:rPr lang="it-IT" sz="2800" dirty="0"/>
              <a:t> (</a:t>
            </a:r>
            <a:r>
              <a:rPr lang="it-IT" sz="2800" dirty="0" err="1"/>
              <a:t>eV</a:t>
            </a:r>
            <a:r>
              <a:rPr lang="it-IT" sz="2800" dirty="0"/>
              <a:t>-scale)</a:t>
            </a:r>
          </a:p>
          <a:p>
            <a:pPr algn="just"/>
            <a:endParaRPr lang="it-IT" sz="2800" dirty="0"/>
          </a:p>
          <a:p>
            <a:pPr algn="just"/>
            <a:r>
              <a:rPr lang="it-IT" sz="2800" dirty="0"/>
              <a:t>DUNE (Deep Underground Neutrino) Experiment </a:t>
            </a:r>
            <a:r>
              <a:rPr lang="it-IT" sz="2800" dirty="0">
                <a:sym typeface="Wingdings" pitchFamily="2" charset="2"/>
              </a:rPr>
              <a:t> violazione di CP</a:t>
            </a:r>
            <a:endParaRPr lang="it-IT" sz="2800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="" xmlns:a16="http://schemas.microsoft.com/office/drawing/2014/main" id="{DAA961BD-EF4D-DE47-A719-5896FC80C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B145-004A-C14C-BE1E-4D6A42D4CBB2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1128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451526" y="513337"/>
            <a:ext cx="10623633" cy="457047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GB" sz="3700" b="1" dirty="0" err="1">
                <a:solidFill>
                  <a:srgbClr val="008000"/>
                </a:solidFill>
              </a:rPr>
              <a:t>Richieste</a:t>
            </a:r>
            <a:r>
              <a:rPr lang="en-GB" sz="3700" b="1" dirty="0">
                <a:solidFill>
                  <a:srgbClr val="008000"/>
                </a:solidFill>
              </a:rPr>
              <a:t> 2022</a:t>
            </a:r>
          </a:p>
          <a:p>
            <a:endParaRPr lang="en-GB" dirty="0" smtClean="0"/>
          </a:p>
          <a:p>
            <a:r>
              <a:rPr lang="en-GB" dirty="0" err="1" smtClean="0"/>
              <a:t>Inventario</a:t>
            </a:r>
            <a:r>
              <a:rPr lang="en-GB" dirty="0" smtClean="0"/>
              <a:t> e </a:t>
            </a:r>
            <a:r>
              <a:rPr lang="en-GB" dirty="0" err="1" smtClean="0"/>
              <a:t>consumo</a:t>
            </a:r>
            <a:r>
              <a:rPr lang="en-GB" dirty="0"/>
              <a:t> </a:t>
            </a:r>
            <a:r>
              <a:rPr lang="en-GB" dirty="0" smtClean="0"/>
              <a:t>per </a:t>
            </a:r>
            <a:r>
              <a:rPr lang="en-GB" dirty="0" err="1" smtClean="0"/>
              <a:t>il</a:t>
            </a:r>
            <a:r>
              <a:rPr lang="en-GB" dirty="0" smtClean="0"/>
              <a:t> </a:t>
            </a:r>
            <a:r>
              <a:rPr lang="en-GB" dirty="0" err="1" smtClean="0"/>
              <a:t>sistema</a:t>
            </a:r>
            <a:r>
              <a:rPr lang="en-GB" dirty="0" smtClean="0"/>
              <a:t> di </a:t>
            </a:r>
            <a:r>
              <a:rPr lang="en-GB" dirty="0" err="1" smtClean="0"/>
              <a:t>qualifica</a:t>
            </a:r>
            <a:r>
              <a:rPr lang="en-GB" dirty="0" smtClean="0"/>
              <a:t> a </a:t>
            </a:r>
            <a:r>
              <a:rPr lang="en-GB" dirty="0" err="1" smtClean="0"/>
              <a:t>freddo</a:t>
            </a:r>
            <a:r>
              <a:rPr lang="en-GB" dirty="0" smtClean="0"/>
              <a:t> </a:t>
            </a:r>
            <a:r>
              <a:rPr lang="en-GB" dirty="0" err="1" smtClean="0"/>
              <a:t>dell’elettronica</a:t>
            </a:r>
            <a:r>
              <a:rPr lang="en-GB" dirty="0" smtClean="0"/>
              <a:t> del FD (circa 3keuro):</a:t>
            </a:r>
            <a:endParaRPr lang="en-GB" dirty="0"/>
          </a:p>
          <a:p>
            <a:r>
              <a:rPr lang="en-GB" dirty="0" err="1" smtClean="0"/>
              <a:t>Richieste</a:t>
            </a:r>
            <a:r>
              <a:rPr lang="en-GB" dirty="0" smtClean="0"/>
              <a:t> per </a:t>
            </a:r>
            <a:r>
              <a:rPr lang="en-GB" dirty="0" err="1" smtClean="0"/>
              <a:t>schede</a:t>
            </a:r>
            <a:r>
              <a:rPr lang="en-GB" dirty="0" smtClean="0"/>
              <a:t> National Instrument </a:t>
            </a:r>
          </a:p>
          <a:p>
            <a:r>
              <a:rPr lang="en-GB" dirty="0" smtClean="0"/>
              <a:t>Dewar</a:t>
            </a:r>
          </a:p>
          <a:p>
            <a:r>
              <a:rPr lang="en-GB" dirty="0" err="1" smtClean="0"/>
              <a:t>Meccanica</a:t>
            </a:r>
            <a:r>
              <a:rPr lang="en-GB" dirty="0" smtClean="0"/>
              <a:t> </a:t>
            </a:r>
          </a:p>
          <a:p>
            <a:r>
              <a:rPr lang="en-GB" dirty="0" err="1" smtClean="0"/>
              <a:t>Materiale</a:t>
            </a:r>
            <a:r>
              <a:rPr lang="en-GB" dirty="0" smtClean="0"/>
              <a:t> di </a:t>
            </a:r>
            <a:r>
              <a:rPr lang="en-GB" dirty="0" err="1" smtClean="0"/>
              <a:t>consumo</a:t>
            </a:r>
            <a:endParaRPr lang="en-GB" dirty="0" smtClean="0"/>
          </a:p>
          <a:p>
            <a:endParaRPr lang="en-GB" dirty="0"/>
          </a:p>
          <a:p>
            <a:endParaRPr lang="en-GB" dirty="0"/>
          </a:p>
          <a:p>
            <a:r>
              <a:rPr lang="en-GB" dirty="0" err="1" smtClean="0"/>
              <a:t>Missioni</a:t>
            </a:r>
            <a:r>
              <a:rPr lang="en-GB" dirty="0"/>
              <a:t> (circa </a:t>
            </a:r>
            <a:r>
              <a:rPr lang="en-GB" dirty="0" smtClean="0"/>
              <a:t>30keuro</a:t>
            </a:r>
            <a:r>
              <a:rPr lang="en-GB" dirty="0"/>
              <a:t>):</a:t>
            </a:r>
            <a:endParaRPr lang="en-GB" dirty="0" smtClean="0"/>
          </a:p>
          <a:p>
            <a:r>
              <a:rPr lang="en-GB" dirty="0" err="1" smtClean="0"/>
              <a:t>Turni</a:t>
            </a:r>
            <a:endParaRPr lang="en-GB" dirty="0" smtClean="0"/>
          </a:p>
          <a:p>
            <a:r>
              <a:rPr lang="en-GB" dirty="0" err="1" smtClean="0"/>
              <a:t>Disponibilità</a:t>
            </a:r>
            <a:r>
              <a:rPr lang="en-GB" dirty="0" smtClean="0"/>
              <a:t> per refurbishment e </a:t>
            </a:r>
            <a:r>
              <a:rPr lang="en-GB" dirty="0" err="1" smtClean="0"/>
              <a:t>smontaggio</a:t>
            </a:r>
            <a:r>
              <a:rPr lang="en-GB" dirty="0" smtClean="0"/>
              <a:t> KLOE</a:t>
            </a:r>
          </a:p>
          <a:p>
            <a:r>
              <a:rPr lang="en-GB" dirty="0" smtClean="0"/>
              <a:t>Meeting</a:t>
            </a:r>
          </a:p>
          <a:p>
            <a:r>
              <a:rPr lang="mr-IN" dirty="0" smtClean="0"/>
              <a:t>…</a:t>
            </a:r>
            <a:endParaRPr lang="en-GB" dirty="0" smtClean="0"/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842479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14">
            <a:extLst>
              <a:ext uri="{FF2B5EF4-FFF2-40B4-BE49-F238E27FC236}">
                <a16:creationId xmlns="" xmlns:a16="http://schemas.microsoft.com/office/drawing/2014/main" id="{E3777AAF-07ED-054B-9136-74C1E5977E5A}"/>
              </a:ext>
            </a:extLst>
          </p:cNvPr>
          <p:cNvSpPr txBox="1">
            <a:spLocks/>
          </p:cNvSpPr>
          <p:nvPr/>
        </p:nvSpPr>
        <p:spPr>
          <a:xfrm>
            <a:off x="1058110" y="186192"/>
            <a:ext cx="10186839" cy="5535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BF0000"/>
                </a:solidFill>
              </a:rPr>
              <a:t>SBN: </a:t>
            </a:r>
            <a:r>
              <a:rPr lang="en-GB" sz="5400" b="1" dirty="0" err="1">
                <a:solidFill>
                  <a:srgbClr val="BF0000"/>
                </a:solidFill>
              </a:rPr>
              <a:t>motivazioni</a:t>
            </a:r>
            <a:r>
              <a:rPr lang="en-GB" sz="5400" b="1" dirty="0">
                <a:solidFill>
                  <a:srgbClr val="BF0000"/>
                </a:solidFill>
              </a:rPr>
              <a:t> </a:t>
            </a:r>
            <a:r>
              <a:rPr lang="en-GB" sz="5400" b="1" dirty="0" err="1">
                <a:solidFill>
                  <a:srgbClr val="BF0000"/>
                </a:solidFill>
              </a:rPr>
              <a:t>scientifiche</a:t>
            </a:r>
            <a:endParaRPr lang="en-GB" sz="54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EC0A98E7-2F45-7947-9E2C-558E105F171F}"/>
              </a:ext>
            </a:extLst>
          </p:cNvPr>
          <p:cNvSpPr/>
          <p:nvPr/>
        </p:nvSpPr>
        <p:spPr>
          <a:xfrm>
            <a:off x="368796" y="932811"/>
            <a:ext cx="11565466" cy="5313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/>
              <a:t>Da più di 20 anni si osservano anomalie nei dati sperimentali che suggeriscono l’esistenza di neutrini sterili (ipotizzati da Bruno Pontecorvo nel 1967):</a:t>
            </a:r>
          </a:p>
          <a:p>
            <a:pPr algn="just"/>
            <a:endParaRPr lang="it-IT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dirty="0"/>
              <a:t>Anomalie sperimentali più significative: eccesso in (anti-) </a:t>
            </a:r>
            <a:r>
              <a:rPr lang="it-IT" dirty="0" err="1"/>
              <a:t>ν</a:t>
            </a:r>
            <a:r>
              <a:rPr lang="it-IT" baseline="-25000" dirty="0" err="1"/>
              <a:t>e</a:t>
            </a:r>
            <a:r>
              <a:rPr lang="it-IT" dirty="0"/>
              <a:t> </a:t>
            </a:r>
            <a:r>
              <a:rPr lang="it-IT" dirty="0" err="1"/>
              <a:t>appearance</a:t>
            </a:r>
            <a:r>
              <a:rPr lang="it-IT" dirty="0"/>
              <a:t> agli acceleratori in LSND e </a:t>
            </a:r>
            <a:r>
              <a:rPr lang="it-IT" dirty="0" err="1"/>
              <a:t>MiniBooNE</a:t>
            </a:r>
            <a:r>
              <a:rPr lang="it-IT" dirty="0"/>
              <a:t> (</a:t>
            </a:r>
            <a:r>
              <a:rPr lang="it-IT" i="1" dirty="0"/>
              <a:t>short-baseline </a:t>
            </a:r>
            <a:r>
              <a:rPr lang="it-IT" i="1" dirty="0" err="1"/>
              <a:t>anomaly</a:t>
            </a:r>
            <a:r>
              <a:rPr lang="it-IT" dirty="0"/>
              <a:t>).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it-IT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dirty="0"/>
              <a:t>Altre anomalie osservate: deficit in (anti-) </a:t>
            </a:r>
            <a:r>
              <a:rPr lang="it-IT" dirty="0" err="1"/>
              <a:t>ν</a:t>
            </a:r>
            <a:r>
              <a:rPr lang="it-IT" baseline="-25000" dirty="0" err="1"/>
              <a:t>e</a:t>
            </a:r>
            <a:r>
              <a:rPr lang="it-IT" dirty="0"/>
              <a:t> </a:t>
            </a:r>
            <a:r>
              <a:rPr lang="it-IT" dirty="0" err="1"/>
              <a:t>disappearance</a:t>
            </a:r>
            <a:r>
              <a:rPr lang="it-IT" dirty="0"/>
              <a:t> in sorgenti radioattive (</a:t>
            </a:r>
            <a:r>
              <a:rPr lang="it-IT" i="1" dirty="0" err="1"/>
              <a:t>gallium</a:t>
            </a:r>
            <a:r>
              <a:rPr lang="it-IT" i="1" dirty="0"/>
              <a:t> </a:t>
            </a:r>
            <a:r>
              <a:rPr lang="it-IT" i="1" dirty="0" err="1"/>
              <a:t>anomaly</a:t>
            </a:r>
            <a:r>
              <a:rPr lang="it-IT" dirty="0"/>
              <a:t>) e ai reattori (quest’ultime mitigate da nuovi calcoli del flusso nel 2011) (</a:t>
            </a:r>
            <a:r>
              <a:rPr lang="it-IT" i="1" dirty="0" err="1"/>
              <a:t>reactor</a:t>
            </a:r>
            <a:r>
              <a:rPr lang="it-IT" i="1" dirty="0"/>
              <a:t> </a:t>
            </a:r>
            <a:r>
              <a:rPr lang="it-IT" i="1" dirty="0" err="1"/>
              <a:t>anomaly</a:t>
            </a:r>
            <a:r>
              <a:rPr lang="it-IT" dirty="0"/>
              <a:t>).</a:t>
            </a:r>
          </a:p>
          <a:p>
            <a:pPr algn="just"/>
            <a:endParaRPr lang="it-IT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dirty="0"/>
              <a:t>Mancata osservazione di una corrispondente </a:t>
            </a:r>
            <a:r>
              <a:rPr lang="it-IT" dirty="0" err="1"/>
              <a:t>disappearence</a:t>
            </a:r>
            <a:r>
              <a:rPr lang="it-IT" dirty="0"/>
              <a:t> di </a:t>
            </a:r>
            <a:r>
              <a:rPr lang="it-IT" dirty="0" err="1"/>
              <a:t>ν</a:t>
            </a:r>
            <a:r>
              <a:rPr lang="it-IT" baseline="-25000" dirty="0" err="1"/>
              <a:t>μ</a:t>
            </a:r>
            <a:r>
              <a:rPr lang="it-IT" dirty="0"/>
              <a:t> negli esperimenti MINOS e </a:t>
            </a:r>
            <a:r>
              <a:rPr lang="it-IT" dirty="0" err="1"/>
              <a:t>IceCube</a:t>
            </a:r>
            <a:r>
              <a:rPr lang="it-IT" dirty="0"/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it-IT" dirty="0"/>
          </a:p>
          <a:p>
            <a:pPr algn="just"/>
            <a:r>
              <a:rPr lang="it-IT" dirty="0"/>
              <a:t>Le osservazioni cosmologiche non sono compatibili con un numero di neutrini &gt; 4.  Il quadro delle indicazioni sperimentali a favore dell’esistenza di un 4° neutrino sterile sulla scala dell’</a:t>
            </a:r>
            <a:r>
              <a:rPr lang="it-IT" dirty="0" err="1"/>
              <a:t>eV</a:t>
            </a:r>
            <a:r>
              <a:rPr lang="it-IT" dirty="0"/>
              <a:t> è molto complesso e controverso e necessita di un chiarimento definitivo.</a:t>
            </a:r>
          </a:p>
          <a:p>
            <a:pPr algn="just"/>
            <a:endParaRPr lang="it-IT" dirty="0"/>
          </a:p>
          <a:p>
            <a:pPr algn="just">
              <a:lnSpc>
                <a:spcPct val="130000"/>
              </a:lnSpc>
            </a:pPr>
            <a:r>
              <a:rPr lang="it-IT" dirty="0"/>
              <a:t>Fondamentale misurare entrambi i canali di </a:t>
            </a:r>
            <a:r>
              <a:rPr lang="it-IT" dirty="0" err="1"/>
              <a:t>appearance</a:t>
            </a:r>
            <a:r>
              <a:rPr lang="it-IT" dirty="0"/>
              <a:t> </a:t>
            </a:r>
            <a:r>
              <a:rPr lang="el-GR" dirty="0" err="1"/>
              <a:t>ν</a:t>
            </a:r>
            <a:r>
              <a:rPr lang="el-GR" baseline="-25000" dirty="0" err="1"/>
              <a:t>μ</a:t>
            </a:r>
            <a:r>
              <a:rPr lang="el-GR" dirty="0"/>
              <a:t> </a:t>
            </a:r>
            <a:r>
              <a:rPr lang="it-IT" sz="1400" dirty="0">
                <a:sym typeface="Wingdings" pitchFamily="2" charset="2"/>
              </a:rPr>
              <a:t></a:t>
            </a:r>
            <a:r>
              <a:rPr lang="el-GR" dirty="0"/>
              <a:t> ν</a:t>
            </a:r>
            <a:r>
              <a:rPr lang="it-IT" baseline="-25000" dirty="0"/>
              <a:t>e</a:t>
            </a:r>
            <a:r>
              <a:rPr lang="it-IT" dirty="0"/>
              <a:t> e di </a:t>
            </a:r>
            <a:r>
              <a:rPr lang="it-IT" dirty="0" err="1"/>
              <a:t>disappearance</a:t>
            </a:r>
            <a:r>
              <a:rPr lang="it-IT" dirty="0"/>
              <a:t> </a:t>
            </a:r>
            <a:r>
              <a:rPr lang="el-GR" dirty="0" err="1"/>
              <a:t>ν</a:t>
            </a:r>
            <a:r>
              <a:rPr lang="el-GR" baseline="-25000" dirty="0" err="1"/>
              <a:t>μ</a:t>
            </a:r>
            <a:r>
              <a:rPr lang="el-GR" dirty="0"/>
              <a:t> </a:t>
            </a:r>
            <a:r>
              <a:rPr lang="it-IT" sz="1400" dirty="0">
                <a:sym typeface="Wingdings" pitchFamily="2" charset="2"/>
              </a:rPr>
              <a:t></a:t>
            </a:r>
            <a:r>
              <a:rPr lang="el-GR" dirty="0"/>
              <a:t> ν</a:t>
            </a:r>
            <a:r>
              <a:rPr lang="el-GR" baseline="-25000" dirty="0"/>
              <a:t>μ</a:t>
            </a:r>
            <a:r>
              <a:rPr lang="el-GR" dirty="0"/>
              <a:t> </a:t>
            </a:r>
            <a:r>
              <a:rPr lang="it-IT" dirty="0"/>
              <a:t>nello lo stesso esperimento:</a:t>
            </a:r>
          </a:p>
          <a:p>
            <a:pPr marL="742950" lvl="1" indent="-285750" algn="just">
              <a:lnSpc>
                <a:spcPct val="130000"/>
              </a:lnSpc>
              <a:buFont typeface="Wingdings" charset="2"/>
              <a:buChar char="v"/>
            </a:pPr>
            <a:r>
              <a:rPr lang="it-IT" sz="1200" dirty="0" smtClean="0"/>
              <a:t>	</a:t>
            </a:r>
            <a:r>
              <a:rPr lang="it-IT" dirty="0" smtClean="0"/>
              <a:t>fascio </a:t>
            </a:r>
            <a:r>
              <a:rPr lang="it-IT" dirty="0"/>
              <a:t>di neutrini da acceleratore </a:t>
            </a:r>
          </a:p>
          <a:p>
            <a:pPr marL="742950" lvl="1" indent="-285750" algn="just">
              <a:lnSpc>
                <a:spcPct val="130000"/>
              </a:lnSpc>
              <a:buFont typeface="Wingdings" charset="2"/>
              <a:buChar char="v"/>
            </a:pPr>
            <a:r>
              <a:rPr lang="it-IT" sz="1200" dirty="0"/>
              <a:t> </a:t>
            </a:r>
            <a:r>
              <a:rPr lang="it-IT" sz="1200" dirty="0" smtClean="0"/>
              <a:t>    </a:t>
            </a:r>
            <a:r>
              <a:rPr lang="it-IT" dirty="0" smtClean="0"/>
              <a:t>L </a:t>
            </a:r>
            <a:r>
              <a:rPr lang="it-IT" dirty="0"/>
              <a:t>/ E ~ 1 km / </a:t>
            </a:r>
            <a:r>
              <a:rPr lang="it-IT" dirty="0" err="1"/>
              <a:t>GeV</a:t>
            </a:r>
            <a:r>
              <a:rPr lang="it-IT" dirty="0"/>
              <a:t> al far detector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="" xmlns:a16="http://schemas.microsoft.com/office/drawing/2014/main" id="{DAA961BD-EF4D-DE47-A719-5896FC80C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B145-004A-C14C-BE1E-4D6A42D4CBB2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4706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5791DE8-4CCD-6C4A-BE6C-ABCFA5F32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76654" y="990733"/>
            <a:ext cx="4129662" cy="54580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1D9AE2E-79FC-3147-9E85-25B62587D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026258" y="956893"/>
            <a:ext cx="4129662" cy="5458085"/>
          </a:xfrm>
          <a:prstGeom prst="rect">
            <a:avLst/>
          </a:prstGeom>
        </p:spPr>
      </p:pic>
      <p:sp>
        <p:nvSpPr>
          <p:cNvPr id="11" name="Titolo 14">
            <a:extLst>
              <a:ext uri="{FF2B5EF4-FFF2-40B4-BE49-F238E27FC236}">
                <a16:creationId xmlns="" xmlns:a16="http://schemas.microsoft.com/office/drawing/2014/main" id="{E3777AAF-07ED-054B-9136-74C1E5977E5A}"/>
              </a:ext>
            </a:extLst>
          </p:cNvPr>
          <p:cNvSpPr txBox="1">
            <a:spLocks/>
          </p:cNvSpPr>
          <p:nvPr/>
        </p:nvSpPr>
        <p:spPr>
          <a:xfrm>
            <a:off x="1058110" y="321102"/>
            <a:ext cx="10186839" cy="5535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BF0000"/>
                </a:solidFill>
              </a:rPr>
              <a:t>SBN: </a:t>
            </a:r>
            <a:r>
              <a:rPr lang="en-GB" sz="5400" b="1" dirty="0" err="1">
                <a:solidFill>
                  <a:srgbClr val="BF0000"/>
                </a:solidFill>
              </a:rPr>
              <a:t>sensibilità</a:t>
            </a:r>
            <a:r>
              <a:rPr lang="en-GB" sz="5400" b="1" dirty="0">
                <a:solidFill>
                  <a:srgbClr val="BF0000"/>
                </a:solidFill>
              </a:rPr>
              <a:t> </a:t>
            </a:r>
            <a:r>
              <a:rPr lang="en-GB" sz="5400" b="1" dirty="0" err="1">
                <a:solidFill>
                  <a:srgbClr val="BF0000"/>
                </a:solidFill>
              </a:rPr>
              <a:t>attese</a:t>
            </a:r>
            <a:endParaRPr lang="en-GB" sz="5400" b="1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="" xmlns:a16="http://schemas.microsoft.com/office/drawing/2014/main" id="{DAA961BD-EF4D-DE47-A719-5896FC80C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B145-004A-C14C-BE1E-4D6A42D4CBB2}" type="slidenum">
              <a:rPr lang="en-GB" smtClean="0"/>
              <a:t>4</a:t>
            </a:fld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0349A88-698B-714D-93C5-50639ADB3861}"/>
              </a:ext>
            </a:extLst>
          </p:cNvPr>
          <p:cNvSpPr/>
          <p:nvPr/>
        </p:nvSpPr>
        <p:spPr>
          <a:xfrm>
            <a:off x="580498" y="5786534"/>
            <a:ext cx="47358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/>
              <a:t>The LSND 99% C.L. </a:t>
            </a:r>
            <a:r>
              <a:rPr lang="it-IT" dirty="0" err="1"/>
              <a:t>region</a:t>
            </a:r>
            <a:r>
              <a:rPr lang="it-IT" dirty="0"/>
              <a:t> </a:t>
            </a:r>
            <a:r>
              <a:rPr lang="it-IT" dirty="0" err="1"/>
              <a:t>will</a:t>
            </a:r>
            <a:r>
              <a:rPr lang="it-IT" dirty="0"/>
              <a:t> be </a:t>
            </a:r>
            <a:r>
              <a:rPr lang="it-IT" dirty="0" err="1"/>
              <a:t>covered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∼ 5 </a:t>
            </a:r>
            <a:r>
              <a:rPr lang="el-GR" dirty="0"/>
              <a:t>σ – </a:t>
            </a:r>
            <a:r>
              <a:rPr lang="it-IT" dirty="0" err="1"/>
              <a:t>level</a:t>
            </a:r>
            <a:r>
              <a:rPr lang="it-IT" dirty="0"/>
              <a:t> in 3 </a:t>
            </a:r>
            <a:r>
              <a:rPr lang="it-IT" dirty="0" err="1"/>
              <a:t>years</a:t>
            </a:r>
            <a:r>
              <a:rPr lang="it-IT" dirty="0"/>
              <a:t> of data </a:t>
            </a:r>
            <a:r>
              <a:rPr lang="it-IT" dirty="0" err="1"/>
              <a:t>taking</a:t>
            </a:r>
            <a:r>
              <a:rPr lang="it-IT" dirty="0"/>
              <a:t> with positive </a:t>
            </a:r>
            <a:r>
              <a:rPr lang="it-IT" dirty="0" err="1"/>
              <a:t>focusing</a:t>
            </a:r>
            <a:r>
              <a:rPr lang="it-IT" dirty="0"/>
              <a:t> of the BNB (∼ 6.6 x 10</a:t>
            </a:r>
            <a:r>
              <a:rPr lang="it-IT" baseline="30000" dirty="0"/>
              <a:t>20</a:t>
            </a:r>
            <a:r>
              <a:rPr lang="it-IT" sz="1200" dirty="0"/>
              <a:t> </a:t>
            </a:r>
            <a:r>
              <a:rPr lang="it-IT" dirty="0" err="1"/>
              <a:t>pot</a:t>
            </a:r>
            <a:r>
              <a:rPr lang="it-IT" dirty="0"/>
              <a:t>).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89F12F52-6F49-CF42-A5E0-ED7D1165EE9A}"/>
              </a:ext>
            </a:extLst>
          </p:cNvPr>
          <p:cNvSpPr/>
          <p:nvPr/>
        </p:nvSpPr>
        <p:spPr>
          <a:xfrm>
            <a:off x="10068974" y="1621104"/>
            <a:ext cx="18838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>
                <a:latin typeface="Calibri" panose="020F0502020204030204" pitchFamily="34" charset="0"/>
              </a:rPr>
              <a:t>arXiv:1503.01520 </a:t>
            </a:r>
            <a:endParaRPr lang="it-IT" dirty="0">
              <a:effectLst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1882A536-8751-6240-9A7A-907A178AF8E7}"/>
              </a:ext>
            </a:extLst>
          </p:cNvPr>
          <p:cNvSpPr/>
          <p:nvPr/>
        </p:nvSpPr>
        <p:spPr>
          <a:xfrm>
            <a:off x="580498" y="1049366"/>
            <a:ext cx="1138705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200" b="1" dirty="0"/>
              <a:t>SBN soddisfa queste richieste ed è ottimizzato per la ricerca di neutrini sterili sulla scala dell’</a:t>
            </a:r>
            <a:r>
              <a:rPr lang="it-IT" sz="2200" b="1" dirty="0" err="1"/>
              <a:t>eV</a:t>
            </a:r>
            <a:r>
              <a:rPr lang="it-IT" sz="2200" b="1" dirty="0"/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04A71AB-FC34-994E-9628-AB366DECB418}"/>
              </a:ext>
            </a:extLst>
          </p:cNvPr>
          <p:cNvSpPr txBox="1"/>
          <p:nvPr/>
        </p:nvSpPr>
        <p:spPr>
          <a:xfrm>
            <a:off x="686300" y="1621104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3+1 scenario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79BE283F-9A1F-E340-8AC6-B16DAB385C95}"/>
              </a:ext>
            </a:extLst>
          </p:cNvPr>
          <p:cNvSpPr/>
          <p:nvPr/>
        </p:nvSpPr>
        <p:spPr>
          <a:xfrm>
            <a:off x="6224742" y="5750767"/>
            <a:ext cx="55383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err="1"/>
              <a:t>Sensitivity</a:t>
            </a:r>
            <a:r>
              <a:rPr lang="it-IT" dirty="0"/>
              <a:t> to </a:t>
            </a:r>
            <a:r>
              <a:rPr lang="el-GR" dirty="0" err="1"/>
              <a:t>ν</a:t>
            </a:r>
            <a:r>
              <a:rPr lang="el-GR" baseline="-25000" dirty="0" err="1"/>
              <a:t>μ</a:t>
            </a:r>
            <a:r>
              <a:rPr lang="it-IT" dirty="0"/>
              <a:t> </a:t>
            </a:r>
            <a:r>
              <a:rPr lang="it-IT" dirty="0" err="1"/>
              <a:t>disappearance</a:t>
            </a:r>
            <a:r>
              <a:rPr lang="it-IT" dirty="0"/>
              <a:t> </a:t>
            </a:r>
            <a:r>
              <a:rPr lang="it-IT" dirty="0" err="1"/>
              <a:t>will</a:t>
            </a:r>
            <a:r>
              <a:rPr lang="it-IT" dirty="0"/>
              <a:t> cover the </a:t>
            </a:r>
            <a:r>
              <a:rPr lang="it-IT" dirty="0" err="1"/>
              <a:t>current</a:t>
            </a:r>
            <a:r>
              <a:rPr lang="it-IT" dirty="0"/>
              <a:t> best </a:t>
            </a:r>
            <a:r>
              <a:rPr lang="it-IT" dirty="0" err="1"/>
              <a:t>limits</a:t>
            </a:r>
            <a:r>
              <a:rPr lang="it-IT" dirty="0"/>
              <a:t> in 3 </a:t>
            </a:r>
            <a:r>
              <a:rPr lang="it-IT" dirty="0" err="1"/>
              <a:t>years</a:t>
            </a:r>
            <a:r>
              <a:rPr lang="it-IT" dirty="0"/>
              <a:t> of data </a:t>
            </a:r>
            <a:r>
              <a:rPr lang="it-IT" dirty="0" err="1"/>
              <a:t>taking</a:t>
            </a:r>
            <a:r>
              <a:rPr lang="it-IT" dirty="0"/>
              <a:t> with positive </a:t>
            </a:r>
            <a:r>
              <a:rPr lang="it-IT" dirty="0" err="1"/>
              <a:t>focusing</a:t>
            </a:r>
            <a:r>
              <a:rPr lang="it-IT" dirty="0"/>
              <a:t> of the BNB (∼ 6.6 x 10</a:t>
            </a:r>
            <a:r>
              <a:rPr lang="it-IT" baseline="30000" dirty="0"/>
              <a:t>20</a:t>
            </a:r>
            <a:r>
              <a:rPr lang="it-IT" sz="1200" dirty="0"/>
              <a:t> </a:t>
            </a:r>
            <a:r>
              <a:rPr lang="it-IT" dirty="0" err="1"/>
              <a:t>pot</a:t>
            </a:r>
            <a:r>
              <a:rPr lang="it-IT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081812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14">
            <a:extLst>
              <a:ext uri="{FF2B5EF4-FFF2-40B4-BE49-F238E27FC236}">
                <a16:creationId xmlns="" xmlns:a16="http://schemas.microsoft.com/office/drawing/2014/main" id="{E3777AAF-07ED-054B-9136-74C1E5977E5A}"/>
              </a:ext>
            </a:extLst>
          </p:cNvPr>
          <p:cNvSpPr txBox="1">
            <a:spLocks/>
          </p:cNvSpPr>
          <p:nvPr/>
        </p:nvSpPr>
        <p:spPr>
          <a:xfrm>
            <a:off x="1058110" y="321102"/>
            <a:ext cx="10186839" cy="5535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BF0000"/>
                </a:solidFill>
              </a:rPr>
              <a:t>SBN: lay-out</a:t>
            </a:r>
            <a:endParaRPr lang="en-GB" sz="5400" b="1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="" xmlns:a16="http://schemas.microsoft.com/office/drawing/2014/main" id="{DAA961BD-EF4D-DE47-A719-5896FC80C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B145-004A-C14C-BE1E-4D6A42D4CBB2}" type="slidenum">
              <a:rPr lang="en-GB" smtClean="0"/>
              <a:t>5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6925105-73DC-C14E-A00D-ACD29DC29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435" y="2091209"/>
            <a:ext cx="9966641" cy="316277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0349A88-698B-714D-93C5-50639ADB3861}"/>
              </a:ext>
            </a:extLst>
          </p:cNvPr>
          <p:cNvSpPr/>
          <p:nvPr/>
        </p:nvSpPr>
        <p:spPr>
          <a:xfrm>
            <a:off x="-314792" y="5538529"/>
            <a:ext cx="1269666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AU" sz="22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○  </a:t>
            </a:r>
            <a:r>
              <a:rPr lang="en-AU" sz="2200">
                <a:latin typeface="Calibri" panose="020F0502020204030204" pitchFamily="34" charset="0"/>
                <a:cs typeface="Calibri" panose="020F0502020204030204" pitchFamily="34" charset="0"/>
              </a:rPr>
              <a:t>using  the same target/technology for near, medium and far detector reduces systematic uncertainties</a:t>
            </a:r>
            <a:endParaRPr lang="en-AU" sz="220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AU" sz="22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○  make a high precision measurement on </a:t>
            </a:r>
            <a:r>
              <a:rPr lang="en-AU" sz="2200"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lang="en-AU" sz="22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-Ar cross sections (1 yr: 1.5 million </a:t>
            </a:r>
            <a:r>
              <a:rPr lang="en-AU" sz="2200"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lang="en-AU" sz="2200" baseline="-2500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AU" sz="2200">
                <a:latin typeface="Calibri" panose="020F0502020204030204" pitchFamily="34" charset="0"/>
                <a:cs typeface="Calibri" panose="020F0502020204030204" pitchFamily="34" charset="0"/>
              </a:rPr>
              <a:t> and 12,000 ν</a:t>
            </a:r>
            <a:r>
              <a:rPr lang="en-AU" sz="2200" baseline="-2500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AU" sz="22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1"/>
            <a:r>
              <a:rPr lang="en-AU" sz="22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○  develop LArTPC technology for future large neutrino experiments like DUNE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ED3BF29-C0B0-7741-BD9A-5A411508ECA7}"/>
              </a:ext>
            </a:extLst>
          </p:cNvPr>
          <p:cNvSpPr/>
          <p:nvPr/>
        </p:nvSpPr>
        <p:spPr>
          <a:xfrm>
            <a:off x="1374997" y="1060969"/>
            <a:ext cx="955151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600"/>
              <a:t>Three liquid argon time projection chamber (LArTPC) detectors in the </a:t>
            </a:r>
          </a:p>
          <a:p>
            <a:pPr algn="ctr"/>
            <a:r>
              <a:rPr lang="en-AU" sz="2600"/>
              <a:t>Booster Neutrino Beam (BNB) at Fermilab. </a:t>
            </a:r>
          </a:p>
        </p:txBody>
      </p:sp>
    </p:spTree>
    <p:extLst>
      <p:ext uri="{BB962C8B-B14F-4D97-AF65-F5344CB8AC3E}">
        <p14:creationId xmlns:p14="http://schemas.microsoft.com/office/powerpoint/2010/main" val="2118506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0B43CB4-53F0-A744-AAB9-02CFE539C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6" y="4569914"/>
            <a:ext cx="2217598" cy="187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0E0DC0C-CD9D-B14E-B85D-4287BF4F1C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989"/>
          <a:stretch/>
        </p:blipFill>
        <p:spPr>
          <a:xfrm>
            <a:off x="8670757" y="4202045"/>
            <a:ext cx="2496446" cy="21543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F561C55-60C5-E340-9F05-D989EBDC82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7159" b="-1"/>
          <a:stretch/>
        </p:blipFill>
        <p:spPr>
          <a:xfrm>
            <a:off x="5251336" y="4264774"/>
            <a:ext cx="2613083" cy="22909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FF909CB-068E-3041-81FB-F771394E15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978"/>
          <a:stretch/>
        </p:blipFill>
        <p:spPr>
          <a:xfrm>
            <a:off x="2337783" y="4349256"/>
            <a:ext cx="2379661" cy="20542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9142DB0-5221-D342-B901-CBD8ED8794E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2418"/>
          <a:stretch/>
        </p:blipFill>
        <p:spPr>
          <a:xfrm>
            <a:off x="0" y="170096"/>
            <a:ext cx="12192000" cy="369126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F7E9E8E4-90F1-364D-9497-33CCDB2A69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16" t="7618" r="19463" b="52901"/>
          <a:stretch/>
        </p:blipFill>
        <p:spPr>
          <a:xfrm>
            <a:off x="7306733" y="3608859"/>
            <a:ext cx="1303867" cy="1251985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="" xmlns:a16="http://schemas.microsoft.com/office/drawing/2014/main" id="{DAA961BD-EF4D-DE47-A719-5896FC80C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B145-004A-C14C-BE1E-4D6A42D4CBB2}" type="slidenum">
              <a:rPr lang="en-GB" smtClean="0"/>
              <a:t>6</a:t>
            </a:fld>
            <a:endParaRPr lang="en-GB" dirty="0"/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2A80BD91-43B1-DA4E-B073-8F9E8F1576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51" t="10536" r="14271" b="55480"/>
          <a:stretch/>
        </p:blipFill>
        <p:spPr>
          <a:xfrm>
            <a:off x="10625666" y="3634495"/>
            <a:ext cx="1456267" cy="103701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9D2984D3-2ADB-0349-91A8-1B412F4D72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003" t="7811" r="20447" b="50667"/>
          <a:stretch/>
        </p:blipFill>
        <p:spPr>
          <a:xfrm>
            <a:off x="4370801" y="3634495"/>
            <a:ext cx="880535" cy="12007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F9AA52A-F478-E744-AD58-A21E668B20D9}"/>
              </a:ext>
            </a:extLst>
          </p:cNvPr>
          <p:cNvSpPr txBox="1"/>
          <p:nvPr/>
        </p:nvSpPr>
        <p:spPr>
          <a:xfrm>
            <a:off x="33779" y="4027434"/>
            <a:ext cx="213770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100" dirty="0"/>
              <a:t>8 </a:t>
            </a:r>
            <a:r>
              <a:rPr lang="it-IT" sz="1100" dirty="0" err="1"/>
              <a:t>GeV</a:t>
            </a:r>
            <a:r>
              <a:rPr lang="it-IT" sz="1100" dirty="0"/>
              <a:t> </a:t>
            </a:r>
            <a:r>
              <a:rPr lang="it-IT" sz="1100" dirty="0" err="1"/>
              <a:t>protons</a:t>
            </a:r>
            <a:r>
              <a:rPr lang="it-IT" sz="1100" dirty="0"/>
              <a:t> from the Booster </a:t>
            </a:r>
            <a:r>
              <a:rPr lang="it-IT" sz="1100" dirty="0" err="1"/>
              <a:t>accelerator</a:t>
            </a:r>
            <a:r>
              <a:rPr lang="it-IT" sz="1100" dirty="0"/>
              <a:t> </a:t>
            </a:r>
            <a:r>
              <a:rPr lang="it-IT" sz="1100" dirty="0" err="1"/>
              <a:t>impinging</a:t>
            </a:r>
            <a:r>
              <a:rPr lang="it-IT" sz="1100" dirty="0"/>
              <a:t> a </a:t>
            </a:r>
            <a:r>
              <a:rPr lang="it-IT" sz="1100" dirty="0" err="1"/>
              <a:t>beryllium</a:t>
            </a:r>
            <a:r>
              <a:rPr lang="it-IT" sz="1100" dirty="0"/>
              <a:t> target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9CBF84C-F9A1-CF4E-A41B-4703B7EDABEF}"/>
              </a:ext>
            </a:extLst>
          </p:cNvPr>
          <p:cNvSpPr/>
          <p:nvPr/>
        </p:nvSpPr>
        <p:spPr>
          <a:xfrm>
            <a:off x="176718" y="6455670"/>
            <a:ext cx="17908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>
                <a:effectLst/>
                <a:latin typeface="Arial" panose="020B0604020202020204" pitchFamily="34" charset="0"/>
              </a:rPr>
              <a:t>arXiv:1503.01520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1229762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6E56378-1C82-894A-87BB-E1EF30D60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AE5A-F0F9-B346-9872-CF193F9690CE}" type="slidenum">
              <a:rPr lang="it-IT" smtClean="0"/>
              <a:t>7</a:t>
            </a:fld>
            <a:endParaRPr lang="it-IT"/>
          </a:p>
        </p:txBody>
      </p:sp>
      <p:sp>
        <p:nvSpPr>
          <p:cNvPr id="5" name="Titolo 14">
            <a:extLst>
              <a:ext uri="{FF2B5EF4-FFF2-40B4-BE49-F238E27FC236}">
                <a16:creationId xmlns="" xmlns:a16="http://schemas.microsoft.com/office/drawing/2014/main" id="{C7C29FB6-B861-A74D-8D2C-4DDD963E1AB0}"/>
              </a:ext>
            </a:extLst>
          </p:cNvPr>
          <p:cNvSpPr txBox="1">
            <a:spLocks/>
          </p:cNvSpPr>
          <p:nvPr/>
        </p:nvSpPr>
        <p:spPr>
          <a:xfrm>
            <a:off x="1281061" y="354536"/>
            <a:ext cx="5162808" cy="5535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BF0000"/>
                </a:solidFill>
              </a:rPr>
              <a:t>ICARUS</a:t>
            </a:r>
            <a:endParaRPr lang="en-GB" sz="5400" b="1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280E5A1-EFB2-1747-98D2-7A6392B811A9}"/>
              </a:ext>
            </a:extLst>
          </p:cNvPr>
          <p:cNvSpPr/>
          <p:nvPr/>
        </p:nvSpPr>
        <p:spPr>
          <a:xfrm>
            <a:off x="439711" y="2978897"/>
            <a:ext cx="684550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000" dirty="0"/>
              <a:t>Commissioning is going </a:t>
            </a:r>
            <a:r>
              <a:rPr lang="en-AU" sz="2000" dirty="0" smtClean="0"/>
              <a:t>on</a:t>
            </a:r>
            <a:endParaRPr lang="en-AU" sz="2000" dirty="0"/>
          </a:p>
          <a:p>
            <a:endParaRPr lang="en-AU" sz="2000" dirty="0"/>
          </a:p>
          <a:p>
            <a:pPr marL="800100" lvl="1" indent="-342900">
              <a:buFont typeface="Arial"/>
              <a:buChar char="•"/>
            </a:pPr>
            <a:r>
              <a:rPr lang="en-AU" sz="2000" dirty="0"/>
              <a:t>	started in mid 2020 with cosmic rays</a:t>
            </a:r>
            <a:endParaRPr lang="en-AU" sz="2000" dirty="0" smtClean="0"/>
          </a:p>
          <a:p>
            <a:pPr marL="342900" indent="-342900">
              <a:buFont typeface="Arial"/>
              <a:buChar char="•"/>
            </a:pPr>
            <a:endParaRPr lang="en-AU" sz="2000" dirty="0"/>
          </a:p>
          <a:p>
            <a:pPr marL="800100" lvl="1" indent="-342900">
              <a:buFont typeface="Arial"/>
              <a:buChar char="•"/>
            </a:pPr>
            <a:r>
              <a:rPr lang="en-AU" sz="2000" dirty="0"/>
              <a:t>	first runs with </a:t>
            </a:r>
            <a:r>
              <a:rPr lang="en-AU" sz="2000" dirty="0" smtClean="0"/>
              <a:t>neutrino beam earlier </a:t>
            </a:r>
            <a:r>
              <a:rPr lang="en-AU" sz="2000" dirty="0"/>
              <a:t>this year</a:t>
            </a:r>
          </a:p>
          <a:p>
            <a:endParaRPr lang="en-AU" sz="2000" dirty="0"/>
          </a:p>
          <a:p>
            <a:r>
              <a:rPr lang="en-AU" sz="2000" dirty="0" smtClean="0"/>
              <a:t>LNS group in shift since July 2020</a:t>
            </a:r>
          </a:p>
          <a:p>
            <a:endParaRPr lang="en-AU" sz="2000" dirty="0"/>
          </a:p>
          <a:p>
            <a:endParaRPr lang="en-AU" sz="2000" dirty="0" smtClean="0"/>
          </a:p>
          <a:p>
            <a:r>
              <a:rPr lang="en-AU" sz="2000" dirty="0" smtClean="0"/>
              <a:t>CRT installation and commissioning </a:t>
            </a:r>
            <a:r>
              <a:rPr lang="en-AU" sz="2000" dirty="0"/>
              <a:t>to be completed</a:t>
            </a:r>
          </a:p>
        </p:txBody>
      </p:sp>
      <p:pic>
        <p:nvPicPr>
          <p:cNvPr id="10241" name="Picture 1" descr="page10image33487488">
            <a:extLst>
              <a:ext uri="{FF2B5EF4-FFF2-40B4-BE49-F238E27FC236}">
                <a16:creationId xmlns="" xmlns:a16="http://schemas.microsoft.com/office/drawing/2014/main" id="{EAA13EE4-86D8-634B-83C9-C02333169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218" y="294576"/>
            <a:ext cx="4438381" cy="6389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39711" y="1403503"/>
            <a:ext cx="52425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800" dirty="0" smtClean="0"/>
              <a:t>LNS group in ICARUS Collaboration</a:t>
            </a:r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492024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0">
            <a:extLst>
              <a:ext uri="{FF2B5EF4-FFF2-40B4-BE49-F238E27FC236}">
                <a16:creationId xmlns="" xmlns:a16="http://schemas.microsoft.com/office/drawing/2014/main" id="{DA897D3D-E4D6-8947-B1B5-FCCB3C3319D4}"/>
              </a:ext>
            </a:extLst>
          </p:cNvPr>
          <p:cNvSpPr/>
          <p:nvPr/>
        </p:nvSpPr>
        <p:spPr>
          <a:xfrm>
            <a:off x="262695" y="5916399"/>
            <a:ext cx="11782489" cy="8050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A897D3D-E4D6-8947-B1B5-FCCB3C3319D4}"/>
              </a:ext>
            </a:extLst>
          </p:cNvPr>
          <p:cNvSpPr/>
          <p:nvPr/>
        </p:nvSpPr>
        <p:spPr>
          <a:xfrm>
            <a:off x="7336217" y="4725161"/>
            <a:ext cx="4708967" cy="9946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6E56378-1C82-894A-87BB-E1EF30D60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AE5A-F0F9-B346-9872-CF193F9690CE}" type="slidenum">
              <a:rPr lang="it-IT" smtClean="0"/>
              <a:t>8</a:t>
            </a:fld>
            <a:endParaRPr lang="it-IT"/>
          </a:p>
        </p:txBody>
      </p:sp>
      <p:sp>
        <p:nvSpPr>
          <p:cNvPr id="5" name="Titolo 14">
            <a:extLst>
              <a:ext uri="{FF2B5EF4-FFF2-40B4-BE49-F238E27FC236}">
                <a16:creationId xmlns="" xmlns:a16="http://schemas.microsoft.com/office/drawing/2014/main" id="{C7C29FB6-B861-A74D-8D2C-4DDD963E1AB0}"/>
              </a:ext>
            </a:extLst>
          </p:cNvPr>
          <p:cNvSpPr txBox="1">
            <a:spLocks/>
          </p:cNvSpPr>
          <p:nvPr/>
        </p:nvSpPr>
        <p:spPr>
          <a:xfrm>
            <a:off x="1058110" y="321102"/>
            <a:ext cx="10186839" cy="5535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BF0000"/>
                </a:solidFill>
              </a:rPr>
              <a:t>ICARUS Cosmic Ray Tagger</a:t>
            </a:r>
            <a:endParaRPr lang="en-GB" sz="5400" b="1" dirty="0"/>
          </a:p>
        </p:txBody>
      </p:sp>
      <p:grpSp>
        <p:nvGrpSpPr>
          <p:cNvPr id="12" name="Gruppo 11"/>
          <p:cNvGrpSpPr/>
          <p:nvPr/>
        </p:nvGrpSpPr>
        <p:grpSpPr>
          <a:xfrm>
            <a:off x="260374" y="1299128"/>
            <a:ext cx="6756023" cy="4417460"/>
            <a:chOff x="260374" y="1123750"/>
            <a:chExt cx="6756023" cy="4417460"/>
          </a:xfrm>
        </p:grpSpPr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054B9E30-7FBE-3D4B-836C-4F236B031DB2}"/>
                </a:ext>
              </a:extLst>
            </p:cNvPr>
            <p:cNvSpPr/>
            <p:nvPr/>
          </p:nvSpPr>
          <p:spPr>
            <a:xfrm>
              <a:off x="260374" y="1123750"/>
              <a:ext cx="6756023" cy="4417460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867F0475-3B8C-B94B-B8EC-F041A10458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433" b="10290"/>
            <a:stretch/>
          </p:blipFill>
          <p:spPr>
            <a:xfrm>
              <a:off x="506833" y="1185318"/>
              <a:ext cx="6375861" cy="4262313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D93746E-34C8-984F-8A6A-77DC353C859D}"/>
              </a:ext>
            </a:extLst>
          </p:cNvPr>
          <p:cNvSpPr/>
          <p:nvPr/>
        </p:nvSpPr>
        <p:spPr>
          <a:xfrm>
            <a:off x="7248457" y="1285578"/>
            <a:ext cx="4768362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600" dirty="0">
                <a:latin typeface="Calibri" panose="020F0502020204030204" pitchFamily="34" charset="0"/>
                <a:cs typeface="Calibri" panose="020F0502020204030204" pitchFamily="34" charset="0"/>
              </a:rPr>
              <a:t>At the nominal BNB intensity of 5 × 10</a:t>
            </a:r>
            <a:r>
              <a:rPr lang="en-AU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en-AU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1600" dirty="0">
                <a:latin typeface="Calibri" panose="020F0502020204030204" pitchFamily="34" charset="0"/>
                <a:cs typeface="Calibri" panose="020F0502020204030204" pitchFamily="34" charset="0"/>
              </a:rPr>
              <a:t>pot/spill:</a:t>
            </a:r>
          </a:p>
          <a:p>
            <a:endParaRPr lang="en-A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>
                <a:latin typeface="Calibri" panose="020F0502020204030204" pitchFamily="34" charset="0"/>
                <a:cs typeface="Calibri" panose="020F0502020204030204" pitchFamily="34" charset="0"/>
              </a:rPr>
              <a:t>1 neutrino CC interaction every 240 spills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>
                <a:latin typeface="Calibri" panose="020F0502020204030204" pitchFamily="34" charset="0"/>
                <a:cs typeface="Calibri" panose="020F0502020204030204" pitchFamily="34" charset="0"/>
              </a:rPr>
              <a:t>expected cosmic rays rate of 1 every 55 spills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A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LArTPC</a:t>
            </a:r>
            <a:r>
              <a:rPr lang="en-AU" sz="1600" dirty="0">
                <a:latin typeface="Calibri" panose="020F0502020204030204" pitchFamily="34" charset="0"/>
                <a:cs typeface="Calibri" panose="020F0502020204030204" pitchFamily="34" charset="0"/>
              </a:rPr>
              <a:t> (slow </a:t>
            </a:r>
            <a:r>
              <a:rPr lang="en-A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technology)</a:t>
            </a:r>
            <a:r>
              <a:rPr lang="en-AU" sz="1600" dirty="0">
                <a:latin typeface="Calibri" panose="020F0502020204030204" pitchFamily="34" charset="0"/>
                <a:cs typeface="Calibri" panose="020F0502020204030204" pitchFamily="34" charset="0"/>
              </a:rPr>
              <a:t>: drift times in the </a:t>
            </a:r>
            <a:r>
              <a:rPr lang="en-A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msec</a:t>
            </a:r>
            <a:r>
              <a:rPr lang="en-AU" sz="1600" dirty="0">
                <a:latin typeface="Calibri" panose="020F0502020204030204" pitchFamily="34" charset="0"/>
                <a:cs typeface="Calibri" panose="020F0502020204030204" pitchFamily="34" charset="0"/>
              </a:rPr>
              <a:t> range, detectors at the surface record significant cosmic activity with each readout (5-15 muons per readout in SBN detectors)</a:t>
            </a:r>
          </a:p>
          <a:p>
            <a:endParaRPr lang="en-A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A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AU" sz="1600" dirty="0">
                <a:latin typeface="Calibri" panose="020F0502020204030204" pitchFamily="34" charset="0"/>
                <a:cs typeface="Calibri" panose="020F0502020204030204" pitchFamily="34" charset="0"/>
              </a:rPr>
              <a:t>Cosmic Ray Tagger (CRT)</a:t>
            </a:r>
          </a:p>
        </p:txBody>
      </p:sp>
      <p:sp>
        <p:nvSpPr>
          <p:cNvPr id="2" name="Down Arrow 1">
            <a:extLst>
              <a:ext uri="{FF2B5EF4-FFF2-40B4-BE49-F238E27FC236}">
                <a16:creationId xmlns="" xmlns:a16="http://schemas.microsoft.com/office/drawing/2014/main" id="{906392AB-719D-E440-B17C-8491300D5CAA}"/>
              </a:ext>
            </a:extLst>
          </p:cNvPr>
          <p:cNvSpPr/>
          <p:nvPr/>
        </p:nvSpPr>
        <p:spPr>
          <a:xfrm>
            <a:off x="9465581" y="3860981"/>
            <a:ext cx="209863" cy="3747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5366DA8-C9F8-FE45-884D-D5EEABEAF9CF}"/>
              </a:ext>
            </a:extLst>
          </p:cNvPr>
          <p:cNvSpPr txBox="1"/>
          <p:nvPr/>
        </p:nvSpPr>
        <p:spPr>
          <a:xfrm>
            <a:off x="7482999" y="4771219"/>
            <a:ext cx="438489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AU" sz="2000" dirty="0">
                <a:solidFill>
                  <a:schemeClr val="bg1"/>
                </a:solidFill>
              </a:rPr>
              <a:t>LNS </a:t>
            </a:r>
            <a:r>
              <a:rPr lang="en-AU" sz="2000" dirty="0" smtClean="0">
                <a:solidFill>
                  <a:schemeClr val="bg1"/>
                </a:solidFill>
              </a:rPr>
              <a:t>participated </a:t>
            </a:r>
            <a:r>
              <a:rPr lang="en-AU" sz="2000" dirty="0">
                <a:solidFill>
                  <a:schemeClr val="bg1"/>
                </a:solidFill>
              </a:rPr>
              <a:t>at construction and test of the ICARUS </a:t>
            </a:r>
            <a:r>
              <a:rPr lang="en-AU" sz="2000" dirty="0" smtClean="0">
                <a:solidFill>
                  <a:schemeClr val="bg1"/>
                </a:solidFill>
              </a:rPr>
              <a:t>CRT (2019-2020)</a:t>
            </a:r>
            <a:endParaRPr lang="en-AU" sz="2000" dirty="0">
              <a:solidFill>
                <a:schemeClr val="bg1"/>
              </a:solidFill>
            </a:endParaRPr>
          </a:p>
        </p:txBody>
      </p:sp>
      <p:sp>
        <p:nvSpPr>
          <p:cNvPr id="13" name="Rectangle 7">
            <a:extLst>
              <a:ext uri="{FF2B5EF4-FFF2-40B4-BE49-F238E27FC236}">
                <a16:creationId xmlns="" xmlns:a16="http://schemas.microsoft.com/office/drawing/2014/main" id="{2D93746E-34C8-984F-8A6A-77DC353C859D}"/>
              </a:ext>
            </a:extLst>
          </p:cNvPr>
          <p:cNvSpPr/>
          <p:nvPr/>
        </p:nvSpPr>
        <p:spPr>
          <a:xfrm>
            <a:off x="287017" y="5880875"/>
            <a:ext cx="11685397" cy="820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AU" sz="2000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CRT modules are at FNAL ready for installation (</a:t>
            </a:r>
            <a:r>
              <a:rPr lang="en-AU" sz="2000" dirty="0" smtClean="0">
                <a:solidFill>
                  <a:srgbClr val="FFFFFF"/>
                </a:solidFill>
              </a:rPr>
              <a:t>delay </a:t>
            </a:r>
            <a:r>
              <a:rPr lang="en-AU" sz="2000" dirty="0">
                <a:solidFill>
                  <a:srgbClr val="FFFFFF"/>
                </a:solidFill>
              </a:rPr>
              <a:t>to Covid-</a:t>
            </a:r>
            <a:r>
              <a:rPr lang="en-AU" sz="2000" dirty="0" smtClean="0">
                <a:solidFill>
                  <a:srgbClr val="FFFFFF"/>
                </a:solidFill>
              </a:rPr>
              <a:t>19</a:t>
            </a:r>
            <a:r>
              <a:rPr lang="en-AU" sz="2000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en-AU" sz="2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 </a:t>
            </a:r>
            <a:r>
              <a:rPr lang="en-AU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installation and testing this month (completed by the end of the year</a:t>
            </a:r>
            <a:r>
              <a:rPr lang="en-AU" sz="2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AU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 participation of the LNS group</a:t>
            </a:r>
            <a:endParaRPr lang="en-AU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856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14">
            <a:extLst>
              <a:ext uri="{FF2B5EF4-FFF2-40B4-BE49-F238E27FC236}">
                <a16:creationId xmlns="" xmlns:a16="http://schemas.microsoft.com/office/drawing/2014/main" id="{E3777AAF-07ED-054B-9136-74C1E5977E5A}"/>
              </a:ext>
            </a:extLst>
          </p:cNvPr>
          <p:cNvSpPr txBox="1">
            <a:spLocks/>
          </p:cNvSpPr>
          <p:nvPr/>
        </p:nvSpPr>
        <p:spPr>
          <a:xfrm>
            <a:off x="1058110" y="321102"/>
            <a:ext cx="10186839" cy="5535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BF0000"/>
                </a:solidFill>
              </a:rPr>
              <a:t>DUNE: science program</a:t>
            </a:r>
            <a:endParaRPr lang="en-GB" sz="54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EC0A98E7-2F45-7947-9E2C-558E105F171F}"/>
              </a:ext>
            </a:extLst>
          </p:cNvPr>
          <p:cNvSpPr/>
          <p:nvPr/>
        </p:nvSpPr>
        <p:spPr>
          <a:xfrm>
            <a:off x="449477" y="1345006"/>
            <a:ext cx="11404104" cy="5252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it-IT" sz="2000" dirty="0"/>
              <a:t>• Neutrino </a:t>
            </a:r>
            <a:r>
              <a:rPr lang="it-IT" sz="2000" dirty="0" err="1"/>
              <a:t>Oscillation</a:t>
            </a:r>
            <a:r>
              <a:rPr lang="it-IT" sz="2000" dirty="0"/>
              <a:t> </a:t>
            </a:r>
            <a:r>
              <a:rPr lang="it-IT" sz="2000" dirty="0" err="1"/>
              <a:t>Physics</a:t>
            </a:r>
            <a:r>
              <a:rPr lang="it-IT" sz="2000" dirty="0"/>
              <a:t>  	</a:t>
            </a:r>
            <a:r>
              <a:rPr lang="it-IT" sz="2000" dirty="0">
                <a:sym typeface="Wingdings" pitchFamily="2" charset="2"/>
              </a:rPr>
              <a:t> </a:t>
            </a:r>
            <a:r>
              <a:rPr lang="it-IT" sz="2000" dirty="0" err="1" smtClean="0">
                <a:sym typeface="Wingdings" pitchFamily="2" charset="2"/>
              </a:rPr>
              <a:t>Universe</a:t>
            </a:r>
            <a:r>
              <a:rPr lang="it-IT" sz="2000" dirty="0" smtClean="0">
                <a:sym typeface="Wingdings" pitchFamily="2" charset="2"/>
              </a:rPr>
              <a:t> </a:t>
            </a:r>
            <a:r>
              <a:rPr lang="it-IT" sz="2000" dirty="0" err="1">
                <a:sym typeface="Wingdings" pitchFamily="2" charset="2"/>
              </a:rPr>
              <a:t>is</a:t>
            </a:r>
            <a:r>
              <a:rPr lang="it-IT" sz="2000" dirty="0">
                <a:sym typeface="Wingdings" pitchFamily="2" charset="2"/>
              </a:rPr>
              <a:t> made of </a:t>
            </a:r>
            <a:r>
              <a:rPr lang="it-IT" sz="2000" dirty="0" err="1">
                <a:sym typeface="Wingdings" pitchFamily="2" charset="2"/>
              </a:rPr>
              <a:t>matter</a:t>
            </a:r>
            <a:endParaRPr lang="it-IT" sz="2000" dirty="0"/>
          </a:p>
          <a:p>
            <a:pPr algn="just">
              <a:lnSpc>
                <a:spcPct val="120000"/>
              </a:lnSpc>
            </a:pPr>
            <a:r>
              <a:rPr lang="it-IT" sz="2000" dirty="0"/>
              <a:t>	</a:t>
            </a:r>
            <a:r>
              <a:rPr lang="it-IT" sz="2000" dirty="0" smtClean="0"/>
              <a:t>- </a:t>
            </a:r>
            <a:r>
              <a:rPr lang="it-IT" sz="2000" dirty="0" err="1" smtClean="0"/>
              <a:t>Search</a:t>
            </a:r>
            <a:r>
              <a:rPr lang="it-IT" sz="2000" dirty="0" smtClean="0"/>
              <a:t> </a:t>
            </a:r>
            <a:r>
              <a:rPr lang="it-IT" sz="2000" dirty="0"/>
              <a:t>for </a:t>
            </a:r>
            <a:r>
              <a:rPr lang="it-IT" sz="2000" dirty="0" err="1"/>
              <a:t>leptonic</a:t>
            </a:r>
            <a:r>
              <a:rPr lang="it-IT" sz="2000" dirty="0"/>
              <a:t> (neutrino) CP </a:t>
            </a:r>
            <a:r>
              <a:rPr lang="it-IT" sz="2000" dirty="0" err="1"/>
              <a:t>Violation</a:t>
            </a:r>
            <a:r>
              <a:rPr lang="it-IT" sz="2000" dirty="0"/>
              <a:t> (</a:t>
            </a:r>
            <a:r>
              <a:rPr lang="it-IT" sz="2000" dirty="0" err="1"/>
              <a:t>matter-antimatter</a:t>
            </a:r>
            <a:r>
              <a:rPr lang="it-IT" sz="2000" dirty="0"/>
              <a:t> </a:t>
            </a:r>
            <a:r>
              <a:rPr lang="it-IT" sz="2000" dirty="0" err="1"/>
              <a:t>asymmetry</a:t>
            </a:r>
            <a:r>
              <a:rPr lang="it-IT" sz="2000" dirty="0"/>
              <a:t>)</a:t>
            </a:r>
          </a:p>
          <a:p>
            <a:pPr algn="just">
              <a:lnSpc>
                <a:spcPct val="120000"/>
              </a:lnSpc>
            </a:pPr>
            <a:r>
              <a:rPr lang="it-IT" sz="2000" dirty="0"/>
              <a:t>	</a:t>
            </a:r>
            <a:r>
              <a:rPr lang="it-IT" sz="2000" dirty="0" smtClean="0"/>
              <a:t>- </a:t>
            </a:r>
            <a:r>
              <a:rPr lang="it-IT" sz="2000" dirty="0" err="1" smtClean="0"/>
              <a:t>Resolve</a:t>
            </a:r>
            <a:r>
              <a:rPr lang="it-IT" sz="2000" dirty="0" smtClean="0"/>
              <a:t> </a:t>
            </a:r>
            <a:r>
              <a:rPr lang="it-IT" sz="2000" dirty="0"/>
              <a:t>the mass </a:t>
            </a:r>
            <a:r>
              <a:rPr lang="it-IT" sz="2000" dirty="0" err="1"/>
              <a:t>ordering</a:t>
            </a:r>
            <a:r>
              <a:rPr lang="it-IT" sz="2000" dirty="0"/>
              <a:t> (m</a:t>
            </a:r>
            <a:r>
              <a:rPr lang="it-IT" sz="2000" baseline="-25000" dirty="0"/>
              <a:t>3</a:t>
            </a:r>
            <a:r>
              <a:rPr lang="it-IT" sz="2000" dirty="0"/>
              <a:t>&gt;m</a:t>
            </a:r>
            <a:r>
              <a:rPr lang="it-IT" sz="2000" baseline="-25000" dirty="0"/>
              <a:t>1,2</a:t>
            </a:r>
            <a:r>
              <a:rPr lang="it-IT" sz="2000" dirty="0"/>
              <a:t> or m</a:t>
            </a:r>
            <a:r>
              <a:rPr lang="it-IT" sz="2000" baseline="-25000" dirty="0"/>
              <a:t>1,2</a:t>
            </a:r>
            <a:r>
              <a:rPr lang="it-IT" sz="2000" dirty="0"/>
              <a:t> &gt; m</a:t>
            </a:r>
            <a:r>
              <a:rPr lang="it-IT" sz="2000" baseline="-25000" dirty="0"/>
              <a:t>3</a:t>
            </a:r>
            <a:r>
              <a:rPr lang="it-IT" sz="2000" dirty="0"/>
              <a:t>)</a:t>
            </a:r>
          </a:p>
          <a:p>
            <a:pPr algn="just">
              <a:lnSpc>
                <a:spcPct val="120000"/>
              </a:lnSpc>
            </a:pPr>
            <a:r>
              <a:rPr lang="it-IT" sz="2000" dirty="0"/>
              <a:t>	</a:t>
            </a:r>
            <a:r>
              <a:rPr lang="it-IT" sz="2000" dirty="0" smtClean="0"/>
              <a:t>- Precision </a:t>
            </a:r>
            <a:r>
              <a:rPr lang="it-IT" sz="2000" dirty="0" err="1"/>
              <a:t>oscillation</a:t>
            </a:r>
            <a:r>
              <a:rPr lang="it-IT" sz="2000" dirty="0"/>
              <a:t> </a:t>
            </a:r>
            <a:r>
              <a:rPr lang="it-IT" sz="2000" dirty="0" err="1"/>
              <a:t>physics</a:t>
            </a:r>
            <a:endParaRPr lang="it-IT" sz="2000" dirty="0">
              <a:solidFill>
                <a:srgbClr val="FF0000"/>
              </a:solidFill>
            </a:endParaRPr>
          </a:p>
          <a:p>
            <a:pPr marL="2171700" lvl="4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sz="2000" dirty="0" err="1"/>
              <a:t>Parameter</a:t>
            </a:r>
            <a:r>
              <a:rPr lang="it-IT" sz="2000" dirty="0"/>
              <a:t> </a:t>
            </a:r>
            <a:r>
              <a:rPr lang="it-IT" sz="2000" dirty="0" err="1"/>
              <a:t>measurements</a:t>
            </a:r>
            <a:r>
              <a:rPr lang="it-IT" sz="2000" dirty="0"/>
              <a:t>, </a:t>
            </a:r>
            <a:r>
              <a:rPr lang="el-GR" sz="2000" dirty="0"/>
              <a:t>θ</a:t>
            </a:r>
            <a:r>
              <a:rPr lang="el-GR" sz="2000" baseline="-25000" dirty="0"/>
              <a:t>23 </a:t>
            </a:r>
            <a:r>
              <a:rPr lang="it-IT" sz="2000" dirty="0" err="1"/>
              <a:t>octant</a:t>
            </a:r>
            <a:endParaRPr lang="it-IT" sz="2000" dirty="0"/>
          </a:p>
          <a:p>
            <a:pPr marL="2171700" lvl="4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sz="2000" dirty="0" err="1"/>
              <a:t>Testing</a:t>
            </a:r>
            <a:r>
              <a:rPr lang="it-IT" sz="2000" dirty="0"/>
              <a:t> the </a:t>
            </a:r>
            <a:r>
              <a:rPr lang="it-IT" sz="2000" dirty="0" err="1"/>
              <a:t>current</a:t>
            </a:r>
            <a:r>
              <a:rPr lang="it-IT" sz="2000" dirty="0"/>
              <a:t> 3-neutrino model, non-standard </a:t>
            </a:r>
            <a:r>
              <a:rPr lang="it-IT" sz="2000" dirty="0" err="1"/>
              <a:t>interactions</a:t>
            </a:r>
            <a:r>
              <a:rPr lang="it-IT" sz="2000" dirty="0"/>
              <a:t>, ...</a:t>
            </a:r>
          </a:p>
          <a:p>
            <a:pPr algn="just">
              <a:lnSpc>
                <a:spcPct val="120000"/>
              </a:lnSpc>
            </a:pPr>
            <a:endParaRPr lang="it-IT" sz="2000" dirty="0"/>
          </a:p>
          <a:p>
            <a:pPr algn="just">
              <a:lnSpc>
                <a:spcPct val="120000"/>
              </a:lnSpc>
            </a:pPr>
            <a:r>
              <a:rPr lang="it-IT" sz="2000" dirty="0"/>
              <a:t>• </a:t>
            </a:r>
            <a:r>
              <a:rPr lang="it-IT" sz="2000" dirty="0" err="1"/>
              <a:t>Nucleon</a:t>
            </a:r>
            <a:r>
              <a:rPr lang="it-IT" sz="2000" dirty="0"/>
              <a:t> </a:t>
            </a:r>
            <a:r>
              <a:rPr lang="it-IT" sz="2000" dirty="0" err="1"/>
              <a:t>Decay</a:t>
            </a:r>
            <a:r>
              <a:rPr lang="it-IT" sz="2000" dirty="0"/>
              <a:t> 			</a:t>
            </a:r>
            <a:r>
              <a:rPr lang="it-IT" sz="2000" dirty="0">
                <a:sym typeface="Wingdings" pitchFamily="2" charset="2"/>
              </a:rPr>
              <a:t> </a:t>
            </a:r>
            <a:r>
              <a:rPr lang="it-IT" sz="2000" dirty="0" smtClean="0">
                <a:sym typeface="Wingdings" pitchFamily="2" charset="2"/>
              </a:rPr>
              <a:t>force </a:t>
            </a:r>
            <a:r>
              <a:rPr lang="it-IT" sz="2000" dirty="0" err="1" smtClean="0">
                <a:sym typeface="Wingdings" pitchFamily="2" charset="2"/>
              </a:rPr>
              <a:t>unification</a:t>
            </a:r>
            <a:endParaRPr lang="it-IT" sz="2000" dirty="0"/>
          </a:p>
          <a:p>
            <a:pPr algn="just">
              <a:lnSpc>
                <a:spcPct val="120000"/>
              </a:lnSpc>
            </a:pPr>
            <a:endParaRPr lang="it-IT" sz="2000" dirty="0"/>
          </a:p>
          <a:p>
            <a:pPr algn="just">
              <a:lnSpc>
                <a:spcPct val="120000"/>
              </a:lnSpc>
            </a:pPr>
            <a:r>
              <a:rPr lang="it-IT" sz="2000" dirty="0"/>
              <a:t>• Supernova </a:t>
            </a:r>
            <a:r>
              <a:rPr lang="it-IT" sz="2000" dirty="0" err="1"/>
              <a:t>burst</a:t>
            </a:r>
            <a:r>
              <a:rPr lang="it-IT" sz="2000" dirty="0"/>
              <a:t> </a:t>
            </a:r>
            <a:r>
              <a:rPr lang="it-IT" sz="2000" dirty="0" err="1"/>
              <a:t>physics</a:t>
            </a:r>
            <a:r>
              <a:rPr lang="it-IT" sz="2000" dirty="0"/>
              <a:t> (3000 </a:t>
            </a:r>
            <a:r>
              <a:rPr lang="el-GR" sz="2000" dirty="0"/>
              <a:t>ν</a:t>
            </a:r>
            <a:r>
              <a:rPr lang="it-IT" sz="2000" baseline="-25000" dirty="0"/>
              <a:t>e</a:t>
            </a:r>
            <a:r>
              <a:rPr lang="it-IT" sz="2000" dirty="0"/>
              <a:t> </a:t>
            </a:r>
            <a:r>
              <a:rPr lang="it-IT" sz="2000" dirty="0" err="1"/>
              <a:t>events</a:t>
            </a:r>
            <a:r>
              <a:rPr lang="it-IT" sz="2000" dirty="0"/>
              <a:t> in 10 sec from SN </a:t>
            </a:r>
            <a:r>
              <a:rPr lang="it-IT" sz="2000" dirty="0" err="1"/>
              <a:t>at</a:t>
            </a:r>
            <a:r>
              <a:rPr lang="it-IT" sz="2000" dirty="0"/>
              <a:t> 10 </a:t>
            </a:r>
            <a:r>
              <a:rPr lang="it-IT" sz="2000" dirty="0" err="1"/>
              <a:t>kpc</a:t>
            </a:r>
            <a:r>
              <a:rPr lang="it-IT" sz="2000" dirty="0"/>
              <a:t>)</a:t>
            </a:r>
          </a:p>
          <a:p>
            <a:pPr algn="just">
              <a:lnSpc>
                <a:spcPct val="120000"/>
              </a:lnSpc>
            </a:pPr>
            <a:r>
              <a:rPr lang="it-IT" sz="2000" dirty="0">
                <a:sym typeface="Wingdings" pitchFamily="2" charset="2"/>
              </a:rPr>
              <a:t>				</a:t>
            </a:r>
            <a:r>
              <a:rPr lang="it-IT" sz="2000" dirty="0" smtClean="0">
                <a:sym typeface="Wingdings" pitchFamily="2" charset="2"/>
              </a:rPr>
              <a:t> </a:t>
            </a:r>
            <a:r>
              <a:rPr lang="it-IT" sz="2000" dirty="0" err="1">
                <a:sym typeface="Wingdings" pitchFamily="2" charset="2"/>
              </a:rPr>
              <a:t>birth</a:t>
            </a:r>
            <a:r>
              <a:rPr lang="it-IT" sz="2000" dirty="0">
                <a:sym typeface="Wingdings" pitchFamily="2" charset="2"/>
              </a:rPr>
              <a:t> of a </a:t>
            </a:r>
            <a:r>
              <a:rPr lang="it-IT" sz="2000" dirty="0" err="1">
                <a:sym typeface="Wingdings" pitchFamily="2" charset="2"/>
              </a:rPr>
              <a:t>neutron</a:t>
            </a:r>
            <a:r>
              <a:rPr lang="it-IT" sz="2000" dirty="0">
                <a:sym typeface="Wingdings" pitchFamily="2" charset="2"/>
              </a:rPr>
              <a:t> star or a </a:t>
            </a:r>
            <a:r>
              <a:rPr lang="it-IT" sz="2000" dirty="0" err="1">
                <a:sym typeface="Wingdings" pitchFamily="2" charset="2"/>
              </a:rPr>
              <a:t>black</a:t>
            </a:r>
            <a:r>
              <a:rPr lang="it-IT" sz="2000" dirty="0">
                <a:sym typeface="Wingdings" pitchFamily="2" charset="2"/>
              </a:rPr>
              <a:t> </a:t>
            </a:r>
            <a:r>
              <a:rPr lang="it-IT" sz="2000" dirty="0" err="1">
                <a:sym typeface="Wingdings" pitchFamily="2" charset="2"/>
              </a:rPr>
              <a:t>hole</a:t>
            </a:r>
            <a:endParaRPr lang="it-IT" sz="2000" dirty="0"/>
          </a:p>
          <a:p>
            <a:pPr algn="just">
              <a:lnSpc>
                <a:spcPct val="120000"/>
              </a:lnSpc>
            </a:pPr>
            <a:endParaRPr lang="it-IT" sz="2000" dirty="0">
              <a:solidFill>
                <a:srgbClr val="FF0000"/>
              </a:solidFill>
            </a:endParaRPr>
          </a:p>
          <a:p>
            <a:pPr algn="just">
              <a:lnSpc>
                <a:spcPct val="120000"/>
              </a:lnSpc>
            </a:pPr>
            <a:r>
              <a:rPr lang="it-IT" sz="2000" dirty="0"/>
              <a:t>+ </a:t>
            </a:r>
            <a:r>
              <a:rPr lang="it-IT" sz="2000" dirty="0" err="1"/>
              <a:t>many</a:t>
            </a:r>
            <a:r>
              <a:rPr lang="it-IT" sz="2000" dirty="0"/>
              <a:t> </a:t>
            </a:r>
            <a:r>
              <a:rPr lang="it-IT" sz="2000" dirty="0" err="1"/>
              <a:t>other</a:t>
            </a:r>
            <a:r>
              <a:rPr lang="it-IT" sz="2000" dirty="0"/>
              <a:t> </a:t>
            </a:r>
            <a:r>
              <a:rPr lang="it-IT" sz="2000" dirty="0" err="1"/>
              <a:t>topics</a:t>
            </a:r>
            <a:r>
              <a:rPr lang="it-IT" sz="2000" dirty="0"/>
              <a:t> (</a:t>
            </a:r>
            <a:r>
              <a:rPr lang="el-GR" sz="2000" dirty="0"/>
              <a:t>ν </a:t>
            </a:r>
            <a:r>
              <a:rPr lang="it-IT" sz="2000" dirty="0" err="1"/>
              <a:t>interaction</a:t>
            </a:r>
            <a:r>
              <a:rPr lang="it-IT" sz="2000" dirty="0"/>
              <a:t> </a:t>
            </a:r>
            <a:r>
              <a:rPr lang="it-IT" sz="2000" dirty="0" err="1"/>
              <a:t>physics</a:t>
            </a:r>
            <a:r>
              <a:rPr lang="it-IT" sz="2000" dirty="0"/>
              <a:t> with </a:t>
            </a:r>
            <a:r>
              <a:rPr lang="it-IT" sz="2000" dirty="0" err="1"/>
              <a:t>near</a:t>
            </a:r>
            <a:r>
              <a:rPr lang="it-IT" sz="2000" dirty="0"/>
              <a:t> detector, </a:t>
            </a:r>
            <a:r>
              <a:rPr lang="it-IT" sz="2000" dirty="0" err="1"/>
              <a:t>atmospheric</a:t>
            </a:r>
            <a:r>
              <a:rPr lang="it-IT" sz="2000" dirty="0"/>
              <a:t> </a:t>
            </a:r>
            <a:r>
              <a:rPr lang="it-IT" sz="2000" dirty="0" err="1"/>
              <a:t>neutrinos</a:t>
            </a:r>
            <a:r>
              <a:rPr lang="it-IT" sz="2000" dirty="0"/>
              <a:t>, sterile </a:t>
            </a:r>
            <a:r>
              <a:rPr lang="it-IT" sz="2000" dirty="0" err="1"/>
              <a:t>neutrinos</a:t>
            </a:r>
            <a:r>
              <a:rPr lang="it-IT" sz="2000" dirty="0"/>
              <a:t>, WIMP </a:t>
            </a:r>
            <a:r>
              <a:rPr lang="it-IT" sz="2000" dirty="0" err="1"/>
              <a:t>searches</a:t>
            </a:r>
            <a:r>
              <a:rPr lang="it-IT" sz="2000" dirty="0"/>
              <a:t>, </a:t>
            </a:r>
            <a:r>
              <a:rPr lang="it-IT" sz="2000" dirty="0" err="1"/>
              <a:t>Lorentz</a:t>
            </a:r>
            <a:r>
              <a:rPr lang="it-IT" sz="2000" dirty="0"/>
              <a:t> </a:t>
            </a:r>
            <a:r>
              <a:rPr lang="it-IT" sz="2000" dirty="0" err="1"/>
              <a:t>invariance</a:t>
            </a:r>
            <a:r>
              <a:rPr lang="it-IT" sz="2000" dirty="0"/>
              <a:t> </a:t>
            </a:r>
            <a:r>
              <a:rPr lang="it-IT" sz="2000" dirty="0" err="1"/>
              <a:t>tests</a:t>
            </a:r>
            <a:r>
              <a:rPr lang="it-IT" sz="2000" dirty="0"/>
              <a:t>, etc.)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="" xmlns:a16="http://schemas.microsoft.com/office/drawing/2014/main" id="{DAA961BD-EF4D-DE47-A719-5896FC80C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B145-004A-C14C-BE1E-4D6A42D4CBB2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0064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{E83D5135-18A0-2246-BCE2-C9CF6399621C}tf16401378</Template>
  <TotalTime>6573</TotalTime>
  <Words>1142</Words>
  <Application>Microsoft Macintosh PowerPoint</Application>
  <PresentationFormat>Personalizzato</PresentationFormat>
  <Paragraphs>216</Paragraphs>
  <Slides>20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1" baseType="lpstr">
      <vt:lpstr>Office Theme</vt:lpstr>
      <vt:lpstr>NU_AT_FNAL 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carla distefano</cp:lastModifiedBy>
  <cp:revision>339</cp:revision>
  <cp:lastPrinted>2020-06-23T11:29:12Z</cp:lastPrinted>
  <dcterms:created xsi:type="dcterms:W3CDTF">2020-06-16T15:44:58Z</dcterms:created>
  <dcterms:modified xsi:type="dcterms:W3CDTF">2021-06-29T12:35:49Z</dcterms:modified>
</cp:coreProperties>
</file>