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1" r:id="rId3"/>
    <p:sldId id="323" r:id="rId4"/>
    <p:sldId id="326" r:id="rId5"/>
    <p:sldId id="328" r:id="rId6"/>
    <p:sldId id="312" r:id="rId7"/>
    <p:sldId id="329" r:id="rId8"/>
    <p:sldId id="330" r:id="rId9"/>
    <p:sldId id="309" r:id="rId10"/>
    <p:sldId id="324" r:id="rId11"/>
    <p:sldId id="331" r:id="rId12"/>
    <p:sldId id="319" r:id="rId13"/>
    <p:sldId id="320" r:id="rId14"/>
    <p:sldId id="321" r:id="rId15"/>
    <p:sldId id="322" r:id="rId16"/>
    <p:sldId id="259" r:id="rId17"/>
    <p:sldId id="257" r:id="rId18"/>
    <p:sldId id="314" r:id="rId19"/>
    <p:sldId id="316" r:id="rId20"/>
    <p:sldId id="317" r:id="rId21"/>
    <p:sldId id="32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93" autoAdjust="0"/>
    <p:restoredTop sz="94690"/>
  </p:normalViewPr>
  <p:slideViewPr>
    <p:cSldViewPr snapToGrid="0" snapToObjects="1">
      <p:cViewPr>
        <p:scale>
          <a:sx n="100" d="100"/>
          <a:sy n="100" d="100"/>
        </p:scale>
        <p:origin x="992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05B6-2719-6245-915C-41116F2C1817}" type="datetimeFigureOut">
              <a:rPr lang="en-US" smtClean="0"/>
              <a:t>7/5/21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1EA04-06C9-174F-88EE-145E49EC3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4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BB96C-6C9D-BC45-AF8D-17F1E6D3DDDA}" type="datetimeFigureOut">
              <a:rPr lang="en-US" smtClean="0"/>
              <a:t>7/5/21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FF2F-8983-8B4E-BF53-27BBAD5A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53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7E54-B698-0C4B-A3E0-404FA17BEFD2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614F5-D4F4-2E40-B858-16D1AFB46805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705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40078-B47D-6A48-8558-6BB5429AAB98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C4332-A0BB-BB46-91B6-210D76EC6C7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68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7850" y="61913"/>
            <a:ext cx="2141538" cy="60928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61913"/>
            <a:ext cx="6272212" cy="60928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114D7-27D6-224B-815B-BAADF986FE20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DBB4-1762-A244-ADD7-5F2D780B633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692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93EC7-0F97-934A-872D-9570AC915A3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66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5BFFE-46B2-3E4E-9FB7-03F64DA57433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1A4-7D66-8646-99E7-86B63F749531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102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355725"/>
            <a:ext cx="4062412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55725"/>
            <a:ext cx="40640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19FFE-A621-EE42-B6BD-FC949B8D0FD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F8CD1-98CC-204A-B87A-D6AE0C0F41D9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653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0F6F0-8D79-7B49-9439-2B1626EB4585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3229-B6D3-3A40-98D0-9B6A5F4BF632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469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3594-FDB2-E945-803A-213937856255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AA1D-F02F-3A40-9ED4-4863C8BB2330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86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A81A0-FE9C-5F4A-BAB2-A99DCD935822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63110-195D-994E-ADD1-7FBD4348218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021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8FAD-C7A1-954C-AF65-F03945BAA7C9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975C1-BDEE-A246-B804-5BB623C5D41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40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A4364-27B4-3A40-B4A6-5A187C7ADCBB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1720-01C4-824C-B147-1AC3A24F205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821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1"/>
          <p:cNvSpPr>
            <a:spLocks noChangeShapeType="1"/>
          </p:cNvSpPr>
          <p:nvPr/>
        </p:nvSpPr>
        <p:spPr bwMode="auto">
          <a:xfrm flipH="1">
            <a:off x="1057275" y="1008063"/>
            <a:ext cx="8015288" cy="1587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92075" y="6307138"/>
            <a:ext cx="8980488" cy="1587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57275" y="61913"/>
            <a:ext cx="691652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55725"/>
            <a:ext cx="8278812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0" y="6303963"/>
            <a:ext cx="17637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4E4B4C82-B1AC-9646-84C3-52E7ADF12384}" type="datetime1">
              <a:rPr lang="en-US" smtClean="0">
                <a:ea typeface="ＭＳ Ｐゴシック" charset="0"/>
              </a:rPr>
              <a:t>7/5/21</a:t>
            </a:fld>
            <a:endParaRPr lang="en-US">
              <a:ea typeface="ＭＳ Ｐゴシック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1765300" y="6303963"/>
            <a:ext cx="5595938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>
                <a:ea typeface="ＭＳ Ｐゴシック" charset="0"/>
              </a:rPr>
              <a:t>Domenico D'Urso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362825" y="6303963"/>
            <a:ext cx="17637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6D7D281C-3D67-D747-99EE-0B5B0E88EEFC}" type="slidenum">
              <a:rPr lang="it-IT">
                <a:ea typeface="ＭＳ Ｐゴシック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it-IT"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3452" y="94438"/>
            <a:ext cx="1534160" cy="848360"/>
          </a:xfrm>
          <a:prstGeom prst="rect">
            <a:avLst/>
          </a:prstGeom>
        </p:spPr>
      </p:pic>
      <p:pic>
        <p:nvPicPr>
          <p:cNvPr id="12" name="Picture 11" descr="logo_atene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" y="35748"/>
            <a:ext cx="1066800" cy="10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9pPr>
    </p:titleStyle>
    <p:bodyStyle>
      <a:lvl1pPr marL="514350" indent="-514350" algn="l" defTabSz="449263" rtl="0" eaLnBrk="1" fontAlgn="base" hangingPunct="1">
        <a:spcBef>
          <a:spcPts val="600"/>
        </a:spcBef>
        <a:spcAft>
          <a:spcPct val="0"/>
        </a:spcAft>
        <a:buClrTx/>
        <a:buSzPct val="100000"/>
        <a:buFont typeface="Wingdings" charset="2"/>
        <a:buChar char="Ø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971550" indent="-514350" algn="l" defTabSz="449263" rtl="0" eaLnBrk="1" fontAlgn="base" hangingPunct="1">
        <a:spcBef>
          <a:spcPts val="550"/>
        </a:spcBef>
        <a:spcAft>
          <a:spcPct val="0"/>
        </a:spcAft>
        <a:buClrTx/>
        <a:buSzPct val="100000"/>
        <a:buFont typeface="Wingdings" charset="2"/>
        <a:buChar char="q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371600" indent="-457200" algn="l" defTabSz="449263" rtl="0" eaLnBrk="1" fontAlgn="base" hangingPunct="1">
        <a:spcBef>
          <a:spcPts val="600"/>
        </a:spcBef>
        <a:spcAft>
          <a:spcPct val="0"/>
        </a:spcAft>
        <a:buClrTx/>
        <a:buSzPct val="100000"/>
        <a:buFont typeface="Wingdings" charset="2"/>
        <a:buChar char="ü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828800" indent="-457200" algn="l" defTabSz="449263" rtl="0" eaLnBrk="1" fontAlgn="base" hangingPunct="1">
        <a:spcBef>
          <a:spcPts val="500"/>
        </a:spcBef>
        <a:spcAft>
          <a:spcPct val="0"/>
        </a:spcAft>
        <a:buClrTx/>
        <a:buSzPct val="100000"/>
        <a:buFont typeface="Courier New"/>
        <a:buChar char="o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286000" indent="-457200" algn="l" defTabSz="449263" rtl="0" eaLnBrk="1" fontAlgn="base" hangingPunct="1">
        <a:spcBef>
          <a:spcPts val="500"/>
        </a:spcBef>
        <a:spcAft>
          <a:spcPct val="0"/>
        </a:spcAft>
        <a:buClrTx/>
        <a:buSzPct val="100000"/>
        <a:buFont typeface="Wingdings" charset="2"/>
        <a:buChar char="v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Rd3p3xPtWn4?feature=oembed" TargetMode="External"/><Relationship Id="rId1" Type="http://schemas.openxmlformats.org/officeDocument/2006/relationships/video" Target="https://www.youtube.com/embed/VwWLpQ4JFIc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Laboratori</a:t>
            </a:r>
            <a:r>
              <a:rPr lang="en-US" dirty="0"/>
              <a:t> </a:t>
            </a:r>
            <a:r>
              <a:rPr lang="en-US" dirty="0" err="1"/>
              <a:t>Nazionali</a:t>
            </a:r>
            <a:r>
              <a:rPr lang="en-US" dirty="0"/>
              <a:t> del </a:t>
            </a:r>
            <a:r>
              <a:rPr lang="en-US" dirty="0" err="1"/>
              <a:t>Sud</a:t>
            </a:r>
            <a:br>
              <a:rPr lang="en-US" dirty="0"/>
            </a:br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Sassari</a:t>
            </a:r>
          </a:p>
        </p:txBody>
      </p:sp>
    </p:spTree>
    <p:extLst>
      <p:ext uri="{BB962C8B-B14F-4D97-AF65-F5344CB8AC3E}">
        <p14:creationId xmlns:p14="http://schemas.microsoft.com/office/powerpoint/2010/main" val="294849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6DFD50-895E-0B47-8BE2-1324FD0E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Roadmap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B6EB-E915-C146-881B-C43DCF4064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CE99-1EF4-564D-9797-E809BE420E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919F-DE13-8545-B405-AD46CC650B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10</a:t>
            </a:fld>
            <a:endParaRPr lang="it-IT">
              <a:ea typeface="ＭＳ Ｐゴシック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5894AF-A683-CF44-B71B-2A07016B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0" y="1136651"/>
            <a:ext cx="8783719" cy="502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A0674E-35BE-934B-B827-AB967BBF2ED9}"/>
              </a:ext>
            </a:extLst>
          </p:cNvPr>
          <p:cNvSpPr/>
          <p:nvPr/>
        </p:nvSpPr>
        <p:spPr bwMode="auto">
          <a:xfrm>
            <a:off x="190500" y="1130300"/>
            <a:ext cx="3771900" cy="5003800"/>
          </a:xfrm>
          <a:prstGeom prst="rect">
            <a:avLst/>
          </a:prstGeom>
          <a:solidFill>
            <a:srgbClr val="FFC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6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B23F-D495-A14F-8828-E3198259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ESFRI Proposal approved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AB695-C575-274C-B4F3-1ADDCC10E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30 June, the European Strategy Forum on Research Infrastructures (ESFRI) decided to include ET in the update of its roadmap for 2021.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E56C0-2A00-CB46-B714-F31BAD7E8B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7/6/21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31F9-DD67-534C-8140-AB28D090A5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7985-8000-3349-9570-9C9A72A4C9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11</a:t>
            </a:fld>
            <a:endParaRPr lang="it-IT">
              <a:ea typeface="ＭＳ Ｐゴシック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638767-DE89-484A-9184-75EBCF741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" r="-374" b="689"/>
          <a:stretch/>
        </p:blipFill>
        <p:spPr>
          <a:xfrm>
            <a:off x="2743200" y="2937511"/>
            <a:ext cx="64008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9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E2C-FB5B-1844-97D6-D26C2D10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0486-CBA9-E74E-BC4D-B8D312A9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Sensors on site</a:t>
            </a:r>
          </a:p>
          <a:p>
            <a:pPr lvl="1"/>
            <a:r>
              <a:rPr lang="en-US" sz="2000" dirty="0"/>
              <a:t>4 broadband triaxial seismometers (1 surface vault installation + 3 underground); </a:t>
            </a:r>
          </a:p>
          <a:p>
            <a:pPr lvl="1"/>
            <a:r>
              <a:rPr lang="en-US" sz="2000" dirty="0"/>
              <a:t>3 short-period triaxial seismometers (first </a:t>
            </a:r>
            <a:r>
              <a:rPr lang="en-US" sz="2000" i="1" dirty="0"/>
              <a:t>seed </a:t>
            </a:r>
            <a:r>
              <a:rPr lang="en-US" sz="2000" dirty="0"/>
              <a:t>of a new array); </a:t>
            </a:r>
          </a:p>
          <a:p>
            <a:pPr lvl="1"/>
            <a:r>
              <a:rPr lang="en-US" sz="2000" dirty="0"/>
              <a:t>2 magnetometers (1 buried at surface, 1 underground). </a:t>
            </a:r>
          </a:p>
          <a:p>
            <a:pPr lvl="1"/>
            <a:r>
              <a:rPr lang="en-US" sz="2000" dirty="0"/>
              <a:t>High precision tiltmeter (Archimedes prototype)</a:t>
            </a:r>
          </a:p>
          <a:p>
            <a:pPr lvl="1"/>
            <a:r>
              <a:rPr lang="en-US" sz="2000" dirty="0"/>
              <a:t>Weather station</a:t>
            </a:r>
          </a:p>
          <a:p>
            <a:endParaRPr lang="en-US" sz="2800" dirty="0"/>
          </a:p>
          <a:p>
            <a:r>
              <a:rPr lang="en-US" sz="2400" dirty="0"/>
              <a:t>Data acquired at the </a:t>
            </a:r>
            <a:r>
              <a:rPr lang="en-US" sz="2400" dirty="0" err="1"/>
              <a:t>SarGrav</a:t>
            </a:r>
            <a:r>
              <a:rPr lang="en-US" sz="2400" dirty="0"/>
              <a:t> control room, transmitted via UMTS link to remote server (INGV-PI server → ET repository) and through an INFN access point</a:t>
            </a:r>
          </a:p>
          <a:p>
            <a:r>
              <a:rPr lang="en-US" sz="2400" dirty="0"/>
              <a:t>Underground station equipped with GPS signals for DAQ</a:t>
            </a:r>
            <a:endParaRPr lang="en-US" sz="28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30909-B40F-2546-82AC-F3B58BC50AC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CACB3-9FB3-664B-ACC7-4978563946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E28E-8465-4047-9498-FE917129B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12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74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84CC-D855-9940-A726-A591D022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Measurement Stations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4CA4A-BBE5-5D43-88DA-F02AA04F602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C11-7BC4-A94F-860E-7CB3B5160A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E8DFD-C4FD-2540-BC15-A33F16E01B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13</a:t>
            </a:fld>
            <a:endParaRPr lang="it-IT">
              <a:ea typeface="ＭＳ Ｐゴシック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11B78B-979E-2E48-BEB4-5FDBAEB0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888"/>
            <a:ext cx="9144000" cy="52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AA46-CF09-744C-BA36-3EFF1E79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Candidature </a:t>
            </a:r>
            <a:br>
              <a:rPr lang="en-US" dirty="0"/>
            </a:br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5781F-00D1-2849-8547-7FFA5310A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Infrasound microphone arrays to be deployed in surface and underground; </a:t>
            </a:r>
          </a:p>
          <a:p>
            <a:r>
              <a:rPr lang="en-US" sz="2400" dirty="0"/>
              <a:t>Geological survey along the ET “triangle” with </a:t>
            </a:r>
            <a:r>
              <a:rPr lang="en-US" sz="2400" dirty="0" err="1"/>
              <a:t>georesistivimeter</a:t>
            </a:r>
            <a:r>
              <a:rPr lang="en-US" sz="2400" dirty="0"/>
              <a:t> probe.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62F5-601C-5349-AFF8-A772E94ECF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835FD-E0B4-8746-9DF2-9FB17D95A8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B3F2F-3DC4-974E-89A4-A3048C2664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14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250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5A53-FED9-2041-BC80-05383ED2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61913"/>
            <a:ext cx="6916527" cy="9429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ET: </a:t>
            </a:r>
            <a:r>
              <a:rPr lang="en-US" sz="2800" dirty="0" err="1"/>
              <a:t>Sos</a:t>
            </a:r>
            <a:r>
              <a:rPr lang="en-US" sz="2800" dirty="0"/>
              <a:t> </a:t>
            </a:r>
            <a:r>
              <a:rPr lang="en-US" sz="2800" dirty="0" err="1"/>
              <a:t>Enattos</a:t>
            </a:r>
            <a:r>
              <a:rPr lang="en-US" sz="2800" dirty="0"/>
              <a:t> Candidature</a:t>
            </a:r>
            <a:br>
              <a:rPr lang="en-US" sz="2800" dirty="0"/>
            </a:br>
            <a:r>
              <a:rPr lang="en-US" sz="28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4BE6F-2035-AD49-B60B-E7CE97AD3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55725"/>
            <a:ext cx="4062412" cy="479901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Borehole excavation at the corner P2 and P3 completed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Long-period borehole micro-seismic measurements at depth 250-300m with broadband borehole seismometers (</a:t>
            </a:r>
            <a:r>
              <a:rPr lang="en-US" sz="2200" i="1" dirty="0" err="1"/>
              <a:t>Nanometrics</a:t>
            </a:r>
            <a:r>
              <a:rPr lang="en-US" sz="2200" i="1" dirty="0"/>
              <a:t> Trillium120 BH Slim</a:t>
            </a:r>
            <a:r>
              <a:rPr lang="en-US" sz="2200" dirty="0"/>
              <a:t>);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Surface seismic measurements at the corners close to the boreholes with broadband seismometers (</a:t>
            </a:r>
            <a:r>
              <a:rPr lang="en-US" sz="2200" i="1" dirty="0" err="1"/>
              <a:t>Nanometrics</a:t>
            </a:r>
            <a:r>
              <a:rPr lang="en-US" sz="2200" i="1" dirty="0"/>
              <a:t> Trillium120H</a:t>
            </a:r>
            <a:r>
              <a:rPr lang="en-US" sz="2200" dirty="0"/>
              <a:t>).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8" name="Picture 7" descr="A picture containing ground, outdoor, sky, power shovel&#10;&#10;Description automatically generated">
            <a:extLst>
              <a:ext uri="{FF2B5EF4-FFF2-40B4-BE49-F238E27FC236}">
                <a16:creationId xmlns:a16="http://schemas.microsoft.com/office/drawing/2014/main" id="{2A504D26-F8F7-CE4A-838F-212E14B6C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4" r="14104" b="2"/>
          <a:stretch/>
        </p:blipFill>
        <p:spPr>
          <a:xfrm>
            <a:off x="4718050" y="1355725"/>
            <a:ext cx="4064000" cy="4799013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AD4D1-2B44-FE48-A8AA-53C929E7187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303963"/>
            <a:ext cx="1763713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0608C92-339F-4448-9EFB-8201E59F40EC}" type="datetime1">
              <a:rPr lang="en-US" smtClean="0"/>
              <a:pPr>
                <a:spcAft>
                  <a:spcPts val="600"/>
                </a:spcAft>
                <a:defRPr/>
              </a:pPr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1ED05-054C-CE4C-8FD3-D17A4E5D709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765300" y="6303963"/>
            <a:ext cx="5595938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/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2CECF-6C8E-784A-A8FE-0C92ED8D1AD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362825" y="6303963"/>
            <a:ext cx="1763713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34E93EC7-0F97-934A-872D-9570AC915A3F}" type="slidenum">
              <a:rPr lang="it-IT" smtClean="0"/>
              <a:pPr>
                <a:spcAft>
                  <a:spcPts val="600"/>
                </a:spcAft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89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4AFC477-D24A-7442-AF02-D2D81637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6" t="15082" r="8014"/>
          <a:stretch/>
        </p:blipFill>
        <p:spPr>
          <a:xfrm>
            <a:off x="171959" y="3533405"/>
            <a:ext cx="3647394" cy="2377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CD3BC-B68C-0F41-AF2E-3D6CBE024E4F}"/>
              </a:ext>
            </a:extLst>
          </p:cNvPr>
          <p:cNvSpPr txBox="1"/>
          <p:nvPr/>
        </p:nvSpPr>
        <p:spPr>
          <a:xfrm>
            <a:off x="171960" y="1521934"/>
            <a:ext cx="39999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b="1" dirty="0"/>
          </a:p>
          <a:p>
            <a:endParaRPr lang="en-GB" sz="1350" b="1" dirty="0"/>
          </a:p>
          <a:p>
            <a:r>
              <a:rPr lang="en-GB" sz="1350" b="1" dirty="0"/>
              <a:t>First analysis of seismic sensor data published</a:t>
            </a:r>
            <a:endParaRPr lang="en-IT" sz="1350" b="1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9BA077-BDB3-C94E-A5E2-627353F213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" y="2195100"/>
            <a:ext cx="3948481" cy="12339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9399F6-F377-6C48-8AA8-BF104738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9" r="6558"/>
          <a:stretch/>
        </p:blipFill>
        <p:spPr>
          <a:xfrm>
            <a:off x="5829300" y="1630988"/>
            <a:ext cx="2819406" cy="2042343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0C6386-843E-DF49-B4C0-1E054A497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77" r="5797"/>
          <a:stretch/>
        </p:blipFill>
        <p:spPr>
          <a:xfrm>
            <a:off x="5829300" y="3736346"/>
            <a:ext cx="2850434" cy="2070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51E83A-000C-B945-8949-FCD2E3AA69B7}"/>
              </a:ext>
            </a:extLst>
          </p:cNvPr>
          <p:cNvSpPr txBox="1"/>
          <p:nvPr/>
        </p:nvSpPr>
        <p:spPr>
          <a:xfrm>
            <a:off x="7233556" y="5666012"/>
            <a:ext cx="42672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50" dirty="0"/>
              <a:t>time</a:t>
            </a:r>
          </a:p>
        </p:txBody>
      </p:sp>
      <p:sp>
        <p:nvSpPr>
          <p:cNvPr id="15" name="Curved Right Arrow 14">
            <a:extLst>
              <a:ext uri="{FF2B5EF4-FFF2-40B4-BE49-F238E27FC236}">
                <a16:creationId xmlns:a16="http://schemas.microsoft.com/office/drawing/2014/main" id="{C0317EF7-B09C-C24C-A779-253A284E4BBC}"/>
              </a:ext>
            </a:extLst>
          </p:cNvPr>
          <p:cNvSpPr/>
          <p:nvPr/>
        </p:nvSpPr>
        <p:spPr>
          <a:xfrm>
            <a:off x="5233307" y="3045279"/>
            <a:ext cx="595993" cy="1869622"/>
          </a:xfrm>
          <a:prstGeom prst="curvedRightArrow">
            <a:avLst>
              <a:gd name="adj1" fmla="val 17741"/>
              <a:gd name="adj2" fmla="val 42604"/>
              <a:gd name="adj3" fmla="val 22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EC910C-981C-9441-8EE2-76D4D797969E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 flipV="1">
            <a:off x="3969897" y="2652159"/>
            <a:ext cx="1859404" cy="1598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E79FAC-050E-CD42-878A-4FFD8FE015B1}"/>
              </a:ext>
            </a:extLst>
          </p:cNvPr>
          <p:cNvSpPr txBox="1"/>
          <p:nvPr/>
        </p:nvSpPr>
        <p:spPr>
          <a:xfrm rot="21311158">
            <a:off x="4013639" y="2408890"/>
            <a:ext cx="1693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b="1" dirty="0">
                <a:solidFill>
                  <a:schemeClr val="accent1"/>
                </a:solidFill>
              </a:rPr>
              <a:t>Waveform =&gt; PSD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58F7F2-2DB1-AC41-BC0C-DD847B8BBA7D}"/>
              </a:ext>
            </a:extLst>
          </p:cNvPr>
          <p:cNvSpPr txBox="1"/>
          <p:nvPr/>
        </p:nvSpPr>
        <p:spPr>
          <a:xfrm>
            <a:off x="4198792" y="3841585"/>
            <a:ext cx="1215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b="1" dirty="0">
                <a:solidFill>
                  <a:schemeClr val="accent1"/>
                </a:solidFill>
              </a:rPr>
              <a:t>PSD =&gt; RMS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C2115-1052-1B40-B8CB-2D7ECCB4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LNS-UNISS Role</a:t>
            </a:r>
          </a:p>
        </p:txBody>
      </p:sp>
    </p:spTree>
    <p:extLst>
      <p:ext uri="{BB962C8B-B14F-4D97-AF65-F5344CB8AC3E}">
        <p14:creationId xmlns:p14="http://schemas.microsoft.com/office/powerpoint/2010/main" val="298771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889EDA63-3EDB-4C42-935A-2E43D4D3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915" y="2749985"/>
            <a:ext cx="3196785" cy="180463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164E109-B800-714E-9101-54365924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558" y="4247988"/>
            <a:ext cx="2978626" cy="1675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76FE51-0DA9-034A-A86F-D98FF389C15A}"/>
              </a:ext>
            </a:extLst>
          </p:cNvPr>
          <p:cNvSpPr txBox="1"/>
          <p:nvPr/>
        </p:nvSpPr>
        <p:spPr>
          <a:xfrm>
            <a:off x="4865915" y="1208022"/>
            <a:ext cx="399999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@UNISS</a:t>
            </a:r>
          </a:p>
          <a:p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Configuration of NI-cRIO-9049 electronic system for Archimedes balance (founded by </a:t>
            </a:r>
            <a:r>
              <a:rPr lang="en-GB" sz="1350" b="1" dirty="0" err="1"/>
              <a:t>SarGrav</a:t>
            </a:r>
            <a:r>
              <a:rPr lang="en-GB" sz="1350" b="1" dirty="0"/>
              <a:t> project)</a:t>
            </a:r>
          </a:p>
          <a:p>
            <a:endParaRPr lang="en-GB" sz="1350" b="1" dirty="0"/>
          </a:p>
        </p:txBody>
      </p:sp>
      <p:pic>
        <p:nvPicPr>
          <p:cNvPr id="13" name="Picture 12" descr="A picture containing indoor, grass, sitting, mirror&#10;&#10;Description automatically generated">
            <a:extLst>
              <a:ext uri="{FF2B5EF4-FFF2-40B4-BE49-F238E27FC236}">
                <a16:creationId xmlns:a16="http://schemas.microsoft.com/office/drawing/2014/main" id="{9D43C19E-4B1F-934E-B7B7-ED2D64E88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94" y="2749985"/>
            <a:ext cx="3196785" cy="18046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03598-673B-DB45-BEF1-A59133CCC1D3}"/>
              </a:ext>
            </a:extLst>
          </p:cNvPr>
          <p:cNvSpPr txBox="1"/>
          <p:nvPr/>
        </p:nvSpPr>
        <p:spPr>
          <a:xfrm>
            <a:off x="278094" y="1502496"/>
            <a:ext cx="399999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b="1" dirty="0"/>
          </a:p>
          <a:p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Control room preparation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Optical components assembly for the </a:t>
            </a:r>
            <a:r>
              <a:rPr lang="en-IT" sz="1350" b="1" dirty="0"/>
              <a:t>Archimedes balance prototype</a:t>
            </a:r>
          </a:p>
        </p:txBody>
      </p:sp>
      <p:pic>
        <p:nvPicPr>
          <p:cNvPr id="8" name="Picture 7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D81B8A9B-CF19-3B4E-BF8E-CDAD4C645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89" y="4247509"/>
            <a:ext cx="3469750" cy="1675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49B42-BBD2-BF4A-86D7-5AD27845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LNS-UNISS Role</a:t>
            </a:r>
          </a:p>
        </p:txBody>
      </p:sp>
    </p:spTree>
    <p:extLst>
      <p:ext uri="{BB962C8B-B14F-4D97-AF65-F5344CB8AC3E}">
        <p14:creationId xmlns:p14="http://schemas.microsoft.com/office/powerpoint/2010/main" val="396605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AF2C-315A-214B-BA4E-A7DCEDA4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Attività</a:t>
            </a:r>
            <a:r>
              <a:rPr lang="en-US" dirty="0"/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20D12-3DEB-0D4C-AD98-96142D078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Candidatura </a:t>
            </a:r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endParaRPr lang="it-IT" dirty="0"/>
          </a:p>
          <a:p>
            <a:pPr lvl="1"/>
            <a:r>
              <a:rPr lang="it-IT" sz="2400" dirty="0"/>
              <a:t>campagne di campionatura del suolo, operazioni di carotaggio, </a:t>
            </a:r>
            <a:r>
              <a:rPr lang="en-US" sz="2400" dirty="0" err="1"/>
              <a:t>studi</a:t>
            </a:r>
            <a:r>
              <a:rPr lang="en-US" sz="2400" dirty="0"/>
              <a:t> geo-</a:t>
            </a:r>
            <a:r>
              <a:rPr lang="en-US" sz="2400" dirty="0" err="1"/>
              <a:t>fisici</a:t>
            </a:r>
            <a:r>
              <a:rPr lang="en-US" sz="2400" dirty="0"/>
              <a:t> e geo-</a:t>
            </a:r>
            <a:r>
              <a:rPr lang="en-US" sz="2400" dirty="0" err="1"/>
              <a:t>elettrici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dirty="0" err="1"/>
              <a:t>natura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terreni</a:t>
            </a:r>
            <a:r>
              <a:rPr lang="en-US" sz="2400" dirty="0"/>
              <a:t> </a:t>
            </a:r>
            <a:endParaRPr lang="it-IT" sz="2400" dirty="0"/>
          </a:p>
          <a:p>
            <a:pPr lvl="1"/>
            <a:r>
              <a:rPr lang="it-IT" sz="2400" dirty="0"/>
              <a:t>campagne di misura del rumore sismico e ambientale</a:t>
            </a:r>
          </a:p>
          <a:p>
            <a:pPr lvl="1"/>
            <a:r>
              <a:rPr lang="it-IT" sz="2400" dirty="0"/>
              <a:t>stima degli impatti socio-economici dell'Osservatorio. </a:t>
            </a:r>
            <a:endParaRPr lang="en-US" sz="2400" dirty="0"/>
          </a:p>
          <a:p>
            <a:pPr lvl="1"/>
            <a:r>
              <a:rPr lang="en-US" sz="2400" dirty="0"/>
              <a:t>“</a:t>
            </a:r>
            <a:r>
              <a:rPr lang="en-US" sz="2400" dirty="0" err="1"/>
              <a:t>sponsorizzazione</a:t>
            </a:r>
            <a:r>
              <a:rPr lang="en-US" sz="2400" dirty="0"/>
              <a:t>” </a:t>
            </a:r>
            <a:r>
              <a:rPr lang="en-US" sz="2400" dirty="0" err="1"/>
              <a:t>sito</a:t>
            </a:r>
            <a:r>
              <a:rPr lang="en-US" sz="2400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49B1-C8F3-E046-AEB2-FC5ED0BF83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88A29-C664-4B41-A655-CB59D0511E7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64A3-BD4B-8D4C-9D24-F50ECFCAD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18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277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810C-4FC9-0B47-BD61-8D85BD19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Attività</a:t>
            </a:r>
            <a:r>
              <a:rPr lang="en-US" dirty="0"/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43F9-F566-6C4A-8E95-3985D1DF5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Misure</a:t>
            </a:r>
            <a:r>
              <a:rPr lang="en-US" sz="2800" dirty="0"/>
              <a:t> long-term del </a:t>
            </a:r>
            <a:r>
              <a:rPr lang="en-US" sz="2800" dirty="0" err="1"/>
              <a:t>segnale</a:t>
            </a:r>
            <a:r>
              <a:rPr lang="en-US" sz="2800" dirty="0"/>
              <a:t> </a:t>
            </a:r>
            <a:r>
              <a:rPr lang="en-US" sz="2800" dirty="0" err="1"/>
              <a:t>sismico</a:t>
            </a:r>
            <a:r>
              <a:rPr lang="en-US" sz="2800" dirty="0"/>
              <a:t> in </a:t>
            </a:r>
            <a:r>
              <a:rPr lang="en-US" sz="2800" dirty="0" err="1"/>
              <a:t>prossimità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localizzazione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vertici</a:t>
            </a:r>
            <a:r>
              <a:rPr lang="en-US" sz="2800" dirty="0"/>
              <a:t> </a:t>
            </a:r>
            <a:r>
              <a:rPr lang="en-US" sz="2800" dirty="0" err="1"/>
              <a:t>dell’interferometro</a:t>
            </a:r>
            <a:endParaRPr lang="en-US" sz="2800" dirty="0"/>
          </a:p>
          <a:p>
            <a:r>
              <a:rPr lang="en-US" sz="2800" dirty="0" err="1"/>
              <a:t>stima</a:t>
            </a:r>
            <a:r>
              <a:rPr lang="en-US" sz="2800" dirty="0"/>
              <a:t> noise </a:t>
            </a:r>
            <a:r>
              <a:rPr lang="en-US" sz="2800" dirty="0" err="1"/>
              <a:t>ambientale</a:t>
            </a:r>
            <a:r>
              <a:rPr lang="en-US" sz="2800" dirty="0"/>
              <a:t> (</a:t>
            </a:r>
            <a:r>
              <a:rPr lang="en-US" sz="2800" dirty="0" err="1"/>
              <a:t>naturale</a:t>
            </a:r>
            <a:r>
              <a:rPr lang="en-US" sz="2800" dirty="0"/>
              <a:t> e/o </a:t>
            </a:r>
            <a:r>
              <a:rPr lang="en-US" sz="2800" dirty="0" err="1"/>
              <a:t>antropico</a:t>
            </a:r>
            <a:r>
              <a:rPr lang="en-US" sz="2800" dirty="0"/>
              <a:t>)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profondità</a:t>
            </a:r>
            <a:r>
              <a:rPr lang="en-US" sz="2800" dirty="0"/>
              <a:t> e </a:t>
            </a:r>
            <a:r>
              <a:rPr lang="en-US" sz="2800" dirty="0" err="1"/>
              <a:t>nella</a:t>
            </a:r>
            <a:r>
              <a:rPr lang="en-US" sz="2800" dirty="0"/>
              <a:t> </a:t>
            </a:r>
            <a:r>
              <a:rPr lang="en-US" sz="2800" dirty="0" err="1"/>
              <a:t>sede</a:t>
            </a:r>
            <a:r>
              <a:rPr lang="en-US" sz="2800" dirty="0"/>
              <a:t> </a:t>
            </a:r>
            <a:r>
              <a:rPr lang="en-US" sz="2800" dirty="0" err="1"/>
              <a:t>prevista</a:t>
            </a:r>
            <a:r>
              <a:rPr lang="en-US" sz="2800" dirty="0"/>
              <a:t> per </a:t>
            </a:r>
            <a:r>
              <a:rPr lang="en-US" sz="2800" dirty="0" err="1"/>
              <a:t>l’infrastruttura</a:t>
            </a:r>
            <a:endParaRPr lang="en-US" sz="2800" dirty="0"/>
          </a:p>
          <a:p>
            <a:r>
              <a:rPr lang="en-US" sz="2800" dirty="0" err="1"/>
              <a:t>correlazione</a:t>
            </a:r>
            <a:r>
              <a:rPr lang="en-US" sz="2800" dirty="0"/>
              <a:t> con </a:t>
            </a:r>
            <a:r>
              <a:rPr lang="en-US" sz="2800" dirty="0" err="1"/>
              <a:t>misure</a:t>
            </a:r>
            <a:r>
              <a:rPr lang="en-US" sz="2800" dirty="0"/>
              <a:t> </a:t>
            </a:r>
            <a:r>
              <a:rPr lang="en-US" sz="2800" dirty="0" err="1"/>
              <a:t>analoghe</a:t>
            </a:r>
            <a:r>
              <a:rPr lang="en-US" sz="2800" dirty="0"/>
              <a:t> </a:t>
            </a:r>
            <a:r>
              <a:rPr lang="en-US" sz="2800" dirty="0" err="1"/>
              <a:t>eseguite</a:t>
            </a:r>
            <a:r>
              <a:rPr lang="en-US" sz="2800" dirty="0"/>
              <a:t> a diverse </a:t>
            </a:r>
            <a:r>
              <a:rPr lang="en-US" sz="2800" dirty="0" err="1"/>
              <a:t>profondità</a:t>
            </a:r>
            <a:r>
              <a:rPr lang="en-US" sz="2800" dirty="0"/>
              <a:t> </a:t>
            </a:r>
            <a:r>
              <a:rPr lang="en-US" sz="2800" dirty="0" err="1"/>
              <a:t>all’interno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miniera</a:t>
            </a:r>
            <a:r>
              <a:rPr lang="en-US" sz="2800" dirty="0"/>
              <a:t> di </a:t>
            </a:r>
            <a:r>
              <a:rPr lang="en-US" sz="2800" dirty="0" err="1"/>
              <a:t>Sos</a:t>
            </a:r>
            <a:r>
              <a:rPr lang="en-US" sz="2800" dirty="0"/>
              <a:t> </a:t>
            </a:r>
            <a:r>
              <a:rPr lang="en-US" sz="2800" dirty="0" err="1"/>
              <a:t>Enattos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2C85-1E26-6B4C-AF30-A16E6D05F7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BC6D5-D067-7647-853F-59BC47FC3C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C4A16-4F97-8042-BEEE-AAD88C26A5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19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135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007" y="61913"/>
            <a:ext cx="3786794" cy="942975"/>
          </a:xfrm>
        </p:spPr>
        <p:txBody>
          <a:bodyPr/>
          <a:lstStyle/>
          <a:p>
            <a:r>
              <a:rPr lang="en-US" sz="3200" dirty="0"/>
              <a:t> INFN UNISS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VIRGO: Data analysis. Search for Burst Multi-messenger event candidates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ET: </a:t>
            </a:r>
            <a:r>
              <a:rPr lang="en-US" sz="2800" dirty="0" err="1"/>
              <a:t>Sos</a:t>
            </a:r>
            <a:r>
              <a:rPr lang="en-US" sz="2800" dirty="0"/>
              <a:t> </a:t>
            </a:r>
            <a:r>
              <a:rPr lang="en-US" sz="2800" dirty="0" err="1"/>
              <a:t>Enattos</a:t>
            </a:r>
            <a:r>
              <a:rPr lang="en-US" sz="2800" dirty="0"/>
              <a:t> Characterization and Candidature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A1F4CEF-4098-8548-B118-BAD05C762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520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3F66-AEB8-6444-B687-2CCE4EC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49AC-8E0D-9C4B-910C-939CA56D41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94D6-F36E-D541-8DEE-74CC580495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5457-7F3C-2141-B788-4BA858F28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20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514AEE-BEE7-8F45-923C-EB82C2086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80426"/>
              </p:ext>
            </p:extLst>
          </p:nvPr>
        </p:nvGraphicFramePr>
        <p:xfrm>
          <a:off x="1852550" y="1109303"/>
          <a:ext cx="5508688" cy="4791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54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Personel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ET 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/>
                        <a:t>Massimo </a:t>
                      </a:r>
                      <a:r>
                        <a:rPr lang="en-US" sz="2000" b="0" dirty="0" err="1"/>
                        <a:t>Carpinelli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Domenico </a:t>
                      </a:r>
                      <a:r>
                        <a:rPr lang="en-US" sz="2000" b="1" dirty="0" err="1"/>
                        <a:t>D’Urso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Davide </a:t>
                      </a:r>
                      <a:r>
                        <a:rPr lang="en-US" sz="2000" b="0" dirty="0" err="1"/>
                        <a:t>Rozza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/>
                        <a:t>Giovanni Luca </a:t>
                      </a:r>
                      <a:r>
                        <a:rPr lang="en-US" sz="2000" b="0" dirty="0" err="1"/>
                        <a:t>Cardello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/>
                        <a:t>Iara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Tosta</a:t>
                      </a:r>
                      <a:r>
                        <a:rPr lang="en-US" sz="2000" b="0" dirty="0"/>
                        <a:t> e Melo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Luca </a:t>
                      </a:r>
                      <a:r>
                        <a:rPr lang="en-US" sz="2000" b="0" dirty="0" err="1"/>
                        <a:t>Deidda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Giacomo </a:t>
                      </a:r>
                      <a:r>
                        <a:rPr lang="en-US" sz="2000" b="0" dirty="0" err="1"/>
                        <a:t>Oggiano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 (over 65)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703256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Gaetano </a:t>
                      </a:r>
                      <a:r>
                        <a:rPr lang="en-US" sz="2000" b="0" dirty="0" err="1"/>
                        <a:t>Schillaci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/>
                        <a:t>0.5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63149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Daniele Cittadino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285796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421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DFC9-36FD-8E4E-9FE4-2225BB54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Richieste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65FBC-D9EC-0048-9FD1-41E4D2F5D3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18A6D-0842-474B-AEE8-C31DABDB01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35517-8C1C-D946-A332-F08F63E10C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21</a:t>
            </a:fld>
            <a:endParaRPr lang="it-IT">
              <a:ea typeface="ＭＳ Ｐゴシック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E5FE41-4BE8-0843-B707-895551675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47221"/>
              </p:ext>
            </p:extLst>
          </p:nvPr>
        </p:nvGraphicFramePr>
        <p:xfrm>
          <a:off x="1524000" y="1128621"/>
          <a:ext cx="6096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Missioni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baseline="0" dirty="0" err="1"/>
                        <a:t>Missioni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sul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sito</a:t>
                      </a:r>
                      <a:r>
                        <a:rPr lang="en-US" sz="1600" baseline="0" dirty="0"/>
                        <a:t> per </a:t>
                      </a:r>
                      <a:r>
                        <a:rPr lang="en-US" sz="1600" baseline="0" dirty="0" err="1"/>
                        <a:t>installazioni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manutenzione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sensori</a:t>
                      </a:r>
                      <a:r>
                        <a:rPr lang="en-US" sz="1600" baseline="0" dirty="0"/>
                        <a:t> e </a:t>
                      </a:r>
                      <a:r>
                        <a:rPr lang="en-US" sz="1600" baseline="0" dirty="0" err="1"/>
                        <a:t>misure</a:t>
                      </a:r>
                      <a:r>
                        <a:rPr lang="en-US" sz="1600" baseline="0" dirty="0"/>
                        <a:t> in loco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Missioni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sul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sito</a:t>
                      </a:r>
                      <a:r>
                        <a:rPr lang="en-US" sz="1600" dirty="0"/>
                        <a:t> per la </a:t>
                      </a:r>
                      <a:r>
                        <a:rPr lang="en-US" sz="1600" dirty="0" err="1"/>
                        <a:t>definizione</a:t>
                      </a:r>
                      <a:r>
                        <a:rPr lang="en-US" sz="1600" dirty="0"/>
                        <a:t> e la </a:t>
                      </a:r>
                      <a:r>
                        <a:rPr lang="en-US" sz="1600" dirty="0" err="1"/>
                        <a:t>valutazione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della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localizzazione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delle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infrastrutture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322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Apparati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Stazione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sismometrica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41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Consumi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Materiale</a:t>
                      </a:r>
                      <a:r>
                        <a:rPr lang="en-US" sz="1600" dirty="0"/>
                        <a:t> di consume per I </a:t>
                      </a:r>
                      <a:r>
                        <a:rPr lang="en-US" sz="1600" dirty="0" err="1"/>
                        <a:t>sismometri</a:t>
                      </a:r>
                      <a:r>
                        <a:rPr lang="en-US" sz="1600" dirty="0"/>
                        <a:t> di </a:t>
                      </a:r>
                      <a:r>
                        <a:rPr lang="en-US" sz="1600" dirty="0" err="1"/>
                        <a:t>superficie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673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Servizi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Servizio</a:t>
                      </a:r>
                      <a:r>
                        <a:rPr lang="en-US" sz="1600" dirty="0"/>
                        <a:t> di </a:t>
                      </a:r>
                      <a:r>
                        <a:rPr lang="en-US" sz="1600" dirty="0" err="1"/>
                        <a:t>sorveglianza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55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Carotaggi</a:t>
                      </a:r>
                      <a:r>
                        <a:rPr lang="en-US" sz="1600" dirty="0"/>
                        <a:t> per </a:t>
                      </a:r>
                      <a:r>
                        <a:rPr lang="en-US" sz="1600" dirty="0" err="1"/>
                        <a:t>indagini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geologiche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58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15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6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AE33-EE21-FF47-BE62-D0C253B4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01550-E847-C14B-A24A-173001B0B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Detector upgrades on going (Ad Virgo+, Phase I)</a:t>
            </a:r>
          </a:p>
          <a:p>
            <a:pPr lvl="1"/>
            <a:r>
              <a:rPr lang="en-US" dirty="0"/>
              <a:t>Quantum noise reduction: implementation of a frequency-dependent squeezing system</a:t>
            </a:r>
          </a:p>
          <a:p>
            <a:pPr lvl="1"/>
            <a:r>
              <a:rPr lang="en-US" dirty="0"/>
              <a:t>Newtonian noise cancellation system installed </a:t>
            </a:r>
          </a:p>
          <a:p>
            <a:pPr lvl="1"/>
            <a:r>
              <a:rPr lang="en-US" dirty="0"/>
              <a:t>installation of the instrumented baffles around Input Mode Cleaner mirror, in order to reduce the diffused light</a:t>
            </a:r>
          </a:p>
          <a:p>
            <a:pPr lvl="1"/>
            <a:r>
              <a:rPr lang="en-US" dirty="0"/>
              <a:t>testing the new suspensions for heavier mirrors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67966-CDD8-004F-AFCC-F477F5C524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7/6/21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BFBF8-EB91-FC45-B690-A4BD3AE760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2C44F-2E87-4B42-BBE2-039B66C5D6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3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58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651B24-C2B0-4A69-BDFE-2050D180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61913"/>
            <a:ext cx="6916527" cy="94297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E4D55-641D-CE40-8A5C-DAF5622FE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0" r="17180" b="2"/>
          <a:stretch/>
        </p:blipFill>
        <p:spPr>
          <a:xfrm>
            <a:off x="503238" y="1355725"/>
            <a:ext cx="4062412" cy="4799013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9AF5930-F0D6-492E-B368-BEACFD55E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8050" y="1355725"/>
            <a:ext cx="4064000" cy="4799013"/>
          </a:xfrm>
        </p:spPr>
        <p:txBody>
          <a:bodyPr/>
          <a:lstStyle/>
          <a:p>
            <a:r>
              <a:rPr lang="en-US" b="1" dirty="0"/>
              <a:t>First observation of GW associated to the merge of a Neutron Star and a Black Hole:</a:t>
            </a:r>
          </a:p>
          <a:p>
            <a:pPr lvl="1"/>
            <a:r>
              <a:rPr lang="en-US" b="1" dirty="0"/>
              <a:t>GW200105 (</a:t>
            </a:r>
            <a:r>
              <a:rPr lang="en-US" dirty="0"/>
              <a:t>8.9 and 1.9 solar masses)</a:t>
            </a:r>
          </a:p>
          <a:p>
            <a:pPr lvl="1"/>
            <a:r>
              <a:rPr lang="en-US" b="1" dirty="0"/>
              <a:t>GW200115 (</a:t>
            </a:r>
            <a:r>
              <a:rPr lang="en-US" dirty="0"/>
              <a:t>5.7 and 1.5 solar masses)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28B4F-7261-8D43-A4E3-A01F3DDD818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6303963"/>
            <a:ext cx="1763713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0608C92-339F-4448-9EFB-8201E59F40EC}" type="datetime1">
              <a:rPr lang="en-US" smtClean="0"/>
              <a:pPr>
                <a:spcAft>
                  <a:spcPts val="600"/>
                </a:spcAft>
                <a:defRPr/>
              </a:pPr>
              <a:t>7/5/21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9132-A5CF-7245-886C-35BDA860E62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765300" y="6303963"/>
            <a:ext cx="5595938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it-IT"/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73F64-EC04-CC42-A25C-C843366424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362825" y="6303963"/>
            <a:ext cx="1763713" cy="47466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34E93EC7-0F97-934A-872D-9570AC915A3F}" type="slidenum">
              <a:rPr lang="it-IT" smtClean="0"/>
              <a:pPr>
                <a:spcAft>
                  <a:spcPts val="600"/>
                </a:spcAft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05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2F60BF3-C99B-164F-A5E3-60458E00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D8F0C-C98D-DB48-BC63-9BB3EE0FE78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C219FFE-A621-EE42-B6BD-FC949B8D0FDC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CBB64-4BE6-7147-AEA8-5CA759DCF7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8D5B4-3DF5-414D-B7C2-DDCFB512C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97F8CD1-98CC-204A-B87A-D6AE0C0F41D9}" type="slidenum">
              <a:rPr lang="it-IT" smtClean="0">
                <a:ea typeface="ＭＳ Ｐゴシック"/>
              </a:rPr>
              <a:pPr>
                <a:defRPr/>
              </a:pPr>
              <a:t>5</a:t>
            </a:fld>
            <a:endParaRPr lang="it-IT">
              <a:ea typeface="ＭＳ Ｐゴシック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8B98C1-BDFC-CD45-B805-4C9147264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" y="0"/>
            <a:ext cx="4840941" cy="6858000"/>
          </a:xfrm>
          <a:prstGeom prst="rect">
            <a:avLst/>
          </a:prstGeom>
        </p:spPr>
      </p:pic>
      <p:pic>
        <p:nvPicPr>
          <p:cNvPr id="16" name="Online Media 15" descr="Disruption of a neutron star as it merges with a black hole">
            <a:hlinkClick r:id="" action="ppaction://media"/>
            <a:extLst>
              <a:ext uri="{FF2B5EF4-FFF2-40B4-BE49-F238E27FC236}">
                <a16:creationId xmlns:a16="http://schemas.microsoft.com/office/drawing/2014/main" id="{6D7DFB9D-EA55-304C-BB73-F29DAED49B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39354" y="0"/>
            <a:ext cx="4287184" cy="2422259"/>
          </a:xfrm>
          <a:prstGeom prst="rect">
            <a:avLst/>
          </a:prstGeom>
        </p:spPr>
      </p:pic>
      <p:pic>
        <p:nvPicPr>
          <p:cNvPr id="18" name="Online Media 17" descr="Simulation of a black-hole–neutron-star merger (GW200115)">
            <a:hlinkClick r:id="" action="ppaction://media"/>
            <a:extLst>
              <a:ext uri="{FF2B5EF4-FFF2-40B4-BE49-F238E27FC236}">
                <a16:creationId xmlns:a16="http://schemas.microsoft.com/office/drawing/2014/main" id="{2EA9EBC2-E05E-BC41-ADC7-7E143A7C6CA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839354" y="4389120"/>
            <a:ext cx="4369702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C95D-389A-E846-957D-7AF4CBCE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UniSS</a:t>
            </a:r>
            <a:r>
              <a:rPr lang="en-US" dirty="0"/>
              <a:t>/LNS Contribution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744D2-3B6D-1944-B98F-1A5F81417B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7/6/21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B588B-CDB3-7640-AB49-032FFB9A2D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EF92-581C-4C46-96F7-A618BF437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6</a:t>
            </a:fld>
            <a:endParaRPr lang="it-IT">
              <a:ea typeface="ＭＳ Ｐゴシック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49AA95-DC64-7040-BA0D-F6B205916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Burst Multi-messenger events: Search for transient GWs signals associated with GRB and FRB during LIGO-Virgo third observational run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Use of machine learning techniques to search for GW events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1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C95D-389A-E846-957D-7AF4CBCE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Burst Multi-messenger </a:t>
            </a:r>
            <a:br>
              <a:rPr lang="en-US" dirty="0"/>
            </a:br>
            <a:r>
              <a:rPr lang="en-US" dirty="0"/>
              <a:t>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744D2-3B6D-1944-B98F-1A5F81417B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7/6/21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B588B-CDB3-7640-AB49-032FFB9A2D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EF92-581C-4C46-96F7-A618BF437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7</a:t>
            </a:fld>
            <a:endParaRPr lang="it-IT">
              <a:ea typeface="ＭＳ Ｐゴシック"/>
            </a:endParaRPr>
          </a:p>
        </p:txBody>
      </p:sp>
      <p:pic>
        <p:nvPicPr>
          <p:cNvPr id="10" name="Content Placeholder 9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BC73E0A-1353-BB4C-8B25-EF32B172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483" y="1164947"/>
            <a:ext cx="8278812" cy="39122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456A5-A576-DA47-8550-CF5F00AB3BF2}"/>
              </a:ext>
            </a:extLst>
          </p:cNvPr>
          <p:cNvSpPr txBox="1"/>
          <p:nvPr/>
        </p:nvSpPr>
        <p:spPr>
          <a:xfrm>
            <a:off x="547483" y="5117690"/>
            <a:ext cx="827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GRBs reported by Fermi and Swift, ~30 analyzed by LNS group</a:t>
            </a:r>
          </a:p>
        </p:txBody>
      </p:sp>
    </p:spTree>
    <p:extLst>
      <p:ext uri="{BB962C8B-B14F-4D97-AF65-F5344CB8AC3E}">
        <p14:creationId xmlns:p14="http://schemas.microsoft.com/office/powerpoint/2010/main" val="1044938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7ED1-F112-E24C-BE0D-64102238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Machine Learning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89801-5B80-4A45-99B6-A5BD55188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Implementation of pre-filter trigger to distinguish event candidates by means of machine learning techniques</a:t>
            </a:r>
          </a:p>
          <a:p>
            <a:pPr lvl="1"/>
            <a:r>
              <a:rPr lang="en-US" dirty="0"/>
              <a:t>Hierarchical approach</a:t>
            </a:r>
          </a:p>
          <a:p>
            <a:pPr lvl="1"/>
            <a:r>
              <a:rPr lang="en-US" dirty="0"/>
              <a:t>Test on Monte Carlo data with very promising results.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11C6-76DF-3742-ADBF-85A29F0593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7/6/21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307F1-C9E2-1F48-BFB1-FB43387304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C2F8-6EEE-D140-9F53-A63B0C1262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8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842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96B631B-2774-2A41-AE06-FCBE08B195F7}" type="datetime1">
              <a:rPr lang="en-US" smtClean="0">
                <a:ea typeface="ＭＳ Ｐゴシック"/>
              </a:rPr>
              <a:t>7/5/21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9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708399"/>
              </p:ext>
            </p:extLst>
          </p:nvPr>
        </p:nvGraphicFramePr>
        <p:xfrm>
          <a:off x="1852550" y="1109303"/>
          <a:ext cx="5508688" cy="348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54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Personel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Virgo 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/>
                        <a:t>Massimo </a:t>
                      </a:r>
                      <a:r>
                        <a:rPr lang="en-US" sz="2000" b="0" dirty="0" err="1"/>
                        <a:t>Carpinelli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Domenico </a:t>
                      </a:r>
                      <a:r>
                        <a:rPr lang="en-US" sz="2000" b="1" dirty="0" err="1"/>
                        <a:t>D’Urso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Daniele </a:t>
                      </a:r>
                      <a:r>
                        <a:rPr lang="en-US" sz="2000" b="0" dirty="0" err="1"/>
                        <a:t>Dell’Aquila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63323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Davide </a:t>
                      </a:r>
                      <a:r>
                        <a:rPr lang="en-US" sz="2000" b="0" dirty="0" err="1"/>
                        <a:t>Rozza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Valeria </a:t>
                      </a:r>
                      <a:r>
                        <a:rPr lang="en-US" sz="2000" b="0" dirty="0" err="1"/>
                        <a:t>Sipala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/>
                        <a:t>Iara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Tosta</a:t>
                      </a:r>
                      <a:r>
                        <a:rPr lang="en-US" sz="2000" b="0" dirty="0"/>
                        <a:t> e </a:t>
                      </a:r>
                      <a:r>
                        <a:rPr lang="en-US" sz="2000" b="0" dirty="0" err="1"/>
                        <a:t>Melo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03963"/>
              </p:ext>
            </p:extLst>
          </p:nvPr>
        </p:nvGraphicFramePr>
        <p:xfrm>
          <a:off x="1524000" y="4593671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Missioni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N. 6 Meeting </a:t>
                      </a:r>
                      <a:r>
                        <a:rPr lang="en-US" dirty="0" err="1"/>
                        <a:t>Nazionali</a:t>
                      </a:r>
                      <a:r>
                        <a:rPr lang="en-US" baseline="0" dirty="0"/>
                        <a:t> 1 </a:t>
                      </a:r>
                      <a:r>
                        <a:rPr lang="en-US" baseline="0" dirty="0" err="1"/>
                        <a:t>fisico</a:t>
                      </a:r>
                      <a:r>
                        <a:rPr lang="en-US" baseline="0" dirty="0"/>
                        <a:t> x 3 </a:t>
                      </a:r>
                      <a:r>
                        <a:rPr lang="en-US" baseline="0" dirty="0" err="1"/>
                        <a:t>gg</a:t>
                      </a:r>
                      <a:r>
                        <a:rPr lang="en-US" baseline="0" dirty="0"/>
                        <a:t>    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N. 3 Meeting </a:t>
                      </a:r>
                      <a:r>
                        <a:rPr lang="en-US" dirty="0" err="1"/>
                        <a:t>Internazionali</a:t>
                      </a:r>
                      <a:r>
                        <a:rPr lang="en-US" dirty="0"/>
                        <a:t> 1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fisico</a:t>
                      </a:r>
                      <a:r>
                        <a:rPr lang="en-US" baseline="0" dirty="0"/>
                        <a:t> x 3 </a:t>
                      </a:r>
                      <a:r>
                        <a:rPr lang="en-US" baseline="0" dirty="0" err="1"/>
                        <a:t>gg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18792"/>
      </p:ext>
    </p:extLst>
  </p:cSld>
  <p:clrMapOvr>
    <a:masterClrMapping/>
  </p:clrMapOvr>
</p:sld>
</file>

<file path=ppt/theme/theme1.xml><?xml version="1.0" encoding="utf-8"?>
<a:theme xmlns:a="http://schemas.openxmlformats.org/drawingml/2006/main" name="Virgo_durs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ＭＳ Ｐゴシック"/>
        <a:cs typeface="ＭＳ Ｐゴシック"/>
      </a:majorFont>
      <a:minorFont>
        <a:latin typeface="Gill Sans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Virgo_durso.potx</Template>
  <TotalTime>13346</TotalTime>
  <Words>787</Words>
  <Application>Microsoft Macintosh PowerPoint</Application>
  <PresentationFormat>On-screen Show (4:3)</PresentationFormat>
  <Paragraphs>197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Gill Sans MT</vt:lpstr>
      <vt:lpstr>Times New Roman</vt:lpstr>
      <vt:lpstr>Wingdings</vt:lpstr>
      <vt:lpstr>Virgo_durso</vt:lpstr>
      <vt:lpstr>Laboratori Nazionali del Sud Università degli Studi di Sassari</vt:lpstr>
      <vt:lpstr> INFN UNISS Role</vt:lpstr>
      <vt:lpstr>VIRGO: Activity</vt:lpstr>
      <vt:lpstr>PowerPoint Presentation</vt:lpstr>
      <vt:lpstr>PowerPoint Presentation</vt:lpstr>
      <vt:lpstr>VIRGO: UniSS/LNS Contribution</vt:lpstr>
      <vt:lpstr>VIRGO: Burst Multi-messenger  events</vt:lpstr>
      <vt:lpstr>VIRGO: Machine Learning Analysis</vt:lpstr>
      <vt:lpstr>VIRGO: Anagrafica/Richieste 2021</vt:lpstr>
      <vt:lpstr>ET Roadmap</vt:lpstr>
      <vt:lpstr>ET: ESFRI Proposal approved</vt:lpstr>
      <vt:lpstr>ET: Sos Enattos Characterization</vt:lpstr>
      <vt:lpstr>Sos Enattos Measurement Stations</vt:lpstr>
      <vt:lpstr>ET: Sos Enattos Candidature  Next Steps</vt:lpstr>
      <vt:lpstr>ET: Sos Enattos Candidature Next Steps</vt:lpstr>
      <vt:lpstr>ET: LNS-UNISS Role</vt:lpstr>
      <vt:lpstr>ET: LNS-UNISS Role</vt:lpstr>
      <vt:lpstr>ET: Attività 2022</vt:lpstr>
      <vt:lpstr>ET: Attività 2022</vt:lpstr>
      <vt:lpstr>ET Anagrafica/Richieste 2022</vt:lpstr>
      <vt:lpstr>Richieste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Charge Confusion Estimation</dc:title>
  <dc:creator>Domenico D'Urso</dc:creator>
  <cp:lastModifiedBy>Domenico D'Urso</cp:lastModifiedBy>
  <cp:revision>178</cp:revision>
  <dcterms:created xsi:type="dcterms:W3CDTF">2012-10-25T10:45:43Z</dcterms:created>
  <dcterms:modified xsi:type="dcterms:W3CDTF">2021-07-05T22:40:28Z</dcterms:modified>
</cp:coreProperties>
</file>