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6" r:id="rId3"/>
    <p:sldId id="267" r:id="rId4"/>
    <p:sldId id="274" r:id="rId5"/>
    <p:sldId id="275" r:id="rId6"/>
    <p:sldId id="277" r:id="rId7"/>
    <p:sldId id="269" r:id="rId8"/>
    <p:sldId id="278" r:id="rId9"/>
    <p:sldId id="279" r:id="rId10"/>
    <p:sldId id="271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59ECD7-5066-DE4D-90E8-B77E94946398}">
          <p14:sldIdLst>
            <p14:sldId id="256"/>
            <p14:sldId id="276"/>
            <p14:sldId id="267"/>
            <p14:sldId id="274"/>
            <p14:sldId id="275"/>
            <p14:sldId id="277"/>
            <p14:sldId id="269"/>
            <p14:sldId id="278"/>
            <p14:sldId id="279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7"/>
    <p:restoredTop sz="94733"/>
  </p:normalViewPr>
  <p:slideViewPr>
    <p:cSldViewPr snapToGrid="0" snapToObjects="1">
      <p:cViewPr varScale="1">
        <p:scale>
          <a:sx n="108" d="100"/>
          <a:sy n="108" d="100"/>
        </p:scale>
        <p:origin x="46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3400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B7A2BD-7CAE-6349-B5B0-0406183D11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7A6FC-E117-3747-B8CF-4572DBEAFF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1B91A-4987-9C49-8C8B-47DEF890FDC1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0704C-A3B6-E744-B7B8-8D2D447E00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FF751-B5C5-5142-A5E5-C4FB02F49F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9C6C3-0DDB-554F-A73F-75A4F8228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2181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DD09-5B0F-D246-A247-3443827E757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A1E20-B017-8C4E-8FC9-04FF0993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6137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41F6-9184-4440-A1C4-3C8197932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5A9518-2EA4-9942-8EF4-9668D87EF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435DD-25A6-9E41-8F9E-DA46432D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3E49-FC25-4FFD-B697-65912D1D6290}" type="datetime1">
              <a:rPr lang="it-IT" smtClean="0"/>
              <a:t>28/06/2021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C5F67-EDFC-034C-8AC4-CDA506F8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G. Delle Monache Gr.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820CD-1606-FC4B-8617-30DCA87A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A81A-3553-C347-AEC7-47F4709FF6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82A56E-4A89-3048-B18B-4888D4873387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6"/>
            <a:ext cx="10515600" cy="647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Einstein Telescope-IT @ LNF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8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3249-08F2-3141-A744-AF05A2D97C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47598"/>
          </a:xfrm>
        </p:spPr>
        <p:txBody>
          <a:bodyPr>
            <a:normAutofit/>
          </a:bodyPr>
          <a:lstStyle>
            <a:lvl1pPr>
              <a:defRPr sz="3600" b="1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Einstein Telescope-IT @ LNF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46758-236E-6A4C-A071-EC6C1382947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err="1"/>
              <a:t>asdfasdf</a:t>
            </a:r>
            <a:endParaRPr lang="en-US" dirty="0"/>
          </a:p>
          <a:p>
            <a:pPr lvl="1"/>
            <a:r>
              <a:rPr lang="en-US" dirty="0" err="1"/>
              <a:t>adsfasdf</a:t>
            </a:r>
            <a:endParaRPr lang="en-US" dirty="0"/>
          </a:p>
          <a:p>
            <a:pPr lvl="2"/>
            <a:r>
              <a:rPr lang="en-US" dirty="0" err="1"/>
              <a:t>adsfasdf</a:t>
            </a:r>
            <a:endParaRPr lang="en-US" dirty="0"/>
          </a:p>
          <a:p>
            <a:pPr lvl="3"/>
            <a:r>
              <a:rPr lang="en-US" dirty="0" err="1"/>
              <a:t>asdfasdf</a:t>
            </a:r>
            <a:endParaRPr lang="en-US" dirty="0"/>
          </a:p>
          <a:p>
            <a:pPr lvl="4"/>
            <a:r>
              <a:rPr lang="en-US" dirty="0" err="1"/>
              <a:t>asdfasdf</a:t>
            </a:r>
            <a:r>
              <a:rPr lang="en-US" dirty="0"/>
              <a:t>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E67A4-1135-0842-928A-5AE4F7C3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AE7D-0746-4D43-80E7-9D3D81C84ADB}" type="datetime1">
              <a:rPr lang="it-IT" smtClean="0"/>
              <a:t>28/06/2021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4E66B-B80B-3A47-88C1-421652407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G. Delle Monache Gr.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099FE-41E6-6A4A-94FE-01EBBDB6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A81A-3553-C347-AEC7-47F4709F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1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858A71-C9DC-FD47-897F-E97029570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FD601A-6DC4-0E45-8CE2-FDE9BB79A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DE8B0DC-D7F9-4A43-A386-9B3D644ED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6C040A-7154-6943-84AF-9B5732B6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EC46-4C12-4ECB-9C19-FAB8A0D3DB40}" type="datetime1">
              <a:rPr lang="it-IT" smtClean="0"/>
              <a:t>28/06/2021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656DF4-733A-0643-AB51-F7ED0E84D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Delle Monache Gr. II</a:t>
            </a:r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441E752-9209-AD42-B4D3-D2176BAC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F360-E769-004F-9F5A-1B27BD4C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99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ndiera Italiana - Foto e Immagini Stock - iStock">
            <a:extLst>
              <a:ext uri="{FF2B5EF4-FFF2-40B4-BE49-F238E27FC236}">
                <a16:creationId xmlns:a16="http://schemas.microsoft.com/office/drawing/2014/main" id="{867DDD76-F50B-44F2-B044-AB0B68A640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740" y="565295"/>
            <a:ext cx="3359331" cy="9252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63500"/>
          </a:effec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5BCBF2-1EFF-5443-ABE1-EE1C8FCB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Einstein Telescope @ LNF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D6974-5CEA-2445-8AEE-E3645C90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87E22-5A4B-8F42-8A2A-106E444CF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DB071-70DE-42DB-906C-3D9E2DA6C236}" type="datetime1">
              <a:rPr lang="it-IT" smtClean="0"/>
              <a:t>28/06/2021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BF139-5EA0-FF43-8CF9-E886BAAA1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G. Delle Monache Gr.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F1B63-8198-9F48-A95D-E5FBB686F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CA81A-3553-C347-AEC7-47F4709FF62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e ET (Einstein Telescope) project Wiki pages">
            <a:extLst>
              <a:ext uri="{FF2B5EF4-FFF2-40B4-BE49-F238E27FC236}">
                <a16:creationId xmlns:a16="http://schemas.microsoft.com/office/drawing/2014/main" id="{6172EB82-3851-4203-B914-81517E378A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081" y="680243"/>
            <a:ext cx="21526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0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8834B8D-0D48-C94C-9654-20744D92D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565" y="2607251"/>
            <a:ext cx="9144000" cy="1655762"/>
          </a:xfrm>
        </p:spPr>
        <p:txBody>
          <a:bodyPr/>
          <a:lstStyle/>
          <a:p>
            <a:endParaRPr lang="en-US" dirty="0"/>
          </a:p>
          <a:p>
            <a:r>
              <a:rPr lang="en-US" sz="4400" dirty="0" err="1"/>
              <a:t>Proposta</a:t>
            </a:r>
            <a:r>
              <a:rPr lang="en-US" sz="4400" dirty="0"/>
              <a:t> di </a:t>
            </a:r>
            <a:r>
              <a:rPr lang="en-US" sz="4400" dirty="0" err="1"/>
              <a:t>apertura</a:t>
            </a:r>
            <a:r>
              <a:rPr lang="en-US" sz="4400" dirty="0"/>
              <a:t> sigla locale Gr. II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5FA38-08DC-F840-98B7-1FF13EEA8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G. Delle Monache Gr. II</a:t>
            </a:r>
          </a:p>
        </p:txBody>
      </p:sp>
    </p:spTree>
    <p:extLst>
      <p:ext uri="{BB962C8B-B14F-4D97-AF65-F5344CB8AC3E}">
        <p14:creationId xmlns:p14="http://schemas.microsoft.com/office/powerpoint/2010/main" val="21567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5FA38-08DC-F840-98B7-1FF13EEA8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Delle Monache Gr. II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946957F-096C-054F-B9DF-11D481927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324770"/>
              </p:ext>
            </p:extLst>
          </p:nvPr>
        </p:nvGraphicFramePr>
        <p:xfrm>
          <a:off x="699713" y="1823979"/>
          <a:ext cx="3684393" cy="34052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322">
                  <a:extLst>
                    <a:ext uri="{9D8B030D-6E8A-4147-A177-3AD203B41FA5}">
                      <a16:colId xmlns:a16="http://schemas.microsoft.com/office/drawing/2014/main" val="2030142641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2342299650"/>
                    </a:ext>
                  </a:extLst>
                </a:gridCol>
              </a:tblGrid>
              <a:tr h="378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025465"/>
                  </a:ext>
                </a:extLst>
              </a:tr>
              <a:tr h="378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Marco </a:t>
                      </a:r>
                      <a:r>
                        <a:rPr lang="en-US" dirty="0" err="1"/>
                        <a:t>Angelucci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553752"/>
                  </a:ext>
                </a:extLst>
              </a:tr>
              <a:tr h="378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Simone Bini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803302"/>
                  </a:ext>
                </a:extLst>
              </a:tr>
              <a:tr h="378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Roberto Cimino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603042"/>
                  </a:ext>
                </a:extLst>
              </a:tr>
              <a:tr h="378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Fara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Cioeta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750471"/>
                  </a:ext>
                </a:extLst>
              </a:tr>
              <a:tr h="378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/>
                        <a:t>Giovanni </a:t>
                      </a:r>
                      <a:r>
                        <a:rPr lang="en-US" u="sng" dirty="0" err="1"/>
                        <a:t>Delle</a:t>
                      </a:r>
                      <a:r>
                        <a:rPr lang="en-US" u="sng" dirty="0"/>
                        <a:t> </a:t>
                      </a:r>
                      <a:r>
                        <a:rPr lang="en-US" u="sng" dirty="0" err="1"/>
                        <a:t>Monache</a:t>
                      </a:r>
                      <a:r>
                        <a:rPr lang="en-US" u="sng" dirty="0"/>
                        <a:t>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270388"/>
                  </a:ext>
                </a:extLst>
              </a:tr>
              <a:tr h="378363">
                <a:tc>
                  <a:txBody>
                    <a:bodyPr/>
                    <a:lstStyle/>
                    <a:p>
                      <a:r>
                        <a:rPr lang="en-US" dirty="0"/>
                        <a:t>Andrea </a:t>
                      </a:r>
                      <a:r>
                        <a:rPr lang="en-US" dirty="0" err="1"/>
                        <a:t>Liedl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652979"/>
                  </a:ext>
                </a:extLst>
              </a:tr>
              <a:tr h="378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Lucia </a:t>
                      </a:r>
                      <a:r>
                        <a:rPr lang="en-US" dirty="0" err="1"/>
                        <a:t>Sabbatini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380386"/>
                  </a:ext>
                </a:extLst>
              </a:tr>
              <a:tr h="378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Luisa </a:t>
                      </a:r>
                      <a:r>
                        <a:rPr lang="en-US" dirty="0" err="1"/>
                        <a:t>Spallino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25896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7C2A3C-7010-BB4A-8032-20E395E1505C}"/>
              </a:ext>
            </a:extLst>
          </p:cNvPr>
          <p:cNvSpPr txBox="1"/>
          <p:nvPr/>
        </p:nvSpPr>
        <p:spPr>
          <a:xfrm>
            <a:off x="4718403" y="1973667"/>
            <a:ext cx="7389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Total FTE ~ </a:t>
            </a:r>
            <a:r>
              <a:rPr lang="en-US" sz="2800" b="1" dirty="0">
                <a:solidFill>
                  <a:schemeClr val="accent1"/>
                </a:solidFill>
              </a:rPr>
              <a:t>2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down to 1 on GR. V call approved (</a:t>
            </a:r>
            <a:r>
              <a:rPr lang="en-US" sz="2800" b="1" dirty="0" err="1">
                <a:solidFill>
                  <a:schemeClr val="accent1"/>
                </a:solidFill>
              </a:rPr>
              <a:t>dotazioni</a:t>
            </a:r>
            <a:r>
              <a:rPr lang="en-US" sz="2800" b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A083C2-DC61-CB45-A059-DC75F9E84832}"/>
              </a:ext>
            </a:extLst>
          </p:cNvPr>
          <p:cNvSpPr txBox="1"/>
          <p:nvPr/>
        </p:nvSpPr>
        <p:spPr>
          <a:xfrm>
            <a:off x="4384106" y="3638700"/>
            <a:ext cx="7485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Financial request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  6 k€ missions 	Collaboration meetings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40 k€ consumable 	Instrumentation for vacuum and cryogenic tests</a:t>
            </a:r>
          </a:p>
        </p:txBody>
      </p:sp>
    </p:spTree>
    <p:extLst>
      <p:ext uri="{BB962C8B-B14F-4D97-AF65-F5344CB8AC3E}">
        <p14:creationId xmlns:p14="http://schemas.microsoft.com/office/powerpoint/2010/main" val="154107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C1517D-29DB-B346-9C35-62CA42FD3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35" r="9548"/>
          <a:stretch/>
        </p:blipFill>
        <p:spPr>
          <a:xfrm>
            <a:off x="6096000" y="13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5FA38-08DC-F840-98B7-1FF13EEA8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G. Delle Monache Gr. II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DC59326-25CF-D243-8038-C22DF78E5DA8}"/>
              </a:ext>
            </a:extLst>
          </p:cNvPr>
          <p:cNvSpPr txBox="1">
            <a:spLocks/>
          </p:cNvSpPr>
          <p:nvPr/>
        </p:nvSpPr>
        <p:spPr>
          <a:xfrm>
            <a:off x="297456" y="1172482"/>
            <a:ext cx="5581394" cy="708091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LNF is proposing to contribute and participate to the ET-Italia project, aiming to develop the required R&amp;D to produce  a technical design study for the construction of a third generation Gravitational Waves detectors.</a:t>
            </a:r>
          </a:p>
          <a:p>
            <a:pPr algn="l"/>
            <a:r>
              <a:rPr lang="en-US" sz="2000" dirty="0"/>
              <a:t>The possibility that Italy may host this infrastructure in Sardinia, makes our contribution strategic to enter from the beginning to this exiting enterprise. </a:t>
            </a:r>
          </a:p>
          <a:p>
            <a:pPr algn="l"/>
            <a:r>
              <a:rPr lang="en-US" sz="2000" dirty="0"/>
              <a:t>The new design will be based on longer arms  (10 km each) and cryogenically cooled mirrors</a:t>
            </a:r>
          </a:p>
          <a:p>
            <a:pPr algn="l"/>
            <a:endParaRPr lang="en-US" sz="2000" dirty="0"/>
          </a:p>
          <a:p>
            <a:r>
              <a:rPr lang="it-IT" b="1" dirty="0">
                <a:solidFill>
                  <a:srgbClr val="0070C0"/>
                </a:solidFill>
              </a:rPr>
              <a:t>R&amp;D on </a:t>
            </a:r>
            <a:r>
              <a:rPr lang="it-IT" b="1" dirty="0" err="1">
                <a:solidFill>
                  <a:srgbClr val="0070C0"/>
                </a:solidFill>
              </a:rPr>
              <a:t>Vacuum</a:t>
            </a:r>
            <a:r>
              <a:rPr lang="it-IT" b="1" dirty="0">
                <a:solidFill>
                  <a:srgbClr val="0070C0"/>
                </a:solidFill>
              </a:rPr>
              <a:t> and </a:t>
            </a:r>
            <a:r>
              <a:rPr lang="it-IT" b="1" dirty="0" err="1">
                <a:solidFill>
                  <a:srgbClr val="0070C0"/>
                </a:solidFill>
              </a:rPr>
              <a:t>Cryogenics</a:t>
            </a:r>
            <a:r>
              <a:rPr lang="it-IT" b="1" dirty="0">
                <a:solidFill>
                  <a:srgbClr val="0070C0"/>
                </a:solidFill>
              </a:rPr>
              <a:t> for Einstein </a:t>
            </a:r>
            <a:r>
              <a:rPr lang="it-IT" b="1" dirty="0" err="1">
                <a:solidFill>
                  <a:srgbClr val="0070C0"/>
                </a:solidFill>
              </a:rPr>
              <a:t>Telescope</a:t>
            </a:r>
            <a:r>
              <a:rPr lang="it-IT" b="1" dirty="0">
                <a:solidFill>
                  <a:srgbClr val="0070C0"/>
                </a:solidFill>
              </a:rPr>
              <a:t> </a:t>
            </a:r>
          </a:p>
          <a:p>
            <a:r>
              <a:rPr lang="it-IT" b="1" dirty="0">
                <a:solidFill>
                  <a:srgbClr val="0070C0"/>
                </a:solidFill>
              </a:rPr>
              <a:t>@</a:t>
            </a:r>
          </a:p>
          <a:p>
            <a:r>
              <a:rPr lang="it-IT" b="1" dirty="0">
                <a:solidFill>
                  <a:srgbClr val="0070C0"/>
                </a:solidFill>
              </a:rPr>
              <a:t>LNF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  <a:p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5FA38-08DC-F840-98B7-1FF13EEA8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G. Delle Monache Gr. II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47A3F-C555-4C98-823A-39F3CF472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110" y="1660585"/>
            <a:ext cx="8421353" cy="469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48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5FA38-08DC-F840-98B7-1FF13EEA8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G. Delle Monache Gr. II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8DADC-C2D0-40C3-B9F5-8FD55573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529" y="1499997"/>
            <a:ext cx="8642763" cy="48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2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5FA38-08DC-F840-98B7-1FF13EEA8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G. Delle Monache Gr. II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D9B9D5-AD09-43F1-B014-B17C24B24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8" t="1731"/>
          <a:stretch/>
        </p:blipFill>
        <p:spPr>
          <a:xfrm>
            <a:off x="1982804" y="1540042"/>
            <a:ext cx="9001854" cy="490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5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5FA38-08DC-F840-98B7-1FF13EEA8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Delle Monache Gr. II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DA732D4-E2B7-D543-9354-79374201786E}"/>
              </a:ext>
            </a:extLst>
          </p:cNvPr>
          <p:cNvSpPr txBox="1">
            <a:spLocks/>
          </p:cNvSpPr>
          <p:nvPr/>
        </p:nvSpPr>
        <p:spPr>
          <a:xfrm>
            <a:off x="209321" y="925417"/>
            <a:ext cx="11559892" cy="1101224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800" b="1" dirty="0">
                <a:solidFill>
                  <a:srgbClr val="0070C0"/>
                </a:solidFill>
              </a:rPr>
              <a:t>LNF tasks: Vacuum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err="1"/>
              <a:t>Outgassing</a:t>
            </a:r>
            <a:r>
              <a:rPr lang="it-IT" sz="1600" dirty="0"/>
              <a:t> </a:t>
            </a:r>
            <a:r>
              <a:rPr lang="it-IT" sz="1600" dirty="0" err="1"/>
              <a:t>surface</a:t>
            </a:r>
            <a:r>
              <a:rPr lang="it-IT" sz="1600" dirty="0"/>
              <a:t> treatment </a:t>
            </a:r>
            <a:r>
              <a:rPr lang="it-IT" sz="1600" dirty="0" err="1"/>
              <a:t>studies</a:t>
            </a:r>
            <a:r>
              <a:rPr lang="it-IT" sz="1600" dirty="0"/>
              <a:t>; </a:t>
            </a:r>
            <a:r>
              <a:rPr lang="it-IT" sz="1600" dirty="0" err="1"/>
              <a:t>inner</a:t>
            </a:r>
            <a:r>
              <a:rPr lang="it-IT" sz="1600" dirty="0"/>
              <a:t> </a:t>
            </a:r>
            <a:r>
              <a:rPr lang="it-IT" sz="1600" dirty="0" err="1"/>
              <a:t>surface</a:t>
            </a:r>
            <a:r>
              <a:rPr lang="it-IT" sz="1600" dirty="0"/>
              <a:t> </a:t>
            </a:r>
            <a:r>
              <a:rPr lang="it-IT" sz="1600" dirty="0" err="1"/>
              <a:t>treatments</a:t>
            </a:r>
            <a:r>
              <a:rPr lang="it-IT" sz="1600" dirty="0"/>
              <a:t>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err="1"/>
              <a:t>Bake</a:t>
            </a:r>
            <a:r>
              <a:rPr lang="it-IT" sz="1600" b="1" dirty="0"/>
              <a:t>-out</a:t>
            </a:r>
            <a:r>
              <a:rPr lang="it-IT" sz="1600" dirty="0"/>
              <a:t> </a:t>
            </a:r>
            <a:r>
              <a:rPr lang="it-IT" sz="1600" dirty="0" err="1"/>
              <a:t>Needs</a:t>
            </a:r>
            <a:r>
              <a:rPr lang="it-IT" sz="1600" dirty="0"/>
              <a:t> of In situ </a:t>
            </a:r>
            <a:r>
              <a:rPr lang="it-IT" sz="1600" dirty="0" err="1"/>
              <a:t>bake</a:t>
            </a:r>
            <a:r>
              <a:rPr lang="it-IT" sz="1600" dirty="0"/>
              <a:t>-out </a:t>
            </a:r>
            <a:r>
              <a:rPr lang="it-IT" sz="1600" dirty="0" err="1"/>
              <a:t>system</a:t>
            </a:r>
            <a:endParaRPr lang="it-IT" sz="1600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err="1"/>
              <a:t>Procurement</a:t>
            </a:r>
            <a:r>
              <a:rPr lang="it-IT" sz="1600" b="1" dirty="0"/>
              <a:t> of </a:t>
            </a:r>
            <a:r>
              <a:rPr lang="it-IT" sz="1600" b="1" dirty="0" err="1"/>
              <a:t>certified</a:t>
            </a:r>
            <a:r>
              <a:rPr lang="it-IT" sz="1600" b="1" dirty="0"/>
              <a:t> </a:t>
            </a:r>
            <a:r>
              <a:rPr lang="it-IT" sz="1600" b="1" dirty="0" err="1"/>
              <a:t>materials</a:t>
            </a:r>
            <a:r>
              <a:rPr lang="it-IT" sz="1600" b="1" dirty="0"/>
              <a:t> and </a:t>
            </a:r>
            <a:r>
              <a:rPr lang="it-IT" sz="1600" b="1" dirty="0" err="1"/>
              <a:t>corrosion</a:t>
            </a:r>
            <a:r>
              <a:rPr lang="it-IT" sz="1600" b="1" dirty="0"/>
              <a:t> </a:t>
            </a:r>
            <a:r>
              <a:rPr lang="it-IT" sz="1600" b="1" dirty="0" err="1"/>
              <a:t>tests</a:t>
            </a:r>
            <a:r>
              <a:rPr lang="it-IT" sz="1600" b="1" dirty="0"/>
              <a:t> </a:t>
            </a:r>
            <a:r>
              <a:rPr lang="it-IT" sz="1600" dirty="0"/>
              <a:t>anti-</a:t>
            </a:r>
            <a:r>
              <a:rPr lang="it-IT" sz="1600" dirty="0" err="1"/>
              <a:t>corrosion</a:t>
            </a:r>
            <a:r>
              <a:rPr lang="it-IT" sz="1600" dirty="0"/>
              <a:t> (</a:t>
            </a:r>
            <a:r>
              <a:rPr lang="it-IT" sz="1600" dirty="0" err="1"/>
              <a:t>external</a:t>
            </a:r>
            <a:r>
              <a:rPr lang="it-IT" sz="1600" dirty="0"/>
              <a:t> </a:t>
            </a:r>
            <a:r>
              <a:rPr lang="it-IT" sz="1600" dirty="0" err="1"/>
              <a:t>wall</a:t>
            </a:r>
            <a:r>
              <a:rPr lang="it-IT" sz="1600" dirty="0"/>
              <a:t> of the tube)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/>
              <a:t>Pipe VAC </a:t>
            </a:r>
            <a:r>
              <a:rPr lang="it-IT" sz="1600" b="1" dirty="0" err="1"/>
              <a:t>projections</a:t>
            </a:r>
            <a:r>
              <a:rPr lang="it-IT" sz="1600" b="1" dirty="0"/>
              <a:t> </a:t>
            </a:r>
            <a:r>
              <a:rPr lang="it-IT" sz="1600" dirty="0" err="1"/>
              <a:t>Overall</a:t>
            </a:r>
            <a:r>
              <a:rPr lang="it-IT" sz="1600" dirty="0"/>
              <a:t> </a:t>
            </a:r>
            <a:r>
              <a:rPr lang="it-IT" sz="1600" dirty="0" err="1"/>
              <a:t>feasibility</a:t>
            </a:r>
            <a:r>
              <a:rPr lang="it-IT" sz="1600" dirty="0"/>
              <a:t> </a:t>
            </a:r>
            <a:r>
              <a:rPr lang="it-IT" sz="1600" dirty="0" err="1"/>
              <a:t>projections</a:t>
            </a:r>
            <a:endParaRPr lang="it-IT" sz="1600" dirty="0"/>
          </a:p>
          <a:p>
            <a:pPr algn="l">
              <a:lnSpc>
                <a:spcPct val="150000"/>
              </a:lnSpc>
            </a:pPr>
            <a:r>
              <a:rPr lang="en-US" sz="1800" b="1" dirty="0">
                <a:solidFill>
                  <a:srgbClr val="0070C0"/>
                </a:solidFill>
              </a:rPr>
              <a:t>LNF tasks: cryogenics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b="1" dirty="0" err="1"/>
              <a:t>Materials</a:t>
            </a:r>
            <a:r>
              <a:rPr lang="it-IT" sz="1800" b="1" dirty="0"/>
              <a:t> and </a:t>
            </a:r>
            <a:r>
              <a:rPr lang="it-IT" sz="1800" b="1" dirty="0" err="1"/>
              <a:t>outgas</a:t>
            </a:r>
            <a:r>
              <a:rPr lang="it-IT" sz="1800" b="1" dirty="0"/>
              <a:t> </a:t>
            </a:r>
            <a:r>
              <a:rPr lang="it-IT" sz="1800" dirty="0" err="1"/>
              <a:t>Cryostat</a:t>
            </a:r>
            <a:r>
              <a:rPr lang="it-IT" sz="1800" dirty="0"/>
              <a:t> VAC-CRYO </a:t>
            </a:r>
            <a:r>
              <a:rPr lang="it-IT" sz="1800" dirty="0" err="1"/>
              <a:t>studies</a:t>
            </a:r>
            <a:r>
              <a:rPr lang="it-IT" sz="1800" dirty="0"/>
              <a:t>: Multi </a:t>
            </a:r>
            <a:r>
              <a:rPr lang="it-IT" sz="1800" dirty="0" err="1"/>
              <a:t>layer</a:t>
            </a:r>
            <a:r>
              <a:rPr lang="it-IT" sz="1800" dirty="0"/>
              <a:t> </a:t>
            </a:r>
            <a:r>
              <a:rPr lang="it-IT" sz="1800" dirty="0" err="1"/>
              <a:t>cryo</a:t>
            </a:r>
            <a:r>
              <a:rPr lang="it-IT" sz="1800" dirty="0"/>
              <a:t> super-</a:t>
            </a:r>
            <a:r>
              <a:rPr lang="it-IT" sz="1800" dirty="0" err="1"/>
              <a:t>insulation</a:t>
            </a:r>
            <a:r>
              <a:rPr lang="it-IT" sz="1800" dirty="0"/>
              <a:t> VS </a:t>
            </a:r>
            <a:r>
              <a:rPr lang="it-IT" sz="1800" dirty="0" err="1"/>
              <a:t>degassing</a:t>
            </a:r>
            <a:r>
              <a:rPr lang="it-IT" sz="1800" dirty="0"/>
              <a:t> rate. Water </a:t>
            </a:r>
            <a:r>
              <a:rPr lang="it-IT" sz="1800" dirty="0" err="1"/>
              <a:t>presence</a:t>
            </a:r>
            <a:r>
              <a:rPr lang="it-IT" sz="1800" dirty="0"/>
              <a:t> </a:t>
            </a:r>
            <a:r>
              <a:rPr lang="it-IT" sz="1800" dirty="0" err="1"/>
              <a:t>adsorption</a:t>
            </a:r>
            <a:r>
              <a:rPr lang="it-IT" sz="1800" dirty="0"/>
              <a:t>/</a:t>
            </a:r>
            <a:r>
              <a:rPr lang="it-IT" sz="1800" dirty="0" err="1"/>
              <a:t>desorption</a:t>
            </a:r>
            <a:endParaRPr lang="it-IT" sz="1800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b="1" dirty="0" err="1"/>
              <a:t>LowT</a:t>
            </a:r>
            <a:r>
              <a:rPr lang="it-IT" sz="1800" b="1" dirty="0"/>
              <a:t> VAC </a:t>
            </a:r>
            <a:r>
              <a:rPr lang="it-IT" sz="1800" dirty="0" err="1"/>
              <a:t>Cryotraps</a:t>
            </a:r>
            <a:r>
              <a:rPr lang="it-IT" sz="1800" dirty="0"/>
              <a:t> and </a:t>
            </a:r>
            <a:r>
              <a:rPr lang="it-IT" sz="1800" dirty="0" err="1"/>
              <a:t>Cryostat</a:t>
            </a:r>
            <a:r>
              <a:rPr lang="it-IT" sz="1800" dirty="0"/>
              <a:t> long </a:t>
            </a:r>
            <a:r>
              <a:rPr lang="it-IT" sz="1800" dirty="0" err="1"/>
              <a:t>pipes</a:t>
            </a:r>
            <a:r>
              <a:rPr lang="it-IT" sz="1800" dirty="0"/>
              <a:t>.</a:t>
            </a:r>
            <a:r>
              <a:rPr lang="it-IT" sz="1800" b="1" dirty="0"/>
              <a:t> </a:t>
            </a:r>
            <a:endParaRPr lang="en-US" sz="1800" b="1" dirty="0">
              <a:solidFill>
                <a:srgbClr val="0070C0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err="1"/>
              <a:t>Cold</a:t>
            </a:r>
            <a:r>
              <a:rPr lang="it-IT" sz="1600" b="1" dirty="0"/>
              <a:t> </a:t>
            </a:r>
            <a:r>
              <a:rPr lang="it-IT" sz="1600" b="1" dirty="0" err="1"/>
              <a:t>Surfaces</a:t>
            </a:r>
            <a:r>
              <a:rPr lang="it-IT" sz="1600" b="1" dirty="0"/>
              <a:t> and </a:t>
            </a:r>
            <a:r>
              <a:rPr lang="it-IT" sz="1600" b="1" dirty="0" err="1"/>
              <a:t>coating</a:t>
            </a:r>
            <a:r>
              <a:rPr lang="it-IT" sz="1600" b="1" dirty="0"/>
              <a:t> </a:t>
            </a:r>
            <a:r>
              <a:rPr lang="it-IT" sz="1600" dirty="0"/>
              <a:t>Thermal </a:t>
            </a:r>
            <a:r>
              <a:rPr lang="it-IT" sz="1600" dirty="0" err="1"/>
              <a:t>radiation</a:t>
            </a:r>
            <a:r>
              <a:rPr lang="it-IT" sz="1600" dirty="0"/>
              <a:t> </a:t>
            </a:r>
            <a:r>
              <a:rPr lang="it-IT" sz="1600" dirty="0" err="1"/>
              <a:t>shields</a:t>
            </a:r>
            <a:r>
              <a:rPr lang="it-IT" sz="1600" dirty="0"/>
              <a:t>, </a:t>
            </a:r>
            <a:r>
              <a:rPr lang="it-IT" sz="1600" dirty="0" err="1"/>
              <a:t>emissivity</a:t>
            </a:r>
            <a:r>
              <a:rPr lang="it-IT" sz="1600" dirty="0"/>
              <a:t> </a:t>
            </a:r>
            <a:r>
              <a:rPr lang="it-IT" sz="1600" dirty="0" err="1"/>
              <a:t>studies</a:t>
            </a:r>
            <a:r>
              <a:rPr lang="it-IT" sz="1600" dirty="0"/>
              <a:t>, radiative </a:t>
            </a:r>
            <a:r>
              <a:rPr lang="it-IT" sz="1600" dirty="0" err="1"/>
              <a:t>cooling</a:t>
            </a:r>
            <a:r>
              <a:rPr lang="it-IT" sz="1600" dirty="0"/>
              <a:t>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/>
              <a:t>Thermal </a:t>
            </a:r>
            <a:r>
              <a:rPr lang="it-IT" sz="1600" b="1" dirty="0" err="1"/>
              <a:t>duct</a:t>
            </a:r>
            <a:r>
              <a:rPr lang="it-IT" sz="1600" dirty="0"/>
              <a:t> </a:t>
            </a:r>
            <a:r>
              <a:rPr lang="it-IT" sz="1600" dirty="0" err="1"/>
              <a:t>Cryostat</a:t>
            </a:r>
            <a:r>
              <a:rPr lang="it-IT" sz="1600" dirty="0"/>
              <a:t> </a:t>
            </a:r>
            <a:r>
              <a:rPr lang="it-IT" sz="1600" dirty="0" err="1"/>
              <a:t>mechanics</a:t>
            </a:r>
            <a:r>
              <a:rPr lang="it-IT" sz="1600" dirty="0"/>
              <a:t> (</a:t>
            </a:r>
            <a:r>
              <a:rPr lang="it-IT" sz="1600" dirty="0" err="1"/>
              <a:t>includes</a:t>
            </a:r>
            <a:r>
              <a:rPr lang="it-IT" sz="1600" dirty="0"/>
              <a:t> </a:t>
            </a:r>
            <a:r>
              <a:rPr lang="it-IT" sz="1600" dirty="0" err="1"/>
              <a:t>thermal</a:t>
            </a:r>
            <a:r>
              <a:rPr lang="it-IT" sz="1600" dirty="0"/>
              <a:t> </a:t>
            </a:r>
            <a:r>
              <a:rPr lang="it-IT" sz="1600" dirty="0" err="1"/>
              <a:t>duct</a:t>
            </a:r>
            <a:r>
              <a:rPr lang="it-IT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  <a:p>
            <a:endParaRPr lang="it-IT" sz="2000" dirty="0"/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  <a:p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8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5FA38-08DC-F840-98B7-1FF13EEA8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Delle Monache Gr. II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E29800C-2BA6-454C-A8C9-20D2F179F18A}"/>
              </a:ext>
            </a:extLst>
          </p:cNvPr>
          <p:cNvSpPr txBox="1">
            <a:spLocks/>
          </p:cNvSpPr>
          <p:nvPr/>
        </p:nvSpPr>
        <p:spPr>
          <a:xfrm>
            <a:off x="583894" y="859316"/>
            <a:ext cx="11185318" cy="116134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/>
              <a:t>Part of this research activity is part of a call, just presented </a:t>
            </a:r>
            <a:br>
              <a:rPr lang="en-US" dirty="0"/>
            </a:br>
            <a:r>
              <a:rPr lang="en-US" dirty="0"/>
              <a:t>to gr. V (National responsible: Ettore </a:t>
            </a:r>
            <a:r>
              <a:rPr lang="en-US" dirty="0" err="1"/>
              <a:t>Maiorana</a:t>
            </a:r>
            <a:r>
              <a:rPr lang="en-US" dirty="0"/>
              <a:t> – Rome 1) </a:t>
            </a:r>
          </a:p>
          <a:p>
            <a:pPr algn="l">
              <a:lnSpc>
                <a:spcPct val="100000"/>
              </a:lnSpc>
            </a:pPr>
            <a:r>
              <a:rPr lang="en-US" dirty="0"/>
              <a:t>Independently from the outcome of this call,   ET- Italia needs some of the foreseen activities to be started anyway, being crucial for the R&amp;D of the project.</a:t>
            </a:r>
          </a:p>
          <a:p>
            <a:pPr algn="l">
              <a:lnSpc>
                <a:spcPct val="100000"/>
              </a:lnSpc>
            </a:pPr>
            <a:r>
              <a:rPr lang="en-US" dirty="0"/>
              <a:t>We wish to enter in ET-Italia starting with the following activities:</a:t>
            </a:r>
            <a:endParaRPr lang="en-US" sz="1800" dirty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err="1"/>
              <a:t>Emissivity</a:t>
            </a:r>
            <a:r>
              <a:rPr lang="it-IT" sz="2000" b="1" dirty="0"/>
              <a:t> </a:t>
            </a:r>
            <a:r>
              <a:rPr lang="it-IT" sz="2000" b="1" dirty="0" err="1"/>
              <a:t>study</a:t>
            </a:r>
            <a:r>
              <a:rPr lang="it-IT" sz="2000" b="1" dirty="0"/>
              <a:t> &amp; test of </a:t>
            </a:r>
            <a:r>
              <a:rPr lang="it-IT" sz="2000" b="1" dirty="0" err="1"/>
              <a:t>cryostat</a:t>
            </a:r>
            <a:r>
              <a:rPr lang="it-IT" sz="2000" b="1" dirty="0"/>
              <a:t> </a:t>
            </a:r>
            <a:r>
              <a:rPr lang="it-IT" sz="2000" b="1" dirty="0" err="1"/>
              <a:t>thermal</a:t>
            </a:r>
            <a:r>
              <a:rPr lang="it-IT" sz="2000" b="1" dirty="0"/>
              <a:t> </a:t>
            </a:r>
            <a:r>
              <a:rPr lang="it-IT" sz="2000" b="1" dirty="0" err="1"/>
              <a:t>shields</a:t>
            </a:r>
            <a:r>
              <a:rPr lang="it-IT" sz="2000" b="1" dirty="0"/>
              <a:t> and UHV </a:t>
            </a:r>
            <a:r>
              <a:rPr lang="it-IT" sz="2000" b="1" dirty="0" err="1"/>
              <a:t>vacuum</a:t>
            </a:r>
            <a:r>
              <a:rPr lang="it-IT" sz="2000" b="1" dirty="0"/>
              <a:t> </a:t>
            </a:r>
            <a:r>
              <a:rPr lang="it-IT" sz="2000" b="1" dirty="0" err="1"/>
              <a:t>pipes</a:t>
            </a:r>
            <a:r>
              <a:rPr lang="it-IT" sz="2000" b="1" dirty="0"/>
              <a:t> (G. Delle Monache)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err="1"/>
              <a:t>Outgassing</a:t>
            </a:r>
            <a:r>
              <a:rPr lang="it-IT" sz="2000" b="1" dirty="0"/>
              <a:t>/</a:t>
            </a:r>
            <a:r>
              <a:rPr lang="it-IT" sz="2000" b="1" dirty="0" err="1"/>
              <a:t>absorption</a:t>
            </a:r>
            <a:r>
              <a:rPr lang="it-IT" sz="2000" b="1" dirty="0"/>
              <a:t> </a:t>
            </a:r>
            <a:r>
              <a:rPr lang="it-IT" sz="2000" b="1" dirty="0" err="1"/>
              <a:t>study</a:t>
            </a:r>
            <a:r>
              <a:rPr lang="it-IT" sz="2000" b="1" dirty="0"/>
              <a:t> &amp; test of SS </a:t>
            </a:r>
            <a:r>
              <a:rPr lang="it-IT" sz="2000" b="1" dirty="0" err="1"/>
              <a:t>inner</a:t>
            </a:r>
            <a:r>
              <a:rPr lang="it-IT" sz="2000" b="1" dirty="0"/>
              <a:t> </a:t>
            </a:r>
            <a:r>
              <a:rPr lang="it-IT" sz="2000" b="1" dirty="0" err="1"/>
              <a:t>surfaces</a:t>
            </a:r>
            <a:r>
              <a:rPr lang="it-IT" sz="2000" b="1" dirty="0"/>
              <a:t> (A. </a:t>
            </a:r>
            <a:r>
              <a:rPr lang="it-IT" sz="2000" b="1" dirty="0" err="1"/>
              <a:t>Liedl</a:t>
            </a:r>
            <a:r>
              <a:rPr lang="it-IT" sz="2000" b="1" dirty="0"/>
              <a:t>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err="1"/>
              <a:t>Cryogenic</a:t>
            </a:r>
            <a:r>
              <a:rPr lang="it-IT" sz="2000" b="1" dirty="0"/>
              <a:t> </a:t>
            </a:r>
            <a:r>
              <a:rPr lang="it-IT" sz="2000" b="1" dirty="0" err="1"/>
              <a:t>Vacuum</a:t>
            </a:r>
            <a:r>
              <a:rPr lang="it-IT" sz="2000" b="1" dirty="0"/>
              <a:t> </a:t>
            </a:r>
            <a:r>
              <a:rPr lang="it-IT" sz="2000" b="1" dirty="0" err="1"/>
              <a:t>issues</a:t>
            </a:r>
            <a:r>
              <a:rPr lang="it-IT" sz="2000" b="1" dirty="0"/>
              <a:t>: </a:t>
            </a:r>
            <a:r>
              <a:rPr lang="it-IT" sz="2000" b="1" dirty="0" err="1"/>
              <a:t>detrimental</a:t>
            </a:r>
            <a:r>
              <a:rPr lang="it-IT" sz="2000" b="1" dirty="0"/>
              <a:t> </a:t>
            </a:r>
            <a:r>
              <a:rPr lang="it-IT" sz="2000" b="1" dirty="0" err="1"/>
              <a:t>frost</a:t>
            </a:r>
            <a:r>
              <a:rPr lang="it-IT" sz="2000" b="1" dirty="0"/>
              <a:t> </a:t>
            </a:r>
            <a:r>
              <a:rPr lang="it-IT" sz="2000" b="1" dirty="0" err="1"/>
              <a:t>formation</a:t>
            </a:r>
            <a:r>
              <a:rPr lang="it-IT" sz="2000" b="1" dirty="0"/>
              <a:t> on the </a:t>
            </a:r>
            <a:r>
              <a:rPr lang="it-IT" sz="2000" b="1" dirty="0" err="1"/>
              <a:t>optics</a:t>
            </a:r>
            <a:r>
              <a:rPr lang="it-IT" sz="2000" b="1" dirty="0"/>
              <a:t> (L. Spallino &amp; M. Angelucci)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err="1"/>
              <a:t>Electrostatic</a:t>
            </a:r>
            <a:r>
              <a:rPr lang="it-IT" sz="2000" b="1" dirty="0"/>
              <a:t> </a:t>
            </a:r>
            <a:r>
              <a:rPr lang="it-IT" sz="2000" b="1" dirty="0" err="1"/>
              <a:t>charging</a:t>
            </a:r>
            <a:r>
              <a:rPr lang="it-IT" sz="2000" b="1" dirty="0"/>
              <a:t> </a:t>
            </a:r>
            <a:r>
              <a:rPr lang="it-IT" sz="2000" b="1" dirty="0" err="1"/>
              <a:t>mtigation</a:t>
            </a:r>
            <a:r>
              <a:rPr lang="it-IT" sz="2000" b="1" dirty="0"/>
              <a:t> (L. Spallino &amp; M. Angelucci)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chemeClr val="accent1"/>
                </a:solidFill>
              </a:rPr>
              <a:t>Will grant visibility to LNF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  <a:p>
            <a:endParaRPr lang="it-IT" sz="2000" dirty="0"/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  <a:p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28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358109FE-2F79-C447-BEBB-243E459A3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9560" b="1"/>
          <a:stretch/>
        </p:blipFill>
        <p:spPr>
          <a:xfrm rot="5400000">
            <a:off x="932699" y="2860723"/>
            <a:ext cx="4059810" cy="3785220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953830B4-8574-5B43-AD13-0E48FE09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81" y="133897"/>
            <a:ext cx="4887311" cy="8099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Cryogenic Vacuum Issues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D8C881E-5A29-0440-B66D-06C64AAF7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616" y="1005821"/>
            <a:ext cx="5517640" cy="15061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1600" dirty="0"/>
              <a:t>Mirror Temperature will define tower operating pressure since, </a:t>
            </a:r>
            <a:r>
              <a:rPr lang="en-GB" sz="1600" b="1" dirty="0"/>
              <a:t>at cryogenic temperature, residual gas will </a:t>
            </a:r>
            <a:r>
              <a:rPr lang="en-GB" sz="1600" b="1" dirty="0" err="1"/>
              <a:t>cryosorb</a:t>
            </a:r>
            <a:r>
              <a:rPr lang="en-GB" sz="1600" b="1" dirty="0"/>
              <a:t> on the mirror surface inducing detrimental effects on the optical properties </a:t>
            </a:r>
            <a:r>
              <a:rPr lang="en-GB" sz="1600" dirty="0"/>
              <a:t>	</a:t>
            </a:r>
          </a:p>
          <a:p>
            <a:pPr marL="0" indent="0" algn="just">
              <a:buNone/>
            </a:pPr>
            <a:r>
              <a:rPr lang="en-GB" sz="1600" b="1" dirty="0">
                <a:solidFill>
                  <a:srgbClr val="0070C0"/>
                </a:solidFill>
              </a:rPr>
              <a:t>An active mitigation method is mandatory to remove the unavoidable frost formation on the optics</a:t>
            </a:r>
            <a:endParaRPr lang="en-GB" sz="16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n-GB" sz="16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7DF2311-6EA2-8B46-884F-AF0FF16E6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5306" y="1627257"/>
            <a:ext cx="5517640" cy="15061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dirty="0"/>
              <a:t>Both VIRGO and LIGO optics undergo to </a:t>
            </a:r>
            <a:r>
              <a:rPr lang="en-US" sz="1600" b="1" dirty="0"/>
              <a:t>inhomogeneous electrostatic charging that may induce unwanted noise</a:t>
            </a:r>
            <a:endParaRPr lang="en-GB" sz="1600" dirty="0"/>
          </a:p>
          <a:p>
            <a:pPr marL="0" indent="0" algn="just">
              <a:buNone/>
            </a:pPr>
            <a:r>
              <a:rPr lang="en-GB" sz="1600" b="1" dirty="0">
                <a:solidFill>
                  <a:srgbClr val="00B050"/>
                </a:solidFill>
              </a:rPr>
              <a:t>The existing mitigation method cannot be applicable at cryogenic temperature since microns of  N</a:t>
            </a:r>
            <a:r>
              <a:rPr lang="en-GB" sz="1600" b="1" baseline="-25000" dirty="0">
                <a:solidFill>
                  <a:srgbClr val="00B050"/>
                </a:solidFill>
              </a:rPr>
              <a:t>2</a:t>
            </a:r>
            <a:r>
              <a:rPr lang="en-GB" sz="1600" b="1" dirty="0">
                <a:solidFill>
                  <a:srgbClr val="00B050"/>
                </a:solidFill>
              </a:rPr>
              <a:t> will </a:t>
            </a:r>
            <a:r>
              <a:rPr lang="en-GB" sz="1600" b="1" dirty="0" err="1">
                <a:solidFill>
                  <a:srgbClr val="00B050"/>
                </a:solidFill>
              </a:rPr>
              <a:t>cryosorb</a:t>
            </a:r>
            <a:r>
              <a:rPr lang="en-GB" sz="1600" b="1" dirty="0">
                <a:solidFill>
                  <a:srgbClr val="00B050"/>
                </a:solidFill>
              </a:rPr>
              <a:t> on the surface</a:t>
            </a:r>
          </a:p>
        </p:txBody>
      </p:sp>
      <p:sp>
        <p:nvSpPr>
          <p:cNvPr id="8" name="Titolo 3">
            <a:extLst>
              <a:ext uri="{FF2B5EF4-FFF2-40B4-BE49-F238E27FC236}">
                <a16:creationId xmlns:a16="http://schemas.microsoft.com/office/drawing/2014/main" id="{57E0E5B7-EE13-FF42-87F4-D67D4F88E41A}"/>
              </a:ext>
            </a:extLst>
          </p:cNvPr>
          <p:cNvSpPr txBox="1">
            <a:spLocks/>
          </p:cNvSpPr>
          <p:nvPr/>
        </p:nvSpPr>
        <p:spPr>
          <a:xfrm>
            <a:off x="6954050" y="133897"/>
            <a:ext cx="4887312" cy="80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00B050"/>
                </a:solidFill>
              </a:rPr>
              <a:t>Electrostatic charging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706029F1-9D25-CA42-A879-9FA0C6737168}"/>
              </a:ext>
            </a:extLst>
          </p:cNvPr>
          <p:cNvSpPr txBox="1">
            <a:spLocks/>
          </p:cNvSpPr>
          <p:nvPr/>
        </p:nvSpPr>
        <p:spPr>
          <a:xfrm>
            <a:off x="5087008" y="3306143"/>
            <a:ext cx="6842234" cy="2695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000000"/>
                </a:solidFill>
              </a:rPr>
              <a:t>At </a:t>
            </a:r>
            <a:r>
              <a:rPr lang="en-US" sz="2200" dirty="0" err="1">
                <a:solidFill>
                  <a:srgbClr val="000000"/>
                </a:solidFill>
              </a:rPr>
              <a:t>MassLab</a:t>
            </a:r>
            <a:r>
              <a:rPr lang="en-US" sz="2200" dirty="0">
                <a:solidFill>
                  <a:srgbClr val="000000"/>
                </a:solidFill>
              </a:rPr>
              <a:t> there two “state of the art” UHV set-ups equipped with cryogenic manipulators for hosting small samples  (10x10mm</a:t>
            </a:r>
            <a:r>
              <a:rPr lang="en-US" sz="2200" baseline="30000" dirty="0">
                <a:solidFill>
                  <a:srgbClr val="000000"/>
                </a:solidFill>
              </a:rPr>
              <a:t>2</a:t>
            </a:r>
            <a:r>
              <a:rPr lang="en-US" sz="2200" dirty="0">
                <a:solidFill>
                  <a:srgbClr val="000000"/>
                </a:solidFill>
              </a:rPr>
              <a:t>) at &lt;20 K, electron guns, XPS, SEY, QMS and other spectroscopies to perform: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000000"/>
                </a:solidFill>
              </a:rPr>
              <a:t>Surface studies of mirrors materials at RT and LT before and after </a:t>
            </a:r>
            <a:r>
              <a:rPr lang="en-US" sz="2200" dirty="0" err="1">
                <a:solidFill>
                  <a:srgbClr val="000000"/>
                </a:solidFill>
              </a:rPr>
              <a:t>cryosorption</a:t>
            </a:r>
            <a:r>
              <a:rPr lang="en-US" sz="2200" dirty="0">
                <a:solidFill>
                  <a:srgbClr val="000000"/>
                </a:solidFill>
              </a:rPr>
              <a:t> of gases and electrostatic charging.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05CF0A1-7A95-1644-A9CC-3D31324A191E}"/>
              </a:ext>
            </a:extLst>
          </p:cNvPr>
          <p:cNvSpPr txBox="1"/>
          <p:nvPr/>
        </p:nvSpPr>
        <p:spPr>
          <a:xfrm>
            <a:off x="3477897" y="2967335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MassLab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33FBE4-758B-47EA-BF65-D69615D2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Delle Monache Gr. II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63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3">
            <a:extLst>
              <a:ext uri="{FF2B5EF4-FFF2-40B4-BE49-F238E27FC236}">
                <a16:creationId xmlns:a16="http://schemas.microsoft.com/office/drawing/2014/main" id="{4DBB894D-2699-4AB2-998A-7144F6226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243398" cy="47434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Outgassing rate Measurement</a:t>
            </a:r>
          </a:p>
        </p:txBody>
      </p:sp>
      <p:sp>
        <p:nvSpPr>
          <p:cNvPr id="7" name="Segnaposto contenuto 4">
            <a:extLst>
              <a:ext uri="{FF2B5EF4-FFF2-40B4-BE49-F238E27FC236}">
                <a16:creationId xmlns:a16="http://schemas.microsoft.com/office/drawing/2014/main" id="{416EC8B9-46A8-4D9C-A480-6392A493F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29" y="605771"/>
            <a:ext cx="7736843" cy="8483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1600" dirty="0"/>
              <a:t>Characterization of the Outgassing rate is a step mandatory part for the R&amp;D of the vacuum chamber’s inner surfaces. A system able to measure outgassing, in terms of rate and emitted gases, is needed. </a:t>
            </a:r>
          </a:p>
          <a:p>
            <a:pPr marL="0" indent="0" algn="just">
              <a:buNone/>
            </a:pPr>
            <a:r>
              <a:rPr lang="en-GB" sz="1600" dirty="0"/>
              <a:t>The R&amp;D studies include not only the material choice but also the effects of heat treatments and thin film coatings.  	</a:t>
            </a:r>
          </a:p>
          <a:p>
            <a:pPr marL="0" indent="0" algn="just">
              <a:buNone/>
            </a:pPr>
            <a:endParaRPr lang="en-GB" sz="16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n-GB" sz="1600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5116BC85-438E-409A-9345-4222E90FA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12" y="2903507"/>
            <a:ext cx="5826382" cy="3580865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37BBB658-2EA6-48CF-A05F-410990E19C4C}"/>
              </a:ext>
            </a:extLst>
          </p:cNvPr>
          <p:cNvSpPr txBox="1"/>
          <p:nvPr/>
        </p:nvSpPr>
        <p:spPr>
          <a:xfrm>
            <a:off x="327006" y="2955704"/>
            <a:ext cx="3048569" cy="1217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28" dirty="0">
                <a:ea typeface="Times New Roman" panose="02020603050405020304" pitchFamily="18" charset="0"/>
                <a:cs typeface="Times New Roman" panose="02020603050405020304" pitchFamily="18" charset="0"/>
              </a:rPr>
              <a:t>«High </a:t>
            </a:r>
            <a:r>
              <a:rPr lang="it-IT" sz="1828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Outgassing</a:t>
            </a:r>
            <a:r>
              <a:rPr lang="it-IT" sz="1828" dirty="0">
                <a:ea typeface="Times New Roman" panose="02020603050405020304" pitchFamily="18" charset="0"/>
                <a:cs typeface="Times New Roman" panose="02020603050405020304" pitchFamily="18" charset="0"/>
              </a:rPr>
              <a:t> Chamber»</a:t>
            </a:r>
          </a:p>
          <a:p>
            <a:r>
              <a:rPr lang="en-US" sz="1828" dirty="0"/>
              <a:t>L= 300 mm</a:t>
            </a:r>
          </a:p>
          <a:p>
            <a:r>
              <a:rPr lang="en-US" sz="1828" dirty="0">
                <a:sym typeface="Symbol" panose="05050102010706020507" pitchFamily="18" charset="2"/>
              </a:rPr>
              <a:t></a:t>
            </a:r>
            <a:r>
              <a:rPr lang="en-US" sz="1828" dirty="0"/>
              <a:t>= 200 mm</a:t>
            </a:r>
          </a:p>
          <a:p>
            <a:endParaRPr lang="en-US" sz="1828" dirty="0">
              <a:latin typeface="Avenir Book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1D5992A-E8C3-4B6E-BE6E-09566568445D}"/>
              </a:ext>
            </a:extLst>
          </p:cNvPr>
          <p:cNvSpPr txBox="1"/>
          <p:nvPr/>
        </p:nvSpPr>
        <p:spPr>
          <a:xfrm>
            <a:off x="1334588" y="5240351"/>
            <a:ext cx="2040987" cy="373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28" dirty="0" err="1">
                <a:cs typeface="Times New Roman" panose="02020603050405020304" pitchFamily="18" charset="0"/>
              </a:rPr>
              <a:t>Measure</a:t>
            </a:r>
            <a:r>
              <a:rPr lang="it-IT" sz="1828" dirty="0">
                <a:cs typeface="Times New Roman" panose="02020603050405020304" pitchFamily="18" charset="0"/>
              </a:rPr>
              <a:t> Chamber</a:t>
            </a:r>
            <a:endParaRPr lang="en-US" sz="1828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D45FB4-E443-482A-9C02-A61D7088191F}"/>
              </a:ext>
            </a:extLst>
          </p:cNvPr>
          <p:cNvSpPr txBox="1"/>
          <p:nvPr/>
        </p:nvSpPr>
        <p:spPr>
          <a:xfrm>
            <a:off x="8250663" y="2344615"/>
            <a:ext cx="2942605" cy="1217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28" u="sng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Residual</a:t>
            </a:r>
            <a:r>
              <a:rPr lang="it-IT" sz="1828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 Gas Analyzer</a:t>
            </a:r>
          </a:p>
          <a:p>
            <a:pPr algn="r"/>
            <a:r>
              <a:rPr lang="it-IT" sz="1828" dirty="0">
                <a:ea typeface="Times New Roman" panose="02020603050405020304" pitchFamily="18" charset="0"/>
                <a:cs typeface="Times New Roman" panose="02020603050405020304" pitchFamily="18" charset="0"/>
              </a:rPr>
              <a:t>Mass Range: 200 </a:t>
            </a:r>
            <a:r>
              <a:rPr lang="it-IT" sz="1828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endParaRPr lang="it-IT" sz="1828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828" dirty="0"/>
              <a:t>resolution: 2x10</a:t>
            </a:r>
            <a:r>
              <a:rPr lang="en-US" sz="1828" baseline="30000" dirty="0"/>
              <a:t>-14</a:t>
            </a:r>
            <a:r>
              <a:rPr lang="en-US" sz="1828" dirty="0"/>
              <a:t> mbar</a:t>
            </a:r>
          </a:p>
          <a:p>
            <a:pPr algn="r"/>
            <a:r>
              <a:rPr lang="en-US" sz="1828" dirty="0"/>
              <a:t>Max </a:t>
            </a:r>
            <a:r>
              <a:rPr lang="en-US" sz="1828" dirty="0" err="1"/>
              <a:t>P</a:t>
            </a:r>
            <a:r>
              <a:rPr lang="en-US" sz="1828" baseline="-25000" dirty="0" err="1"/>
              <a:t>oper</a:t>
            </a:r>
            <a:r>
              <a:rPr lang="en-US" sz="1828" baseline="-25000" dirty="0"/>
              <a:t>.</a:t>
            </a:r>
            <a:r>
              <a:rPr lang="en-US" sz="1828" dirty="0"/>
              <a:t>=10</a:t>
            </a:r>
            <a:r>
              <a:rPr lang="en-US" sz="1828" baseline="30000" dirty="0"/>
              <a:t>-4</a:t>
            </a:r>
            <a:r>
              <a:rPr lang="en-US" sz="1828" dirty="0"/>
              <a:t> mbar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0287F7E7-5727-45DB-BC17-7AA6557DC476}"/>
              </a:ext>
            </a:extLst>
          </p:cNvPr>
          <p:cNvSpPr txBox="1"/>
          <p:nvPr/>
        </p:nvSpPr>
        <p:spPr>
          <a:xfrm>
            <a:off x="4466922" y="2223688"/>
            <a:ext cx="2264972" cy="373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28" dirty="0" err="1">
                <a:cs typeface="Times New Roman" panose="02020603050405020304" pitchFamily="18" charset="0"/>
              </a:rPr>
              <a:t>Separation</a:t>
            </a:r>
            <a:r>
              <a:rPr lang="it-IT" sz="1828" dirty="0">
                <a:cs typeface="Times New Roman" panose="02020603050405020304" pitchFamily="18" charset="0"/>
              </a:rPr>
              <a:t> </a:t>
            </a:r>
            <a:r>
              <a:rPr lang="it-IT" sz="1828" dirty="0" err="1">
                <a:cs typeface="Times New Roman" panose="02020603050405020304" pitchFamily="18" charset="0"/>
              </a:rPr>
              <a:t>Valves</a:t>
            </a:r>
            <a:endParaRPr lang="en-US" sz="1828" dirty="0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020DAB0B-1DB2-47BA-A937-CC7704D831C5}"/>
              </a:ext>
            </a:extLst>
          </p:cNvPr>
          <p:cNvSpPr txBox="1"/>
          <p:nvPr/>
        </p:nvSpPr>
        <p:spPr>
          <a:xfrm>
            <a:off x="9418505" y="4166899"/>
            <a:ext cx="2164705" cy="373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28" dirty="0">
                <a:ea typeface="Times New Roman" panose="02020603050405020304" pitchFamily="18" charset="0"/>
                <a:cs typeface="Times New Roman" panose="02020603050405020304" pitchFamily="18" charset="0"/>
              </a:rPr>
              <a:t>Control System</a:t>
            </a:r>
            <a:endParaRPr lang="en-US" sz="1828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3F80037-48BD-4F6A-B614-A3B47690C6E4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4741048" y="2597316"/>
            <a:ext cx="858360" cy="595104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F01CD760-66D4-4BC1-9D8E-4E3B74425DC6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5599408" y="2597316"/>
            <a:ext cx="327567" cy="558892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ACAAA37F-FCAF-485C-9824-39CEEAFE29DB}"/>
              </a:ext>
            </a:extLst>
          </p:cNvPr>
          <p:cNvCxnSpPr>
            <a:cxnSpLocks/>
          </p:cNvCxnSpPr>
          <p:nvPr/>
        </p:nvCxnSpPr>
        <p:spPr>
          <a:xfrm flipH="1">
            <a:off x="5764876" y="2835540"/>
            <a:ext cx="3044550" cy="726588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73BCB60D-5435-49BB-A733-E38C98786E8B}"/>
              </a:ext>
            </a:extLst>
          </p:cNvPr>
          <p:cNvCxnSpPr>
            <a:cxnSpLocks/>
          </p:cNvCxnSpPr>
          <p:nvPr/>
        </p:nvCxnSpPr>
        <p:spPr>
          <a:xfrm>
            <a:off x="1932709" y="3466407"/>
            <a:ext cx="1533311" cy="479016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CCD25D4C-0697-4BEF-99CA-BDEE0E166107}"/>
              </a:ext>
            </a:extLst>
          </p:cNvPr>
          <p:cNvCxnSpPr>
            <a:cxnSpLocks/>
          </p:cNvCxnSpPr>
          <p:nvPr/>
        </p:nvCxnSpPr>
        <p:spPr>
          <a:xfrm flipV="1">
            <a:off x="3094891" y="4540527"/>
            <a:ext cx="1954289" cy="762045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0ED88D2-DB6D-40F1-89A0-1004C3184A63}"/>
              </a:ext>
            </a:extLst>
          </p:cNvPr>
          <p:cNvCxnSpPr>
            <a:cxnSpLocks/>
          </p:cNvCxnSpPr>
          <p:nvPr/>
        </p:nvCxnSpPr>
        <p:spPr>
          <a:xfrm flipH="1" flipV="1">
            <a:off x="6257436" y="4278665"/>
            <a:ext cx="3255299" cy="1436127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BE8D0E18-6126-4A83-B2A2-8C3118FE0BEF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8456831" y="4266134"/>
            <a:ext cx="961674" cy="87579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10">
            <a:extLst>
              <a:ext uri="{FF2B5EF4-FFF2-40B4-BE49-F238E27FC236}">
                <a16:creationId xmlns:a16="http://schemas.microsoft.com/office/drawing/2014/main" id="{061D0C66-2BA8-4134-B11F-C190E64B2BD7}"/>
              </a:ext>
            </a:extLst>
          </p:cNvPr>
          <p:cNvSpPr txBox="1"/>
          <p:nvPr/>
        </p:nvSpPr>
        <p:spPr>
          <a:xfrm>
            <a:off x="1796393" y="5887200"/>
            <a:ext cx="2404941" cy="373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28" dirty="0">
                <a:ea typeface="Times New Roman" panose="02020603050405020304" pitchFamily="18" charset="0"/>
                <a:cs typeface="Times New Roman" panose="02020603050405020304" pitchFamily="18" charset="0"/>
              </a:rPr>
              <a:t>Size: </a:t>
            </a:r>
            <a:r>
              <a:rPr lang="it-IT" sz="1828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lang="it-IT" sz="1828" dirty="0">
                <a:ea typeface="Times New Roman" panose="02020603050405020304" pitchFamily="18" charset="0"/>
                <a:cs typeface="Times New Roman" panose="02020603050405020304" pitchFamily="18" charset="0"/>
              </a:rPr>
              <a:t>2x1.5 m</a:t>
            </a:r>
            <a:r>
              <a:rPr lang="it-IT" sz="1828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28" baseline="30000" dirty="0"/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1812B1EA-9064-4438-ADFB-7B34D9C1944A}"/>
              </a:ext>
            </a:extLst>
          </p:cNvPr>
          <p:cNvSpPr txBox="1"/>
          <p:nvPr/>
        </p:nvSpPr>
        <p:spPr>
          <a:xfrm>
            <a:off x="9274192" y="5734670"/>
            <a:ext cx="3134024" cy="1217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28" dirty="0">
                <a:ea typeface="Times New Roman" panose="02020603050405020304" pitchFamily="18" charset="0"/>
                <a:cs typeface="Times New Roman" panose="02020603050405020304" pitchFamily="18" charset="0"/>
              </a:rPr>
              <a:t>«Low </a:t>
            </a:r>
            <a:r>
              <a:rPr lang="it-IT" sz="1828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Outgassing</a:t>
            </a:r>
            <a:r>
              <a:rPr lang="it-IT" sz="1828" dirty="0">
                <a:ea typeface="Times New Roman" panose="02020603050405020304" pitchFamily="18" charset="0"/>
                <a:cs typeface="Times New Roman" panose="02020603050405020304" pitchFamily="18" charset="0"/>
              </a:rPr>
              <a:t> Chamber»</a:t>
            </a:r>
          </a:p>
          <a:p>
            <a:r>
              <a:rPr lang="it-IT" sz="1828" dirty="0"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28" dirty="0"/>
              <a:t>= 500 mm</a:t>
            </a:r>
          </a:p>
          <a:p>
            <a:r>
              <a:rPr lang="en-US" sz="1828" dirty="0">
                <a:sym typeface="Symbol" panose="05050102010706020507" pitchFamily="18" charset="2"/>
              </a:rPr>
              <a:t></a:t>
            </a:r>
            <a:r>
              <a:rPr lang="en-US" sz="1828" dirty="0"/>
              <a:t>= 250 mm</a:t>
            </a:r>
          </a:p>
          <a:p>
            <a:endParaRPr lang="en-US" sz="1828" dirty="0">
              <a:latin typeface="Avenir Book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9FCEE255-2D9B-4283-9462-1253AB31E700}"/>
              </a:ext>
            </a:extLst>
          </p:cNvPr>
          <p:cNvSpPr txBox="1"/>
          <p:nvPr/>
        </p:nvSpPr>
        <p:spPr>
          <a:xfrm>
            <a:off x="3944043" y="1727615"/>
            <a:ext cx="6224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cap="all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LATINo</a:t>
            </a:r>
            <a:r>
              <a:rPr lang="it-IT" sz="1800" b="1" cap="all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«</a:t>
            </a:r>
            <a:r>
              <a:rPr lang="it-IT" b="1" cap="all" dirty="0" err="1">
                <a:solidFill>
                  <a:schemeClr val="accent1">
                    <a:lumMod val="75000"/>
                  </a:schemeClr>
                </a:solidFill>
              </a:rPr>
              <a:t>Outgassing</a:t>
            </a:r>
            <a:r>
              <a:rPr lang="it-IT" b="1" cap="all" dirty="0">
                <a:solidFill>
                  <a:schemeClr val="accent1">
                    <a:lumMod val="75000"/>
                  </a:schemeClr>
                </a:solidFill>
              </a:rPr>
              <a:t> rate System» </a:t>
            </a:r>
            <a:r>
              <a:rPr lang="it-IT" b="1" cap="all" dirty="0" err="1">
                <a:solidFill>
                  <a:schemeClr val="accent1">
                    <a:lumMod val="75000"/>
                  </a:schemeClr>
                </a:solidFill>
              </a:rPr>
              <a:t>at</a:t>
            </a:r>
            <a:r>
              <a:rPr lang="it-IT" b="1" cap="all">
                <a:solidFill>
                  <a:schemeClr val="accent1">
                    <a:lumMod val="75000"/>
                  </a:schemeClr>
                </a:solidFill>
              </a:rPr>
              <a:t> LNF-INFN</a:t>
            </a:r>
            <a:r>
              <a:rPr lang="it-IT" sz="1800" b="1" cap="all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it-IT" dirty="0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49DAC51A-4D8E-4EA4-8A1F-776C095BD41C}"/>
              </a:ext>
            </a:extLst>
          </p:cNvPr>
          <p:cNvSpPr txBox="1"/>
          <p:nvPr/>
        </p:nvSpPr>
        <p:spPr>
          <a:xfrm>
            <a:off x="135689" y="6615193"/>
            <a:ext cx="99143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/>
              <a:t>LATINO (</a:t>
            </a:r>
            <a:r>
              <a:rPr lang="en-US" sz="11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100" i="1" dirty="0"/>
              <a:t>aboratory in </a:t>
            </a:r>
            <a:r>
              <a:rPr lang="en-US" sz="11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1100" i="1" dirty="0"/>
              <a:t>dvanced </a:t>
            </a:r>
            <a:r>
              <a:rPr lang="en-US" sz="11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1100" i="1" dirty="0"/>
              <a:t>echnologies for </a:t>
            </a:r>
            <a:r>
              <a:rPr lang="en-US" sz="1100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</a:t>
            </a:r>
            <a:r>
              <a:rPr lang="en-US" sz="1100" i="1" dirty="0" err="1"/>
              <a:t>n</a:t>
            </a:r>
            <a:r>
              <a:rPr lang="en-US" sz="1100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</a:t>
            </a:r>
            <a:r>
              <a:rPr lang="en-US" sz="1100" i="1" dirty="0" err="1"/>
              <a:t>vation</a:t>
            </a:r>
            <a:r>
              <a:rPr lang="en-US" sz="1100" i="1" dirty="0"/>
              <a:t>) is a </a:t>
            </a:r>
            <a:r>
              <a:rPr lang="en-US" sz="1100" i="1" dirty="0" err="1"/>
              <a:t>cofunded</a:t>
            </a:r>
            <a:r>
              <a:rPr lang="en-US" sz="1100" i="1" dirty="0"/>
              <a:t> project (INFN-</a:t>
            </a:r>
            <a:r>
              <a:rPr lang="en-US" sz="1100" i="1" dirty="0" err="1"/>
              <a:t>Regione</a:t>
            </a:r>
            <a:r>
              <a:rPr lang="en-US" sz="1100" i="1" dirty="0"/>
              <a:t> Lazio) - Call “Open Research Infrastructure”</a:t>
            </a:r>
            <a:endParaRPr lang="it-IT" sz="1100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C46274-A54D-4725-B3B0-5B57F9599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Delle Monache Gr. II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992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768</Words>
  <Application>Microsoft Office PowerPoint</Application>
  <PresentationFormat>Widescreen</PresentationFormat>
  <Paragraphs>109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Book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Cryogenic Vacuum Issues</vt:lpstr>
      <vt:lpstr>Outgassing rate Measurement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Einstein Telescope @ LNF</dc:title>
  <dc:subject/>
  <dc:creator>Microsoft Office User</dc:creator>
  <cp:keywords/>
  <dc:description/>
  <cp:lastModifiedBy>Giovanni Ottavio Delle Monache</cp:lastModifiedBy>
  <cp:revision>42</cp:revision>
  <dcterms:created xsi:type="dcterms:W3CDTF">2021-06-11T09:20:17Z</dcterms:created>
  <dcterms:modified xsi:type="dcterms:W3CDTF">2021-06-28T07:06:00Z</dcterms:modified>
  <cp:category/>
</cp:coreProperties>
</file>