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437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9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51D-5384-3043-9962-85D2AB480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8B3CB-61C3-3748-AE59-34F8A56E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9D909-1B7A-E24C-A217-C309AFD6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49B2-EC21-574C-82E6-BBC7C856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D449-7285-8649-9D9E-77A4746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62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47AD-8909-1948-9CA4-CCB0DCD0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8C9FC-A112-904A-948E-93E26CCE1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4CAA-1A15-CE42-8DC3-5A089168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3868-1BEE-C642-807D-F35470EB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4577-DB39-D343-B2AC-480BA5D4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43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DBA93-0B57-9142-8C5D-B25BC5109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C711-297E-CB4B-B44F-5D43AD12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F9B85-EF53-794F-BCED-F0052872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0C04-CED5-DB4E-99E8-BE8F50CE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F928-807C-A04E-B489-38D1FC29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3277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640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9F63-E0DB-6E4E-A516-CB8EC64C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37C1-ABD6-1940-A2F1-1064BF82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27A6-44AD-C845-B93A-079CD08A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3D686-1AFF-7345-B024-1EF39878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4158E-EC52-3A43-9567-82CF0942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1728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7B98-3EAF-2243-BC37-836D066A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EA90-11F4-CE41-907A-31138E27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9323-4816-8148-AB2B-FDCB856A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C504-219B-9E41-995C-784D7568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D9DF-D09C-B142-8843-B572902A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469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A055-44D5-5745-9AE2-78BD853A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99D8B-6599-9F4F-875E-43873AC7D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AE4F-9B53-C743-91C6-FB4EAA22A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29464-42DB-AF41-98A0-8ADA36DA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BD6A4-EBA6-234C-AD41-F1539D92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22C59-1233-8945-97FF-D654D3D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453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5AB8-F841-B541-9BDB-2142EDE9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43272-C7EB-3146-9D18-76997402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8089-5FC6-874C-90C1-9146D2006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D6E70-F0EE-8540-9519-F6E03F63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6F54-BD18-0F40-A945-C47A47838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AC534-F6B1-854D-B5E3-87A0DF88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E5B58-B47B-D34E-A99D-B0122D27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C34A0-2C70-7741-9606-40301DAD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775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6A57-D2EB-6341-8862-693654B6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FE6F5-5BCA-0942-A89E-E3DEE96E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7DF93-82DC-FF4E-8C0B-5EF89A62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BC60C-7C50-3C48-A829-DDD7CBF6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63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51307-9CD2-0844-97C2-DDD6340C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CC4C6-BFC6-5E42-928C-7DC5EAD1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D6733-02D0-014C-9165-5EAAE519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158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D8C3-5EB8-9A40-9810-0E0223EB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7DE0-6789-C143-93D1-EBE80613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610C3-08C7-C64E-996D-FE88F223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BA82E-9F99-364B-9E26-78C079AB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E232D-B1C9-B64B-BA3F-427B4618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74CAA-AE34-1A40-B4AE-20040962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63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E88B-1E03-8A45-A1AF-B489C6CD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6B561-7311-4545-B317-173D6B9E5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581A2-A2F9-CC42-90AA-C6E9A81B4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43473-CDDC-D548-A72C-F33EF339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A2F9B-7CB3-1948-98A7-C1259055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6A9C8-68C0-084B-97DB-2719CEC8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6803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4E9B7-BC3A-2546-871E-5BA29D17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9BC3A-22F6-5547-BF39-7BC8726B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6AFD-5240-DE4B-A981-ED6BDBB31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9D14-93CA-F040-A14A-AFD240310E6B}" type="datetimeFigureOut">
              <a:rPr lang="en-IT" smtClean="0"/>
              <a:t>04/07/2021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19FDF-87DB-9244-96DA-17C000F12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321AA-C870-A144-AB81-0F1F6AE8B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2F96-E598-CF48-B42C-A721AAA7CEBC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3906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0E761-C3C4-024B-83AC-50E3918C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385" y="325777"/>
            <a:ext cx="4797918" cy="2160000"/>
          </a:xfrm>
          <a:prstGeom prst="rect">
            <a:avLst/>
          </a:prstGeom>
        </p:spPr>
      </p:pic>
      <p:sp>
        <p:nvSpPr>
          <p:cNvPr id="345" name="ESPERIMENTO X 2021"/>
          <p:cNvSpPr txBox="1">
            <a:spLocks noGrp="1"/>
          </p:cNvSpPr>
          <p:nvPr>
            <p:ph type="title"/>
          </p:nvPr>
        </p:nvSpPr>
        <p:spPr>
          <a:xfrm>
            <a:off x="603249" y="539750"/>
            <a:ext cx="5948626" cy="7165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QUA</a:t>
            </a:r>
            <a:r>
              <a:rPr lang="it-IT" dirty="0"/>
              <a:t>X: </a:t>
            </a:r>
            <a:r>
              <a:rPr lang="it-IT" dirty="0" err="1"/>
              <a:t>Quest</a:t>
            </a:r>
            <a:r>
              <a:rPr lang="it-IT" dirty="0"/>
              <a:t> for </a:t>
            </a:r>
            <a:r>
              <a:rPr lang="it-IT" dirty="0" err="1"/>
              <a:t>Axions</a:t>
            </a:r>
            <a:r>
              <a:rPr lang="it-IT" dirty="0"/>
              <a:t>  (2022)</a:t>
            </a:r>
            <a:endParaRPr dirty="0"/>
          </a:p>
        </p:txBody>
      </p:sp>
      <p:sp>
        <p:nvSpPr>
          <p:cNvPr id="346" name="Ricerca di assioni Dark Matter (ma=30-60 μeV)"/>
          <p:cNvSpPr txBox="1">
            <a:spLocks noGrp="1"/>
          </p:cNvSpPr>
          <p:nvPr>
            <p:ph type="body" idx="21"/>
          </p:nvPr>
        </p:nvSpPr>
        <p:spPr>
          <a:xfrm>
            <a:off x="603250" y="1256332"/>
            <a:ext cx="3571184" cy="292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rPr sz="1400" b="0" dirty="0" err="1"/>
              <a:t>Ricerca</a:t>
            </a:r>
            <a:r>
              <a:rPr sz="1400" b="0" dirty="0"/>
              <a:t> di </a:t>
            </a:r>
            <a:r>
              <a:rPr sz="1400" b="0" dirty="0" err="1"/>
              <a:t>assioni</a:t>
            </a:r>
            <a:r>
              <a:rPr sz="1400" b="0" dirty="0"/>
              <a:t> Dark Matter (m</a:t>
            </a:r>
            <a:r>
              <a:rPr sz="1400" b="0" baseline="-25000" dirty="0"/>
              <a:t>a</a:t>
            </a:r>
            <a:r>
              <a:rPr sz="1400" b="0" dirty="0"/>
              <a:t>=30-60 </a:t>
            </a:r>
            <a:r>
              <a:rPr sz="1400" b="0" dirty="0" err="1"/>
              <a:t>μeV</a:t>
            </a:r>
            <a:r>
              <a:rPr sz="1400" b="0" dirty="0"/>
              <a:t>)</a:t>
            </a:r>
          </a:p>
        </p:txBody>
      </p:sp>
      <p:pic>
        <p:nvPicPr>
          <p:cNvPr id="35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853" y="337856"/>
            <a:ext cx="709450" cy="720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3" name="Table 1"/>
          <p:cNvGraphicFramePr/>
          <p:nvPr>
            <p:extLst>
              <p:ext uri="{D42A27DB-BD31-4B8C-83A1-F6EECF244321}">
                <p14:modId xmlns:p14="http://schemas.microsoft.com/office/powerpoint/2010/main" val="2046832463"/>
              </p:ext>
            </p:extLst>
          </p:nvPr>
        </p:nvGraphicFramePr>
        <p:xfrm>
          <a:off x="603250" y="1579576"/>
          <a:ext cx="2807770" cy="1371600"/>
        </p:xfrm>
        <a:graphic>
          <a:graphicData uri="http://schemas.openxmlformats.org/drawingml/2006/table">
            <a:tbl>
              <a:tblPr firstRow="1" bandRow="1"/>
              <a:tblGrid>
                <a:gridCol w="280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defRPr b="0"/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QUAX Collaboration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sz="1200"/>
                        <a:t>Padova (Resp. Naz. G. Carugno)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sz="1200"/>
                        <a:t>LNL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sz="1200"/>
                        <a:t>LNF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sz="1200"/>
                        <a:t>TIFPA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sz="1200" dirty="0"/>
                        <a:t>Salerno</a:t>
                      </a:r>
                    </a:p>
                  </a:txBody>
                  <a:tcPr marL="22860" marR="22860" marT="22860" marB="2286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C4CD44-3DEE-DC44-891F-F1A8FE45BEC5}"/>
              </a:ext>
            </a:extLst>
          </p:cNvPr>
          <p:cNvSpPr txBox="1"/>
          <p:nvPr/>
        </p:nvSpPr>
        <p:spPr>
          <a:xfrm>
            <a:off x="715618" y="3156183"/>
            <a:ext cx="8698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Risultati 2020: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Esperimento QUAX approvato in CSN2 con 2 siti sperimentali LNL e LNF.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Raggiunta sensibilità assioni QCD con haloscope LNL (Phys Rev D 103, 103004 (2021)).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</a:t>
            </a:r>
            <a:r>
              <a:rPr lang="en-IT" sz="1400" dirty="0"/>
              <a:t>uova cavità cilindri zaffiro (disegno Alesini) raggiunto Q=9,000,000 in campo magnetico 8T.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Haloscope-LNF in allestimaneto: Magnete 9T in arrivo a Luglio; Fabbricazione cavità 8.5 GHz presso officina LNF in corso.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6F86-F6E5-2B47-AE3D-3B916B7F6AF6}"/>
              </a:ext>
            </a:extLst>
          </p:cNvPr>
          <p:cNvSpPr txBox="1"/>
          <p:nvPr/>
        </p:nvSpPr>
        <p:spPr>
          <a:xfrm>
            <a:off x="529671" y="4727944"/>
            <a:ext cx="6940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Obiettivi/Milestone QUAX-LNF 2021: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Primo run con magnete 9T e cavità rame 8.5 GHz.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Test cavità Nb3Sn da FNAL (da Collaborazione con SQMS).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Sistema di tuning frequenza della cavità.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T" sz="1400" dirty="0"/>
              <a:t>Raggiungimento sensibilità assioni QCD con amplificazione parametrica (con TWJPA da  DART WARS).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DA7F50-D876-B74D-9140-EB1459A9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702827" y="2563327"/>
            <a:ext cx="2060952" cy="2160000"/>
          </a:xfrm>
          <a:prstGeom prst="rect">
            <a:avLst/>
          </a:prstGeom>
        </p:spPr>
      </p:pic>
      <p:pic>
        <p:nvPicPr>
          <p:cNvPr id="21" name="Immagine 5">
            <a:extLst>
              <a:ext uri="{FF2B5EF4-FFF2-40B4-BE49-F238E27FC236}">
                <a16:creationId xmlns:a16="http://schemas.microsoft.com/office/drawing/2014/main" id="{04C3160E-F94F-194D-8C47-7C428D8CE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175"/>
          <a:stretch/>
        </p:blipFill>
        <p:spPr>
          <a:xfrm>
            <a:off x="10058168" y="4667941"/>
            <a:ext cx="1706958" cy="180000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B20721E-7BCF-1542-A909-5DFCA3799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980" y="4649029"/>
            <a:ext cx="2588126" cy="180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ESPERIMENTO X 2021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QUAX: </a:t>
            </a:r>
            <a:r>
              <a:rPr dirty="0" err="1"/>
              <a:t>QUest</a:t>
            </a:r>
            <a:r>
              <a:rPr dirty="0"/>
              <a:t> for </a:t>
            </a:r>
            <a:r>
              <a:rPr dirty="0" err="1"/>
              <a:t>AXions</a:t>
            </a:r>
            <a:r>
              <a:rPr dirty="0"/>
              <a:t> (202</a:t>
            </a:r>
            <a:r>
              <a:rPr lang="it-IT" dirty="0"/>
              <a:t>2</a:t>
            </a:r>
            <a:r>
              <a:rPr dirty="0"/>
              <a:t>)</a:t>
            </a:r>
          </a:p>
        </p:txBody>
      </p:sp>
      <p:sp>
        <p:nvSpPr>
          <p:cNvPr id="356" name="QUAX @ LNF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QUAX @ LNF</a:t>
            </a:r>
            <a:r>
              <a:rPr lang="it-IT" dirty="0"/>
              <a:t>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Supergalax</a:t>
            </a:r>
            <a:r>
              <a:rPr lang="it-IT" dirty="0"/>
              <a:t>)</a:t>
            </a:r>
            <a:endParaRPr dirty="0"/>
          </a:p>
        </p:txBody>
      </p:sp>
      <p:sp>
        <p:nvSpPr>
          <p:cNvPr id="357" name="Slide Subtitle"/>
          <p:cNvSpPr txBox="1">
            <a:spLocks noGrp="1"/>
          </p:cNvSpPr>
          <p:nvPr>
            <p:ph type="body" idx="1"/>
          </p:nvPr>
        </p:nvSpPr>
        <p:spPr>
          <a:xfrm>
            <a:off x="2333823" y="1640164"/>
            <a:ext cx="9356527" cy="486311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r>
              <a:rPr dirty="0"/>
              <a:t>FTE:</a:t>
            </a:r>
            <a:r>
              <a:rPr b="0" dirty="0"/>
              <a:t> LNF  </a:t>
            </a:r>
            <a:r>
              <a:rPr lang="it-IT" b="0" dirty="0"/>
              <a:t>3,4+</a:t>
            </a:r>
            <a:r>
              <a:rPr lang="it-IT" b="0" dirty="0">
                <a:solidFill>
                  <a:schemeClr val="accent5">
                    <a:lumMod val="75000"/>
                  </a:schemeClr>
                </a:solidFill>
              </a:rPr>
              <a:t>1,4</a:t>
            </a:r>
            <a:r>
              <a:rPr lang="it-IT" b="0" dirty="0"/>
              <a:t> </a:t>
            </a:r>
            <a:r>
              <a:rPr b="0" dirty="0"/>
              <a:t>FTE: C.</a:t>
            </a:r>
            <a:r>
              <a:rPr lang="it-IT" b="0" dirty="0"/>
              <a:t> </a:t>
            </a:r>
            <a:r>
              <a:rPr b="0" dirty="0" err="1"/>
              <a:t>Gatti</a:t>
            </a:r>
            <a:r>
              <a:rPr b="0" dirty="0"/>
              <a:t> (40%</a:t>
            </a:r>
            <a:r>
              <a:rPr b="0" dirty="0">
                <a:solidFill>
                  <a:srgbClr val="0079BF"/>
                </a:solidFill>
              </a:rPr>
              <a:t>+20%</a:t>
            </a:r>
            <a:r>
              <a:rPr b="0" dirty="0"/>
              <a:t>, Resp. Loc.), D.</a:t>
            </a:r>
            <a:r>
              <a:rPr lang="it-IT" b="0" dirty="0"/>
              <a:t> </a:t>
            </a:r>
            <a:r>
              <a:rPr b="0" dirty="0" err="1"/>
              <a:t>Alesini</a:t>
            </a:r>
            <a:r>
              <a:rPr b="0" dirty="0"/>
              <a:t> (</a:t>
            </a:r>
            <a:r>
              <a:rPr lang="it-IT" b="0" dirty="0"/>
              <a:t>2</a:t>
            </a:r>
            <a:r>
              <a:rPr b="0" dirty="0"/>
              <a:t>0%), D.</a:t>
            </a:r>
            <a:r>
              <a:rPr lang="it-IT" b="0" dirty="0"/>
              <a:t> </a:t>
            </a:r>
            <a:r>
              <a:rPr b="0" dirty="0" err="1"/>
              <a:t>Babusci</a:t>
            </a:r>
            <a:r>
              <a:rPr b="0" dirty="0"/>
              <a:t> (30%), D.</a:t>
            </a:r>
            <a:r>
              <a:rPr lang="it-IT" b="0" dirty="0"/>
              <a:t> </a:t>
            </a:r>
            <a:r>
              <a:rPr b="0" dirty="0"/>
              <a:t>Di </a:t>
            </a:r>
            <a:r>
              <a:rPr b="0" dirty="0" err="1"/>
              <a:t>Gioacchino</a:t>
            </a:r>
            <a:r>
              <a:rPr b="0" dirty="0"/>
              <a:t> (35%</a:t>
            </a:r>
            <a:r>
              <a:rPr b="0" dirty="0">
                <a:solidFill>
                  <a:srgbClr val="0079BF"/>
                </a:solidFill>
              </a:rPr>
              <a:t>+15%</a:t>
            </a:r>
            <a:r>
              <a:rPr b="0" dirty="0"/>
              <a:t>), C.</a:t>
            </a:r>
            <a:r>
              <a:rPr lang="it-IT" b="0" dirty="0"/>
              <a:t> </a:t>
            </a:r>
            <a:r>
              <a:rPr b="0" dirty="0" err="1"/>
              <a:t>Ligi</a:t>
            </a:r>
            <a:r>
              <a:rPr b="0" dirty="0"/>
              <a:t> (35%</a:t>
            </a:r>
            <a:r>
              <a:rPr b="0" dirty="0">
                <a:solidFill>
                  <a:srgbClr val="0079BF"/>
                </a:solidFill>
              </a:rPr>
              <a:t>+5%</a:t>
            </a:r>
            <a:r>
              <a:rPr b="0" dirty="0"/>
              <a:t>), G.</a:t>
            </a:r>
            <a:r>
              <a:rPr lang="it-IT" b="0" dirty="0"/>
              <a:t> </a:t>
            </a:r>
            <a:r>
              <a:rPr b="0" dirty="0" err="1"/>
              <a:t>Maccarrone</a:t>
            </a:r>
            <a:r>
              <a:rPr b="0" dirty="0"/>
              <a:t> (30%), D. </a:t>
            </a:r>
            <a:r>
              <a:rPr b="0" dirty="0" err="1"/>
              <a:t>Moricciani</a:t>
            </a:r>
            <a:r>
              <a:rPr b="0" dirty="0"/>
              <a:t> (50%),</a:t>
            </a:r>
            <a:r>
              <a:rPr lang="it-IT" b="0" dirty="0"/>
              <a:t> S. Tocci</a:t>
            </a:r>
            <a:r>
              <a:rPr b="0" dirty="0"/>
              <a:t> (</a:t>
            </a:r>
            <a:r>
              <a:rPr lang="it-IT" b="0" dirty="0"/>
              <a:t>10</a:t>
            </a:r>
            <a:r>
              <a:rPr b="0" dirty="0"/>
              <a:t>0%)</a:t>
            </a:r>
            <a:r>
              <a:rPr lang="it-IT" b="0" dirty="0"/>
              <a:t>, A. D’Elia (</a:t>
            </a:r>
            <a:r>
              <a:rPr lang="it-IT" b="0" dirty="0">
                <a:solidFill>
                  <a:schemeClr val="accent5">
                    <a:lumMod val="75000"/>
                  </a:schemeClr>
                </a:solidFill>
              </a:rPr>
              <a:t>100%</a:t>
            </a:r>
            <a:r>
              <a:rPr lang="it-IT" b="0" dirty="0"/>
              <a:t>).</a:t>
            </a:r>
            <a:endParaRPr b="0" dirty="0"/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endParaRPr b="0" dirty="0"/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r>
              <a:rPr dirty="0" err="1"/>
              <a:t>Attività</a:t>
            </a:r>
            <a:r>
              <a:rPr dirty="0"/>
              <a:t> a </a:t>
            </a:r>
            <a:r>
              <a:rPr dirty="0" err="1"/>
              <a:t>carico</a:t>
            </a:r>
            <a:r>
              <a:rPr dirty="0"/>
              <a:t> LNF:</a:t>
            </a:r>
            <a:r>
              <a:rPr b="0" dirty="0"/>
              <a:t> </a:t>
            </a:r>
          </a:p>
          <a:p>
            <a:pPr marL="445008" lvl="1" indent="-222504" defTabSz="889993">
              <a:lnSpc>
                <a:spcPct val="100000"/>
              </a:lnSpc>
              <a:spcBef>
                <a:spcPts val="350"/>
              </a:spcBef>
              <a:defRPr sz="3504"/>
            </a:pPr>
            <a:r>
              <a:rPr dirty="0"/>
              <a:t> </a:t>
            </a:r>
            <a:r>
              <a:rPr dirty="0" err="1"/>
              <a:t>Haloscope</a:t>
            </a:r>
            <a:r>
              <a:rPr dirty="0"/>
              <a:t> LNF</a:t>
            </a:r>
          </a:p>
          <a:p>
            <a:pPr marL="222504" indent="-222504" algn="ctr" defTabSz="889993">
              <a:lnSpc>
                <a:spcPct val="100000"/>
              </a:lnSpc>
              <a:spcBef>
                <a:spcPts val="350"/>
              </a:spcBef>
              <a:defRPr sz="3504" b="1"/>
            </a:pPr>
            <a:r>
              <a:rPr dirty="0" err="1"/>
              <a:t>Richieste</a:t>
            </a:r>
            <a:r>
              <a:rPr dirty="0"/>
              <a:t> CSNII 202</a:t>
            </a:r>
            <a:r>
              <a:rPr lang="it-IT" dirty="0"/>
              <a:t>2</a:t>
            </a:r>
            <a:r>
              <a:rPr b="0" dirty="0"/>
              <a:t>:</a:t>
            </a:r>
            <a:r>
              <a:rPr lang="it-IT" b="0" dirty="0"/>
              <a:t> 27 k€ (motori criogenici </a:t>
            </a:r>
            <a:r>
              <a:rPr lang="it-IT" b="0" dirty="0" err="1"/>
              <a:t>tuner</a:t>
            </a:r>
            <a:r>
              <a:rPr lang="it-IT" b="0" dirty="0"/>
              <a:t> LNF); 30 k€ (</a:t>
            </a:r>
            <a:r>
              <a:rPr lang="it-IT" b="0" dirty="0" err="1"/>
              <a:t>pulse</a:t>
            </a:r>
            <a:r>
              <a:rPr lang="it-IT" b="0" dirty="0"/>
              <a:t> tube 1W); 8 k€ (consumi, missioni).</a:t>
            </a:r>
            <a:endParaRPr b="0" dirty="0"/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endParaRPr b="0" dirty="0"/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r>
              <a:rPr dirty="0" err="1"/>
              <a:t>Richieste</a:t>
            </a:r>
            <a:r>
              <a:rPr dirty="0"/>
              <a:t> LNF 202</a:t>
            </a:r>
            <a:r>
              <a:rPr lang="it-IT" dirty="0"/>
              <a:t>2</a:t>
            </a:r>
            <a:r>
              <a:rPr b="0" dirty="0"/>
              <a:t>: 4 mu </a:t>
            </a:r>
            <a:r>
              <a:rPr b="0" dirty="0" err="1"/>
              <a:t>tecnico</a:t>
            </a:r>
            <a:r>
              <a:rPr b="0" dirty="0"/>
              <a:t> </a:t>
            </a:r>
            <a:r>
              <a:rPr b="0" dirty="0" err="1"/>
              <a:t>meccanico</a:t>
            </a:r>
            <a:r>
              <a:rPr b="0" dirty="0"/>
              <a:t>; 4 mu </a:t>
            </a:r>
            <a:r>
              <a:rPr b="0" dirty="0" err="1"/>
              <a:t>tecnico</a:t>
            </a:r>
            <a:r>
              <a:rPr b="0" dirty="0"/>
              <a:t> </a:t>
            </a:r>
            <a:r>
              <a:rPr b="0" dirty="0" err="1"/>
              <a:t>elettronico</a:t>
            </a:r>
            <a:r>
              <a:rPr b="0" dirty="0"/>
              <a:t>; </a:t>
            </a:r>
            <a:r>
              <a:rPr lang="it-IT" dirty="0"/>
              <a:t>4</a:t>
            </a:r>
            <a:r>
              <a:rPr lang="it-IT" b="0" dirty="0"/>
              <a:t> </a:t>
            </a:r>
            <a:r>
              <a:rPr b="0" dirty="0"/>
              <a:t>mu </a:t>
            </a:r>
            <a:r>
              <a:rPr b="0" dirty="0" err="1"/>
              <a:t>progettazione</a:t>
            </a:r>
            <a:r>
              <a:rPr b="0" dirty="0"/>
              <a:t> </a:t>
            </a:r>
            <a:r>
              <a:rPr b="0" dirty="0" err="1"/>
              <a:t>meccanica</a:t>
            </a:r>
            <a:r>
              <a:rPr lang="it-IT" b="0" dirty="0"/>
              <a:t> (DA)</a:t>
            </a:r>
            <a:r>
              <a:rPr b="0" dirty="0"/>
              <a:t>;</a:t>
            </a:r>
            <a:r>
              <a:rPr lang="it-IT" b="0" dirty="0"/>
              <a:t> 4 mu progettazione elettronica.</a:t>
            </a:r>
            <a:r>
              <a:rPr b="0" dirty="0"/>
              <a:t> </a:t>
            </a:r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endParaRPr b="0" dirty="0"/>
          </a:p>
          <a:p>
            <a:pPr marL="222504" indent="-222504" defTabSz="889993">
              <a:lnSpc>
                <a:spcPct val="100000"/>
              </a:lnSpc>
              <a:spcBef>
                <a:spcPts val="350"/>
              </a:spcBef>
              <a:defRPr sz="3504" b="1"/>
            </a:pPr>
            <a:r>
              <a:rPr dirty="0" err="1"/>
              <a:t>Fondi</a:t>
            </a:r>
            <a:r>
              <a:rPr dirty="0"/>
              <a:t> </a:t>
            </a:r>
            <a:r>
              <a:rPr dirty="0" err="1"/>
              <a:t>Esterni</a:t>
            </a:r>
            <a:r>
              <a:rPr b="0" dirty="0"/>
              <a:t>: </a:t>
            </a:r>
            <a:r>
              <a:rPr b="0" dirty="0">
                <a:solidFill>
                  <a:srgbClr val="0079BF"/>
                </a:solidFill>
              </a:rPr>
              <a:t>SUPERGALAX</a:t>
            </a:r>
            <a:r>
              <a:rPr b="0" dirty="0"/>
              <a:t> </a:t>
            </a:r>
          </a:p>
        </p:txBody>
      </p:sp>
      <p:pic>
        <p:nvPicPr>
          <p:cNvPr id="35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4" y="2825790"/>
            <a:ext cx="1920001" cy="216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F23E-9A5B-2B42-B41A-B9B37E1E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pubblicazioni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AC3D5-3250-9443-8989-ACC16C263A38}"/>
              </a:ext>
            </a:extLst>
          </p:cNvPr>
          <p:cNvSpPr/>
          <p:nvPr/>
        </p:nvSpPr>
        <p:spPr>
          <a:xfrm>
            <a:off x="525586" y="1690688"/>
            <a:ext cx="3427985" cy="370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2"/>
                </a:solidFill>
              </a:rPr>
              <a:t>QUAX-ae result with Ferromagnetic Axion </a:t>
            </a:r>
            <a:r>
              <a:rPr lang="en-US" sz="1500" dirty="0" err="1">
                <a:solidFill>
                  <a:schemeClr val="tx2"/>
                </a:solidFill>
              </a:rPr>
              <a:t>Haloscope</a:t>
            </a:r>
            <a:r>
              <a:rPr lang="en-US" sz="1500" dirty="0">
                <a:solidFill>
                  <a:schemeClr val="tx2"/>
                </a:solidFill>
              </a:rPr>
              <a:t> at m</a:t>
            </a:r>
            <a:r>
              <a:rPr lang="en-US" sz="1500" baseline="-25000" dirty="0">
                <a:solidFill>
                  <a:schemeClr val="tx2"/>
                </a:solidFill>
              </a:rPr>
              <a:t>a</a:t>
            </a:r>
            <a:r>
              <a:rPr lang="en-US" sz="1500" dirty="0">
                <a:solidFill>
                  <a:schemeClr val="tx2"/>
                </a:solidFill>
              </a:rPr>
              <a:t> = 58 </a:t>
            </a:r>
            <a:r>
              <a:rPr lang="en-US" sz="1500" dirty="0" err="1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sz="1500" dirty="0" err="1">
                <a:solidFill>
                  <a:schemeClr val="tx2"/>
                </a:solidFill>
              </a:rPr>
              <a:t>eV</a:t>
            </a:r>
            <a:r>
              <a:rPr lang="en-US" sz="1500" dirty="0">
                <a:solidFill>
                  <a:schemeClr val="tx2"/>
                </a:solidFill>
              </a:rPr>
              <a:t>, EPJC (2018) 78:703.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2"/>
                </a:solidFill>
              </a:rPr>
              <a:t>QUAX-ag Result with Superconductive Resonant Cavity at m</a:t>
            </a:r>
            <a:r>
              <a:rPr lang="en-US" sz="1500" baseline="-25000" dirty="0">
                <a:solidFill>
                  <a:schemeClr val="tx2"/>
                </a:solidFill>
              </a:rPr>
              <a:t>a</a:t>
            </a:r>
            <a:r>
              <a:rPr lang="en-US" sz="1500" dirty="0">
                <a:solidFill>
                  <a:schemeClr val="tx2"/>
                </a:solidFill>
              </a:rPr>
              <a:t> = 37.5 </a:t>
            </a:r>
            <a:r>
              <a:rPr lang="en-US" sz="1500" dirty="0" err="1">
                <a:solidFill>
                  <a:schemeClr val="tx2"/>
                </a:solidFill>
                <a:latin typeface="Symbol" pitchFamily="2" charset="2"/>
              </a:rPr>
              <a:t>m</a:t>
            </a:r>
            <a:r>
              <a:rPr lang="en-US" sz="1500" dirty="0" err="1">
                <a:solidFill>
                  <a:schemeClr val="tx2"/>
                </a:solidFill>
              </a:rPr>
              <a:t>eV</a:t>
            </a:r>
            <a:r>
              <a:rPr lang="en-US" sz="1500" dirty="0">
                <a:solidFill>
                  <a:schemeClr val="tx2"/>
                </a:solidFill>
              </a:rPr>
              <a:t>, Phys. Rev. D </a:t>
            </a:r>
            <a:r>
              <a:rPr lang="en-US" sz="1500" b="1" dirty="0">
                <a:solidFill>
                  <a:schemeClr val="tx2"/>
                </a:solidFill>
              </a:rPr>
              <a:t>99</a:t>
            </a:r>
            <a:r>
              <a:rPr lang="en-US" sz="1500" dirty="0">
                <a:solidFill>
                  <a:schemeClr val="tx2"/>
                </a:solidFill>
              </a:rPr>
              <a:t>, 101101(R) (2019).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2"/>
                </a:solidFill>
              </a:rPr>
              <a:t>QUAX-ae with Quantum-Limited Ferromagnetic </a:t>
            </a:r>
            <a:r>
              <a:rPr lang="en-US" sz="1500" dirty="0" err="1">
                <a:solidFill>
                  <a:schemeClr val="tx2"/>
                </a:solidFill>
              </a:rPr>
              <a:t>Haloscope</a:t>
            </a:r>
            <a:r>
              <a:rPr lang="en-US" sz="1500" dirty="0">
                <a:solidFill>
                  <a:schemeClr val="tx2"/>
                </a:solidFill>
              </a:rPr>
              <a:t>, Phys. Rev. Lett. </a:t>
            </a:r>
            <a:r>
              <a:rPr lang="en-US" sz="1500" b="1" dirty="0">
                <a:solidFill>
                  <a:schemeClr val="tx2"/>
                </a:solidFill>
              </a:rPr>
              <a:t>124</a:t>
            </a:r>
            <a:r>
              <a:rPr lang="en-US" sz="1500" dirty="0">
                <a:solidFill>
                  <a:schemeClr val="tx2"/>
                </a:solidFill>
              </a:rPr>
              <a:t>, 171801 (2020).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2"/>
                </a:solidFill>
              </a:rPr>
              <a:t>Search for Invisible Axion Dark Matter of mass m</a:t>
            </a:r>
            <a:r>
              <a:rPr lang="en-US" sz="1500" baseline="-25000" dirty="0">
                <a:solidFill>
                  <a:schemeClr val="tx2"/>
                </a:solidFill>
              </a:rPr>
              <a:t>a</a:t>
            </a:r>
            <a:r>
              <a:rPr lang="en-US" sz="1500" dirty="0">
                <a:solidFill>
                  <a:schemeClr val="tx2"/>
                </a:solidFill>
              </a:rPr>
              <a:t> = 43 </a:t>
            </a:r>
            <a:r>
              <a:rPr lang="en-US" sz="1500" dirty="0" err="1">
                <a:solidFill>
                  <a:schemeClr val="tx2"/>
                </a:solidFill>
              </a:rPr>
              <a:t>meV</a:t>
            </a:r>
            <a:r>
              <a:rPr lang="en-US" sz="1500" dirty="0">
                <a:solidFill>
                  <a:schemeClr val="tx2"/>
                </a:solidFill>
              </a:rPr>
              <a:t> with the QUAX-ag Experiment, accepted by Phys. Rev. D </a:t>
            </a:r>
            <a:r>
              <a:rPr lang="en-GB" sz="1500" dirty="0">
                <a:solidFill>
                  <a:schemeClr val="tx2"/>
                </a:solidFill>
              </a:rPr>
              <a:t>arXiv:2012.09498 (2021).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</a:pPr>
            <a:r>
              <a:rPr lang="en-GB" sz="1500" dirty="0">
                <a:solidFill>
                  <a:schemeClr val="tx2"/>
                </a:solidFill>
              </a:rPr>
              <a:t>R&amp;D resonant cavities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</a:rPr>
              <a:t>Realization of a high quality factor resonator with hollow dielectric cylinders for axion searches NIM A 985 (2021) 164641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</a:rPr>
              <a:t>High quality factor photonic cavity for dark matter axion searches Review of Scientific instruments 91, 9 (2020).</a:t>
            </a:r>
            <a:endParaRPr lang="en-US" sz="15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09E30"/>
              </a:buClr>
              <a:buSzPct val="92000"/>
              <a:buFont typeface="Wingdings 2" panose="05020102010507070707" pitchFamily="18" charset="2"/>
              <a:buChar char=""/>
            </a:pPr>
            <a:endParaRPr lang="en-US" sz="1500" b="0" i="0" u="none" strike="noStrike" dirty="0">
              <a:solidFill>
                <a:schemeClr val="tx2"/>
              </a:solidFill>
              <a:effectLst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75A953-79F1-824A-B0EA-3F64E5D0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8" y="939775"/>
            <a:ext cx="3630254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C0E92-CB8A-2144-BE13-C8437653A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"/>
          <a:stretch/>
        </p:blipFill>
        <p:spPr>
          <a:xfrm rot="5400000">
            <a:off x="8491395" y="609240"/>
            <a:ext cx="2814562" cy="2880000"/>
          </a:xfrm>
          <a:prstGeom prst="rect">
            <a:avLst/>
          </a:prstGeom>
        </p:spPr>
      </p:pic>
      <p:pic>
        <p:nvPicPr>
          <p:cNvPr id="9" name="Picture 8" descr="Chart&#10;&#10;Description automatically generated with low confidence">
            <a:extLst>
              <a:ext uri="{FF2B5EF4-FFF2-40B4-BE49-F238E27FC236}">
                <a16:creationId xmlns:a16="http://schemas.microsoft.com/office/drawing/2014/main" id="{D2B080A5-D9A8-8847-B582-3F4B9981D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04" y="3964717"/>
            <a:ext cx="3428572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D54CF-C5D2-744F-982A-F641775C2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82276" y="3663193"/>
            <a:ext cx="26408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0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EA64A8-E8EA-684C-B498-E44D5E2266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822" y="670090"/>
            <a:ext cx="8175339" cy="612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F8E35D-81BB-EA4B-90AC-237656A0707F}"/>
              </a:ext>
            </a:extLst>
          </p:cNvPr>
          <p:cNvSpPr/>
          <p:nvPr/>
        </p:nvSpPr>
        <p:spPr>
          <a:xfrm>
            <a:off x="3573920" y="2164396"/>
            <a:ext cx="1938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Leiden CF-CS-110-1000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F534E-39C1-CD4F-99FA-60071959C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45" y="703085"/>
            <a:ext cx="1099648" cy="11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2C2F1C-B1FE-CF49-943C-3698612F761B}"/>
              </a:ext>
            </a:extLst>
          </p:cNvPr>
          <p:cNvSpPr/>
          <p:nvPr/>
        </p:nvSpPr>
        <p:spPr>
          <a:xfrm>
            <a:off x="299852" y="1861139"/>
            <a:ext cx="19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</a:rPr>
              <a:t>http://</a:t>
            </a:r>
            <a:r>
              <a:rPr lang="it-IT" sz="1400" dirty="0" err="1">
                <a:solidFill>
                  <a:srgbClr val="00B0F0"/>
                </a:solidFill>
              </a:rPr>
              <a:t>coldlab.lnf.infn.it</a:t>
            </a:r>
            <a:endParaRPr lang="it-IT" sz="14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664C1-756A-8E46-86CE-59B4FB5AFD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925" y="670090"/>
            <a:ext cx="1621613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4BEAC1-CF5B-384B-AA34-5B36AA50C7D1}"/>
              </a:ext>
            </a:extLst>
          </p:cNvPr>
          <p:cNvSpPr/>
          <p:nvPr/>
        </p:nvSpPr>
        <p:spPr>
          <a:xfrm>
            <a:off x="9100378" y="2685408"/>
            <a:ext cx="117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err="1"/>
              <a:t>LHe</a:t>
            </a:r>
            <a:r>
              <a:rPr lang="it-IT" sz="1400" dirty="0"/>
              <a:t> </a:t>
            </a:r>
            <a:r>
              <a:rPr lang="it-IT" sz="1400" dirty="0" err="1"/>
              <a:t>cryostat</a:t>
            </a:r>
            <a:r>
              <a:rPr lang="it-IT" sz="1400" dirty="0"/>
              <a:t> with </a:t>
            </a:r>
          </a:p>
          <a:p>
            <a:pPr algn="ctr"/>
            <a:r>
              <a:rPr lang="it-IT" sz="1400" dirty="0"/>
              <a:t>8T </a:t>
            </a:r>
            <a:r>
              <a:rPr lang="it-IT" sz="1400" dirty="0" err="1"/>
              <a:t>magnet</a:t>
            </a:r>
            <a:endParaRPr lang="it-IT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1DAC4-5EFE-E343-BEEA-A3B792FB5CFF}"/>
              </a:ext>
            </a:extLst>
          </p:cNvPr>
          <p:cNvSpPr/>
          <p:nvPr/>
        </p:nvSpPr>
        <p:spPr>
          <a:xfrm>
            <a:off x="6068050" y="2164395"/>
            <a:ext cx="2473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Leiden Cryogenics MCK50-100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CCD4D-383D-B048-917B-58632585D302}"/>
              </a:ext>
            </a:extLst>
          </p:cNvPr>
          <p:cNvSpPr/>
          <p:nvPr/>
        </p:nvSpPr>
        <p:spPr>
          <a:xfrm>
            <a:off x="2879535" y="4923362"/>
            <a:ext cx="160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LHe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cryostat</a:t>
            </a:r>
            <a:r>
              <a:rPr lang="it-IT" sz="1400" dirty="0">
                <a:solidFill>
                  <a:schemeClr val="bg1"/>
                </a:solidFill>
              </a:rPr>
              <a:t> with </a:t>
            </a:r>
            <a:r>
              <a:rPr lang="it-IT" sz="1400" dirty="0" err="1">
                <a:solidFill>
                  <a:schemeClr val="bg1"/>
                </a:solidFill>
              </a:rPr>
              <a:t>optical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window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9165C-5785-F94B-A442-1DD6E1EFEE0E}"/>
              </a:ext>
            </a:extLst>
          </p:cNvPr>
          <p:cNvSpPr txBox="1"/>
          <p:nvPr/>
        </p:nvSpPr>
        <p:spPr>
          <a:xfrm>
            <a:off x="10476925" y="3911325"/>
            <a:ext cx="1544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Resonant</a:t>
            </a:r>
            <a:r>
              <a:rPr lang="it-IT" sz="1400" dirty="0"/>
              <a:t> </a:t>
            </a:r>
            <a:r>
              <a:rPr lang="it-IT" sz="1400" dirty="0" err="1"/>
              <a:t>cavities</a:t>
            </a:r>
            <a:r>
              <a:rPr lang="it-IT" sz="1400" dirty="0"/>
              <a:t> in strong </a:t>
            </a:r>
            <a:r>
              <a:rPr lang="it-IT" sz="1400" dirty="0" err="1"/>
              <a:t>magnetic</a:t>
            </a:r>
            <a:r>
              <a:rPr lang="it-IT" sz="1400" dirty="0"/>
              <a:t> </a:t>
            </a:r>
            <a:r>
              <a:rPr lang="it-IT" sz="1400" dirty="0" err="1"/>
              <a:t>field</a:t>
            </a:r>
            <a:endParaRPr lang="it-IT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6BBE7-3894-824E-B666-E3FFFE680FE9}"/>
              </a:ext>
            </a:extLst>
          </p:cNvPr>
          <p:cNvSpPr txBox="1"/>
          <p:nvPr/>
        </p:nvSpPr>
        <p:spPr>
          <a:xfrm>
            <a:off x="10452411" y="1861139"/>
            <a:ext cx="172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DC </a:t>
            </a:r>
            <a:r>
              <a:rPr lang="it-IT" sz="1400" dirty="0" err="1"/>
              <a:t>characterization</a:t>
            </a:r>
            <a:r>
              <a:rPr lang="it-IT" sz="1400" dirty="0"/>
              <a:t> of SC </a:t>
            </a:r>
            <a:r>
              <a:rPr lang="it-IT" sz="1400" dirty="0" err="1"/>
              <a:t>devices</a:t>
            </a:r>
            <a:r>
              <a:rPr lang="it-IT" sz="1400" dirty="0"/>
              <a:t> (JJ)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F0BE2-111C-A54F-9CC0-E8C64AAFA9C9}"/>
              </a:ext>
            </a:extLst>
          </p:cNvPr>
          <p:cNvSpPr txBox="1"/>
          <p:nvPr/>
        </p:nvSpPr>
        <p:spPr>
          <a:xfrm>
            <a:off x="771104" y="5000306"/>
            <a:ext cx="132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THz</a:t>
            </a:r>
            <a:r>
              <a:rPr lang="it-IT" dirty="0"/>
              <a:t> </a:t>
            </a:r>
            <a:r>
              <a:rPr lang="it-IT" dirty="0" err="1"/>
              <a:t>devices</a:t>
            </a:r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2D895-8DF8-A249-AA78-0346D65D5FF0}"/>
              </a:ext>
            </a:extLst>
          </p:cNvPr>
          <p:cNvSpPr txBox="1"/>
          <p:nvPr/>
        </p:nvSpPr>
        <p:spPr>
          <a:xfrm>
            <a:off x="347238" y="2565486"/>
            <a:ext cx="1853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QUAX-LNF </a:t>
            </a:r>
          </a:p>
          <a:p>
            <a:r>
              <a:rPr lang="it-IT" dirty="0" err="1"/>
              <a:t>Haloscope</a:t>
            </a:r>
            <a:endParaRPr lang="it-IT" dirty="0"/>
          </a:p>
          <a:p>
            <a:r>
              <a:rPr lang="it-IT" dirty="0"/>
              <a:t>RF </a:t>
            </a:r>
            <a:r>
              <a:rPr lang="it-IT" dirty="0" err="1"/>
              <a:t>measurements</a:t>
            </a:r>
            <a:endParaRPr lang="it-IT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C12792-E0A9-FA46-B08E-EF78C1F08F82}"/>
              </a:ext>
            </a:extLst>
          </p:cNvPr>
          <p:cNvCxnSpPr>
            <a:stCxn id="15" idx="3"/>
          </p:cNvCxnSpPr>
          <p:nvPr/>
        </p:nvCxnSpPr>
        <p:spPr>
          <a:xfrm>
            <a:off x="2200822" y="3027151"/>
            <a:ext cx="2380494" cy="19637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C7ED02-720E-2243-AEDB-E671D473E2AB}"/>
              </a:ext>
            </a:extLst>
          </p:cNvPr>
          <p:cNvCxnSpPr>
            <a:cxnSpLocks/>
          </p:cNvCxnSpPr>
          <p:nvPr/>
        </p:nvCxnSpPr>
        <p:spPr>
          <a:xfrm>
            <a:off x="2004587" y="5191897"/>
            <a:ext cx="103027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900F87-ACCF-B640-B0B9-1E022AAAAECB}"/>
              </a:ext>
            </a:extLst>
          </p:cNvPr>
          <p:cNvCxnSpPr>
            <a:cxnSpLocks/>
          </p:cNvCxnSpPr>
          <p:nvPr/>
        </p:nvCxnSpPr>
        <p:spPr>
          <a:xfrm flipH="1">
            <a:off x="9167648" y="4224945"/>
            <a:ext cx="1400242" cy="26034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7A571-36E1-4B4D-B81E-5505EDCBB4E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363607" y="2122749"/>
            <a:ext cx="2088804" cy="55265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45E939-B527-8642-BF15-85852F476667}"/>
              </a:ext>
            </a:extLst>
          </p:cNvPr>
          <p:cNvSpPr txBox="1"/>
          <p:nvPr/>
        </p:nvSpPr>
        <p:spPr>
          <a:xfrm>
            <a:off x="10476925" y="3217711"/>
            <a:ext cx="1429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Measurement</a:t>
            </a:r>
            <a:r>
              <a:rPr lang="it-IT" sz="1400" dirty="0"/>
              <a:t> of </a:t>
            </a:r>
            <a:r>
              <a:rPr lang="it-IT" sz="1400" dirty="0" err="1"/>
              <a:t>magnetic</a:t>
            </a:r>
            <a:r>
              <a:rPr lang="it-IT" sz="1400" dirty="0"/>
              <a:t> </a:t>
            </a:r>
            <a:r>
              <a:rPr lang="it-IT" sz="1400" dirty="0" err="1"/>
              <a:t>susceptibility</a:t>
            </a:r>
            <a:r>
              <a:rPr lang="it-IT" sz="1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3EB943-E2C9-5A46-B115-9FCD4D5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9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504</Words>
  <Application>Microsoft Macintosh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Wingdings</vt:lpstr>
      <vt:lpstr>Wingdings 2</vt:lpstr>
      <vt:lpstr>Office Theme</vt:lpstr>
      <vt:lpstr>QUAX: Quest for Axions  (2022)</vt:lpstr>
      <vt:lpstr>QUAX: QUest for AXions (2022)</vt:lpstr>
      <vt:lpstr>pubblicazioni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QUAX: QUest for AXions (2022)</dc:title>
  <dc:creator>Claudio Gatti</dc:creator>
  <cp:lastModifiedBy>Claudio Gatti</cp:lastModifiedBy>
  <cp:revision>61</cp:revision>
  <dcterms:created xsi:type="dcterms:W3CDTF">2021-06-28T08:26:10Z</dcterms:created>
  <dcterms:modified xsi:type="dcterms:W3CDTF">2021-07-04T15:30:51Z</dcterms:modified>
</cp:coreProperties>
</file>