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5"/>
  </p:notesMasterIdLst>
  <p:sldIdLst>
    <p:sldId id="256" r:id="rId3"/>
    <p:sldId id="260" r:id="rId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0"/>
    <p:restoredTop sz="94703"/>
  </p:normalViewPr>
  <p:slideViewPr>
    <p:cSldViewPr snapToGrid="0" snapToObjects="1">
      <p:cViewPr varScale="1">
        <p:scale>
          <a:sx n="50" d="100"/>
          <a:sy n="50" d="100"/>
        </p:scale>
        <p:origin x="600" y="20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7917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4833937" y="2303873"/>
            <a:ext cx="14716126" cy="4643438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85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35974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>
            <a:spLocks noGrp="1"/>
          </p:cNvSpPr>
          <p:nvPr>
            <p:ph type="pic" sz="half" idx="13"/>
          </p:nvPr>
        </p:nvSpPr>
        <p:spPr>
          <a:xfrm>
            <a:off x="5329064" y="406559"/>
            <a:ext cx="13716002" cy="9148766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4833937" y="9447610"/>
            <a:ext cx="14716126" cy="2000252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3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87336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9"/>
            <a:ext cx="14716126" cy="4643438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81146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Image"/>
          <p:cNvSpPr>
            <a:spLocks noGrp="1"/>
          </p:cNvSpPr>
          <p:nvPr>
            <p:ph type="pic" idx="13"/>
          </p:nvPr>
        </p:nvSpPr>
        <p:spPr>
          <a:xfrm>
            <a:off x="6231434" y="863217"/>
            <a:ext cx="17439680" cy="11626454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4387453" y="892969"/>
            <a:ext cx="7500938" cy="5607846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701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43479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4387454" y="357188"/>
            <a:ext cx="15609093" cy="3036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4817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4387454" y="357188"/>
            <a:ext cx="15609093" cy="3036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</a:lvl1pPr>
            <a:lvl2pPr>
              <a:spcBef>
                <a:spcPts val="5900"/>
              </a:spcBef>
            </a:lvl2pPr>
            <a:lvl3pPr>
              <a:spcBef>
                <a:spcPts val="5900"/>
              </a:spcBef>
            </a:lvl3pPr>
            <a:lvl4pPr>
              <a:spcBef>
                <a:spcPts val="5900"/>
              </a:spcBef>
            </a:lvl4pPr>
            <a:lvl5pPr>
              <a:spcBef>
                <a:spcPts val="59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351448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Image"/>
          <p:cNvSpPr>
            <a:spLocks noGrp="1"/>
          </p:cNvSpPr>
          <p:nvPr>
            <p:ph type="pic" sz="half" idx="13"/>
          </p:nvPr>
        </p:nvSpPr>
        <p:spPr>
          <a:xfrm>
            <a:off x="8794258" y="3637358"/>
            <a:ext cx="13260586" cy="884039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xfrm>
            <a:off x="4387454" y="357188"/>
            <a:ext cx="15609093" cy="303609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29" indent="-465329">
              <a:spcBef>
                <a:spcPts val="4500"/>
              </a:spcBef>
              <a:defRPr sz="3900"/>
            </a:lvl1pPr>
            <a:lvl2pPr marL="808199" indent="-465329">
              <a:spcBef>
                <a:spcPts val="4500"/>
              </a:spcBef>
              <a:defRPr sz="3900"/>
            </a:lvl2pPr>
            <a:lvl3pPr marL="1151068" indent="-465329">
              <a:spcBef>
                <a:spcPts val="4500"/>
              </a:spcBef>
              <a:defRPr sz="3900"/>
            </a:lvl3pPr>
            <a:lvl4pPr marL="1493937" indent="-465329">
              <a:spcBef>
                <a:spcPts val="4500"/>
              </a:spcBef>
              <a:defRPr sz="3900"/>
            </a:lvl4pPr>
            <a:lvl5pPr marL="1836805" indent="-465329">
              <a:spcBef>
                <a:spcPts val="4500"/>
              </a:spcBef>
              <a:defRPr sz="3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18373" y="13073062"/>
            <a:ext cx="537729" cy="46871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25080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4" y="1785945"/>
            <a:ext cx="15609093" cy="10144126"/>
          </a:xfrm>
          <a:prstGeom prst="rect">
            <a:avLst/>
          </a:prstGeom>
        </p:spPr>
        <p:txBody>
          <a:bodyPr/>
          <a:lstStyle>
            <a:lvl1pPr>
              <a:spcBef>
                <a:spcPts val="5900"/>
              </a:spcBef>
            </a:lvl1pPr>
            <a:lvl2pPr>
              <a:spcBef>
                <a:spcPts val="5900"/>
              </a:spcBef>
            </a:lvl2pPr>
            <a:lvl3pPr>
              <a:spcBef>
                <a:spcPts val="5900"/>
              </a:spcBef>
            </a:lvl3pPr>
            <a:lvl4pPr>
              <a:spcBef>
                <a:spcPts val="5900"/>
              </a:spcBef>
            </a:lvl4pPr>
            <a:lvl5pPr>
              <a:spcBef>
                <a:spcPts val="59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6459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Image"/>
          <p:cNvSpPr>
            <a:spLocks noGrp="1"/>
          </p:cNvSpPr>
          <p:nvPr>
            <p:ph type="pic" sz="quarter" idx="13"/>
          </p:nvPr>
        </p:nvSpPr>
        <p:spPr>
          <a:xfrm>
            <a:off x="12442047" y="7072325"/>
            <a:ext cx="8514489" cy="567928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4"/>
          </p:nvPr>
        </p:nvSpPr>
        <p:spPr>
          <a:xfrm>
            <a:off x="12192000" y="1250163"/>
            <a:ext cx="8251033" cy="5500690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6" name="Image"/>
          <p:cNvSpPr>
            <a:spLocks noGrp="1"/>
          </p:cNvSpPr>
          <p:nvPr>
            <p:ph type="pic" idx="15"/>
          </p:nvPr>
        </p:nvSpPr>
        <p:spPr>
          <a:xfrm>
            <a:off x="-291689" y="1250156"/>
            <a:ext cx="16850321" cy="11233548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80217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59"/>
            <a:ext cx="14716126" cy="63671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5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6010994"/>
            <a:ext cx="14716126" cy="8367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5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983085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Image"/>
          <p:cNvSpPr>
            <a:spLocks noGrp="1"/>
          </p:cNvSpPr>
          <p:nvPr>
            <p:ph type="pic" idx="13"/>
          </p:nvPr>
        </p:nvSpPr>
        <p:spPr>
          <a:xfrm>
            <a:off x="1712287" y="0"/>
            <a:ext cx="20959461" cy="13983892"/>
          </a:xfrm>
          <a:prstGeom prst="rect">
            <a:avLst/>
          </a:prstGeom>
        </p:spPr>
        <p:txBody>
          <a:bodyPr lIns="91438" tIns="45718" rIns="91438" bIns="45718" anchor="t">
            <a:noAutofit/>
          </a:bodyPr>
          <a:lstStyle/>
          <a:p>
            <a:endParaRPr/>
          </a:p>
        </p:txBody>
      </p:sp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211683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27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18911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610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69997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1071113" y="381051"/>
            <a:ext cx="22241809" cy="19049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9610" y="13073062"/>
            <a:ext cx="461039" cy="4687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09673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75897" y="381252"/>
            <a:ext cx="22232207" cy="1904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4" y="3643312"/>
            <a:ext cx="15609093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6719" y="13073062"/>
            <a:ext cx="461039" cy="498210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3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821467">
              <a:lnSpc>
                <a:spcPct val="100000"/>
              </a:lnSpc>
              <a:spcBef>
                <a:spcPts val="0"/>
              </a:spcBef>
            </a:pPr>
            <a:fld id="{86CB4B4D-7CA3-9044-876B-883B54F8677D}" type="slidenum">
              <a:rPr lang="uk-UA" smtClean="0"/>
              <a:pPr algn="ctr" defTabSz="821467">
                <a:lnSpc>
                  <a:spcPct val="100000"/>
                </a:lnSpc>
                <a:spcBef>
                  <a:spcPts val="0"/>
                </a:spcBef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13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ransition spd="med"/>
  <p:txStyles>
    <p:titleStyle>
      <a:lvl1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l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38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59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05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527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8983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448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7913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369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6836" marR="0" indent="-611138" algn="l" defTabSz="821467" latinLnBrk="0">
        <a:lnSpc>
          <a:spcPct val="100000"/>
        </a:lnSpc>
        <a:spcBef>
          <a:spcPts val="3000"/>
        </a:spcBef>
        <a:spcAft>
          <a:spcPts val="0"/>
        </a:spcAft>
        <a:buClrTx/>
        <a:buSzPct val="145000"/>
        <a:buFontTx/>
        <a:buChar char="•"/>
        <a:tabLst/>
        <a:defRPr sz="43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58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165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742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321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290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488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069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644" algn="ctr" defTabSz="821467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SPERIMENTO X 2021"/>
          <p:cNvSpPr txBox="1">
            <a:spLocks noGrp="1"/>
          </p:cNvSpPr>
          <p:nvPr>
            <p:ph type="title"/>
          </p:nvPr>
        </p:nvSpPr>
        <p:spPr>
          <a:xfrm>
            <a:off x="480764" y="777140"/>
            <a:ext cx="12828337" cy="14331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sz="7200" dirty="0"/>
              <a:t>ESPERIMENTO </a:t>
            </a:r>
            <a:r>
              <a:rPr lang="it-IT" sz="7200" dirty="0"/>
              <a:t>LIMADOU</a:t>
            </a:r>
            <a:r>
              <a:rPr sz="7200" dirty="0"/>
              <a:t> 202</a:t>
            </a:r>
            <a:r>
              <a:rPr lang="it-IT" sz="7200" dirty="0"/>
              <a:t>2</a:t>
            </a:r>
            <a:endParaRPr sz="7200" dirty="0"/>
          </a:p>
        </p:txBody>
      </p:sp>
      <p:sp>
        <p:nvSpPr>
          <p:cNvPr id="152" name="obiettivo"/>
          <p:cNvSpPr txBox="1">
            <a:spLocks noGrp="1"/>
          </p:cNvSpPr>
          <p:nvPr>
            <p:ph type="body" idx="13"/>
          </p:nvPr>
        </p:nvSpPr>
        <p:spPr>
          <a:xfrm>
            <a:off x="264327" y="2190818"/>
            <a:ext cx="10714105" cy="293091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lang="it-IT" sz="4000" dirty="0"/>
              <a:t>- Misure da satellite delle perturbazioni     </a:t>
            </a:r>
            <a:r>
              <a:rPr lang="it-IT" sz="4000" dirty="0" err="1"/>
              <a:t>e.m</a:t>
            </a:r>
            <a:r>
              <a:rPr lang="it-IT" sz="4000" dirty="0"/>
              <a:t>. e correlazioni con fenomeni sismici</a:t>
            </a:r>
          </a:p>
          <a:p>
            <a:r>
              <a:rPr lang="it-IT" sz="4000" dirty="0"/>
              <a:t>- Interazioni Magnetosfera, Ionosfera, Terra</a:t>
            </a:r>
          </a:p>
          <a:p>
            <a:endParaRPr lang="it-IT" sz="4000" dirty="0"/>
          </a:p>
          <a:p>
            <a:endParaRPr lang="it-IT" sz="4000" dirty="0"/>
          </a:p>
          <a:p>
            <a:endParaRPr lang="it-IT" sz="4000" dirty="0"/>
          </a:p>
          <a:p>
            <a:endParaRPr sz="4000" dirty="0"/>
          </a:p>
        </p:txBody>
      </p:sp>
      <p:sp>
        <p:nvSpPr>
          <p:cNvPr id="153" name="Risultati 2020:…"/>
          <p:cNvSpPr txBox="1">
            <a:spLocks noGrp="1"/>
          </p:cNvSpPr>
          <p:nvPr>
            <p:ph type="body" sz="half" idx="1"/>
          </p:nvPr>
        </p:nvSpPr>
        <p:spPr>
          <a:xfrm>
            <a:off x="1206499" y="4569580"/>
            <a:ext cx="13663541" cy="927185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Bef>
                <a:spcPts val="1000"/>
              </a:spcBef>
            </a:pPr>
            <a:r>
              <a:rPr lang="it-IT" b="1" dirty="0">
                <a:solidFill>
                  <a:srgbClr val="FF0000"/>
                </a:solidFill>
              </a:rPr>
              <a:t>Attività</a:t>
            </a:r>
            <a:r>
              <a:rPr b="1" dirty="0">
                <a:solidFill>
                  <a:srgbClr val="FF0000"/>
                </a:solidFill>
              </a:rPr>
              <a:t> 202</a:t>
            </a:r>
            <a:r>
              <a:rPr lang="it-IT" b="1" dirty="0">
                <a:solidFill>
                  <a:srgbClr val="FF0000"/>
                </a:solidFill>
              </a:rPr>
              <a:t>0-2021 (1° </a:t>
            </a:r>
            <a:r>
              <a:rPr lang="it-IT" b="1" dirty="0" err="1">
                <a:solidFill>
                  <a:srgbClr val="FF0000"/>
                </a:solidFill>
              </a:rPr>
              <a:t>sem</a:t>
            </a:r>
            <a:r>
              <a:rPr lang="it-IT" b="1" dirty="0">
                <a:solidFill>
                  <a:srgbClr val="FF0000"/>
                </a:solidFill>
              </a:rPr>
              <a:t>.)</a:t>
            </a:r>
            <a:r>
              <a:rPr dirty="0"/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Analisi dati e </a:t>
            </a:r>
            <a:r>
              <a:rPr lang="it-IT" dirty="0" err="1"/>
              <a:t>pubblicazoni</a:t>
            </a:r>
            <a:r>
              <a:rPr lang="it-IT" dirty="0"/>
              <a:t> risultati missione CSES-01 in corso da </a:t>
            </a:r>
            <a:r>
              <a:rPr lang="it-IT" dirty="0" err="1"/>
              <a:t>Feb</a:t>
            </a:r>
            <a:r>
              <a:rPr lang="it-IT" dirty="0"/>
              <a:t>. 2018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Preparazione nuova missione CSES-02 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    (2° satellite). 		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    Responsabilità gruppo italiano su due rivelatori: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 - HEPD-02 (High Energy </a:t>
            </a:r>
            <a:r>
              <a:rPr lang="it-IT" dirty="0" err="1"/>
              <a:t>Particle</a:t>
            </a:r>
            <a:r>
              <a:rPr lang="it-IT" dirty="0"/>
              <a:t> Detector)</a:t>
            </a:r>
          </a:p>
          <a:p>
            <a:pPr marL="609600" lvl="1" indent="0">
              <a:spcBef>
                <a:spcPts val="1000"/>
              </a:spcBef>
              <a:buNone/>
            </a:pPr>
            <a:r>
              <a:rPr lang="it-IT" dirty="0"/>
              <a:t> - EFD-02 (</a:t>
            </a:r>
            <a:r>
              <a:rPr lang="it-IT" dirty="0" err="1"/>
              <a:t>Electric</a:t>
            </a:r>
            <a:r>
              <a:rPr lang="it-IT" dirty="0"/>
              <a:t> Field Detector)</a:t>
            </a:r>
            <a:endParaRPr dirty="0"/>
          </a:p>
          <a:p>
            <a:pPr>
              <a:spcBef>
                <a:spcPts val="1000"/>
              </a:spcBef>
              <a:defRPr b="1"/>
            </a:pPr>
            <a:r>
              <a:rPr lang="it-IT" dirty="0">
                <a:solidFill>
                  <a:srgbClr val="FF0000"/>
                </a:solidFill>
              </a:rPr>
              <a:t>O</a:t>
            </a:r>
            <a:r>
              <a:rPr dirty="0">
                <a:solidFill>
                  <a:srgbClr val="FF0000"/>
                </a:solidFill>
              </a:rPr>
              <a:t>biettivi/mileston</a:t>
            </a:r>
            <a:r>
              <a:rPr lang="it-IT" dirty="0">
                <a:solidFill>
                  <a:srgbClr val="FF0000"/>
                </a:solidFill>
              </a:rPr>
              <a:t>es</a:t>
            </a:r>
            <a:r>
              <a:rPr dirty="0">
                <a:solidFill>
                  <a:srgbClr val="FF0000"/>
                </a:solidFill>
              </a:rPr>
              <a:t> 202</a:t>
            </a:r>
            <a:r>
              <a:rPr lang="it-IT" dirty="0">
                <a:solidFill>
                  <a:srgbClr val="FF0000"/>
                </a:solidFill>
              </a:rPr>
              <a:t>2</a:t>
            </a:r>
            <a:r>
              <a:rPr dirty="0">
                <a:solidFill>
                  <a:srgbClr val="FF0000"/>
                </a:solidFill>
              </a:rPr>
              <a:t>: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Realizzazione QM e FM HEPD-02 e EFD-02</a:t>
            </a:r>
            <a:endParaRPr dirty="0"/>
          </a:p>
          <a:p>
            <a:pPr lvl="1">
              <a:spcBef>
                <a:spcPts val="1000"/>
              </a:spcBef>
            </a:pPr>
            <a:r>
              <a:rPr lang="it-IT" dirty="0"/>
              <a:t>Integrazione nel satellite</a:t>
            </a:r>
          </a:p>
          <a:p>
            <a:pPr lvl="1">
              <a:spcBef>
                <a:spcPts val="1000"/>
              </a:spcBef>
            </a:pPr>
            <a:r>
              <a:rPr lang="it-IT" dirty="0"/>
              <a:t>Lancio previsto fine 2022-inizio 2023</a:t>
            </a:r>
            <a:endParaRPr dirty="0"/>
          </a:p>
        </p:txBody>
      </p:sp>
      <p:sp>
        <p:nvSpPr>
          <p:cNvPr id="155" name="collaborazione"/>
          <p:cNvSpPr txBox="1"/>
          <p:nvPr/>
        </p:nvSpPr>
        <p:spPr>
          <a:xfrm>
            <a:off x="14332191" y="399522"/>
            <a:ext cx="9343234" cy="1220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it-IT" sz="4000" b="1" dirty="0">
                <a:solidFill>
                  <a:srgbClr val="0000FF"/>
                </a:solidFill>
              </a:rPr>
              <a:t>Collaborazione Internazionale 	CSES-LIMADOU</a:t>
            </a:r>
          </a:p>
        </p:txBody>
      </p:sp>
      <p:sp>
        <p:nvSpPr>
          <p:cNvPr id="7" name="CSES - Chinese Seismo-Electromagnetic Satellite…"/>
          <p:cNvSpPr txBox="1"/>
          <p:nvPr/>
        </p:nvSpPr>
        <p:spPr>
          <a:xfrm>
            <a:off x="10992268" y="1913592"/>
            <a:ext cx="13745664" cy="1621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/>
          <a:p>
            <a:pPr algn="ctr" defTabSz="821467">
              <a:lnSpc>
                <a:spcPct val="100000"/>
              </a:lnSpc>
              <a:spcBef>
                <a:spcPts val="0"/>
              </a:spcBef>
              <a:defRPr b="0" i="1"/>
            </a:pPr>
            <a:r>
              <a:rPr sz="3200" i="1" dirty="0">
                <a:solidFill>
                  <a:srgbClr val="FF0000"/>
                </a:solidFill>
                <a:latin typeface="Helvetica Neue Medium"/>
                <a:ea typeface="Helvetica Neue"/>
                <a:cs typeface="Helvetica Neue"/>
              </a:rPr>
              <a:t>CSES - Chin</a:t>
            </a:r>
            <a:r>
              <a:rPr lang="it-IT" sz="3200" i="1">
                <a:solidFill>
                  <a:srgbClr val="FF0000"/>
                </a:solidFill>
                <a:latin typeface="Helvetica Neue Medium"/>
                <a:ea typeface="Helvetica Neue"/>
                <a:cs typeface="Helvetica Neue"/>
              </a:rPr>
              <a:t>a</a:t>
            </a:r>
            <a:r>
              <a:rPr sz="3200" i="1">
                <a:solidFill>
                  <a:srgbClr val="FF0000"/>
                </a:solidFill>
                <a:latin typeface="Helvetica Neue Medium"/>
                <a:ea typeface="Helvetica Neue"/>
                <a:cs typeface="Helvetica Neue"/>
              </a:rPr>
              <a:t> </a:t>
            </a:r>
            <a:r>
              <a:rPr sz="3200" i="1" dirty="0">
                <a:solidFill>
                  <a:srgbClr val="FF0000"/>
                </a:solidFill>
                <a:latin typeface="Helvetica Neue Medium"/>
                <a:ea typeface="Helvetica Neue"/>
                <a:cs typeface="Helvetica Neue"/>
              </a:rPr>
              <a:t>Seismo-Electromagnetic Satellite </a:t>
            </a:r>
          </a:p>
          <a:p>
            <a:pPr algn="ctr" defTabSz="821467">
              <a:lnSpc>
                <a:spcPct val="100000"/>
              </a:lnSpc>
              <a:spcBef>
                <a:spcPts val="0"/>
              </a:spcBef>
              <a:defRPr b="0" i="1"/>
            </a:pPr>
            <a:r>
              <a:rPr sz="3200" i="1" dirty="0">
                <a:latin typeface="Helvetica Neue Medium"/>
                <a:ea typeface="Helvetica Neue"/>
                <a:cs typeface="Helvetica Neue"/>
              </a:rPr>
              <a:t>ASI, INFN (BO, LNF, PG, RM2, TN, FI), Uninettuno, TIFPA, INAF, INGV Chinese National Space Agency</a:t>
            </a:r>
            <a:r>
              <a:rPr lang="it-IT" sz="3200" i="1" dirty="0">
                <a:latin typeface="Helvetica Neue Medium"/>
                <a:ea typeface="Helvetica Neue"/>
                <a:cs typeface="Helvetica Neue"/>
              </a:rPr>
              <a:t>,</a:t>
            </a:r>
            <a:r>
              <a:rPr sz="3200" i="1" dirty="0">
                <a:latin typeface="Helvetica Neue Medium"/>
                <a:ea typeface="Helvetica Neue"/>
                <a:cs typeface="Helvetica Neue"/>
              </a:rPr>
              <a:t> China Earthquake Administration </a:t>
            </a:r>
          </a:p>
        </p:txBody>
      </p:sp>
      <p:pic>
        <p:nvPicPr>
          <p:cNvPr id="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3445" y="8042889"/>
            <a:ext cx="4891980" cy="5246195"/>
          </a:xfrm>
          <a:prstGeom prst="rect">
            <a:avLst/>
          </a:prstGeom>
          <a:ln w="127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9" name="Screen Shot 2019-06-29 at 16.52.34.png" descr="Screen Shot 2019-06-29 at 16.52.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43142" y="3627177"/>
            <a:ext cx="6832284" cy="4306265"/>
          </a:xfrm>
          <a:prstGeom prst="rect">
            <a:avLst/>
          </a:prstGeom>
          <a:ln w="127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0" name="CSES-01…"/>
          <p:cNvSpPr txBox="1"/>
          <p:nvPr/>
        </p:nvSpPr>
        <p:spPr>
          <a:xfrm rot="20017174">
            <a:off x="16522654" y="4297411"/>
            <a:ext cx="4127273" cy="759820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6" tIns="71436" rIns="71436" bIns="71436" anchor="ctr">
            <a:spAutoFit/>
          </a:bodyPr>
          <a:lstStyle/>
          <a:p>
            <a:pPr algn="ctr" defTabSz="821467">
              <a:lnSpc>
                <a:spcPct val="100000"/>
              </a:lnSpc>
              <a:spcBef>
                <a:spcPts val="0"/>
              </a:spcBef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2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CSES-01</a:t>
            </a:r>
          </a:p>
          <a:p>
            <a:pPr algn="ctr" defTabSz="821467">
              <a:lnSpc>
                <a:spcPct val="100000"/>
              </a:lnSpc>
              <a:spcBef>
                <a:spcPts val="0"/>
              </a:spcBef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2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launched 2 February, 2018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25482" y="9133345"/>
            <a:ext cx="3246981" cy="24263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5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La “suite”</a:t>
            </a:r>
          </a:p>
          <a:p>
            <a:pPr marL="0" marR="0" indent="0" algn="l" defTabSz="2438338" rtl="0" fontAlgn="auto" latinLnBrk="0" hangingPunct="0">
              <a:lnSpc>
                <a:spcPct val="5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di </a:t>
            </a:r>
            <a:r>
              <a:rPr lang="en-US" i="1" dirty="0" err="1"/>
              <a:t>rivelatori</a:t>
            </a:r>
            <a:endParaRPr lang="en-US" i="1" dirty="0"/>
          </a:p>
          <a:p>
            <a:pPr marL="0" marR="0" indent="0" algn="l" defTabSz="2438338" rtl="0" fontAlgn="auto" latinLnBrk="0" hangingPunct="0">
              <a:lnSpc>
                <a:spcPct val="5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di</a:t>
            </a:r>
            <a:r>
              <a:rPr kumimoji="0" lang="en-US" sz="4800" b="0" i="1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CSES</a:t>
            </a:r>
            <a:r>
              <a:rPr kumimoji="0" lang="en-US" sz="48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sym typeface="Helvetica Neue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IMADOU (CSES-2) @ LNF 2020"/>
          <p:cNvSpPr txBox="1">
            <a:spLocks noGrp="1"/>
          </p:cNvSpPr>
          <p:nvPr>
            <p:ph type="title"/>
          </p:nvPr>
        </p:nvSpPr>
        <p:spPr>
          <a:xfrm>
            <a:off x="-694273" y="-257422"/>
            <a:ext cx="11697242" cy="230611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5400" b="1" dirty="0">
                <a:latin typeface="Helvetica Neue"/>
                <a:cs typeface="Helvetica Neue"/>
              </a:rPr>
              <a:t>ESPERIMENTO </a:t>
            </a:r>
            <a:br>
              <a:rPr lang="it-IT" sz="5400" b="1" dirty="0">
                <a:latin typeface="Helvetica Neue"/>
                <a:cs typeface="Helvetica Neue"/>
              </a:rPr>
            </a:br>
            <a:r>
              <a:rPr sz="5400" b="1" dirty="0">
                <a:latin typeface="Helvetica Neue"/>
                <a:cs typeface="Helvetica Neue"/>
              </a:rPr>
              <a:t>LIMADOU </a:t>
            </a:r>
            <a:r>
              <a:rPr lang="en-US" sz="5400" b="1" dirty="0">
                <a:latin typeface="Helvetica Neue"/>
                <a:cs typeface="Helvetica Neue"/>
              </a:rPr>
              <a:t>2022 - </a:t>
            </a:r>
            <a:r>
              <a:rPr sz="5400" b="1" dirty="0">
                <a:latin typeface="Helvetica Neue"/>
                <a:cs typeface="Helvetica Neue"/>
              </a:rPr>
              <a:t>LNF</a:t>
            </a:r>
          </a:p>
        </p:txBody>
      </p:sp>
      <p:sp>
        <p:nvSpPr>
          <p:cNvPr id="169" name="M.Ricci (resp.loc.), B. Spataro, S. Bini 3 ricercatori dell’Università UniNettuno Roma (associazioni in corso)  2.2 FTE…"/>
          <p:cNvSpPr txBox="1">
            <a:spLocks noGrp="1"/>
          </p:cNvSpPr>
          <p:nvPr>
            <p:ph type="body" sz="half" idx="1"/>
          </p:nvPr>
        </p:nvSpPr>
        <p:spPr>
          <a:xfrm>
            <a:off x="9008522" y="423746"/>
            <a:ext cx="14805233" cy="134254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sz="4800" b="1" dirty="0">
                <a:solidFill>
                  <a:srgbClr val="FF0000"/>
                </a:solidFill>
              </a:rPr>
              <a:t>FTE</a:t>
            </a:r>
            <a:r>
              <a:rPr lang="it-IT" sz="4800" dirty="0"/>
              <a:t> </a:t>
            </a:r>
            <a:r>
              <a:rPr sz="4800" dirty="0" err="1"/>
              <a:t>M.Ricci</a:t>
            </a:r>
            <a:r>
              <a:rPr sz="4800" dirty="0"/>
              <a:t> (</a:t>
            </a:r>
            <a:r>
              <a:rPr lang="it-IT" sz="4800" dirty="0" err="1"/>
              <a:t>Assoc</a:t>
            </a:r>
            <a:r>
              <a:rPr lang="it-IT" sz="4800" dirty="0"/>
              <a:t>. Senior 50%) </a:t>
            </a:r>
            <a:r>
              <a:rPr sz="4800" dirty="0"/>
              <a:t>B. Spataro</a:t>
            </a:r>
            <a:r>
              <a:rPr lang="it-IT" sz="4800" dirty="0"/>
              <a:t> (</a:t>
            </a:r>
            <a:r>
              <a:rPr lang="it-IT" sz="4800" dirty="0" err="1"/>
              <a:t>Assoc</a:t>
            </a:r>
            <a:r>
              <a:rPr lang="it-IT" sz="4800" dirty="0"/>
              <a:t>. Senior 0%) </a:t>
            </a:r>
            <a:r>
              <a:rPr lang="it-IT" sz="4800" dirty="0">
                <a:solidFill>
                  <a:srgbClr val="FF0000"/>
                </a:solidFill>
              </a:rPr>
              <a:t>Sigla in Dotazioni Gr. II LNF, </a:t>
            </a:r>
            <a:r>
              <a:rPr lang="it-IT" sz="4800" dirty="0" err="1">
                <a:solidFill>
                  <a:srgbClr val="FF0000"/>
                </a:solidFill>
              </a:rPr>
              <a:t>Resp</a:t>
            </a:r>
            <a:r>
              <a:rPr lang="it-IT" sz="4800" dirty="0">
                <a:solidFill>
                  <a:srgbClr val="FF0000"/>
                </a:solidFill>
              </a:rPr>
              <a:t>. G. Mazzitelli</a:t>
            </a:r>
          </a:p>
          <a:p>
            <a:pPr marL="0" indent="0">
              <a:lnSpc>
                <a:spcPct val="80000"/>
              </a:lnSpc>
              <a:buNone/>
            </a:pPr>
            <a:r>
              <a:rPr sz="4800" b="1" dirty="0" err="1">
                <a:solidFill>
                  <a:srgbClr val="FF0000"/>
                </a:solidFill>
              </a:rPr>
              <a:t>Attività</a:t>
            </a:r>
            <a:r>
              <a:rPr sz="4800" b="1" dirty="0">
                <a:solidFill>
                  <a:srgbClr val="FF0000"/>
                </a:solidFill>
              </a:rPr>
              <a:t> </a:t>
            </a:r>
            <a:r>
              <a:rPr lang="it-IT" sz="4800" b="1" dirty="0">
                <a:solidFill>
                  <a:srgbClr val="FF0000"/>
                </a:solidFill>
              </a:rPr>
              <a:t>2022</a:t>
            </a:r>
            <a:r>
              <a:rPr sz="4800" b="1" dirty="0">
                <a:solidFill>
                  <a:srgbClr val="FF0000"/>
                </a:solidFill>
              </a:rPr>
              <a:t> LNF</a:t>
            </a:r>
            <a:r>
              <a:rPr sz="4800" dirty="0"/>
              <a:t>: </a:t>
            </a:r>
            <a:endParaRPr lang="it-IT" sz="4800" dirty="0"/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4800" dirty="0"/>
              <a:t>C</a:t>
            </a:r>
            <a:r>
              <a:rPr sz="4800" dirty="0" err="1"/>
              <a:t>ollaudo</a:t>
            </a:r>
            <a:r>
              <a:rPr sz="4800" dirty="0"/>
              <a:t> e qualifica spaziale del sistema generale di alimentazione per il </a:t>
            </a:r>
            <a:r>
              <a:rPr sz="4800" dirty="0" err="1"/>
              <a:t>rivelatore</a:t>
            </a:r>
            <a:r>
              <a:rPr sz="4800" dirty="0"/>
              <a:t> HEPD-02</a:t>
            </a:r>
            <a:r>
              <a:rPr lang="it-IT" sz="4800" dirty="0"/>
              <a:t> (contratto con Ditta Esterna qualificata)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4800" dirty="0"/>
              <a:t>Collaborazione a test prototipi e produzione per il </a:t>
            </a:r>
            <a:r>
              <a:rPr lang="it-IT" sz="4800" dirty="0" err="1"/>
              <a:t>Qualification</a:t>
            </a:r>
            <a:r>
              <a:rPr lang="it-IT" sz="4800" dirty="0"/>
              <a:t> Model (QM) e il Flight Model (FM);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4800" dirty="0"/>
              <a:t>Analisi dati e pubblicazioni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it-IT" sz="4800" b="1" dirty="0">
                <a:solidFill>
                  <a:srgbClr val="FF0000"/>
                </a:solidFill>
              </a:rPr>
              <a:t>Richieste Servizi LNF 2022</a:t>
            </a:r>
            <a:r>
              <a:rPr lang="it-IT" sz="4800" dirty="0"/>
              <a:t>: </a:t>
            </a:r>
            <a:r>
              <a:rPr lang="it-IT" sz="4800" dirty="0">
                <a:solidFill>
                  <a:srgbClr val="FF0000"/>
                </a:solidFill>
              </a:rPr>
              <a:t>Nessuna (impegni terminati con il SEA nel 1° semestre 2021) </a:t>
            </a:r>
          </a:p>
          <a:p>
            <a:pPr marL="0" indent="0">
              <a:lnSpc>
                <a:spcPct val="70000"/>
              </a:lnSpc>
              <a:buNone/>
            </a:pPr>
            <a:r>
              <a:rPr sz="4800" b="1" dirty="0">
                <a:solidFill>
                  <a:srgbClr val="FF0000"/>
                </a:solidFill>
              </a:rPr>
              <a:t>Richieste </a:t>
            </a:r>
            <a:r>
              <a:rPr lang="it-IT" sz="4800" b="1" dirty="0">
                <a:solidFill>
                  <a:srgbClr val="FF0000"/>
                </a:solidFill>
              </a:rPr>
              <a:t>Finanziarie LNF</a:t>
            </a:r>
            <a:r>
              <a:rPr lang="it-IT" sz="4800" dirty="0">
                <a:solidFill>
                  <a:srgbClr val="FF0000"/>
                </a:solidFill>
              </a:rPr>
              <a:t>: solo  missioni 3-4 k€</a:t>
            </a:r>
          </a:p>
          <a:p>
            <a:pPr marL="0" indent="0">
              <a:lnSpc>
                <a:spcPct val="50000"/>
              </a:lnSpc>
              <a:buNone/>
            </a:pPr>
            <a:endParaRPr lang="it-IT" sz="4800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7" y="3930557"/>
            <a:ext cx="4321369" cy="319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287" y="7432267"/>
            <a:ext cx="2316430" cy="3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458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</TotalTime>
  <Words>277</Words>
  <Application>Microsoft Macintosh PowerPoint</Application>
  <PresentationFormat>Custom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Helvetica Light</vt:lpstr>
      <vt:lpstr>Helvetica Neue</vt:lpstr>
      <vt:lpstr>Helvetica Neue Light</vt:lpstr>
      <vt:lpstr>Helvetica Neue Medium</vt:lpstr>
      <vt:lpstr>Helvetica Neue Thin</vt:lpstr>
      <vt:lpstr>21_BasicWhite</vt:lpstr>
      <vt:lpstr>White</vt:lpstr>
      <vt:lpstr>ESPERIMENTO LIMADOU 2022</vt:lpstr>
      <vt:lpstr>ESPERIMENTO  LIMADOU 2022 - LNF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ESPERIMENTO LIMADOU 2021</dc:title>
  <cp:lastModifiedBy>Marco Ricci</cp:lastModifiedBy>
  <cp:revision>54</cp:revision>
  <dcterms:modified xsi:type="dcterms:W3CDTF">2021-06-27T22:15:44Z</dcterms:modified>
</cp:coreProperties>
</file>