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0"/>
    <p:restoredTop sz="94771"/>
  </p:normalViewPr>
  <p:slideViewPr>
    <p:cSldViewPr snapToGrid="0" snapToObjects="1">
      <p:cViewPr varScale="1">
        <p:scale>
          <a:sx n="50" d="100"/>
          <a:sy n="50" d="100"/>
        </p:scale>
        <p:origin x="3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86039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SPERIMENTO X 20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ESPERIMENTO </a:t>
            </a:r>
            <a:r>
              <a:rPr lang="it-IT" dirty="0"/>
              <a:t>CUORE_CUPID </a:t>
            </a:r>
            <a:r>
              <a:rPr dirty="0"/>
              <a:t>202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52" name="obiettivo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 err="1"/>
              <a:t>Neutrinoless</a:t>
            </a:r>
            <a:r>
              <a:rPr lang="it-IT" dirty="0"/>
              <a:t> double Beta </a:t>
            </a:r>
            <a:r>
              <a:rPr lang="it-IT" dirty="0" err="1"/>
              <a:t>decay</a:t>
            </a:r>
            <a:endParaRPr dirty="0"/>
          </a:p>
        </p:txBody>
      </p:sp>
      <p:sp>
        <p:nvSpPr>
          <p:cNvPr id="153" name="Risultati 2020:…"/>
          <p:cNvSpPr txBox="1">
            <a:spLocks noGrp="1"/>
          </p:cNvSpPr>
          <p:nvPr>
            <p:ph type="body" sz="half" idx="1"/>
          </p:nvPr>
        </p:nvSpPr>
        <p:spPr>
          <a:xfrm>
            <a:off x="984099" y="3627178"/>
            <a:ext cx="12210877" cy="975862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1000"/>
              </a:spcBef>
            </a:pPr>
            <a:r>
              <a:rPr b="1" dirty="0" err="1"/>
              <a:t>Risultati</a:t>
            </a:r>
            <a:r>
              <a:rPr b="1" dirty="0"/>
              <a:t> 202</a:t>
            </a:r>
            <a:r>
              <a:rPr lang="it-IT" b="1" dirty="0"/>
              <a:t>1</a:t>
            </a:r>
            <a:r>
              <a:rPr dirty="0"/>
              <a:t>: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Presa dati esperimento CUORE</a:t>
            </a:r>
            <a:endParaRPr dirty="0"/>
          </a:p>
          <a:p>
            <a:pPr lvl="1">
              <a:spcBef>
                <a:spcPts val="1000"/>
              </a:spcBef>
            </a:pPr>
            <a:r>
              <a:rPr lang="it-IT" dirty="0"/>
              <a:t>Inizio progettazione upgrade CUPID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CUPID: (CUORE </a:t>
            </a:r>
            <a:r>
              <a:rPr lang="it-IT" u="sng" dirty="0"/>
              <a:t>U</a:t>
            </a:r>
            <a:r>
              <a:rPr lang="it-IT" dirty="0"/>
              <a:t>pgrade with </a:t>
            </a:r>
            <a:r>
              <a:rPr lang="it-IT" u="sng" dirty="0" err="1"/>
              <a:t>P</a:t>
            </a:r>
            <a:r>
              <a:rPr lang="it-IT" dirty="0" err="1"/>
              <a:t>article</a:t>
            </a:r>
            <a:r>
              <a:rPr lang="it-IT" dirty="0"/>
              <a:t> </a:t>
            </a:r>
            <a:r>
              <a:rPr lang="it-IT" u="sng" dirty="0" err="1"/>
              <a:t>ID</a:t>
            </a:r>
            <a:r>
              <a:rPr lang="it-IT" dirty="0" err="1"/>
              <a:t>entification</a:t>
            </a:r>
            <a:r>
              <a:rPr lang="it-IT" dirty="0"/>
              <a:t>)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Costruzione prototipo torre detector (fine 2021)</a:t>
            </a:r>
          </a:p>
          <a:p>
            <a:pPr lvl="1">
              <a:spcBef>
                <a:spcPts val="1000"/>
              </a:spcBef>
            </a:pPr>
            <a:endParaRPr dirty="0"/>
          </a:p>
          <a:p>
            <a:pPr>
              <a:spcBef>
                <a:spcPts val="1000"/>
              </a:spcBef>
              <a:defRPr b="1"/>
            </a:pPr>
            <a:r>
              <a:rPr lang="it-IT" dirty="0"/>
              <a:t>O</a:t>
            </a:r>
            <a:r>
              <a:rPr dirty="0" err="1"/>
              <a:t>biettivi</a:t>
            </a:r>
            <a:r>
              <a:rPr dirty="0"/>
              <a:t>/milestone 202</a:t>
            </a:r>
            <a:r>
              <a:rPr lang="it-IT" dirty="0"/>
              <a:t>2</a:t>
            </a:r>
            <a:r>
              <a:rPr dirty="0"/>
              <a:t>: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Estensione sigla </a:t>
            </a:r>
          </a:p>
          <a:p>
            <a:pPr marL="609600" lvl="1" indent="0">
              <a:spcBef>
                <a:spcPts val="1000"/>
              </a:spcBef>
              <a:buNone/>
            </a:pPr>
            <a:r>
              <a:rPr lang="it-IT" dirty="0"/>
              <a:t>	CUORE  -&gt; CUORE_CUPID</a:t>
            </a:r>
            <a:endParaRPr dirty="0"/>
          </a:p>
          <a:p>
            <a:pPr lvl="1">
              <a:spcBef>
                <a:spcPts val="1000"/>
              </a:spcBef>
            </a:pPr>
            <a:r>
              <a:rPr lang="it-IT" dirty="0"/>
              <a:t>Completamento progettazione detector CUPID e costruzione prototipi avanzati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65D364-947B-F24B-9D2B-D21BC28C5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788" y="2768599"/>
            <a:ext cx="9656113" cy="7242085"/>
          </a:xfrm>
          <a:prstGeom prst="rect">
            <a:avLst/>
          </a:prstGeom>
        </p:spPr>
      </p:pic>
      <p:pic>
        <p:nvPicPr>
          <p:cNvPr id="6" name="Picture 1" descr="page5image48249280">
            <a:extLst>
              <a:ext uri="{FF2B5EF4-FFF2-40B4-BE49-F238E27FC236}">
                <a16:creationId xmlns:a16="http://schemas.microsoft.com/office/drawing/2014/main" id="{136C23A6-3DD6-2C47-8946-F01DE72E5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38954" y="6717491"/>
            <a:ext cx="3966520" cy="103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ESPERIMENTO X 20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ESPERIMENTO </a:t>
            </a:r>
            <a:r>
              <a:rPr lang="it-IT" dirty="0"/>
              <a:t>CUORE_CUPID 2022</a:t>
            </a:r>
            <a:endParaRPr dirty="0"/>
          </a:p>
        </p:txBody>
      </p:sp>
      <p:sp>
        <p:nvSpPr>
          <p:cNvPr id="157" name="Slide Subtitl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CUORE_CUPID @LNF</a:t>
            </a:r>
            <a:endParaRPr dirty="0"/>
          </a:p>
        </p:txBody>
      </p:sp>
      <p:sp>
        <p:nvSpPr>
          <p:cNvPr id="158" name="FTE: aaa (51%, resp. loc), bbb (51%), ccc (20%), ……"/>
          <p:cNvSpPr txBox="1">
            <a:spLocks noGrp="1"/>
          </p:cNvSpPr>
          <p:nvPr>
            <p:ph type="body" idx="1"/>
          </p:nvPr>
        </p:nvSpPr>
        <p:spPr>
          <a:xfrm>
            <a:off x="6718357" y="3729924"/>
            <a:ext cx="17614843" cy="99098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1000"/>
              </a:spcBef>
            </a:pPr>
            <a:r>
              <a:rPr b="1" dirty="0"/>
              <a:t>FTE:</a:t>
            </a:r>
            <a:r>
              <a:rPr dirty="0"/>
              <a:t> </a:t>
            </a:r>
            <a:r>
              <a:rPr lang="it-IT" dirty="0"/>
              <a:t>A. Franceschi</a:t>
            </a:r>
            <a:r>
              <a:rPr dirty="0"/>
              <a:t> (</a:t>
            </a:r>
            <a:r>
              <a:rPr lang="it-IT" dirty="0"/>
              <a:t>80</a:t>
            </a:r>
            <a:r>
              <a:rPr dirty="0"/>
              <a:t>%, </a:t>
            </a:r>
            <a:r>
              <a:rPr lang="it-IT" dirty="0" err="1"/>
              <a:t>R</a:t>
            </a:r>
            <a:r>
              <a:rPr dirty="0"/>
              <a:t>esp. </a:t>
            </a:r>
            <a:r>
              <a:rPr lang="it-IT" dirty="0"/>
              <a:t>L</a:t>
            </a:r>
            <a:r>
              <a:rPr dirty="0" err="1"/>
              <a:t>oc</a:t>
            </a:r>
            <a:r>
              <a:rPr lang="it-IT" dirty="0"/>
              <a:t>.</a:t>
            </a:r>
            <a:r>
              <a:rPr dirty="0"/>
              <a:t>), </a:t>
            </a:r>
            <a:r>
              <a:rPr lang="it-IT" dirty="0"/>
              <a:t>T. Napolitano</a:t>
            </a:r>
            <a:r>
              <a:rPr dirty="0"/>
              <a:t> (</a:t>
            </a:r>
            <a:r>
              <a:rPr lang="it-IT" dirty="0"/>
              <a:t>7</a:t>
            </a:r>
            <a:r>
              <a:rPr dirty="0"/>
              <a:t>0%)</a:t>
            </a:r>
            <a:endParaRPr lang="it-IT" dirty="0"/>
          </a:p>
          <a:p>
            <a:pPr marL="1219200" lvl="2" indent="0">
              <a:spcBef>
                <a:spcPts val="1000"/>
              </a:spcBef>
              <a:buNone/>
            </a:pPr>
            <a:r>
              <a:rPr lang="en-IT" dirty="0"/>
              <a:t>	G. Mazzitelli (20%)</a:t>
            </a:r>
            <a:endParaRPr lang="it-IT" dirty="0"/>
          </a:p>
          <a:p>
            <a:pPr marL="0" indent="0">
              <a:spcBef>
                <a:spcPts val="1000"/>
              </a:spcBef>
              <a:buNone/>
            </a:pPr>
            <a:endParaRPr strike="sngStrike" dirty="0"/>
          </a:p>
          <a:p>
            <a:pPr>
              <a:spcBef>
                <a:spcPts val="1000"/>
              </a:spcBef>
            </a:pPr>
            <a:r>
              <a:rPr b="1" dirty="0" err="1"/>
              <a:t>Attività</a:t>
            </a:r>
            <a:r>
              <a:rPr b="1" dirty="0"/>
              <a:t> a </a:t>
            </a:r>
            <a:r>
              <a:rPr b="1" dirty="0" err="1"/>
              <a:t>carico</a:t>
            </a:r>
            <a:r>
              <a:rPr b="1" dirty="0"/>
              <a:t> LNF:</a:t>
            </a:r>
            <a:r>
              <a:rPr dirty="0"/>
              <a:t> 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Eventuali interventi di m</a:t>
            </a:r>
            <a:r>
              <a:rPr dirty="0" err="1"/>
              <a:t>eccanica</a:t>
            </a:r>
            <a:r>
              <a:rPr dirty="0"/>
              <a:t> </a:t>
            </a:r>
            <a:r>
              <a:rPr lang="it-IT" dirty="0"/>
              <a:t>CUORE</a:t>
            </a:r>
            <a:r>
              <a:rPr dirty="0"/>
              <a:t>;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Progettazione e integrazione detector CUPID (</a:t>
            </a:r>
            <a:r>
              <a:rPr lang="it-IT" dirty="0" err="1"/>
              <a:t>Resp</a:t>
            </a:r>
            <a:r>
              <a:rPr lang="it-IT" dirty="0"/>
              <a:t>. LNF)</a:t>
            </a:r>
          </a:p>
          <a:p>
            <a:pPr marL="609600" lvl="1" indent="0">
              <a:spcBef>
                <a:spcPts val="1000"/>
              </a:spcBef>
              <a:buNone/>
            </a:pPr>
            <a:endParaRPr dirty="0"/>
          </a:p>
          <a:p>
            <a:pPr>
              <a:spcBef>
                <a:spcPts val="1000"/>
              </a:spcBef>
            </a:pPr>
            <a:r>
              <a:rPr b="1" dirty="0" err="1"/>
              <a:t>Richieste</a:t>
            </a:r>
            <a:r>
              <a:rPr b="1" dirty="0"/>
              <a:t> CSNII 202</a:t>
            </a:r>
            <a:r>
              <a:rPr lang="it-IT" b="1" dirty="0"/>
              <a:t>2</a:t>
            </a:r>
            <a:r>
              <a:rPr dirty="0"/>
              <a:t>: </a:t>
            </a:r>
            <a:r>
              <a:rPr lang="it-IT" dirty="0"/>
              <a:t>missioni</a:t>
            </a:r>
            <a:r>
              <a:rPr dirty="0"/>
              <a:t> </a:t>
            </a:r>
            <a:r>
              <a:rPr lang="it-IT" dirty="0"/>
              <a:t>5.0 </a:t>
            </a:r>
            <a:r>
              <a:rPr dirty="0"/>
              <a:t>k</a:t>
            </a:r>
            <a:r>
              <a:rPr lang="it-IT" dirty="0"/>
              <a:t>€ 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CUORE: meeting, eventuale manutenzione on site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CUPID: meeting, riunioni tecniche, test @LNGS</a:t>
            </a:r>
          </a:p>
          <a:p>
            <a:pPr lvl="1">
              <a:spcBef>
                <a:spcPts val="1000"/>
              </a:spcBef>
            </a:pPr>
            <a:endParaRPr dirty="0"/>
          </a:p>
          <a:p>
            <a:pPr>
              <a:spcBef>
                <a:spcPts val="1000"/>
              </a:spcBef>
            </a:pPr>
            <a:r>
              <a:rPr b="1" dirty="0" err="1"/>
              <a:t>Richieste</a:t>
            </a:r>
            <a:r>
              <a:rPr b="1" dirty="0"/>
              <a:t> LNF 202</a:t>
            </a:r>
            <a:r>
              <a:rPr lang="it-IT" b="1" dirty="0"/>
              <a:t>2</a:t>
            </a:r>
            <a:r>
              <a:rPr dirty="0"/>
              <a:t>:</a:t>
            </a:r>
            <a:r>
              <a:rPr lang="it-IT" dirty="0"/>
              <a:t> SPCM 2 </a:t>
            </a:r>
            <a:r>
              <a:rPr lang="it-IT" dirty="0" err="1"/>
              <a:t>m.u</a:t>
            </a:r>
            <a:r>
              <a:rPr lang="it-IT" dirty="0"/>
              <a:t>.</a:t>
            </a:r>
          </a:p>
          <a:p>
            <a:pPr>
              <a:spcBef>
                <a:spcPts val="1000"/>
              </a:spcBef>
            </a:pPr>
            <a:endParaRPr lang="it-IT" dirty="0"/>
          </a:p>
          <a:p>
            <a:pPr>
              <a:spcBef>
                <a:spcPts val="1000"/>
              </a:spcBef>
            </a:pPr>
            <a:r>
              <a:rPr lang="it-IT" b="1" dirty="0"/>
              <a:t>Fondi Esterni: </a:t>
            </a:r>
            <a:r>
              <a:rPr lang="it-IT" dirty="0"/>
              <a:t>-</a:t>
            </a:r>
            <a:endParaRPr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DCBD1A7-7C46-7845-B576-227A6BE24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1" y="3729924"/>
            <a:ext cx="6573466" cy="720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SPERIMENTO X 20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ESPERIMENTO </a:t>
            </a:r>
            <a:r>
              <a:rPr lang="it-IT" dirty="0" err="1"/>
              <a:t>DarkSide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52" name="obiettivo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/>
              <a:t>Dark </a:t>
            </a:r>
            <a:r>
              <a:rPr lang="it-IT" dirty="0" err="1"/>
              <a:t>Matter</a:t>
            </a:r>
            <a:endParaRPr dirty="0"/>
          </a:p>
        </p:txBody>
      </p:sp>
      <p:sp>
        <p:nvSpPr>
          <p:cNvPr id="153" name="Risultati 2020:…"/>
          <p:cNvSpPr txBox="1">
            <a:spLocks noGrp="1"/>
          </p:cNvSpPr>
          <p:nvPr>
            <p:ph type="body" sz="half" idx="1"/>
          </p:nvPr>
        </p:nvSpPr>
        <p:spPr>
          <a:xfrm>
            <a:off x="1206500" y="3627178"/>
            <a:ext cx="11988476" cy="927185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</a:pPr>
            <a:r>
              <a:rPr b="1" dirty="0" err="1"/>
              <a:t>Risultati</a:t>
            </a:r>
            <a:r>
              <a:rPr b="1" dirty="0"/>
              <a:t> 202</a:t>
            </a:r>
            <a:r>
              <a:rPr lang="it-IT" b="1" dirty="0"/>
              <a:t>1</a:t>
            </a:r>
            <a:r>
              <a:rPr dirty="0"/>
              <a:t>:</a:t>
            </a:r>
          </a:p>
          <a:p>
            <a:pPr lvl="1">
              <a:spcBef>
                <a:spcPts val="1000"/>
              </a:spcBef>
            </a:pPr>
            <a:r>
              <a:rPr lang="it-IT" dirty="0" err="1"/>
              <a:t>Ri</a:t>
            </a:r>
            <a:r>
              <a:rPr lang="it-IT" dirty="0"/>
              <a:t>-Definizione concettuale principali aspetti progettuali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Costruzione prototipo TPC @CERN</a:t>
            </a:r>
            <a:endParaRPr dirty="0"/>
          </a:p>
          <a:p>
            <a:pPr marL="609600" lvl="1" indent="0">
              <a:spcBef>
                <a:spcPts val="1000"/>
              </a:spcBef>
              <a:buNone/>
            </a:pPr>
            <a:endParaRPr dirty="0"/>
          </a:p>
          <a:p>
            <a:pPr>
              <a:spcBef>
                <a:spcPts val="1000"/>
              </a:spcBef>
              <a:defRPr b="1"/>
            </a:pPr>
            <a:r>
              <a:rPr lang="it-IT" dirty="0"/>
              <a:t>O</a:t>
            </a:r>
            <a:r>
              <a:rPr dirty="0" err="1"/>
              <a:t>biettivi</a:t>
            </a:r>
            <a:r>
              <a:rPr dirty="0"/>
              <a:t>/milestone 202</a:t>
            </a:r>
            <a:r>
              <a:rPr lang="it-IT" dirty="0"/>
              <a:t>2</a:t>
            </a:r>
            <a:r>
              <a:rPr dirty="0"/>
              <a:t>: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Completamento progettazione di dettaglio: Criostato, TPC, Veto, </a:t>
            </a:r>
            <a:r>
              <a:rPr lang="it-IT" dirty="0" err="1"/>
              <a:t>Facility</a:t>
            </a:r>
            <a:endParaRPr dirty="0"/>
          </a:p>
          <a:p>
            <a:pPr lvl="1">
              <a:spcBef>
                <a:spcPts val="1000"/>
              </a:spcBef>
            </a:pPr>
            <a:r>
              <a:rPr lang="it-IT" dirty="0"/>
              <a:t>Inizio costruzione @LNGS</a:t>
            </a:r>
            <a:endParaRPr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F3A9012-0AF3-9D4C-BD03-5C592B92E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200" y="2097355"/>
            <a:ext cx="9321800" cy="1076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181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ESPERIMENTO X 20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ESPERIMENTO </a:t>
            </a:r>
            <a:r>
              <a:rPr lang="it-IT" dirty="0" err="1"/>
              <a:t>DarkSide</a:t>
            </a:r>
            <a:r>
              <a:rPr dirty="0"/>
              <a:t> 202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57" name="Slide Subtitle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DarkSide @LNF</a:t>
            </a:r>
            <a:endParaRPr dirty="0"/>
          </a:p>
        </p:txBody>
      </p:sp>
      <p:sp>
        <p:nvSpPr>
          <p:cNvPr id="158" name="FTE: aaa (51%, resp. loc), bbb (51%), ccc (20%), ……"/>
          <p:cNvSpPr txBox="1">
            <a:spLocks noGrp="1"/>
          </p:cNvSpPr>
          <p:nvPr>
            <p:ph type="body" idx="1"/>
          </p:nvPr>
        </p:nvSpPr>
        <p:spPr>
          <a:xfrm>
            <a:off x="4632633" y="3530600"/>
            <a:ext cx="19446567" cy="10185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b="1" dirty="0"/>
              <a:t>FTE:</a:t>
            </a:r>
            <a:r>
              <a:rPr dirty="0"/>
              <a:t>  </a:t>
            </a:r>
            <a:r>
              <a:rPr lang="it-IT" dirty="0"/>
              <a:t>A. Franceschi </a:t>
            </a:r>
            <a:r>
              <a:rPr dirty="0"/>
              <a:t>(</a:t>
            </a:r>
            <a:r>
              <a:rPr lang="it-IT" dirty="0"/>
              <a:t>20</a:t>
            </a:r>
            <a:r>
              <a:rPr dirty="0"/>
              <a:t>%, resp. </a:t>
            </a:r>
            <a:r>
              <a:rPr dirty="0" err="1"/>
              <a:t>loc</a:t>
            </a:r>
            <a:r>
              <a:rPr dirty="0"/>
              <a:t>),</a:t>
            </a:r>
            <a:r>
              <a:rPr lang="it-IT" dirty="0"/>
              <a:t> T. Napolitano</a:t>
            </a:r>
            <a:r>
              <a:rPr dirty="0"/>
              <a:t> (20%)</a:t>
            </a:r>
            <a:endParaRPr lang="it-IT" dirty="0"/>
          </a:p>
          <a:p>
            <a:pPr>
              <a:spcBef>
                <a:spcPts val="1000"/>
              </a:spcBef>
            </a:pPr>
            <a:endParaRPr dirty="0"/>
          </a:p>
          <a:p>
            <a:pPr>
              <a:spcBef>
                <a:spcPts val="1000"/>
              </a:spcBef>
            </a:pPr>
            <a:r>
              <a:rPr b="1" dirty="0" err="1"/>
              <a:t>Attività</a:t>
            </a:r>
            <a:r>
              <a:rPr b="1" dirty="0"/>
              <a:t> a </a:t>
            </a:r>
            <a:r>
              <a:rPr b="1" dirty="0" err="1"/>
              <a:t>carico</a:t>
            </a:r>
            <a:r>
              <a:rPr b="1" dirty="0"/>
              <a:t> LNF:</a:t>
            </a:r>
            <a:r>
              <a:rPr dirty="0"/>
              <a:t> 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 Attività LNF prevista nel settore delle problematiche ingegneristiche legate all’integrazione dell’esperimento</a:t>
            </a:r>
            <a:endParaRPr lang="it-IT" cap="small" dirty="0">
              <a:latin typeface="+mj-lt"/>
            </a:endParaRPr>
          </a:p>
          <a:p>
            <a:pPr lvl="1">
              <a:spcBef>
                <a:spcPts val="1000"/>
              </a:spcBef>
            </a:pPr>
            <a:r>
              <a:rPr lang="it-IT" dirty="0"/>
              <a:t>Attività attualmente limitata, causa importante impegno in CUORE_CUPID</a:t>
            </a:r>
          </a:p>
          <a:p>
            <a:pPr marL="609600" lvl="1" indent="0">
              <a:spcBef>
                <a:spcPts val="1000"/>
              </a:spcBef>
              <a:buNone/>
            </a:pPr>
            <a:endParaRPr dirty="0"/>
          </a:p>
          <a:p>
            <a:pPr>
              <a:spcBef>
                <a:spcPts val="1000"/>
              </a:spcBef>
            </a:pPr>
            <a:r>
              <a:rPr b="1" dirty="0" err="1"/>
              <a:t>Richieste</a:t>
            </a:r>
            <a:r>
              <a:rPr b="1" dirty="0"/>
              <a:t> CSNII 202</a:t>
            </a:r>
            <a:r>
              <a:rPr lang="it-IT" b="1" dirty="0"/>
              <a:t>2</a:t>
            </a:r>
            <a:r>
              <a:rPr dirty="0"/>
              <a:t>: </a:t>
            </a:r>
            <a:r>
              <a:rPr lang="it-IT" dirty="0"/>
              <a:t>missioni 1.0 k€, (meeting, riunioni tecniche)</a:t>
            </a:r>
          </a:p>
          <a:p>
            <a:pPr>
              <a:spcBef>
                <a:spcPts val="1000"/>
              </a:spcBef>
            </a:pPr>
            <a:endParaRPr lang="it-IT" dirty="0"/>
          </a:p>
          <a:p>
            <a:pPr>
              <a:spcBef>
                <a:spcPts val="1000"/>
              </a:spcBef>
            </a:pPr>
            <a:r>
              <a:rPr lang="it-IT" b="1" dirty="0"/>
              <a:t>Richieste LNF 2022</a:t>
            </a:r>
            <a:r>
              <a:rPr lang="it-IT" dirty="0"/>
              <a:t>: -</a:t>
            </a:r>
          </a:p>
          <a:p>
            <a:pPr>
              <a:spcBef>
                <a:spcPts val="1000"/>
              </a:spcBef>
            </a:pPr>
            <a:endParaRPr lang="it-IT" dirty="0"/>
          </a:p>
          <a:p>
            <a:pPr>
              <a:spcBef>
                <a:spcPts val="1000"/>
              </a:spcBef>
            </a:pPr>
            <a:r>
              <a:rPr lang="it-IT" b="1" dirty="0"/>
              <a:t>Fondi Esterni: </a:t>
            </a:r>
            <a:r>
              <a:rPr lang="it-IT" dirty="0"/>
              <a:t>-</a:t>
            </a:r>
          </a:p>
        </p:txBody>
      </p:sp>
      <p:pic>
        <p:nvPicPr>
          <p:cNvPr id="2049" name="Picture 1" descr="page8image48469024">
            <a:extLst>
              <a:ext uri="{FF2B5EF4-FFF2-40B4-BE49-F238E27FC236}">
                <a16:creationId xmlns:a16="http://schemas.microsoft.com/office/drawing/2014/main" id="{413F4FA9-FAAC-A940-8FAC-69D61832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3267332"/>
            <a:ext cx="3530600" cy="1044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443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286</Words>
  <Application>Microsoft Macintosh PowerPoint</Application>
  <PresentationFormat>Custom</PresentationFormat>
  <Paragraphs>50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Helvetica Neue</vt:lpstr>
      <vt:lpstr>Helvetica Neue Medium</vt:lpstr>
      <vt:lpstr>21_BasicWhite</vt:lpstr>
      <vt:lpstr>ESPERIMENTO CUORE_CUPID 2022</vt:lpstr>
      <vt:lpstr>ESPERIMENTO CUORE_CUPID 2022</vt:lpstr>
      <vt:lpstr>ESPERIMENTO DarkSide 2022</vt:lpstr>
      <vt:lpstr>ESPERIMENTO DarkSide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ESPERIMENTO X 2021</dc:title>
  <cp:lastModifiedBy>Massimo Alberto Franceschi</cp:lastModifiedBy>
  <cp:revision>84</cp:revision>
  <dcterms:modified xsi:type="dcterms:W3CDTF">2021-06-24T16:42:58Z</dcterms:modified>
</cp:coreProperties>
</file>