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7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5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06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</p:spPr>
        <p:txBody>
          <a:bodyPr lIns="19202" tIns="19202" rIns="19202" bIns="19202"/>
          <a:lstStyle>
            <a:lvl1pPr marL="0" indent="0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1pPr>
          </a:lstStyle>
          <a:p>
            <a:r>
              <a:t>Slide Subtitle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8564596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3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4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4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4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2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3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6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3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777DC-1AA1-6341-8117-92FBCC3030AF}" type="datetimeFigureOut">
              <a:rPr lang="en-US" smtClean="0"/>
              <a:t>29/06/21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61B1A-A510-A349-9198-EF34540AE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8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IGL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KM3</a:t>
            </a:r>
            <a:endParaRPr dirty="0"/>
          </a:p>
        </p:txBody>
      </p:sp>
      <p:sp>
        <p:nvSpPr>
          <p:cNvPr id="195" name="Obiettivo della sigl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55000" lnSpcReduction="20000"/>
          </a:bodyPr>
          <a:lstStyle>
            <a:lvl1pPr defTabSz="747593">
              <a:defRPr sz="5642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 err="1" smtClean="0"/>
              <a:t>Realizzare</a:t>
            </a:r>
            <a:r>
              <a:rPr lang="en-US" dirty="0" smtClean="0"/>
              <a:t> un </a:t>
            </a:r>
            <a:r>
              <a:rPr lang="en-US" dirty="0" err="1" smtClean="0"/>
              <a:t>rivelatore</a:t>
            </a:r>
            <a:r>
              <a:rPr lang="en-US" dirty="0" smtClean="0"/>
              <a:t> </a:t>
            </a:r>
            <a:r>
              <a:rPr lang="en-US" dirty="0" err="1" smtClean="0"/>
              <a:t>sottomarino</a:t>
            </a:r>
            <a:r>
              <a:rPr lang="en-US" dirty="0" smtClean="0"/>
              <a:t> di 1km</a:t>
            </a:r>
            <a:r>
              <a:rPr lang="en-US" baseline="30000" dirty="0" smtClean="0"/>
              <a:t>3</a:t>
            </a:r>
            <a:endParaRPr baseline="30000" dirty="0"/>
          </a:p>
        </p:txBody>
      </p:sp>
      <p:sp>
        <p:nvSpPr>
          <p:cNvPr id="196" name="Risultati 2021:…"/>
          <p:cNvSpPr txBox="1">
            <a:spLocks noGrp="1"/>
          </p:cNvSpPr>
          <p:nvPr>
            <p:ph type="body" sz="half" idx="1"/>
          </p:nvPr>
        </p:nvSpPr>
        <p:spPr>
          <a:xfrm>
            <a:off x="113092" y="1967763"/>
            <a:ext cx="3779978" cy="469936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defTabSz="1024102">
              <a:spcBef>
                <a:spcPts val="420"/>
              </a:spcBef>
              <a:buFont typeface="Wingdings" charset="2"/>
              <a:buChar char="q"/>
              <a:defRPr b="1"/>
            </a:pPr>
            <a:r>
              <a:rPr lang="en-US" dirty="0" smtClean="0"/>
              <a:t>ARCA (</a:t>
            </a:r>
            <a:r>
              <a:rPr lang="en-US" dirty="0" err="1" smtClean="0"/>
              <a:t>rivelatore</a:t>
            </a:r>
            <a:r>
              <a:rPr lang="en-US" dirty="0" smtClean="0"/>
              <a:t> di </a:t>
            </a:r>
            <a:r>
              <a:rPr lang="en-US" dirty="0" err="1" smtClean="0"/>
              <a:t>Capopassero</a:t>
            </a:r>
            <a:endParaRPr lang="en-US" dirty="0"/>
          </a:p>
          <a:p>
            <a:pPr defTabSz="1024102">
              <a:spcBef>
                <a:spcPts val="420"/>
              </a:spcBef>
              <a:defRPr b="1"/>
            </a:pPr>
            <a:r>
              <a:rPr lang="en-US" dirty="0" smtClean="0"/>
              <a:t>2021</a:t>
            </a:r>
            <a:r>
              <a:rPr b="0" dirty="0" smtClean="0"/>
              <a:t>:</a:t>
            </a:r>
            <a:endParaRPr b="0" dirty="0"/>
          </a:p>
          <a:p>
            <a:pPr lvl="1" defTabSz="1024102">
              <a:spcBef>
                <a:spcPts val="420"/>
              </a:spcBef>
            </a:pPr>
            <a:r>
              <a:rPr lang="en-US" dirty="0" smtClean="0"/>
              <a:t>Nov 2020 </a:t>
            </a:r>
            <a:r>
              <a:rPr lang="en-US" dirty="0" err="1" smtClean="0"/>
              <a:t>Installato</a:t>
            </a:r>
            <a:r>
              <a:rPr lang="en-US" dirty="0" smtClean="0"/>
              <a:t> Il secondo </a:t>
            </a:r>
            <a:r>
              <a:rPr lang="en-US" dirty="0" err="1" smtClean="0"/>
              <a:t>ramo</a:t>
            </a:r>
            <a:r>
              <a:rPr lang="en-US" dirty="0" smtClean="0"/>
              <a:t> del </a:t>
            </a:r>
            <a:r>
              <a:rPr lang="en-US" dirty="0" err="1" smtClean="0"/>
              <a:t>rivelatore</a:t>
            </a:r>
            <a:endParaRPr lang="en-US" dirty="0" smtClean="0"/>
          </a:p>
          <a:p>
            <a:pPr lvl="1" defTabSz="1024102">
              <a:spcBef>
                <a:spcPts val="420"/>
              </a:spcBef>
            </a:pPr>
            <a:r>
              <a:rPr lang="en-US" dirty="0" smtClean="0"/>
              <a:t>Apr 2021 </a:t>
            </a:r>
            <a:r>
              <a:rPr lang="en-US" dirty="0" err="1" smtClean="0"/>
              <a:t>Installata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Temporary Junction Box e </a:t>
            </a:r>
            <a:r>
              <a:rPr lang="en-US" dirty="0" err="1" smtClean="0"/>
              <a:t>connesse</a:t>
            </a:r>
            <a:r>
              <a:rPr lang="en-US" dirty="0" smtClean="0"/>
              <a:t> 5 DU</a:t>
            </a:r>
          </a:p>
          <a:p>
            <a:pPr lvl="1" defTabSz="1024102">
              <a:spcBef>
                <a:spcPts val="420"/>
              </a:spcBef>
            </a:pPr>
            <a:r>
              <a:rPr lang="en-US" dirty="0" smtClean="0"/>
              <a:t>May </a:t>
            </a:r>
            <a:r>
              <a:rPr lang="en-US" dirty="0" err="1" smtClean="0"/>
              <a:t>iniziata</a:t>
            </a:r>
            <a:r>
              <a:rPr lang="en-US" dirty="0" smtClean="0"/>
              <a:t> la </a:t>
            </a:r>
            <a:r>
              <a:rPr lang="en-US" dirty="0" err="1" smtClean="0"/>
              <a:t>presa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con 6 DU</a:t>
            </a:r>
          </a:p>
          <a:p>
            <a:pPr lvl="1" defTabSz="1024102">
              <a:spcBef>
                <a:spcPts val="420"/>
              </a:spcBef>
            </a:pPr>
            <a:r>
              <a:rPr lang="en-US" dirty="0" smtClean="0"/>
              <a:t>Sep </a:t>
            </a:r>
            <a:r>
              <a:rPr lang="en-US" dirty="0" err="1" smtClean="0"/>
              <a:t>installazione</a:t>
            </a:r>
            <a:r>
              <a:rPr lang="en-US" dirty="0" smtClean="0"/>
              <a:t> di </a:t>
            </a:r>
            <a:r>
              <a:rPr lang="en-US" dirty="0" err="1" smtClean="0"/>
              <a:t>un’altra</a:t>
            </a:r>
            <a:r>
              <a:rPr lang="en-US" dirty="0" smtClean="0"/>
              <a:t> Temporary Junction Box e </a:t>
            </a:r>
            <a:r>
              <a:rPr lang="en-US" dirty="0" err="1" smtClean="0"/>
              <a:t>altre</a:t>
            </a:r>
            <a:r>
              <a:rPr lang="en-US" dirty="0" smtClean="0"/>
              <a:t> 5 DU e </a:t>
            </a:r>
            <a:r>
              <a:rPr lang="en-US" dirty="0" err="1" smtClean="0"/>
              <a:t>recupero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DU non </a:t>
            </a:r>
            <a:r>
              <a:rPr lang="en-US" dirty="0" err="1" smtClean="0"/>
              <a:t>funzionante</a:t>
            </a:r>
            <a:r>
              <a:rPr lang="en-US" dirty="0" smtClean="0"/>
              <a:t> </a:t>
            </a:r>
            <a:r>
              <a:rPr lang="en-US" dirty="0" err="1" smtClean="0"/>
              <a:t>installata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2016 </a:t>
            </a:r>
            <a:r>
              <a:rPr lang="en-US" b="1" dirty="0" smtClean="0"/>
              <a:t>. DU </a:t>
            </a:r>
            <a:r>
              <a:rPr lang="en-US" b="1" dirty="0" err="1" smtClean="0"/>
              <a:t>totali</a:t>
            </a:r>
            <a:r>
              <a:rPr lang="en-US" b="1" dirty="0" smtClean="0"/>
              <a:t> 11</a:t>
            </a:r>
          </a:p>
          <a:p>
            <a:pPr marL="457200" lvl="1" indent="0" defTabSz="1024102">
              <a:spcBef>
                <a:spcPts val="420"/>
              </a:spcBef>
              <a:buNone/>
            </a:pPr>
            <a:endParaRPr dirty="0"/>
          </a:p>
          <a:p>
            <a:pPr defTabSz="1024102">
              <a:spcBef>
                <a:spcPts val="420"/>
              </a:spcBef>
              <a:defRPr b="1"/>
            </a:pPr>
            <a:r>
              <a:rPr dirty="0"/>
              <a:t>Obiettivi/Milestone 2022:</a:t>
            </a:r>
          </a:p>
          <a:p>
            <a:pPr lvl="1" defTabSz="1024102">
              <a:spcBef>
                <a:spcPts val="420"/>
              </a:spcBef>
            </a:pPr>
            <a:r>
              <a:rPr lang="en-US" dirty="0" smtClean="0"/>
              <a:t>Apr/may </a:t>
            </a:r>
            <a:r>
              <a:rPr lang="en-US" dirty="0" err="1" smtClean="0"/>
              <a:t>recupero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2 Temporary Junction box, </a:t>
            </a:r>
            <a:r>
              <a:rPr lang="en-US" dirty="0" err="1" smtClean="0"/>
              <a:t>installazione</a:t>
            </a:r>
            <a:r>
              <a:rPr lang="en-US" dirty="0" smtClean="0"/>
              <a:t> di 2 Junction Box definitive e 12 DU</a:t>
            </a:r>
          </a:p>
          <a:p>
            <a:pPr lvl="1" defTabSz="1024102">
              <a:spcBef>
                <a:spcPts val="420"/>
              </a:spcBef>
            </a:pPr>
            <a:r>
              <a:rPr lang="en-US" dirty="0" smtClean="0"/>
              <a:t>Sep </a:t>
            </a:r>
            <a:r>
              <a:rPr lang="en-US" dirty="0" err="1" smtClean="0"/>
              <a:t>Installazione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junction box e 8 DU  </a:t>
            </a:r>
            <a:r>
              <a:rPr lang="en-US" b="1" dirty="0" err="1" smtClean="0"/>
              <a:t>Totale</a:t>
            </a:r>
            <a:r>
              <a:rPr lang="en-US" b="1" dirty="0" smtClean="0"/>
              <a:t> DU 31</a:t>
            </a:r>
          </a:p>
          <a:p>
            <a:pPr lvl="1" defTabSz="1024102">
              <a:spcBef>
                <a:spcPts val="420"/>
              </a:spcBef>
            </a:pPr>
            <a:endParaRPr b="1" dirty="0"/>
          </a:p>
        </p:txBody>
      </p:sp>
      <p:sp>
        <p:nvSpPr>
          <p:cNvPr id="197" name="Collaborazione"/>
          <p:cNvSpPr txBox="1"/>
          <p:nvPr/>
        </p:nvSpPr>
        <p:spPr>
          <a:xfrm>
            <a:off x="4322084" y="378003"/>
            <a:ext cx="4657710" cy="553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004" tIns="30004" rIns="30004" bIns="30004" anchor="ctr">
            <a:spAutoFit/>
          </a:bodyPr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3200" i="1"/>
            </a:lvl1pPr>
          </a:lstStyle>
          <a:p>
            <a:r>
              <a:rPr lang="en-US" dirty="0" smtClean="0"/>
              <a:t>Km3NET</a:t>
            </a:r>
            <a:endParaRPr dirty="0"/>
          </a:p>
        </p:txBody>
      </p:sp>
      <p:pic>
        <p:nvPicPr>
          <p:cNvPr id="7" name="Picture 6" descr="image0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2083916"/>
            <a:ext cx="5017395" cy="378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9033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IGLA 20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KM3</a:t>
            </a:r>
            <a:r>
              <a:rPr dirty="0" smtClean="0"/>
              <a:t> </a:t>
            </a:r>
            <a:r>
              <a:rPr dirty="0"/>
              <a:t>2022</a:t>
            </a:r>
          </a:p>
        </p:txBody>
      </p:sp>
      <p:sp>
        <p:nvSpPr>
          <p:cNvPr id="201" name="SIGLA @ LNF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/>
              <a:t>KM3</a:t>
            </a:r>
            <a:r>
              <a:rPr dirty="0" smtClean="0"/>
              <a:t> </a:t>
            </a:r>
            <a:r>
              <a:rPr dirty="0"/>
              <a:t>@ LNF</a:t>
            </a:r>
          </a:p>
        </p:txBody>
      </p:sp>
      <p:sp>
        <p:nvSpPr>
          <p:cNvPr id="202" name="FTE 2022:…"/>
          <p:cNvSpPr txBox="1">
            <a:spLocks noGrp="1"/>
          </p:cNvSpPr>
          <p:nvPr>
            <p:ph type="body" idx="1"/>
          </p:nvPr>
        </p:nvSpPr>
        <p:spPr>
          <a:xfrm>
            <a:off x="2335520" y="1743252"/>
            <a:ext cx="6670812" cy="489000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defTabSz="1024102">
              <a:spcBef>
                <a:spcPts val="420"/>
              </a:spcBef>
              <a:defRPr b="1"/>
            </a:pPr>
            <a:r>
              <a:rPr dirty="0"/>
              <a:t>FTE 2022:</a:t>
            </a:r>
            <a:r>
              <a:rPr b="0" dirty="0"/>
              <a:t> </a:t>
            </a:r>
            <a:r>
              <a:rPr lang="en-US" b="0" dirty="0" smtClean="0"/>
              <a:t>0,6</a:t>
            </a:r>
          </a:p>
          <a:p>
            <a:pPr lvl="1" defTabSz="1024102">
              <a:spcBef>
                <a:spcPts val="420"/>
              </a:spcBef>
              <a:defRPr b="1"/>
            </a:pPr>
            <a:r>
              <a:rPr lang="en-US" dirty="0" err="1" smtClean="0"/>
              <a:t>Vitaliano</a:t>
            </a:r>
            <a:r>
              <a:rPr lang="en-US" dirty="0" smtClean="0"/>
              <a:t> </a:t>
            </a:r>
            <a:r>
              <a:rPr lang="en-US" dirty="0" err="1" smtClean="0"/>
              <a:t>Chiarella</a:t>
            </a:r>
            <a:r>
              <a:rPr lang="en-US" dirty="0" smtClean="0"/>
              <a:t> </a:t>
            </a:r>
            <a:r>
              <a:rPr lang="en-US" dirty="0" err="1" smtClean="0"/>
              <a:t>Associato</a:t>
            </a:r>
            <a:r>
              <a:rPr lang="en-US" dirty="0" smtClean="0"/>
              <a:t> Senior 0,30</a:t>
            </a:r>
          </a:p>
          <a:p>
            <a:pPr lvl="1" defTabSz="1024102">
              <a:spcBef>
                <a:spcPts val="420"/>
              </a:spcBef>
              <a:defRPr b="1"/>
            </a:pPr>
            <a:r>
              <a:rPr lang="en-US" dirty="0" smtClean="0"/>
              <a:t>Agnese Martini </a:t>
            </a:r>
            <a:r>
              <a:rPr lang="en-US" dirty="0" err="1" smtClean="0"/>
              <a:t>Tecnologo</a:t>
            </a:r>
            <a:r>
              <a:rPr lang="en-US" dirty="0" smtClean="0"/>
              <a:t> 0,30 (0,I +0,2 ESCAPE)</a:t>
            </a:r>
            <a:endParaRPr dirty="0"/>
          </a:p>
          <a:p>
            <a:pPr defTabSz="1024102">
              <a:spcBef>
                <a:spcPts val="420"/>
              </a:spcBef>
              <a:defRPr b="1"/>
            </a:pPr>
            <a:endParaRPr b="0" dirty="0"/>
          </a:p>
          <a:p>
            <a:pPr defTabSz="1024102">
              <a:spcBef>
                <a:spcPts val="420"/>
              </a:spcBef>
              <a:defRPr b="1"/>
            </a:pPr>
            <a:r>
              <a:rPr dirty="0"/>
              <a:t>Attività a carico </a:t>
            </a:r>
            <a:r>
              <a:rPr dirty="0" smtClean="0"/>
              <a:t>LNF:</a:t>
            </a:r>
            <a:r>
              <a:rPr b="0" dirty="0" smtClean="0"/>
              <a:t> </a:t>
            </a:r>
            <a:endParaRPr b="0" dirty="0"/>
          </a:p>
          <a:p>
            <a:pPr lvl="1" defTabSz="1024102">
              <a:spcBef>
                <a:spcPts val="420"/>
              </a:spcBef>
              <a:defRPr b="1"/>
            </a:pPr>
            <a:r>
              <a:rPr lang="en-US" b="1" dirty="0" err="1" smtClean="0"/>
              <a:t>Gestione</a:t>
            </a:r>
            <a:r>
              <a:rPr lang="en-US" b="1" dirty="0" smtClean="0"/>
              <a:t> </a:t>
            </a:r>
            <a:r>
              <a:rPr lang="en-US" b="1" dirty="0" err="1" smtClean="0"/>
              <a:t>calcolo</a:t>
            </a:r>
            <a:r>
              <a:rPr lang="en-US" b="1" dirty="0" smtClean="0"/>
              <a:t> (GRID)</a:t>
            </a:r>
          </a:p>
          <a:p>
            <a:pPr lvl="1" defTabSz="1024102">
              <a:spcBef>
                <a:spcPts val="420"/>
              </a:spcBef>
              <a:defRPr b="1"/>
            </a:pPr>
            <a:r>
              <a:rPr lang="en-US" b="1" dirty="0" err="1" smtClean="0"/>
              <a:t>Analisi</a:t>
            </a:r>
            <a:r>
              <a:rPr lang="en-US" b="1" dirty="0" smtClean="0"/>
              <a:t> </a:t>
            </a:r>
            <a:r>
              <a:rPr lang="en-US" b="1" dirty="0" err="1" smtClean="0"/>
              <a:t>dati</a:t>
            </a:r>
            <a:endParaRPr b="0" dirty="0"/>
          </a:p>
          <a:p>
            <a:pPr lvl="1" defTabSz="1024102">
              <a:spcBef>
                <a:spcPts val="420"/>
              </a:spcBef>
              <a:defRPr b="1"/>
            </a:pPr>
            <a:endParaRPr b="0" dirty="0"/>
          </a:p>
          <a:p>
            <a:pPr defTabSz="1024102">
              <a:spcBef>
                <a:spcPts val="420"/>
              </a:spcBef>
              <a:defRPr b="1"/>
            </a:pPr>
            <a:r>
              <a:rPr dirty="0"/>
              <a:t>Richieste CSNII 2022</a:t>
            </a:r>
            <a:r>
              <a:rPr b="0" dirty="0"/>
              <a:t>: </a:t>
            </a:r>
            <a:endParaRPr lang="en-US" b="0" dirty="0" smtClean="0"/>
          </a:p>
          <a:p>
            <a:pPr lvl="1" defTabSz="1024102">
              <a:spcBef>
                <a:spcPts val="420"/>
              </a:spcBef>
              <a:defRPr b="1"/>
            </a:pPr>
            <a:r>
              <a:rPr lang="en-US" b="0" dirty="0" err="1" smtClean="0"/>
              <a:t>Missioni</a:t>
            </a:r>
            <a:r>
              <a:rPr lang="en-US" b="0" dirty="0" smtClean="0"/>
              <a:t> per collaboration meeting e </a:t>
            </a:r>
            <a:r>
              <a:rPr lang="en-US" b="0" dirty="0" err="1" smtClean="0"/>
              <a:t>Istitution</a:t>
            </a:r>
            <a:r>
              <a:rPr lang="en-US" b="0" dirty="0" smtClean="0"/>
              <a:t> board</a:t>
            </a:r>
          </a:p>
          <a:p>
            <a:pPr lvl="1" defTabSz="1024102">
              <a:spcBef>
                <a:spcPts val="420"/>
              </a:spcBef>
              <a:defRPr b="1"/>
            </a:pPr>
            <a:r>
              <a:rPr lang="en-US" b="1" dirty="0" err="1" smtClean="0"/>
              <a:t>Turno</a:t>
            </a:r>
            <a:r>
              <a:rPr lang="en-US" b="1" dirty="0" smtClean="0"/>
              <a:t> a </a:t>
            </a:r>
            <a:r>
              <a:rPr lang="en-US" b="1" dirty="0" err="1" smtClean="0"/>
              <a:t>Capopassero</a:t>
            </a:r>
            <a:r>
              <a:rPr lang="en-US" b="0" dirty="0" smtClean="0"/>
              <a:t> </a:t>
            </a:r>
          </a:p>
          <a:p>
            <a:pPr marL="457200" lvl="1" indent="0" defTabSz="1024102">
              <a:spcBef>
                <a:spcPts val="420"/>
              </a:spcBef>
              <a:buNone/>
              <a:defRPr b="1"/>
            </a:pPr>
            <a:endParaRPr b="0" dirty="0"/>
          </a:p>
          <a:p>
            <a:pPr defTabSz="1024102">
              <a:spcBef>
                <a:spcPts val="420"/>
              </a:spcBef>
              <a:defRPr b="1"/>
            </a:pPr>
            <a:r>
              <a:rPr dirty="0"/>
              <a:t>Richieste LNF </a:t>
            </a:r>
            <a:r>
              <a:rPr dirty="0" smtClean="0"/>
              <a:t>2022</a:t>
            </a:r>
            <a:r>
              <a:rPr lang="en-US" dirty="0"/>
              <a:t>:</a:t>
            </a:r>
            <a:endParaRPr b="0" dirty="0"/>
          </a:p>
          <a:p>
            <a:pPr defTabSz="1024102">
              <a:spcBef>
                <a:spcPts val="420"/>
              </a:spcBef>
              <a:defRPr b="1"/>
            </a:pPr>
            <a:endParaRPr b="0" dirty="0"/>
          </a:p>
          <a:p>
            <a:pPr defTabSz="1024102">
              <a:spcBef>
                <a:spcPts val="420"/>
              </a:spcBef>
              <a:defRPr b="1"/>
            </a:pPr>
            <a:r>
              <a:rPr dirty="0"/>
              <a:t>Fondi Esterni</a:t>
            </a:r>
            <a:r>
              <a:rPr b="0" dirty="0" smtClean="0"/>
              <a:t>:</a:t>
            </a:r>
            <a:r>
              <a:rPr lang="en-US" b="0" dirty="0" smtClean="0"/>
              <a:t> </a:t>
            </a:r>
            <a:endParaRPr b="0" dirty="0">
              <a:solidFill>
                <a:schemeClr val="accent1">
                  <a:lumOff val="-13575"/>
                </a:schemeClr>
              </a:solidFill>
            </a:endParaRP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82" y="2442651"/>
            <a:ext cx="2109507" cy="218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167134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161</Words>
  <Application>Microsoft Macintosh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KM3</vt:lpstr>
      <vt:lpstr>KM3 2022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2021-06-29T12:27:39Z</dcterms:created>
  <dcterms:modified xsi:type="dcterms:W3CDTF">2021-06-29T14:36:41Z</dcterms:modified>
</cp:coreProperties>
</file>