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8" r:id="rId2"/>
    <p:sldId id="260" r:id="rId3"/>
    <p:sldId id="310" r:id="rId4"/>
    <p:sldId id="322" r:id="rId5"/>
    <p:sldId id="318" r:id="rId6"/>
    <p:sldId id="336" r:id="rId7"/>
    <p:sldId id="326" r:id="rId8"/>
    <p:sldId id="329" r:id="rId9"/>
    <p:sldId id="330" r:id="rId10"/>
    <p:sldId id="333" r:id="rId11"/>
    <p:sldId id="311" r:id="rId12"/>
    <p:sldId id="314" r:id="rId13"/>
    <p:sldId id="334" r:id="rId14"/>
    <p:sldId id="313" r:id="rId15"/>
    <p:sldId id="316" r:id="rId16"/>
    <p:sldId id="317" r:id="rId17"/>
    <p:sldId id="327" r:id="rId18"/>
    <p:sldId id="332" r:id="rId19"/>
    <p:sldId id="319" r:id="rId20"/>
    <p:sldId id="33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7B7"/>
    <a:srgbClr val="4FBBE4"/>
    <a:srgbClr val="714E9F"/>
    <a:srgbClr val="FF2592"/>
    <a:srgbClr val="F46100"/>
    <a:srgbClr val="E9E34E"/>
    <a:srgbClr val="283651"/>
    <a:srgbClr val="E6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41"/>
    <p:restoredTop sz="86398"/>
  </p:normalViewPr>
  <p:slideViewPr>
    <p:cSldViewPr snapToGrid="0" snapToObjects="1" showGuides="1">
      <p:cViewPr varScale="1">
        <p:scale>
          <a:sx n="93" d="100"/>
          <a:sy n="93" d="100"/>
        </p:scale>
        <p:origin x="248" y="82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C925861-376C-6146-B10D-7FF8D3B9A5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221374"/>
            <a:ext cx="7527294" cy="2629509"/>
          </a:xfrm>
        </p:spPr>
        <p:txBody>
          <a:bodyPr/>
          <a:lstStyle/>
          <a:p>
            <a:r>
              <a:rPr lang="it-IT" dirty="0"/>
              <a:t>Fare clic sull'icona per inserire un'immagine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A1C37-6459-B049-9FC3-CBFB1DF3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1380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EACC6D7-2098-C04C-863E-1C489AFAB9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38400" y="5005519"/>
            <a:ext cx="7315200" cy="73017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200" cap="none" spc="0" baseline="0">
                <a:solidFill>
                  <a:srgbClr val="2836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Istituto Nazionale di Fisica Nucleare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443648-EC3D-BE43-A087-162E85B7B2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25" y="1402481"/>
            <a:ext cx="2965450" cy="59093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Inserire data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42120736-D7DC-D54A-BC28-5263CCB271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123" y="5808660"/>
            <a:ext cx="4729453" cy="59093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Inserire relatore</a:t>
            </a:r>
          </a:p>
        </p:txBody>
      </p:sp>
      <p:sp>
        <p:nvSpPr>
          <p:cNvPr id="8" name="Parallelogramma 7">
            <a:extLst>
              <a:ext uri="{FF2B5EF4-FFF2-40B4-BE49-F238E27FC236}">
                <a16:creationId xmlns:a16="http://schemas.microsoft.com/office/drawing/2014/main" id="{AFB68A2C-12C1-F44A-9745-8DEE5DEAEC8E}"/>
              </a:ext>
            </a:extLst>
          </p:cNvPr>
          <p:cNvSpPr/>
          <p:nvPr userDrawn="1"/>
        </p:nvSpPr>
        <p:spPr>
          <a:xfrm flipV="1">
            <a:off x="6001554" y="2219324"/>
            <a:ext cx="8124753" cy="2631559"/>
          </a:xfrm>
          <a:prstGeom prst="parallelogram">
            <a:avLst>
              <a:gd name="adj" fmla="val 47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2659881-7594-E14E-8132-EFA8CF997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45" y="2219325"/>
            <a:ext cx="393990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O FOTO CHI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4EFA5F-72C9-8D4A-A0C8-421511FAFC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9B0B72A-A6C1-1249-88B9-6D9907833940}"/>
              </a:ext>
            </a:extLst>
          </p:cNvPr>
          <p:cNvSpPr/>
          <p:nvPr userDrawn="1"/>
        </p:nvSpPr>
        <p:spPr>
          <a:xfrm>
            <a:off x="8159505" y="758952"/>
            <a:ext cx="3443590" cy="5330952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699C15A-FD59-674C-B5BB-AD3BA9887745}"/>
              </a:ext>
            </a:extLst>
          </p:cNvPr>
          <p:cNvSpPr txBox="1">
            <a:spLocks/>
          </p:cNvSpPr>
          <p:nvPr userDrawn="1"/>
        </p:nvSpPr>
        <p:spPr>
          <a:xfrm>
            <a:off x="8412423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66" y="2339471"/>
            <a:ext cx="6096001" cy="1089529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5A3EF7-880F-5B4D-A6F4-242C1C67F6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465" y="136525"/>
            <a:ext cx="4953002" cy="6128808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BB11BE-9127-D841-A036-D1F80B8F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3605785"/>
            <a:ext cx="5122333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884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07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98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5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9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5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19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7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0B738FA7-77CE-5442-A946-89B02CF38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05" y="6212534"/>
            <a:ext cx="2965450" cy="59093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Inserire data</a:t>
            </a: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7281E72-E017-C946-BD0B-FC962B4D3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41" y="538226"/>
            <a:ext cx="2686255" cy="1649528"/>
          </a:xfrm>
          <a:prstGeom prst="rect">
            <a:avLst/>
          </a:prstGeom>
        </p:spPr>
      </p:pic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6E9FE7C0-73C1-4141-AA4B-2FC6FD3F94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71000" y="762000"/>
            <a:ext cx="2921000" cy="5334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74358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EPRT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La data di oggi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Relatore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" y="5649360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B6E48B5A-B08E-CF46-ACD2-0C550C4B1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2" y="-1632674"/>
            <a:ext cx="1130935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EC46982-8F86-1646-85E2-CC96D5687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3429000"/>
            <a:ext cx="2549139" cy="1600200"/>
          </a:xfrm>
          <a:prstGeom prst="rect">
            <a:avLst/>
          </a:prstGeom>
          <a:noFill/>
          <a:ln>
            <a:noFill/>
          </a:ln>
          <a:effectLst>
            <a:reflection blurRad="76200" stA="51000" endPos="36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2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 NER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03E513-6E3B-FD40-83E7-4A25CC1D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E36ABE-CF9E-A24F-BF3A-1DB7650D9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215" y="6361475"/>
            <a:ext cx="6523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O FOTO SCUR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9138E99E-1F07-D041-8818-1CE2AD2CF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03E513-6E3B-FD40-83E7-4A25CC1D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E36ABE-CF9E-A24F-BF3A-1DB7650D9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698" y="6361475"/>
            <a:ext cx="6523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O FOTO SCURA_box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9138E99E-1F07-D041-8818-1CE2AD2CF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03E513-6E3B-FD40-83E7-4A25CC1D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E1088F-5AD7-6F4C-A34D-16EA33B5D842}"/>
              </a:ext>
            </a:extLst>
          </p:cNvPr>
          <p:cNvSpPr/>
          <p:nvPr userDrawn="1"/>
        </p:nvSpPr>
        <p:spPr>
          <a:xfrm>
            <a:off x="8159505" y="758952"/>
            <a:ext cx="3443590" cy="5330952"/>
          </a:xfrm>
          <a:prstGeom prst="rect">
            <a:avLst/>
          </a:prstGeom>
          <a:solidFill>
            <a:schemeClr val="bg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299FF3-353A-9C41-A2AB-F30B56B6767F}"/>
              </a:ext>
            </a:extLst>
          </p:cNvPr>
          <p:cNvSpPr txBox="1">
            <a:spLocks/>
          </p:cNvSpPr>
          <p:nvPr userDrawn="1"/>
        </p:nvSpPr>
        <p:spPr>
          <a:xfrm>
            <a:off x="8412423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E36ABE-CF9E-A24F-BF3A-1DB7650D9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7578" y="6361475"/>
            <a:ext cx="6523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4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25199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O FOTO CHI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4EFA5F-72C9-8D4A-A0C8-421511FAFC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132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dirty="0"/>
              <a:t>25 gennaio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dirty="0"/>
              <a:t>Relatore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5091" y="127381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6D6D798-1883-974D-96D0-4E82B243DEDE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2BF5E6-30D1-3E49-BCD8-2D81D3171FD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80755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2" r:id="rId2"/>
    <p:sldLayoutId id="2147483728" r:id="rId3"/>
    <p:sldLayoutId id="2147483723" r:id="rId4"/>
    <p:sldLayoutId id="2147483725" r:id="rId5"/>
    <p:sldLayoutId id="2147483729" r:id="rId6"/>
    <p:sldLayoutId id="2147483724" r:id="rId7"/>
    <p:sldLayoutId id="2147483731" r:id="rId8"/>
    <p:sldLayoutId id="2147483727" r:id="rId9"/>
    <p:sldLayoutId id="2147483730" r:id="rId10"/>
    <p:sldLayoutId id="2147483726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9" r:id="rId17"/>
    <p:sldLayoutId id="214748372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ma1.infn.it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n.it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.infn.it/" TargetMode="External"/><Relationship Id="rId2" Type="http://schemas.openxmlformats.org/officeDocument/2006/relationships/hyperlink" Target="http://www.infn.it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.infn.it/" TargetMode="External"/><Relationship Id="rId2" Type="http://schemas.openxmlformats.org/officeDocument/2006/relationships/hyperlink" Target="http://www.infn.it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C7F26-FF17-3146-8751-E9C7BEBB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Nuovo sito web della Sezione di Roma</a:t>
            </a:r>
          </a:p>
        </p:txBody>
      </p:sp>
    </p:spTree>
    <p:extLst>
      <p:ext uri="{BB962C8B-B14F-4D97-AF65-F5344CB8AC3E}">
        <p14:creationId xmlns:p14="http://schemas.microsoft.com/office/powerpoint/2010/main" val="180199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C64A5-C09E-D942-BCC8-5A268485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56" y="233863"/>
            <a:ext cx="4846888" cy="590931"/>
          </a:xfrm>
        </p:spPr>
        <p:txBody>
          <a:bodyPr/>
          <a:lstStyle/>
          <a:p>
            <a:r>
              <a:rPr lang="it-IT" dirty="0" err="1"/>
              <a:t>Footer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1C94D3-8097-6442-A4B2-035EA6911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86" y="4690775"/>
            <a:ext cx="10390909" cy="2217525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Composto da varie sezioni contenenti:</a:t>
            </a:r>
          </a:p>
          <a:p>
            <a:pPr algn="just"/>
            <a:r>
              <a:rPr lang="it-IT" sz="3200" dirty="0"/>
              <a:t>Informazioni della sezione, Social, La privacy policy </a:t>
            </a:r>
          </a:p>
          <a:p>
            <a:pPr algn="just"/>
            <a:r>
              <a:rPr lang="it-IT" sz="3200" dirty="0"/>
              <a:t>La PEC , Ultimo aggiornamento ecc.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011CE6-0249-F24D-AE3C-10B12234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86" y="824794"/>
            <a:ext cx="9638641" cy="32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4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31285-1AF2-DF4D-9EB2-2D7367A3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432" y="617298"/>
            <a:ext cx="6096001" cy="590931"/>
          </a:xfrm>
        </p:spPr>
        <p:txBody>
          <a:bodyPr/>
          <a:lstStyle/>
          <a:p>
            <a:r>
              <a:rPr lang="it-IT" dirty="0"/>
              <a:t>Home page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3BF743-E025-F54D-B201-27B6C7AC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1482436"/>
            <a:ext cx="6341534" cy="4782897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composta da: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sz="2400" dirty="0"/>
              <a:t>Una </a:t>
            </a:r>
            <a:r>
              <a:rPr lang="it-IT" sz="2400" dirty="0" err="1"/>
              <a:t>photogallery</a:t>
            </a:r>
            <a:r>
              <a:rPr lang="it-IT" sz="2400" dirty="0"/>
              <a:t> in alto dove poter mettere foto di interesse.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 sinistra i link esterni Nazionali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 A destra link interni al sito in evidenza (possono cambiare nel tempo secondo le esigenze).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AL centro le notizie scientifiche.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Gli avvisi della Sezione.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Tutti i contenuti di questa pagina sono sotto la supervisione del Direttore.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14E603-CDE5-8C49-A921-C4A8564D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5" y="592667"/>
            <a:ext cx="5374971" cy="58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8263D-3B0C-9C48-9190-E48D234B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64" y="363104"/>
            <a:ext cx="6096001" cy="590931"/>
          </a:xfrm>
        </p:spPr>
        <p:txBody>
          <a:bodyPr/>
          <a:lstStyle/>
          <a:p>
            <a:r>
              <a:rPr lang="it-IT" dirty="0"/>
              <a:t>CSN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B180AC-3F93-9344-8BB1-57B79A9B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55" y="5015085"/>
            <a:ext cx="10561588" cy="173207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Una descrizione con foto.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Sulla destra il menu di navigazione terzo livello dove  troviamo tutti gli esperimenti.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il coordinatore. 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0EADAD73-4738-D043-95DD-EC518013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56" y="809973"/>
            <a:ext cx="9873287" cy="40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8263D-3B0C-9C48-9190-E48D234B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66" y="297201"/>
            <a:ext cx="6096001" cy="590931"/>
          </a:xfrm>
        </p:spPr>
        <p:txBody>
          <a:bodyPr/>
          <a:lstStyle/>
          <a:p>
            <a:r>
              <a:rPr lang="it-IT" dirty="0"/>
              <a:t>Esperimenti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B180AC-3F93-9344-8BB1-57B79A9B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888133"/>
            <a:ext cx="6299970" cy="393325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Una descrizione con foto.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 Link ai siti web esterni.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Opportunità di tesi.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Responsabile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Afferenti (elementi selezionabili con apertura pagina elenco telefonico).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0BC2BC7-167B-F54B-845F-1B7128BD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284663"/>
            <a:ext cx="5227917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31285-1AF2-DF4D-9EB2-2D7367A3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66" y="592667"/>
            <a:ext cx="6096001" cy="590931"/>
          </a:xfrm>
        </p:spPr>
        <p:txBody>
          <a:bodyPr/>
          <a:lstStyle/>
          <a:p>
            <a:r>
              <a:rPr lang="it-IT" dirty="0"/>
              <a:t>Elenco Telefonico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3BF743-E025-F54D-B201-27B6C7AC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1183598"/>
            <a:ext cx="6341534" cy="5081735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100" dirty="0"/>
              <a:t>Collegato con i dati di LDAP Nazionale (si aggiorna nel tempo).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100" dirty="0"/>
              <a:t>Possibilità di aggiungere tramite la pagina il «Il mio profilo» accedendo con le credenziali AAI  i dati personali: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foto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qualifica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email alternativa.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telefono alternativo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o più locazioni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o più afferenze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sito web personale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100" dirty="0"/>
              <a:t>La ricerca si può effettuare tramite campo nome, cognome o cliccare su una lettera.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100" dirty="0"/>
              <a:t>Verrà mostrata una lista di nomi cliccabili. (Apertura scheda con le informazioni).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ADB5E9-8EA7-014C-A057-EE4FB8BE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43"/>
            <a:ext cx="5479784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6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BACC9-4E28-B344-B01A-750BBB3B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775" y="239665"/>
            <a:ext cx="6096001" cy="590931"/>
          </a:xfrm>
        </p:spPr>
        <p:txBody>
          <a:bodyPr/>
          <a:lstStyle/>
          <a:p>
            <a:r>
              <a:rPr lang="it-IT" dirty="0"/>
              <a:t>Seminari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2B70D4-9EC4-2345-8952-F6793CE30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830596"/>
            <a:ext cx="6276110" cy="5492273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Dopo discussione con le responsabili dei seminari Chiara Rovelli e Laura Cardani abbiamo definito la struttura della pagina dei seminari INFN.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 con una descrizione  del seminario foto e i dettagli, link a video ecc.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Sulla destra nel menù di terzo livello si può accedere alla pagina dei seminari passati.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31A0F1-D7F9-4C4C-B100-D0800283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" y="181561"/>
            <a:ext cx="5527177" cy="61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44B3B-AFC1-B44A-A9D5-51AB3F1F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31" y="841966"/>
            <a:ext cx="6096001" cy="590931"/>
          </a:xfrm>
        </p:spPr>
        <p:txBody>
          <a:bodyPr/>
          <a:lstStyle/>
          <a:p>
            <a:pPr algn="ctr"/>
            <a:r>
              <a:rPr lang="it-IT" dirty="0"/>
              <a:t>Form di richiesta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48C537-66E2-304D-850B-B6E69B2D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9091" y="1682196"/>
            <a:ext cx="6915763" cy="458313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Alcune pagine richiedono l’ autorizzazione AAI per potervi accedere come i </a:t>
            </a:r>
            <a:r>
              <a:rPr lang="it-IT" sz="2800" dirty="0" err="1"/>
              <a:t>form</a:t>
            </a:r>
            <a:r>
              <a:rPr lang="it-IT" sz="2800" dirty="0"/>
              <a:t> di richiesta per i Servizi e i dipendenti con invio di email ai responsabili.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22ACCA-1CBA-8941-88E0-7E799972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3" y="851699"/>
            <a:ext cx="3898477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C64A5-C09E-D942-BCC8-5A268485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942" y="277091"/>
            <a:ext cx="4846888" cy="590931"/>
          </a:xfrm>
        </p:spPr>
        <p:txBody>
          <a:bodyPr/>
          <a:lstStyle/>
          <a:p>
            <a:r>
              <a:rPr lang="it-IT" dirty="0"/>
              <a:t>Versione mobile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1C94D3-8097-6442-A4B2-035EA6911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5673" y="1149927"/>
            <a:ext cx="6293427" cy="484909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Un intestazione in alto con logo dell’ INFN.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Pulsante apertura menu.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Possibilità di cambiare lingua.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Barra di navigazione.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Contenuti a cascata scorrimento verticale.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Il </a:t>
            </a:r>
            <a:r>
              <a:rPr lang="it-IT" sz="2800" dirty="0" err="1"/>
              <a:t>footer</a:t>
            </a:r>
            <a:r>
              <a:rPr lang="it-IT" sz="2800" dirty="0"/>
              <a:t>.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D3D5FB-0135-E944-97D0-78B852C8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53" y="277091"/>
            <a:ext cx="3982103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C64A5-C09E-D942-BCC8-5A268485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851" y="304800"/>
            <a:ext cx="4846888" cy="590931"/>
          </a:xfrm>
        </p:spPr>
        <p:txBody>
          <a:bodyPr/>
          <a:lstStyle/>
          <a:p>
            <a:r>
              <a:rPr lang="it-IT" dirty="0"/>
              <a:t>Menu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1C94D3-8097-6442-A4B2-035EA6911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3491" y="1149928"/>
            <a:ext cx="6085609" cy="969818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Un menu per mobile che si sviluppa in verticale di primo e secondo livello.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2DACE3-5700-F845-A858-8E80D873D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53" y="277091"/>
            <a:ext cx="3982103" cy="64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805A1-391A-0C4A-9D00-75E1191E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65" y="400741"/>
            <a:ext cx="6096001" cy="590931"/>
          </a:xfrm>
        </p:spPr>
        <p:txBody>
          <a:bodyPr/>
          <a:lstStyle/>
          <a:p>
            <a:r>
              <a:rPr lang="it-IT" dirty="0"/>
              <a:t>Manutenzione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2F0B7F-FD2F-3946-94BF-5C1D6DA0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54" y="1131810"/>
            <a:ext cx="11091664" cy="521461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Piero Gatta si occuperà della manutenzione della struttura.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Per i contenuti 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parte Scientifica Claudia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Tomei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parte Istituzionale e Homepage Mauro Mancini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Seminari Laura Cardani e Chiara Rovelli.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Alessandro </a:t>
            </a:r>
            <a:r>
              <a:rPr lang="it-IT" sz="2400" dirty="0" err="1"/>
              <a:t>Ruggieri</a:t>
            </a:r>
            <a:r>
              <a:rPr lang="it-IT" sz="2400" dirty="0"/>
              <a:t> per le modifiche all’elenco telefonico.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A. </a:t>
            </a:r>
            <a:r>
              <a:rPr lang="it-IT" sz="2400" dirty="0" err="1"/>
              <a:t>Ruggieri</a:t>
            </a:r>
            <a:r>
              <a:rPr lang="it-IT" sz="2400" dirty="0"/>
              <a:t>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P. Gatta manutenzione straordinaria.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versione in inglese seguirà non appena verrà rilasciata la versione finale del sito. Una società esterna ha già ricevuto l'ordine ed è in attesa del testo in italiano».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Il GDL rimarrà in carica per un periodo lungo, fino al raggiungimento di una situazione di regime. Con possibilità di includere nuovi membri per garantire il turnover.</a:t>
            </a:r>
          </a:p>
          <a:p>
            <a:endParaRPr lang="it-IT" sz="2400" dirty="0"/>
          </a:p>
          <a:p>
            <a:pPr fontAlgn="base"/>
            <a:br>
              <a:rPr lang="it-IT" dirty="0"/>
            </a:b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Immagine che contiene testo, giallo, blu, colorato&#10;&#10;Descrizione generata automaticamente">
            <a:extLst>
              <a:ext uri="{FF2B5EF4-FFF2-40B4-BE49-F238E27FC236}">
                <a16:creationId xmlns:a16="http://schemas.microsoft.com/office/drawing/2014/main" id="{D9BEF8F9-1375-EE42-AF3C-CD059636E9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104" b="23104"/>
          <a:stretch>
            <a:fillRect/>
          </a:stretch>
        </p:blipFill>
        <p:spPr>
          <a:xfrm>
            <a:off x="-1" y="2221374"/>
            <a:ext cx="7394576" cy="2629509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83228786-D527-6842-82EB-C336E659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CDS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42D4B1-6088-514E-8BEE-99B2B5896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Istituto Nazionale di Fisica Nucleare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D30094-D376-5648-A564-D9AB238650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09/06/2021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19CACCF-7464-DC43-8743-5B436E14E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Piero Gatta</a:t>
            </a:r>
          </a:p>
        </p:txBody>
      </p:sp>
    </p:spTree>
    <p:extLst>
      <p:ext uri="{BB962C8B-B14F-4D97-AF65-F5344CB8AC3E}">
        <p14:creationId xmlns:p14="http://schemas.microsoft.com/office/powerpoint/2010/main" val="361034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805A1-391A-0C4A-9D00-75E1191E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65" y="400741"/>
            <a:ext cx="6096001" cy="590931"/>
          </a:xfrm>
        </p:spPr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2F0B7F-FD2F-3946-94BF-5C1D6DA0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09" y="1103060"/>
            <a:ext cx="11091664" cy="52146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 questa fase di test abbiamo ricevuto alcuni commenti, estetici, sull'elenco del telefono,</a:t>
            </a:r>
            <a:br>
              <a:rPr lang="it-IT" sz="2400" dirty="0"/>
            </a:br>
            <a:r>
              <a:rPr lang="it-IT" dirty="0"/>
              <a:t>sui contratti etc.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Abbiamo implementato quanto più possibile le modifiche richieste.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attendiamo fino al 13 giugno. Poi</a:t>
            </a:r>
            <a:r>
              <a:rPr lang="it-IT" sz="2400" dirty="0"/>
              <a:t> </a:t>
            </a:r>
            <a:r>
              <a:rPr lang="it-IT" dirty="0"/>
              <a:t>il nuovo sito andrà a rimpiazzare il vecchio al link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www.roma1.infn.it</a:t>
            </a:r>
            <a:r>
              <a:rPr lang="it-IT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Il vecchio sito sarà raggiungibile dal nuovo sito per un tempo limitato da definire, manderemo un email di avviso.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Aggiunta di un </a:t>
            </a:r>
            <a:r>
              <a:rPr lang="it-IT" dirty="0" err="1"/>
              <a:t>Sitemap</a:t>
            </a:r>
            <a:r>
              <a:rPr lang="it-IT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sz="2800" dirty="0"/>
              <a:t>Domande?</a:t>
            </a:r>
          </a:p>
          <a:p>
            <a:r>
              <a:rPr lang="it-IT" sz="2800" dirty="0"/>
              <a:t>Eventualmente mandate Email </a:t>
            </a:r>
            <a:r>
              <a:rPr lang="it-IT" sz="2800"/>
              <a:t>a nuovositosezione@roma1.infn.it.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055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83070-5F16-AE44-93BB-1D5D37B4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312141"/>
            <a:ext cx="6096001" cy="646331"/>
          </a:xfrm>
        </p:spPr>
        <p:txBody>
          <a:bodyPr/>
          <a:lstStyle/>
          <a:p>
            <a:r>
              <a:rPr lang="it-IT" sz="4000" dirty="0"/>
              <a:t>Gruppo Di Lavoro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37CEA1-E771-BD48-8064-1677683F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904" y="1338548"/>
            <a:ext cx="10663880" cy="4555628"/>
          </a:xfrm>
        </p:spPr>
        <p:txBody>
          <a:bodyPr>
            <a:normAutofit fontScale="70000" lnSpcReduction="20000"/>
          </a:bodyPr>
          <a:lstStyle/>
          <a:p>
            <a:r>
              <a:rPr lang="it-IT" sz="4600" dirty="0"/>
              <a:t>Il gruppo di lavoro </a:t>
            </a:r>
            <a:r>
              <a:rPr lang="it-IT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Coordinato da </a:t>
            </a:r>
            <a:r>
              <a:rPr lang="it-IT" sz="4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Roberta </a:t>
            </a:r>
            <a:r>
              <a:rPr lang="it-IT" sz="4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Santacesaria</a:t>
            </a:r>
            <a:endParaRPr lang="it-IT" sz="4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4600" dirty="0"/>
              <a:t>Costituito da:</a:t>
            </a:r>
          </a:p>
          <a:p>
            <a:endParaRPr lang="it-IT" sz="4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Gaia De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Pedis</a:t>
            </a:r>
            <a:endParaRPr lang="it-IT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 De Salvo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Piero Gatta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Mauro Mancini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Ruggieri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Claudia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Tomei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it-IT" sz="4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13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83070-5F16-AE44-93BB-1D5D37B4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312141"/>
            <a:ext cx="6096001" cy="646331"/>
          </a:xfrm>
        </p:spPr>
        <p:txBody>
          <a:bodyPr/>
          <a:lstStyle/>
          <a:p>
            <a:r>
              <a:rPr lang="it-IT" sz="4000" dirty="0"/>
              <a:t>Mandato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37CEA1-E771-BD48-8064-1677683F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904" y="1338548"/>
            <a:ext cx="10663880" cy="4555628"/>
          </a:xfrm>
        </p:spPr>
        <p:txBody>
          <a:bodyPr>
            <a:normAutofit/>
          </a:bodyPr>
          <a:lstStyle/>
          <a:p>
            <a:r>
              <a:rPr lang="it-IT" sz="3200" dirty="0"/>
              <a:t>Realizzazione di un sito web per la Sezione di Roma, con le seguenti caratteristiche:</a:t>
            </a:r>
          </a:p>
          <a:p>
            <a:endParaRPr lang="it-IT" sz="3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Stile grafico del sito web Nazionale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www.infn.it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Responsive. (Compatibile su dispositivi mobili come Tablet e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smartphone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Versione anche nella lingua Inglese.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98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E331-4016-1446-B1B8-42A269B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136524"/>
            <a:ext cx="6096001" cy="590931"/>
          </a:xfrm>
        </p:spPr>
        <p:txBody>
          <a:bodyPr/>
          <a:lstStyle/>
          <a:p>
            <a:r>
              <a:rPr lang="it-IT" dirty="0"/>
              <a:t>Accessibilità siti INFN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7F2694-AFC0-C94E-B72E-944177DF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57" y="727455"/>
            <a:ext cx="11196451" cy="55378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A metà lavoro è stato creato un gruppo nazionale della CCR con il nome ASW per l’adeguamento dei siti istituzionali dell’ INFN a rispettare le regole di accessibilità.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Afferenti della sezione sono Piero Gatta e Alessandro </a:t>
            </a:r>
            <a:r>
              <a:rPr lang="it-IT" sz="2800" dirty="0" err="1"/>
              <a:t>Ruggieri</a:t>
            </a:r>
            <a:r>
              <a:rPr lang="it-IT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Il mandato di questo gruppo della CCR è riassumibile nei seguenti punti: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identificazione ed implementazione di un meccanismo per verificare la compatibilità dei siti web con le norme sui criteri di accessibilità che sia fruibile al personale tecnico che gestisce i siti web dell’INFN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modifica del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template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riferimento per i siti delle sedi in modo da renderlo conforme alle norme sulla accessibilità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progettazione e installazione della soluzione tecnologica per il nuovo sito web istituzionale dell’Ente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www.infn.it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per l’Amministrazione Centrale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www.ac.infn.it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58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E331-4016-1446-B1B8-42A269B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136524"/>
            <a:ext cx="6096001" cy="590931"/>
          </a:xfrm>
        </p:spPr>
        <p:txBody>
          <a:bodyPr/>
          <a:lstStyle/>
          <a:p>
            <a:r>
              <a:rPr lang="it-IT" dirty="0"/>
              <a:t>Accessibilità siti INFN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D6533AA-3AE8-E541-816F-A43F6412FF79}"/>
              </a:ext>
            </a:extLst>
          </p:cNvPr>
          <p:cNvSpPr txBox="1">
            <a:spLocks/>
          </p:cNvSpPr>
          <p:nvPr/>
        </p:nvSpPr>
        <p:spPr>
          <a:xfrm>
            <a:off x="997527" y="1094500"/>
            <a:ext cx="10196944" cy="4989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aggiornamento o eventuale riprogettazione del </a:t>
            </a:r>
            <a:r>
              <a:rPr lang="it-IT" sz="2800" dirty="0" err="1"/>
              <a:t>template</a:t>
            </a:r>
            <a:r>
              <a:rPr lang="it-IT" sz="2800" dirty="0"/>
              <a:t> di riferimento per i siti web istituzionali delle strutture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definizione dei meccanismi per garantire la manutenzione dei siti e la loro evoluzione nel tempo, sia dal punto di vista tecnico che di contenuti</a:t>
            </a:r>
          </a:p>
          <a:p>
            <a:r>
              <a:rPr lang="it-IT" sz="2800" dirty="0"/>
              <a:t>L’orizzonte temporale per lo sviluppo dei siti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www.infn.it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/>
              <a:t>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www.ac.infn.it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/>
              <a:t>è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mesi.</a:t>
            </a:r>
          </a:p>
          <a:p>
            <a:r>
              <a:rPr lang="it-IT" sz="2800" dirty="0"/>
              <a:t>La tempistica per l’identificazione di strumenti per la misura di compatibilità con le norme </a:t>
            </a:r>
            <a:r>
              <a:rPr lang="it-IT" sz="2800" dirty="0" err="1"/>
              <a:t>AgID</a:t>
            </a:r>
            <a:r>
              <a:rPr lang="it-IT" sz="2800" dirty="0"/>
              <a:t> sulla  accessibilità e per adeguare il </a:t>
            </a:r>
            <a:r>
              <a:rPr lang="it-IT" sz="2800" dirty="0" err="1"/>
              <a:t>template</a:t>
            </a:r>
            <a:r>
              <a:rPr lang="it-IT" sz="2800" dirty="0"/>
              <a:t> di riferimento, incluso un processo di migrazione dei siti che attualmente lo usano, è di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6mesi.</a:t>
            </a:r>
          </a:p>
        </p:txBody>
      </p:sp>
    </p:spTree>
    <p:extLst>
      <p:ext uri="{BB962C8B-B14F-4D97-AF65-F5344CB8AC3E}">
        <p14:creationId xmlns:p14="http://schemas.microsoft.com/office/powerpoint/2010/main" val="181793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83070-5F16-AE44-93BB-1D5D37B4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339841"/>
            <a:ext cx="6096001" cy="590931"/>
          </a:xfrm>
        </p:spPr>
        <p:txBody>
          <a:bodyPr/>
          <a:lstStyle/>
          <a:p>
            <a:r>
              <a:rPr lang="it-IT" dirty="0"/>
              <a:t>Realizzazione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37CEA1-E771-BD48-8064-1677683F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904" y="1338548"/>
            <a:ext cx="10663880" cy="4555628"/>
          </a:xfrm>
        </p:spPr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JAVASCRIPT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senza utilizzo del CMS di riferimento per i siti web istituzionali delle strutture. (non idoneo).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rispetto delle norme di Accessibilità  (primi passi)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7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83070-5F16-AE44-93BB-1D5D37B4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339841"/>
            <a:ext cx="6096001" cy="590931"/>
          </a:xfrm>
        </p:spPr>
        <p:txBody>
          <a:bodyPr/>
          <a:lstStyle/>
          <a:p>
            <a:r>
              <a:rPr lang="it-IT" dirty="0"/>
              <a:t>Struttura delle pagine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37CEA1-E771-BD48-8064-1677683F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60" y="4386548"/>
            <a:ext cx="10663880" cy="161247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3200" dirty="0"/>
              <a:t>Un intestazione con logo INFN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/>
              <a:t>Un menu orizzontale a cascata di primo e secondo livello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/>
              <a:t>Selettore lingua del sito.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4E497B-AD5F-8C44-9A05-4BC84BD8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0" y="1450929"/>
            <a:ext cx="11712698" cy="22265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C46A0A-219E-D843-8133-483C86799929}"/>
              </a:ext>
            </a:extLst>
          </p:cNvPr>
          <p:cNvSpPr txBox="1"/>
          <p:nvPr/>
        </p:nvSpPr>
        <p:spPr>
          <a:xfrm>
            <a:off x="173835" y="2869012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4297B7"/>
                </a:solidFill>
              </a:rPr>
              <a:t>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63F38A-4B69-1346-9EBA-5B95545322A4}"/>
              </a:ext>
            </a:extLst>
          </p:cNvPr>
          <p:cNvSpPr txBox="1"/>
          <p:nvPr/>
        </p:nvSpPr>
        <p:spPr>
          <a:xfrm>
            <a:off x="154827" y="1901048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4297B7"/>
                </a:solidFill>
              </a:rPr>
              <a:t>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C0F50A-AFDF-1C48-8290-A7D937103447}"/>
              </a:ext>
            </a:extLst>
          </p:cNvPr>
          <p:cNvSpPr txBox="1"/>
          <p:nvPr/>
        </p:nvSpPr>
        <p:spPr>
          <a:xfrm>
            <a:off x="9144000" y="2885292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4297B7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421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83070-5F16-AE44-93BB-1D5D37B4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339841"/>
            <a:ext cx="6096001" cy="590931"/>
          </a:xfrm>
        </p:spPr>
        <p:txBody>
          <a:bodyPr/>
          <a:lstStyle/>
          <a:p>
            <a:r>
              <a:rPr lang="it-IT" dirty="0"/>
              <a:t>Barra di navigazione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37CEA1-E771-BD48-8064-1677683F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59" y="4905689"/>
            <a:ext cx="10663880" cy="161247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3200" dirty="0"/>
              <a:t>Una barra di navigazione indicante la posizione della pagina attuale all’interno del sito.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4E497B-AD5F-8C44-9A05-4BC84BD8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0" y="1450929"/>
            <a:ext cx="11712698" cy="22265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63F38A-4B69-1346-9EBA-5B95545322A4}"/>
              </a:ext>
            </a:extLst>
          </p:cNvPr>
          <p:cNvSpPr txBox="1"/>
          <p:nvPr/>
        </p:nvSpPr>
        <p:spPr>
          <a:xfrm>
            <a:off x="19324" y="374438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4297B7"/>
                </a:solidFill>
              </a:rPr>
              <a:t>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416986C-20EA-B342-9A77-F2E8252FD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5" y="3749164"/>
            <a:ext cx="11315537" cy="7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81565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COLORI INFN 1">
      <a:dk1>
        <a:srgbClr val="000000"/>
      </a:dk1>
      <a:lt1>
        <a:srgbClr val="FFFFFF"/>
      </a:lt1>
      <a:dk2>
        <a:srgbClr val="273551"/>
      </a:dk2>
      <a:lt2>
        <a:srgbClr val="E9E9E9"/>
      </a:lt2>
      <a:accent1>
        <a:srgbClr val="3284A4"/>
      </a:accent1>
      <a:accent2>
        <a:srgbClr val="F46100"/>
      </a:accent2>
      <a:accent3>
        <a:srgbClr val="82ACC6"/>
      </a:accent3>
      <a:accent4>
        <a:srgbClr val="FF2600"/>
      </a:accent4>
      <a:accent5>
        <a:srgbClr val="36C695"/>
      </a:accent5>
      <a:accent6>
        <a:srgbClr val="D5393D"/>
      </a:accent6>
      <a:hlink>
        <a:srgbClr val="B5B581"/>
      </a:hlink>
      <a:folHlink>
        <a:srgbClr val="7C7B5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3" id="{E42BDCAE-85FE-704E-AE37-D2DDF47C09FC}" vid="{0E677682-999B-404C-9EFE-01FC36AE42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2590</TotalTime>
  <Words>991</Words>
  <Application>Microsoft Macintosh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 2</vt:lpstr>
      <vt:lpstr>Cornice</vt:lpstr>
      <vt:lpstr>Nuovo sito web della Sezione di Roma</vt:lpstr>
      <vt:lpstr>CDS</vt:lpstr>
      <vt:lpstr>Gruppo Di Lavoro</vt:lpstr>
      <vt:lpstr>Mandato</vt:lpstr>
      <vt:lpstr>Accessibilità siti INFN</vt:lpstr>
      <vt:lpstr>Accessibilità siti INFN</vt:lpstr>
      <vt:lpstr>Realizzazione</vt:lpstr>
      <vt:lpstr>Struttura delle pagine</vt:lpstr>
      <vt:lpstr>Barra di navigazione</vt:lpstr>
      <vt:lpstr>Footer</vt:lpstr>
      <vt:lpstr>Home page</vt:lpstr>
      <vt:lpstr>CSN</vt:lpstr>
      <vt:lpstr>Esperimenti</vt:lpstr>
      <vt:lpstr>Elenco Telefonico</vt:lpstr>
      <vt:lpstr>Seminari</vt:lpstr>
      <vt:lpstr>Form di richiesta</vt:lpstr>
      <vt:lpstr>Versione mobile</vt:lpstr>
      <vt:lpstr>Menu</vt:lpstr>
      <vt:lpstr>Manutenzione</vt:lpstr>
      <vt:lpstr>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Cuicchio</dc:creator>
  <cp:lastModifiedBy>Microsoft Office User</cp:lastModifiedBy>
  <cp:revision>226</cp:revision>
  <dcterms:created xsi:type="dcterms:W3CDTF">2021-01-25T12:14:57Z</dcterms:created>
  <dcterms:modified xsi:type="dcterms:W3CDTF">2021-06-07T14:49:36Z</dcterms:modified>
</cp:coreProperties>
</file>