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6" r:id="rId2"/>
    <p:sldMasterId id="2147483761" r:id="rId3"/>
  </p:sldMasterIdLst>
  <p:notesMasterIdLst>
    <p:notesMasterId r:id="rId25"/>
  </p:notesMasterIdLst>
  <p:handoutMasterIdLst>
    <p:handoutMasterId r:id="rId26"/>
  </p:handoutMasterIdLst>
  <p:sldIdLst>
    <p:sldId id="439" r:id="rId4"/>
    <p:sldId id="602" r:id="rId5"/>
    <p:sldId id="658" r:id="rId6"/>
    <p:sldId id="603" r:id="rId7"/>
    <p:sldId id="607" r:id="rId8"/>
    <p:sldId id="610" r:id="rId9"/>
    <p:sldId id="651" r:id="rId10"/>
    <p:sldId id="652" r:id="rId11"/>
    <p:sldId id="654" r:id="rId12"/>
    <p:sldId id="653" r:id="rId13"/>
    <p:sldId id="668" r:id="rId14"/>
    <p:sldId id="656" r:id="rId15"/>
    <p:sldId id="657" r:id="rId16"/>
    <p:sldId id="659" r:id="rId17"/>
    <p:sldId id="662" r:id="rId18"/>
    <p:sldId id="663" r:id="rId19"/>
    <p:sldId id="664" r:id="rId20"/>
    <p:sldId id="665" r:id="rId21"/>
    <p:sldId id="660" r:id="rId22"/>
    <p:sldId id="621" r:id="rId23"/>
    <p:sldId id="661" r:id="rId24"/>
  </p:sldIdLst>
  <p:sldSz cx="9144000" cy="6858000" type="screen4x3"/>
  <p:notesSz cx="9979025" cy="68341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  <p15:guide id="3" orient="horz" pos="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449"/>
    <a:srgbClr val="FFFFFF"/>
    <a:srgbClr val="CCFF33"/>
    <a:srgbClr val="9E978A"/>
    <a:srgbClr val="868682"/>
    <a:srgbClr val="949492"/>
    <a:srgbClr val="FF9900"/>
    <a:srgbClr val="0000FF"/>
    <a:srgbClr val="CC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5104" autoAdjust="0"/>
  </p:normalViewPr>
  <p:slideViewPr>
    <p:cSldViewPr>
      <p:cViewPr varScale="1">
        <p:scale>
          <a:sx n="110" d="100"/>
          <a:sy n="110" d="100"/>
        </p:scale>
        <p:origin x="1662" y="90"/>
      </p:cViewPr>
      <p:guideLst>
        <p:guide orient="horz" pos="2160"/>
        <p:guide/>
        <p:guide orient="horz" pos="4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69D2C-5D7C-4755-AEDF-B2D250305298}" type="datetimeFigureOut">
              <a:rPr lang="it-IT" smtClean="0"/>
              <a:pPr/>
              <a:t>17/06/2021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AE05B-D3A9-4313-92D8-89CBFDE8F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310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000B3-5A24-4A3B-AF30-DDF49A0FA75E}" type="datetimeFigureOut">
              <a:rPr lang="it-IT" smtClean="0"/>
              <a:pPr/>
              <a:t>17/06/2021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2763"/>
            <a:ext cx="3416300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7903" y="3246239"/>
            <a:ext cx="7983220" cy="3075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F72A-5A18-4C0C-A3C9-8D6342BDA58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65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41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19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EF72A-5A18-4C0C-A3C9-8D6342BDA58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2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33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5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0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154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F72A-5A18-4C0C-A3C9-8D6342BDA583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69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EF72A-5A18-4C0C-A3C9-8D6342BDA58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70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2" name="Picture 66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F6E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" y="6600824"/>
            <a:ext cx="7096125" cy="257176"/>
          </a:xfrm>
        </p:spPr>
        <p:txBody>
          <a:bodyPr/>
          <a:lstStyle>
            <a:lvl1pPr>
              <a:defRPr sz="1600" b="1" baseline="0"/>
            </a:lvl1pPr>
          </a:lstStyle>
          <a:p>
            <a:pPr lvl="0"/>
            <a:r>
              <a:rPr lang="it-IT" dirty="0"/>
              <a:t>Inserire titolo presentazione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14825"/>
            <a:ext cx="5591175" cy="1666875"/>
          </a:xfrm>
        </p:spPr>
        <p:txBody>
          <a:bodyPr/>
          <a:lstStyle>
            <a:lvl1pPr>
              <a:defRPr sz="3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Titolo presentazione</a:t>
            </a:r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2" hasCustomPrompt="1"/>
          </p:nvPr>
        </p:nvSpPr>
        <p:spPr>
          <a:xfrm>
            <a:off x="7267575" y="200025"/>
            <a:ext cx="1609725" cy="10191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892205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7915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91338" y="34925"/>
            <a:ext cx="2057400" cy="59848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9138" y="34925"/>
            <a:ext cx="6019800" cy="59848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7855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719138" y="34925"/>
            <a:ext cx="8229600" cy="59848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8086725" y="173038"/>
            <a:ext cx="942975" cy="244475"/>
          </a:xfrm>
        </p:spPr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0060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2" name="Picture 66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F6E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" y="6600824"/>
            <a:ext cx="7096125" cy="257176"/>
          </a:xfrm>
        </p:spPr>
        <p:txBody>
          <a:bodyPr/>
          <a:lstStyle>
            <a:lvl1pPr>
              <a:defRPr sz="1600" b="1" baseline="0"/>
            </a:lvl1pPr>
          </a:lstStyle>
          <a:p>
            <a:pPr lvl="0"/>
            <a:r>
              <a:rPr lang="it-IT" dirty="0"/>
              <a:t>Inserire titolo presentazione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14825"/>
            <a:ext cx="5591175" cy="1666875"/>
          </a:xfrm>
        </p:spPr>
        <p:txBody>
          <a:bodyPr/>
          <a:lstStyle>
            <a:lvl1pPr>
              <a:defRPr sz="3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Titolo presentazione</a:t>
            </a:r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2" hasCustomPrompt="1"/>
          </p:nvPr>
        </p:nvSpPr>
        <p:spPr>
          <a:xfrm>
            <a:off x="7267575" y="200025"/>
            <a:ext cx="1609725" cy="10191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45064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2" name="Picture 66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F6E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" y="6600824"/>
            <a:ext cx="7096125" cy="257176"/>
          </a:xfrm>
        </p:spPr>
        <p:txBody>
          <a:bodyPr/>
          <a:lstStyle>
            <a:lvl1pPr>
              <a:defRPr sz="1600" b="1" baseline="0"/>
            </a:lvl1pPr>
          </a:lstStyle>
          <a:p>
            <a:pPr lvl="0"/>
            <a:r>
              <a:rPr lang="it-IT" dirty="0"/>
              <a:t>Inserire titolo presentazione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14825"/>
            <a:ext cx="5591175" cy="1666875"/>
          </a:xfrm>
        </p:spPr>
        <p:txBody>
          <a:bodyPr/>
          <a:lstStyle>
            <a:lvl1pPr>
              <a:defRPr sz="3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Titolo presentazione</a:t>
            </a:r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2" hasCustomPrompt="1"/>
          </p:nvPr>
        </p:nvSpPr>
        <p:spPr>
          <a:xfrm>
            <a:off x="7267575" y="200025"/>
            <a:ext cx="1609725" cy="10191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019195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2305050"/>
            <a:ext cx="8105775" cy="3714750"/>
          </a:xfrm>
        </p:spPr>
        <p:txBody>
          <a:bodyPr/>
          <a:lstStyle>
            <a:lvl1pPr marL="0" indent="0"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fld id="{4C5741AC-1563-4CE7-A904-7C350E15B502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25" algn="l"/>
                </a:tabLst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009651"/>
            <a:ext cx="7496175" cy="609600"/>
          </a:xfrm>
        </p:spPr>
        <p:txBody>
          <a:bodyPr/>
          <a:lstStyle>
            <a:lvl1pPr algn="ctr">
              <a:defRPr sz="2400" b="1"/>
            </a:lvl1pPr>
            <a:lvl5pPr>
              <a:defRPr/>
            </a:lvl5pPr>
          </a:lstStyle>
          <a:p>
            <a:pPr lvl="0"/>
            <a:r>
              <a:rPr lang="it-IT" dirty="0"/>
              <a:t>Titolo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3608662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fld id="{4C5741AC-1563-4CE7-A904-7C350E15B502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25" algn="l"/>
                </a:tabLst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595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0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fld id="{4C5741AC-1563-4CE7-A904-7C350E15B502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25" algn="l"/>
                </a:tabLst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7562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fld id="{4C5741AC-1563-4CE7-A904-7C350E15B502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25" algn="l"/>
                </a:tabLst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180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fld id="{4C5741AC-1563-4CE7-A904-7C350E15B502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25" algn="l"/>
                </a:tabLst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6484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2305050"/>
            <a:ext cx="8105775" cy="3714750"/>
          </a:xfrm>
        </p:spPr>
        <p:txBody>
          <a:bodyPr/>
          <a:lstStyle>
            <a:lvl1pPr marL="0" indent="0"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009651"/>
            <a:ext cx="7496175" cy="609600"/>
          </a:xfrm>
        </p:spPr>
        <p:txBody>
          <a:bodyPr/>
          <a:lstStyle>
            <a:lvl1pPr algn="ctr">
              <a:defRPr sz="2400" b="1"/>
            </a:lvl1pPr>
            <a:lvl5pPr>
              <a:defRPr/>
            </a:lvl5pPr>
          </a:lstStyle>
          <a:p>
            <a:pPr lvl="0"/>
            <a:r>
              <a:rPr lang="it-IT" dirty="0"/>
              <a:t>Titolo diapositiva</a:t>
            </a:r>
          </a:p>
        </p:txBody>
      </p:sp>
    </p:spTree>
    <p:extLst>
      <p:ext uri="{BB962C8B-B14F-4D97-AF65-F5344CB8AC3E}">
        <p14:creationId xmlns:p14="http://schemas.microsoft.com/office/powerpoint/2010/main" val="15473110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388424" y="173038"/>
            <a:ext cx="641276" cy="276999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46011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fld id="{4C5741AC-1563-4CE7-A904-7C350E15B502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25" algn="l"/>
                </a:tabLst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2483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fld id="{4C5741AC-1563-4CE7-A904-7C350E15B502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25" algn="l"/>
                </a:tabLst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15365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fld id="{4C5741AC-1563-4CE7-A904-7C350E15B502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25" algn="l"/>
                </a:tabLst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185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91338" y="34925"/>
            <a:ext cx="2057400" cy="59848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9138" y="34925"/>
            <a:ext cx="6019800" cy="59848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fld id="{4C5741AC-1563-4CE7-A904-7C350E15B502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25" algn="l"/>
                </a:tabLst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9215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719138" y="34925"/>
            <a:ext cx="8229600" cy="59848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8086725" y="173038"/>
            <a:ext cx="942975" cy="2444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fld id="{4C5741AC-1563-4CE7-A904-7C350E15B502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25" algn="l"/>
                </a:tabLst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12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2" name="Picture 66" descr="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F6E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" y="6600824"/>
            <a:ext cx="7096125" cy="257176"/>
          </a:xfrm>
        </p:spPr>
        <p:txBody>
          <a:bodyPr/>
          <a:lstStyle>
            <a:lvl1pPr>
              <a:defRPr sz="1600" b="1" baseline="0"/>
            </a:lvl1pPr>
          </a:lstStyle>
          <a:p>
            <a:pPr lvl="0"/>
            <a:r>
              <a:rPr lang="it-IT" dirty="0"/>
              <a:t>Inserire titolo presentazione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14825"/>
            <a:ext cx="5591175" cy="1666875"/>
          </a:xfrm>
        </p:spPr>
        <p:txBody>
          <a:bodyPr/>
          <a:lstStyle>
            <a:lvl1pPr>
              <a:defRPr sz="3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Titolo presentazione</a:t>
            </a:r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2" hasCustomPrompt="1"/>
          </p:nvPr>
        </p:nvSpPr>
        <p:spPr>
          <a:xfrm>
            <a:off x="7267575" y="200025"/>
            <a:ext cx="1609725" cy="10191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17616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B41F1-8E1C-4B88-B463-9D882B4E5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017E3AA-9967-4CA2-95EA-4DA489C5C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5BBF1D-36FF-494F-8B3C-BE167E874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51115-FF18-4A89-A09A-5D16E951CBD1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17/06/2021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BE880A-4F34-4C44-99B1-6A529E85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83C5C6-6A99-4BD7-B423-2A5A3F39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4900" y="173038"/>
            <a:ext cx="304800" cy="5539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fld id="{3AAA8618-2788-4F3E-9580-5ECA55A9DB6B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25" algn="l"/>
                </a:tabLst>
                <a:defRPr/>
              </a:pPr>
              <a:t>‹N›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421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84C3B-1162-4CB1-9E1B-DD42F2A53B05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17/06/2021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41AC-1563-4CE7-A904-7C350E15B50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5193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84C3B-1162-4CB1-9E1B-DD42F2A53B05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17/06/2021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41AC-1563-4CE7-A904-7C350E15B50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46072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64167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84C3B-1162-4CB1-9E1B-DD42F2A53B05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17/06/2021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41AC-1563-4CE7-A904-7C350E15B50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23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84C3B-1162-4CB1-9E1B-DD42F2A53B05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17/06/2021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41AC-1563-4CE7-A904-7C350E15B50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213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84C3B-1162-4CB1-9E1B-DD42F2A53B05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17/06/2021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41AC-1563-4CE7-A904-7C350E15B50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19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84C3B-1162-4CB1-9E1B-DD42F2A53B05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17/06/2021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41AC-1563-4CE7-A904-7C350E15B50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14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84C3B-1162-4CB1-9E1B-DD42F2A53B05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17/06/2021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41AC-1563-4CE7-A904-7C350E15B50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521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84C3B-1162-4CB1-9E1B-DD42F2A53B05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17/06/2021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41AC-1563-4CE7-A904-7C350E15B50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935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84C3B-1162-4CB1-9E1B-DD42F2A53B05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17/06/2021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41AC-1563-4CE7-A904-7C350E15B50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992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84C3B-1162-4CB1-9E1B-DD42F2A53B05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17/06/2021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41AC-1563-4CE7-A904-7C350E15B50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633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84C3B-1162-4CB1-9E1B-DD42F2A53B05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17/06/2021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41AC-1563-4CE7-A904-7C350E15B50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983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" y="6600824"/>
            <a:ext cx="7096125" cy="257176"/>
          </a:xfrm>
        </p:spPr>
        <p:txBody>
          <a:bodyPr/>
          <a:lstStyle>
            <a:lvl1pPr>
              <a:defRPr sz="1600" b="1" baseline="0"/>
            </a:lvl1pPr>
          </a:lstStyle>
          <a:p>
            <a:pPr lvl="0"/>
            <a:r>
              <a:rPr lang="it-IT" dirty="0"/>
              <a:t>Inserire titolo presentazione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14825"/>
            <a:ext cx="5591175" cy="1666875"/>
          </a:xfrm>
        </p:spPr>
        <p:txBody>
          <a:bodyPr/>
          <a:lstStyle>
            <a:lvl1pPr>
              <a:defRPr sz="3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Titolo presentazione</a:t>
            </a:r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2" hasCustomPrompt="1"/>
          </p:nvPr>
        </p:nvSpPr>
        <p:spPr>
          <a:xfrm>
            <a:off x="7267575" y="200025"/>
            <a:ext cx="1609725" cy="10191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415845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0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0675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3721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7552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388424" y="173038"/>
            <a:ext cx="641276" cy="276999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1</a:t>
            </a: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0" y="6577607"/>
            <a:ext cx="471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002774"/>
                </a:solidFill>
              </a:rPr>
              <a:t>Stefano Agosteo,</a:t>
            </a:r>
            <a:r>
              <a:rPr lang="it-IT" sz="1200" b="1" i="1" baseline="0" dirty="0">
                <a:solidFill>
                  <a:srgbClr val="002774"/>
                </a:solidFill>
              </a:rPr>
              <a:t> </a:t>
            </a:r>
            <a:r>
              <a:rPr lang="it-IT" sz="1200" b="1" i="1" dirty="0">
                <a:solidFill>
                  <a:srgbClr val="002774"/>
                </a:solidFill>
              </a:rPr>
              <a:t>NEPTUNE meeting, 18 </a:t>
            </a:r>
            <a:r>
              <a:rPr lang="it-IT" sz="1200" b="1" i="1" dirty="0" err="1">
                <a:solidFill>
                  <a:srgbClr val="002774"/>
                </a:solidFill>
              </a:rPr>
              <a:t>June</a:t>
            </a:r>
            <a:r>
              <a:rPr lang="it-IT" sz="1200" b="1" i="1" dirty="0">
                <a:solidFill>
                  <a:srgbClr val="002774"/>
                </a:solidFill>
              </a:rPr>
              <a:t> 2021</a:t>
            </a:r>
            <a:endParaRPr lang="it-IT" sz="1050" b="1" i="1" dirty="0">
              <a:solidFill>
                <a:srgbClr val="0027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047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1145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9751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Picture 78" descr="u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138" y="34925"/>
            <a:ext cx="5943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Titolo diapositiva</a:t>
            </a:r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66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il testo</a:t>
            </a:r>
          </a:p>
          <a:p>
            <a:pPr lvl="1"/>
            <a:r>
              <a:rPr lang="it-IT" altLang="it-IT"/>
              <a:t>Testo</a:t>
            </a:r>
          </a:p>
          <a:p>
            <a:pPr lvl="2"/>
            <a:r>
              <a:rPr lang="it-IT" altLang="it-IT"/>
              <a:t>Testo</a:t>
            </a:r>
          </a:p>
          <a:p>
            <a:pPr lvl="3"/>
            <a:r>
              <a:rPr lang="it-IT" altLang="it-IT"/>
              <a:t>testo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173038"/>
            <a:ext cx="30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tabLst>
                <a:tab pos="85725" algn="l"/>
              </a:tabLst>
              <a:defRPr/>
            </a:lvl1pPr>
          </a:lstStyle>
          <a:p>
            <a:fld id="{4C5741AC-1563-4CE7-A904-7C350E15B502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98" name="Picture 74" descr="powerpoint1_se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8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C80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4D8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4C80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Picture 78" descr="u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138" y="34925"/>
            <a:ext cx="5943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Titolo diapositiva</a:t>
            </a:r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66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il testo</a:t>
            </a:r>
          </a:p>
          <a:p>
            <a:pPr lvl="1"/>
            <a:r>
              <a:rPr lang="it-IT" altLang="it-IT"/>
              <a:t>Testo</a:t>
            </a:r>
          </a:p>
          <a:p>
            <a:pPr lvl="2"/>
            <a:r>
              <a:rPr lang="it-IT" altLang="it-IT"/>
              <a:t>Testo</a:t>
            </a:r>
          </a:p>
          <a:p>
            <a:pPr lvl="3"/>
            <a:r>
              <a:rPr lang="it-IT" altLang="it-IT"/>
              <a:t>testo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173038"/>
            <a:ext cx="30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tabLst>
                <a:tab pos="85725" algn="l"/>
              </a:tabLs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25" algn="l"/>
              </a:tabLst>
              <a:defRPr/>
            </a:pPr>
            <a:fld id="{4C5741AC-1563-4CE7-A904-7C350E15B502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25" algn="l"/>
                </a:tabLst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98" name="Picture 74" descr="powerpoint1_sec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4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ransition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C80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4D8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4C80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84C3B-1162-4CB1-9E1B-DD42F2A53B05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17/06/2021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741AC-1563-4CE7-A904-7C350E15B502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99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1331640" cy="9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043608" y="4653136"/>
            <a:ext cx="7740352" cy="16927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WG-3: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Microdosimetry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r>
              <a:rPr lang="en-US" sz="2600" b="1" i="1" dirty="0" err="1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PoliMi</a:t>
            </a:r>
            <a:r>
              <a:rPr lang="en-US" sz="2600" b="1" i="1" dirty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, LNL, LNS, TIFPA</a:t>
            </a:r>
          </a:p>
          <a:p>
            <a:pPr algn="ctr">
              <a:defRPr/>
            </a:pPr>
            <a:endParaRPr lang="en-US" sz="2600" b="1" i="1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Neptune meeting – 18 June 2021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87824" y="116632"/>
            <a:ext cx="61561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Sylfaen" panose="010A0502050306030303" pitchFamily="18" charset="0"/>
              </a:rPr>
              <a:t>NEPTUNE</a:t>
            </a:r>
          </a:p>
          <a:p>
            <a:pPr algn="ctr"/>
            <a:r>
              <a:rPr lang="en-US" sz="2000" b="1" dirty="0">
                <a:solidFill>
                  <a:srgbClr val="FF6600"/>
                </a:solidFill>
                <a:latin typeface="Sylfaen" panose="010A0502050306030303" pitchFamily="18" charset="0"/>
              </a:rPr>
              <a:t>Nuclear process-driven Enhancement of Proton</a:t>
            </a:r>
          </a:p>
          <a:p>
            <a:pPr algn="ctr"/>
            <a:r>
              <a:rPr lang="en-US" sz="2000" b="1" dirty="0">
                <a:solidFill>
                  <a:srgbClr val="FF6600"/>
                </a:solidFill>
                <a:latin typeface="Sylfaen" panose="010A0502050306030303" pitchFamily="18" charset="0"/>
              </a:rPr>
              <a:t>Therapy </a:t>
            </a:r>
            <a:r>
              <a:rPr lang="en-US" sz="2000" b="1" dirty="0" err="1">
                <a:solidFill>
                  <a:srgbClr val="FF6600"/>
                </a:solidFill>
                <a:latin typeface="Sylfaen" panose="010A0502050306030303" pitchFamily="18" charset="0"/>
              </a:rPr>
              <a:t>UNrav</a:t>
            </a:r>
            <a:r>
              <a:rPr lang="en-US" sz="2000" b="1" dirty="0">
                <a:solidFill>
                  <a:srgbClr val="FF6600"/>
                </a:solidFill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Sylfaen" panose="010A0502050306030303" pitchFamily="18" charset="0"/>
              </a:rPr>
              <a:t>Eled</a:t>
            </a:r>
            <a:endParaRPr lang="it-IT" sz="2000" b="1" dirty="0">
              <a:solidFill>
                <a:srgbClr val="FF66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27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Preliminary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results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@INFN-LNL – CN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accelerator</a:t>
            </a:r>
            <a:endParaRPr lang="it-IT" sz="2400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1DEF667D-2581-486A-8944-4CD82636F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362"/>
            <a:ext cx="5114877" cy="3838755"/>
          </a:xfrm>
          <a:prstGeom prst="rect">
            <a:avLst/>
          </a:prstGeom>
        </p:spPr>
      </p:pic>
      <p:sp>
        <p:nvSpPr>
          <p:cNvPr id="30" name="Processo 28">
            <a:extLst>
              <a:ext uri="{FF2B5EF4-FFF2-40B4-BE49-F238E27FC236}">
                <a16:creationId xmlns:a16="http://schemas.microsoft.com/office/drawing/2014/main" id="{13C2B808-5A65-4EE1-A0C2-76D5D6B26D0B}"/>
              </a:ext>
            </a:extLst>
          </p:cNvPr>
          <p:cNvSpPr/>
          <p:nvPr/>
        </p:nvSpPr>
        <p:spPr>
          <a:xfrm>
            <a:off x="583478" y="1519483"/>
            <a:ext cx="3312368" cy="664231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2 </a:t>
            </a:r>
            <a:r>
              <a:rPr lang="it-IT" b="1" dirty="0" err="1" smtClean="0">
                <a:solidFill>
                  <a:schemeClr val="tx2"/>
                </a:solidFill>
                <a:latin typeface="Sylfaen" panose="010A0502050306030303" pitchFamily="18" charset="0"/>
              </a:rPr>
              <a:t>MeV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p</a:t>
            </a:r>
            <a:r>
              <a:rPr lang="it-IT" b="1" dirty="0" err="1" smtClean="0">
                <a:solidFill>
                  <a:schemeClr val="tx2"/>
                </a:solidFill>
                <a:latin typeface="Sylfaen" panose="010A0502050306030303" pitchFamily="18" charset="0"/>
              </a:rPr>
              <a:t>rotons</a:t>
            </a:r>
            <a:r>
              <a:rPr lang="it-IT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(≈ 800 </a:t>
            </a:r>
            <a:r>
              <a:rPr lang="it-IT" b="1" dirty="0" err="1" smtClean="0">
                <a:solidFill>
                  <a:schemeClr val="tx2"/>
                </a:solidFill>
                <a:latin typeface="Sylfaen" panose="010A0502050306030303" pitchFamily="18" charset="0"/>
              </a:rPr>
              <a:t>keV</a:t>
            </a:r>
            <a:r>
              <a:rPr lang="it-IT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 on B target)</a:t>
            </a:r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9C97CD79-A96B-43FC-BC35-7998F76C7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39" y="2074146"/>
            <a:ext cx="5037995" cy="3781055"/>
          </a:xfrm>
          <a:prstGeom prst="rect">
            <a:avLst/>
          </a:prstGeom>
        </p:spPr>
      </p:pic>
      <p:sp>
        <p:nvSpPr>
          <p:cNvPr id="34" name="Processo 29">
            <a:extLst>
              <a:ext uri="{FF2B5EF4-FFF2-40B4-BE49-F238E27FC236}">
                <a16:creationId xmlns:a16="http://schemas.microsoft.com/office/drawing/2014/main" id="{2B2D75A8-98C1-4501-8E23-E781488AC078}"/>
              </a:ext>
            </a:extLst>
          </p:cNvPr>
          <p:cNvSpPr/>
          <p:nvPr/>
        </p:nvSpPr>
        <p:spPr>
          <a:xfrm>
            <a:off x="4771328" y="1519267"/>
            <a:ext cx="3744415" cy="664232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2.5 </a:t>
            </a:r>
            <a:r>
              <a:rPr lang="it-IT" b="1" dirty="0" err="1" smtClean="0">
                <a:solidFill>
                  <a:schemeClr val="tx2"/>
                </a:solidFill>
                <a:latin typeface="Sylfaen" panose="010A0502050306030303" pitchFamily="18" charset="0"/>
              </a:rPr>
              <a:t>MeVprotons</a:t>
            </a:r>
            <a:endParaRPr lang="it-IT" b="1" dirty="0" smtClean="0">
              <a:solidFill>
                <a:schemeClr val="tx2"/>
              </a:solidFill>
              <a:latin typeface="Sylfaen" panose="010A0502050306030303" pitchFamily="18" charset="0"/>
            </a:endParaRPr>
          </a:p>
          <a:p>
            <a:pPr algn="ctr">
              <a:defRPr/>
            </a:pPr>
            <a:r>
              <a:rPr lang="it-IT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(≈ 1.5 </a:t>
            </a:r>
            <a:r>
              <a:rPr lang="it-IT" b="1" dirty="0" err="1" smtClean="0">
                <a:solidFill>
                  <a:schemeClr val="tx2"/>
                </a:solidFill>
                <a:latin typeface="Sylfaen" panose="010A0502050306030303" pitchFamily="18" charset="0"/>
              </a:rPr>
              <a:t>MeV</a:t>
            </a:r>
            <a:r>
              <a:rPr lang="it-IT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 on B target)</a:t>
            </a:r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73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Measurements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@INFN-LNL – CN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accelerator</a:t>
            </a:r>
            <a:endParaRPr lang="it-IT" sz="2400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2F3CBB-102E-4CBB-A3B7-43D6418DA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42" y="2068018"/>
            <a:ext cx="4446496" cy="3370104"/>
          </a:xfrm>
          <a:prstGeom prst="rect">
            <a:avLst/>
          </a:prstGeom>
        </p:spPr>
      </p:pic>
      <p:sp>
        <p:nvSpPr>
          <p:cNvPr id="10" name="Processo 26">
            <a:extLst>
              <a:ext uri="{FF2B5EF4-FFF2-40B4-BE49-F238E27FC236}">
                <a16:creationId xmlns:a16="http://schemas.microsoft.com/office/drawing/2014/main" id="{ECA5A41C-EF68-4E28-B84F-BFB8B5EF037C}"/>
              </a:ext>
            </a:extLst>
          </p:cNvPr>
          <p:cNvSpPr/>
          <p:nvPr/>
        </p:nvSpPr>
        <p:spPr>
          <a:xfrm>
            <a:off x="1619672" y="1506897"/>
            <a:ext cx="1676401" cy="452054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Experimental</a:t>
            </a:r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Processo 27">
            <a:extLst>
              <a:ext uri="{FF2B5EF4-FFF2-40B4-BE49-F238E27FC236}">
                <a16:creationId xmlns:a16="http://schemas.microsoft.com/office/drawing/2014/main" id="{EF219328-90A1-421A-B946-DCBDC3541342}"/>
              </a:ext>
            </a:extLst>
          </p:cNvPr>
          <p:cNvSpPr/>
          <p:nvPr/>
        </p:nvSpPr>
        <p:spPr>
          <a:xfrm>
            <a:off x="6156176" y="1506897"/>
            <a:ext cx="1676401" cy="452054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6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Simulated</a:t>
            </a:r>
            <a:r>
              <a:rPr lang="it-IT" sz="1600" b="1" dirty="0">
                <a:solidFill>
                  <a:schemeClr val="tx2"/>
                </a:solidFill>
                <a:latin typeface="Sylfaen" panose="010A0502050306030303" pitchFamily="18" charset="0"/>
              </a:rPr>
              <a:t> (FLUKA)</a:t>
            </a:r>
          </a:p>
        </p:txBody>
      </p:sp>
      <p:sp>
        <p:nvSpPr>
          <p:cNvPr id="15" name="Processo 28">
            <a:extLst>
              <a:ext uri="{FF2B5EF4-FFF2-40B4-BE49-F238E27FC236}">
                <a16:creationId xmlns:a16="http://schemas.microsoft.com/office/drawing/2014/main" id="{FBA4385D-790D-492B-9925-414F0403DC19}"/>
              </a:ext>
            </a:extLst>
          </p:cNvPr>
          <p:cNvSpPr/>
          <p:nvPr/>
        </p:nvSpPr>
        <p:spPr>
          <a:xfrm>
            <a:off x="4077019" y="1288484"/>
            <a:ext cx="1161646" cy="664231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2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MeV</a:t>
            </a:r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  <a:p>
            <a:pPr algn="ctr">
              <a:defRPr/>
            </a:pP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protons</a:t>
            </a:r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2C2F428-7D62-49B5-868E-54DB18B83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5" y="2068018"/>
            <a:ext cx="4257194" cy="337010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CDF052D-5E70-43CD-87EB-0773F8D27D2A}"/>
              </a:ext>
            </a:extLst>
          </p:cNvPr>
          <p:cNvSpPr txBox="1"/>
          <p:nvPr/>
        </p:nvSpPr>
        <p:spPr>
          <a:xfrm>
            <a:off x="1403648" y="2564904"/>
            <a:ext cx="8899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err="1">
                <a:solidFill>
                  <a:srgbClr val="C00000"/>
                </a:solidFill>
              </a:rPr>
              <a:t>Threshold</a:t>
            </a:r>
            <a:endParaRPr lang="it-IT" sz="105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rocesso 37">
                <a:extLst>
                  <a:ext uri="{FF2B5EF4-FFF2-40B4-BE49-F238E27FC236}">
                    <a16:creationId xmlns:a16="http://schemas.microsoft.com/office/drawing/2014/main" id="{61EFA5CC-2E70-4A96-B82B-0A4F764EFBB3}"/>
                  </a:ext>
                </a:extLst>
              </p:cNvPr>
              <p:cNvSpPr/>
              <p:nvPr/>
            </p:nvSpPr>
            <p:spPr>
              <a:xfrm>
                <a:off x="1639889" y="5517232"/>
                <a:ext cx="1604393" cy="648072"/>
              </a:xfrm>
              <a:prstGeom prst="flowChartProcess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it-IT" sz="1600" b="1" dirty="0">
                    <a:solidFill>
                      <a:schemeClr val="tx2"/>
                    </a:solidFill>
                    <a:latin typeface="Sylfaen" panose="010A0502050306030303" pitchFamily="18" charset="0"/>
                  </a:rPr>
                  <a:t>alpha</a:t>
                </a:r>
                <a14:m>
                  <m:oMath xmlns:m="http://schemas.openxmlformats.org/officeDocument/2006/math">
                    <m:r>
                      <a:rPr lang="it-IT" sz="1600" b="1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it-IT" sz="1600" b="1" dirty="0">
                    <a:solidFill>
                      <a:schemeClr val="tx2"/>
                    </a:solidFill>
                    <a:latin typeface="Sylfaen" panose="010A0502050306030303" pitchFamily="18" charset="0"/>
                  </a:rPr>
                  <a:t>/ </a:t>
                </a:r>
                <a:r>
                  <a:rPr lang="it-IT" sz="1600" b="1" dirty="0" err="1">
                    <a:solidFill>
                      <a:schemeClr val="tx2"/>
                    </a:solidFill>
                    <a:latin typeface="Sylfaen" panose="010A0502050306030303" pitchFamily="18" charset="0"/>
                  </a:rPr>
                  <a:t>protons</a:t>
                </a:r>
                <a:endParaRPr lang="it-IT" sz="1600" b="1" dirty="0">
                  <a:solidFill>
                    <a:schemeClr val="tx2"/>
                  </a:solidFill>
                  <a:latin typeface="Sylfaen" panose="010A0502050306030303" pitchFamily="18" charset="0"/>
                </a:endParaRPr>
              </a:p>
              <a:p>
                <a:pPr algn="ctr">
                  <a:defRPr/>
                </a:pPr>
                <a:r>
                  <a:rPr lang="it-IT" sz="1600" b="1" dirty="0">
                    <a:solidFill>
                      <a:schemeClr val="tx2"/>
                    </a:solidFill>
                    <a:latin typeface="Sylfaen" panose="010A0502050306030303" pitchFamily="18" charset="0"/>
                  </a:rPr>
                  <a:t>3.92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𝟏𝟎</m:t>
                        </m:r>
                      </m:e>
                      <m:sup>
                        <m:r>
                          <a:rPr lang="it-IT" sz="16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it-IT" sz="16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𝟓</m:t>
                        </m:r>
                      </m:sup>
                    </m:sSup>
                    <m:r>
                      <a:rPr lang="it-IT" sz="1600" b="1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it-IT" sz="1600" b="1" dirty="0">
                  <a:solidFill>
                    <a:schemeClr val="tx2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8" name="Processo 37">
                <a:extLst>
                  <a:ext uri="{FF2B5EF4-FFF2-40B4-BE49-F238E27FC236}">
                    <a16:creationId xmlns:a16="http://schemas.microsoft.com/office/drawing/2014/main" id="{61EFA5CC-2E70-4A96-B82B-0A4F764EF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889" y="5517232"/>
                <a:ext cx="1604393" cy="648072"/>
              </a:xfrm>
              <a:prstGeom prst="flowChartProcess">
                <a:avLst/>
              </a:prstGeom>
              <a:blipFill>
                <a:blip r:embed="rId4"/>
                <a:stretch>
                  <a:fillRect b="-344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rocesso 38">
                <a:extLst>
                  <a:ext uri="{FF2B5EF4-FFF2-40B4-BE49-F238E27FC236}">
                    <a16:creationId xmlns:a16="http://schemas.microsoft.com/office/drawing/2014/main" id="{1B7E3926-3841-4B89-8A50-C08294FD9281}"/>
                  </a:ext>
                </a:extLst>
              </p:cNvPr>
              <p:cNvSpPr/>
              <p:nvPr/>
            </p:nvSpPr>
            <p:spPr>
              <a:xfrm>
                <a:off x="6052998" y="5517232"/>
                <a:ext cx="1656184" cy="648072"/>
              </a:xfrm>
              <a:prstGeom prst="flowChartProcess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it-IT" sz="1600" b="1" dirty="0">
                    <a:solidFill>
                      <a:schemeClr val="tx2"/>
                    </a:solidFill>
                    <a:latin typeface="Sylfaen" panose="010A0502050306030303" pitchFamily="18" charset="0"/>
                  </a:rPr>
                  <a:t>alpha</a:t>
                </a:r>
                <a14:m>
                  <m:oMath xmlns:m="http://schemas.openxmlformats.org/officeDocument/2006/math">
                    <m:r>
                      <a:rPr lang="it-IT" sz="1600" b="1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it-IT" sz="1600" b="1" dirty="0">
                    <a:solidFill>
                      <a:schemeClr val="tx2"/>
                    </a:solidFill>
                    <a:latin typeface="Sylfaen" panose="010A0502050306030303" pitchFamily="18" charset="0"/>
                  </a:rPr>
                  <a:t>/ </a:t>
                </a:r>
                <a:r>
                  <a:rPr lang="it-IT" sz="1600" b="1" dirty="0" err="1">
                    <a:solidFill>
                      <a:schemeClr val="tx2"/>
                    </a:solidFill>
                    <a:latin typeface="Sylfaen" panose="010A0502050306030303" pitchFamily="18" charset="0"/>
                  </a:rPr>
                  <a:t>protons</a:t>
                </a:r>
                <a:endParaRPr lang="it-IT" sz="1600" b="1" dirty="0">
                  <a:solidFill>
                    <a:schemeClr val="tx2"/>
                  </a:solidFill>
                  <a:latin typeface="Sylfaen" panose="010A0502050306030303" pitchFamily="18" charset="0"/>
                </a:endParaRPr>
              </a:p>
              <a:p>
                <a:pPr algn="ctr">
                  <a:defRPr/>
                </a:pPr>
                <a:r>
                  <a:rPr lang="it-IT" sz="1600" b="1" dirty="0">
                    <a:solidFill>
                      <a:schemeClr val="tx2"/>
                    </a:solidFill>
                    <a:latin typeface="Sylfaen" panose="010A0502050306030303" pitchFamily="18" charset="0"/>
                  </a:rPr>
                  <a:t>1.41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𝟏𝟎</m:t>
                        </m:r>
                      </m:e>
                      <m:sup>
                        <m:r>
                          <a:rPr lang="it-IT" sz="16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it-IT" sz="16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𝟓</m:t>
                        </m:r>
                      </m:sup>
                    </m:sSup>
                    <m:r>
                      <a:rPr lang="it-IT" sz="1600" b="1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it-IT" sz="1600" b="1" dirty="0">
                  <a:solidFill>
                    <a:schemeClr val="tx2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9" name="Processo 38">
                <a:extLst>
                  <a:ext uri="{FF2B5EF4-FFF2-40B4-BE49-F238E27FC236}">
                    <a16:creationId xmlns:a16="http://schemas.microsoft.com/office/drawing/2014/main" id="{1B7E3926-3841-4B89-8A50-C08294FD9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98" y="5517232"/>
                <a:ext cx="1656184" cy="648072"/>
              </a:xfrm>
              <a:prstGeom prst="flowChartProcess">
                <a:avLst/>
              </a:prstGeom>
              <a:blipFill>
                <a:blip r:embed="rId5"/>
                <a:stretch>
                  <a:fillRect b="-344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0908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Test of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Boron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loaded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TEPC @PoliMi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45C5140E-235E-415C-8BE1-C1A0627E7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5" t="9740" r="15000" b="20101"/>
          <a:stretch/>
        </p:blipFill>
        <p:spPr>
          <a:xfrm>
            <a:off x="395536" y="1052736"/>
            <a:ext cx="2736304" cy="252079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192084F-BFF5-4925-AAF7-6B647D5D3ADE}"/>
              </a:ext>
            </a:extLst>
          </p:cNvPr>
          <p:cNvSpPr txBox="1"/>
          <p:nvPr/>
        </p:nvSpPr>
        <p:spPr>
          <a:xfrm>
            <a:off x="3275856" y="1163039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Avalanche-confinement</a:t>
            </a:r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 TEPC: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Simulated</a:t>
            </a:r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 site sizes in the range 1 </a:t>
            </a:r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μm</a:t>
            </a:r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 - 25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Different</a:t>
            </a:r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 TE </a:t>
            </a:r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walls</a:t>
            </a:r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loaded</a:t>
            </a:r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/</a:t>
            </a:r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unloaded</a:t>
            </a:r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 with </a:t>
            </a:r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Boron</a:t>
            </a:r>
            <a:endParaRPr lang="it-IT" sz="2000" b="1" dirty="0">
              <a:solidFill>
                <a:schemeClr val="tx2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Microdosimetry</a:t>
            </a:r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at</a:t>
            </a:r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nanometric</a:t>
            </a:r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level</a:t>
            </a:r>
            <a:endParaRPr lang="it-IT" sz="2000" b="1" dirty="0">
              <a:solidFill>
                <a:schemeClr val="tx2"/>
              </a:solidFill>
              <a:latin typeface="Sylfaen" panose="010A0502050306030303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6548365-F971-4ABC-A2E4-192E4260F955}"/>
              </a:ext>
            </a:extLst>
          </p:cNvPr>
          <p:cNvSpPr txBox="1"/>
          <p:nvPr/>
        </p:nvSpPr>
        <p:spPr>
          <a:xfrm>
            <a:off x="3419872" y="3048557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Test inside the </a:t>
            </a:r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thermal</a:t>
            </a:r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sz="2000" b="1" dirty="0" err="1">
                <a:solidFill>
                  <a:schemeClr val="tx2"/>
                </a:solidFill>
                <a:latin typeface="Sylfaen" panose="010A0502050306030303" pitchFamily="18" charset="0"/>
              </a:rPr>
              <a:t>neutron</a:t>
            </a:r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 facility @PoliMi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AE31D1C-A465-455D-9DED-976A2E873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30171" r="10070" b="4152"/>
          <a:stretch/>
        </p:blipFill>
        <p:spPr bwMode="auto">
          <a:xfrm>
            <a:off x="2267743" y="3789040"/>
            <a:ext cx="4608513" cy="25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9666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nteprima immagine">
            <a:extLst>
              <a:ext uri="{FF2B5EF4-FFF2-40B4-BE49-F238E27FC236}">
                <a16:creationId xmlns:a16="http://schemas.microsoft.com/office/drawing/2014/main" id="{A3B3F58B-486D-4AC1-AC28-EF17264B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3904"/>
            <a:ext cx="4501872" cy="363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nteprima immagine">
            <a:extLst>
              <a:ext uri="{FF2B5EF4-FFF2-40B4-BE49-F238E27FC236}">
                <a16:creationId xmlns:a16="http://schemas.microsoft.com/office/drawing/2014/main" id="{BEF4B29E-BA42-4D34-93ED-0278FE00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3904"/>
            <a:ext cx="4547362" cy="367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Test of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Boron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loaded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TEPC @PoliMi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6548365-F971-4ABC-A2E4-192E4260F955}"/>
              </a:ext>
            </a:extLst>
          </p:cNvPr>
          <p:cNvSpPr txBox="1"/>
          <p:nvPr/>
        </p:nvSpPr>
        <p:spPr>
          <a:xfrm>
            <a:off x="2051720" y="126467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300 nm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29FF8E-E9B7-474B-9168-84E18688B5AE}"/>
              </a:ext>
            </a:extLst>
          </p:cNvPr>
          <p:cNvSpPr txBox="1"/>
          <p:nvPr/>
        </p:nvSpPr>
        <p:spPr>
          <a:xfrm>
            <a:off x="6300192" y="126467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  <a:latin typeface="Sylfaen" panose="010A0502050306030303" pitchFamily="18" charset="0"/>
              </a:rPr>
              <a:t>50 nm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AE6B911-2917-443D-8F18-B6ABFF657B17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6974335" y="3789041"/>
            <a:ext cx="189953" cy="2127446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929436-A940-4950-B771-0EE8DBB1B212}"/>
              </a:ext>
            </a:extLst>
          </p:cNvPr>
          <p:cNvSpPr txBox="1"/>
          <p:nvPr/>
        </p:nvSpPr>
        <p:spPr>
          <a:xfrm>
            <a:off x="3059832" y="5593321"/>
            <a:ext cx="3914503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Peak from the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Boron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Neutron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Capture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reaction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E5C7265-FAAC-49A7-B640-8FEED9CC7973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339752" y="3140968"/>
            <a:ext cx="720080" cy="277551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3526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B0D661A-D503-49BD-A665-DC08760E2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979885"/>
            <a:ext cx="6858000" cy="1241822"/>
          </a:xfrm>
        </p:spPr>
        <p:txBody>
          <a:bodyPr/>
          <a:lstStyle/>
          <a:p>
            <a:r>
              <a:rPr lang="it-IT" dirty="0" err="1"/>
              <a:t>Microdosimetria</a:t>
            </a:r>
            <a:r>
              <a:rPr lang="it-IT" dirty="0"/>
              <a:t> LNL </a:t>
            </a:r>
            <a:r>
              <a:rPr lang="it-IT" dirty="0" err="1"/>
              <a:t>Neptune</a:t>
            </a:r>
            <a:endParaRPr lang="en-GB" dirty="0"/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98DF5681-DAE4-49DE-840F-53C5BF7596D3}"/>
              </a:ext>
            </a:extLst>
          </p:cNvPr>
          <p:cNvSpPr txBox="1">
            <a:spLocks/>
          </p:cNvSpPr>
          <p:nvPr/>
        </p:nvSpPr>
        <p:spPr>
          <a:xfrm>
            <a:off x="4825093" y="1500784"/>
            <a:ext cx="4147457" cy="26433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Attività 2021</a:t>
            </a:r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F36D9015-8745-4C27-B851-E7E48D03024E}"/>
              </a:ext>
            </a:extLst>
          </p:cNvPr>
          <p:cNvGraphicFramePr>
            <a:graphicFrameLocks noGrp="1"/>
          </p:cNvGraphicFramePr>
          <p:nvPr/>
        </p:nvGraphicFramePr>
        <p:xfrm>
          <a:off x="230232" y="1908814"/>
          <a:ext cx="4212000" cy="356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000">
                  <a:extLst>
                    <a:ext uri="{9D8B030D-6E8A-4147-A177-3AD203B41FA5}">
                      <a16:colId xmlns:a16="http://schemas.microsoft.com/office/drawing/2014/main" val="3293297779"/>
                    </a:ext>
                  </a:extLst>
                </a:gridCol>
                <a:gridCol w="2106000">
                  <a:extLst>
                    <a:ext uri="{9D8B030D-6E8A-4147-A177-3AD203B41FA5}">
                      <a16:colId xmlns:a16="http://schemas.microsoft.com/office/drawing/2014/main" val="3304110505"/>
                    </a:ext>
                  </a:extLst>
                </a:gridCol>
              </a:tblGrid>
              <a:tr h="3569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Prevista: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turni di misura a LNS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turni di misura a Trento </a:t>
                      </a: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Riparazione TEPC a confinamento di valanga con catodi borati</a:t>
                      </a:r>
                      <a:endParaRPr lang="en-GB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Situazione effettiva:</a:t>
                      </a:r>
                      <a:endParaRPr lang="it-IT" sz="90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solidFill>
                            <a:srgbClr val="0070C0"/>
                          </a:solidFill>
                        </a:rPr>
                        <a:t>saltati a causa COVID + lavori a LNS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solidFill>
                            <a:srgbClr val="0070C0"/>
                          </a:solidFill>
                        </a:rPr>
                        <a:t>slittati a 2021  causa COVID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solidFill>
                            <a:srgbClr val="0070C0"/>
                          </a:solidFill>
                        </a:rPr>
                        <a:t>Rivelatore riparato e funzionante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solidFill>
                            <a:srgbClr val="0070C0"/>
                          </a:solidFill>
                        </a:rPr>
                        <a:t>(completati i test nel 2021)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solidFill>
                            <a:srgbClr val="0070C0"/>
                          </a:solidFill>
                        </a:rPr>
                        <a:t>Riparato anche il TEPC twin miniaturizzato, costituito da due sensori, uno con Boro e uno senza.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53186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98483086-C1A5-4E88-88D1-EEBBD7497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33811"/>
              </p:ext>
            </p:extLst>
          </p:nvPr>
        </p:nvGraphicFramePr>
        <p:xfrm>
          <a:off x="4795700" y="1908815"/>
          <a:ext cx="4212000" cy="352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000">
                  <a:extLst>
                    <a:ext uri="{9D8B030D-6E8A-4147-A177-3AD203B41FA5}">
                      <a16:colId xmlns:a16="http://schemas.microsoft.com/office/drawing/2014/main" val="3293297779"/>
                    </a:ext>
                  </a:extLst>
                </a:gridCol>
                <a:gridCol w="2106000">
                  <a:extLst>
                    <a:ext uri="{9D8B030D-6E8A-4147-A177-3AD203B41FA5}">
                      <a16:colId xmlns:a16="http://schemas.microsoft.com/office/drawing/2014/main" val="3304110505"/>
                    </a:ext>
                  </a:extLst>
                </a:gridCol>
              </a:tblGrid>
              <a:tr h="3523700">
                <a:tc>
                  <a:txBody>
                    <a:bodyPr/>
                    <a:lstStyle/>
                    <a:p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Prevista: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turni di misura a CNAO </a:t>
                      </a:r>
                    </a:p>
                    <a:p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turni di misura a Trento </a:t>
                      </a:r>
                    </a:p>
                    <a:p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Misure con Boro a diversi diametri simulati</a:t>
                      </a: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it-IT" sz="9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Doping del TEPC con Fluoro</a:t>
                      </a:r>
                      <a:endParaRPr lang="en-GB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Situazione effettiva: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attesa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attesa (primo test forse a fine giugno)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solidFill>
                            <a:srgbClr val="0070C0"/>
                          </a:solidFill>
                        </a:rPr>
                        <a:t>In attesa turni.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solidFill>
                            <a:srgbClr val="0070C0"/>
                          </a:solidFill>
                        </a:rPr>
                        <a:t>Completato test del rivelatore sul campo di neutroni termici di </a:t>
                      </a:r>
                      <a:r>
                        <a:rPr lang="it-IT" sz="900" b="0" dirty="0" err="1">
                          <a:solidFill>
                            <a:srgbClr val="0070C0"/>
                          </a:solidFill>
                        </a:rPr>
                        <a:t>Munes</a:t>
                      </a:r>
                      <a:r>
                        <a:rPr lang="it-IT" sz="900" b="0" dirty="0">
                          <a:solidFill>
                            <a:srgbClr val="0070C0"/>
                          </a:solidFill>
                        </a:rPr>
                        <a:t> (LNL)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solidFill>
                            <a:srgbClr val="0070C0"/>
                          </a:solidFill>
                        </a:rPr>
                        <a:t>Rinviato post analisi attenta delle misure con Boro (dobbiamo capire prima se si vede qualcosa con il Boro, perché con il Fluoro la sezione d’urto è ancora più bassa e il segnale più piccolo)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53186"/>
                  </a:ext>
                </a:extLst>
              </a:tr>
            </a:tbl>
          </a:graphicData>
        </a:graphic>
      </p:graphicFrame>
      <p:sp>
        <p:nvSpPr>
          <p:cNvPr id="11" name="Sottotitolo 2">
            <a:extLst>
              <a:ext uri="{FF2B5EF4-FFF2-40B4-BE49-F238E27FC236}">
                <a16:creationId xmlns:a16="http://schemas.microsoft.com/office/drawing/2014/main" id="{E3648F06-653E-42B9-8035-6D9D613D9E9C}"/>
              </a:ext>
            </a:extLst>
          </p:cNvPr>
          <p:cNvSpPr txBox="1">
            <a:spLocks/>
          </p:cNvSpPr>
          <p:nvPr/>
        </p:nvSpPr>
        <p:spPr>
          <a:xfrm>
            <a:off x="161654" y="5554693"/>
            <a:ext cx="8314508" cy="258185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C’è un ritardo significativo sul piano delle misure, imputabile all’emergenza COVID che non ha consentito gli spostamenti e l’accesso a Trento e CNAO: 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899297" algn="r"/>
              </a:tabLst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magine 12" descr="Immagine che contiene pavimento&#10;&#10;Descrizione generata automaticamente">
            <a:extLst>
              <a:ext uri="{FF2B5EF4-FFF2-40B4-BE49-F238E27FC236}">
                <a16:creationId xmlns:a16="http://schemas.microsoft.com/office/drawing/2014/main" id="{0EBF8C33-EB53-497F-8194-E2895C9CB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 r="9660"/>
          <a:stretch/>
        </p:blipFill>
        <p:spPr>
          <a:xfrm>
            <a:off x="2506159" y="4218010"/>
            <a:ext cx="1634490" cy="116328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175F9EE-5154-41A7-B7C6-B76263D5D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8372">
            <a:off x="2696179" y="2435827"/>
            <a:ext cx="1254450" cy="156806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4A6F784-3320-4A31-9B9B-CEB50CE95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5835" y="3284873"/>
            <a:ext cx="1507974" cy="1130674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E203B795-4E59-4930-8C43-8728303E0635}"/>
              </a:ext>
            </a:extLst>
          </p:cNvPr>
          <p:cNvSpPr/>
          <p:nvPr/>
        </p:nvSpPr>
        <p:spPr>
          <a:xfrm>
            <a:off x="4766311" y="1425484"/>
            <a:ext cx="4279718" cy="4053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B539FC1-9B3C-4777-AB76-454AB1E8416A}"/>
              </a:ext>
            </a:extLst>
          </p:cNvPr>
          <p:cNvGrpSpPr/>
          <p:nvPr/>
        </p:nvGrpSpPr>
        <p:grpSpPr>
          <a:xfrm>
            <a:off x="171451" y="1463474"/>
            <a:ext cx="4279718" cy="4053230"/>
            <a:chOff x="6507480" y="910046"/>
            <a:chExt cx="5706291" cy="5404306"/>
          </a:xfrm>
        </p:grpSpPr>
        <p:sp>
          <p:nvSpPr>
            <p:cNvPr id="17" name="Sottotitolo 2">
              <a:extLst>
                <a:ext uri="{FF2B5EF4-FFF2-40B4-BE49-F238E27FC236}">
                  <a16:creationId xmlns:a16="http://schemas.microsoft.com/office/drawing/2014/main" id="{778DE4C5-2250-4952-8C07-89CAC0A61F39}"/>
                </a:ext>
              </a:extLst>
            </p:cNvPr>
            <p:cNvSpPr txBox="1">
              <a:spLocks/>
            </p:cNvSpPr>
            <p:nvPr/>
          </p:nvSpPr>
          <p:spPr>
            <a:xfrm>
              <a:off x="6585856" y="1010444"/>
              <a:ext cx="5529943" cy="352447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Attività 2020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C0289B78-8C61-46DA-93D3-8CAA189DD2BD}"/>
                </a:ext>
              </a:extLst>
            </p:cNvPr>
            <p:cNvSpPr/>
            <p:nvPr/>
          </p:nvSpPr>
          <p:spPr>
            <a:xfrm>
              <a:off x="6507480" y="910046"/>
              <a:ext cx="5706291" cy="54043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76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Test of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Boron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loaded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TEPC @LNL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192084F-BFF5-4925-AAF7-6B647D5D3ADE}"/>
              </a:ext>
            </a:extLst>
          </p:cNvPr>
          <p:cNvSpPr txBox="1"/>
          <p:nvPr/>
        </p:nvSpPr>
        <p:spPr>
          <a:xfrm>
            <a:off x="2841998" y="1731839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 sizes 1 </a:t>
            </a:r>
            <a:r>
              <a:rPr lang="it-IT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it-IT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walls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loaded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unloaded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Boron</a:t>
            </a:r>
            <a:endParaRPr lang="it-IT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A45AFA8-07A5-4895-89E5-5406DFEF6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3942"/>
            <a:ext cx="4932039" cy="3699589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EF9620FA-BCAF-42F6-B0E3-CB6A85510EBE}"/>
              </a:ext>
            </a:extLst>
          </p:cNvPr>
          <p:cNvGrpSpPr/>
          <p:nvPr/>
        </p:nvGrpSpPr>
        <p:grpSpPr>
          <a:xfrm>
            <a:off x="0" y="894360"/>
            <a:ext cx="2647950" cy="3239770"/>
            <a:chOff x="261600" y="177514"/>
            <a:chExt cx="2649934" cy="3240095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B882901-75A9-4961-88F5-B36390BBD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8" t="2019" r="2897" b="8676"/>
            <a:stretch/>
          </p:blipFill>
          <p:spPr bwMode="auto">
            <a:xfrm>
              <a:off x="261600" y="177514"/>
              <a:ext cx="2649934" cy="32400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EAE06C10-85DF-4FEC-8A73-B709C03E7EAD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1451750" y="488939"/>
              <a:ext cx="831134" cy="9436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 di testo 2">
              <a:extLst>
                <a:ext uri="{FF2B5EF4-FFF2-40B4-BE49-F238E27FC236}">
                  <a16:creationId xmlns:a16="http://schemas.microsoft.com/office/drawing/2014/main" id="{B885FF1E-0934-4B2A-8B13-F692F17B6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234" y="203190"/>
              <a:ext cx="1257300" cy="285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l"/>
              <a:r>
                <a: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bismuth window</a:t>
              </a:r>
              <a:endParaRPr lang="en-GB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6" name="Titolo 1">
            <a:extLst>
              <a:ext uri="{FF2B5EF4-FFF2-40B4-BE49-F238E27FC236}">
                <a16:creationId xmlns:a16="http://schemas.microsoft.com/office/drawing/2014/main" id="{E138BD61-86C3-400A-AAB0-3BBA65A81F1D}"/>
              </a:ext>
            </a:extLst>
          </p:cNvPr>
          <p:cNvSpPr txBox="1">
            <a:spLocks/>
          </p:cNvSpPr>
          <p:nvPr/>
        </p:nvSpPr>
        <p:spPr>
          <a:xfrm>
            <a:off x="2817444" y="977976"/>
            <a:ext cx="6840760" cy="6627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solidFill>
                  <a:schemeClr val="accent1"/>
                </a:solidFill>
              </a:rPr>
              <a:t>MUNES neutron field at CN-LNL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D046D0C5-11F4-4952-90CE-8B0B3C16C3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660104" y="2916962"/>
            <a:ext cx="2957900" cy="3693947"/>
          </a:xfrm>
          <a:prstGeom prst="rect">
            <a:avLst/>
          </a:prstGeom>
        </p:spPr>
      </p:pic>
      <p:sp>
        <p:nvSpPr>
          <p:cNvPr id="28" name="TextBox 6">
            <a:extLst>
              <a:ext uri="{FF2B5EF4-FFF2-40B4-BE49-F238E27FC236}">
                <a16:creationId xmlns:a16="http://schemas.microsoft.com/office/drawing/2014/main" id="{F772CD38-AB65-4EDB-B6A5-339C15352949}"/>
              </a:ext>
            </a:extLst>
          </p:cNvPr>
          <p:cNvSpPr txBox="1"/>
          <p:nvPr/>
        </p:nvSpPr>
        <p:spPr>
          <a:xfrm>
            <a:off x="7452320" y="3556675"/>
            <a:ext cx="142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no </a:t>
            </a:r>
            <a:r>
              <a:rPr lang="en-GB" sz="2800" baseline="30000" dirty="0"/>
              <a:t>10</a:t>
            </a:r>
            <a:r>
              <a:rPr lang="en-GB" sz="2800" dirty="0"/>
              <a:t>B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F5B5A1E0-0F4D-44F4-8161-03A86FBD5683}"/>
              </a:ext>
            </a:extLst>
          </p:cNvPr>
          <p:cNvSpPr txBox="1"/>
          <p:nvPr/>
        </p:nvSpPr>
        <p:spPr>
          <a:xfrm>
            <a:off x="5650310" y="5722218"/>
            <a:ext cx="256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100 ppm </a:t>
            </a:r>
            <a:r>
              <a:rPr lang="en-GB" sz="2800" baseline="30000" dirty="0"/>
              <a:t>10</a:t>
            </a:r>
            <a:r>
              <a:rPr lang="en-GB" sz="28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547049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929436-A940-4950-B771-0EE8DBB1B212}"/>
              </a:ext>
            </a:extLst>
          </p:cNvPr>
          <p:cNvSpPr txBox="1"/>
          <p:nvPr/>
        </p:nvSpPr>
        <p:spPr>
          <a:xfrm>
            <a:off x="2843808" y="989355"/>
            <a:ext cx="3914503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Peak from the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Boron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Neutron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Capture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reaction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FF6E2A2-73B8-4566-93A4-3F213E6AA7C1}"/>
              </a:ext>
            </a:extLst>
          </p:cNvPr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Test of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Boron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loaded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TEPC @LNL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59A1274-9B66-49A7-AEC9-1E803FCB7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" y="2348881"/>
            <a:ext cx="4320000" cy="319659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28B0777-4E4D-4B6B-9B50-C2D3FDD74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320000" cy="3196599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E5C7265-FAAC-49A7-B640-8FEED9CC797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923928" y="1635686"/>
            <a:ext cx="877132" cy="12172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AE6B911-2917-443D-8F18-B6ABFF657B1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801060" y="1635686"/>
            <a:ext cx="3587364" cy="150528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6005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FF6E2A2-73B8-4566-93A4-3F213E6AA7C1}"/>
              </a:ext>
            </a:extLst>
          </p:cNvPr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Test of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Boron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loaded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TEPC @LNL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08CED1F-5323-4990-B756-38A62B6AD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052736"/>
            <a:ext cx="7200000" cy="5327665"/>
          </a:xfrm>
          <a:prstGeom prst="rect">
            <a:avLst/>
          </a:prstGeom>
        </p:spPr>
      </p:pic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1F0E7FFF-FB79-486F-9D19-9FCD747A13F3}"/>
              </a:ext>
            </a:extLst>
          </p:cNvPr>
          <p:cNvSpPr/>
          <p:nvPr/>
        </p:nvSpPr>
        <p:spPr bwMode="auto">
          <a:xfrm>
            <a:off x="3332217" y="1628800"/>
            <a:ext cx="504056" cy="1584176"/>
          </a:xfrm>
          <a:prstGeom prst="rightBrac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24444B-602A-4829-B0A5-2969437ED350}"/>
              </a:ext>
            </a:extLst>
          </p:cNvPr>
          <p:cNvSpPr txBox="1"/>
          <p:nvPr/>
        </p:nvSpPr>
        <p:spPr>
          <a:xfrm>
            <a:off x="3836273" y="2236222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0" dirty="0">
                <a:solidFill>
                  <a:schemeClr val="accent6"/>
                </a:solidFill>
              </a:rPr>
              <a:t>Dose </a:t>
            </a:r>
            <a:r>
              <a:rPr lang="it-IT" sz="1600" b="0" dirty="0" err="1">
                <a:solidFill>
                  <a:schemeClr val="accent6"/>
                </a:solidFill>
              </a:rPr>
              <a:t>fractions</a:t>
            </a:r>
            <a:endParaRPr lang="en-GB" sz="1600" b="0" dirty="0">
              <a:solidFill>
                <a:schemeClr val="accent6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0F67FB5-48A3-4F2A-9CF3-E412A171F07C}"/>
              </a:ext>
            </a:extLst>
          </p:cNvPr>
          <p:cNvSpPr/>
          <p:nvPr/>
        </p:nvSpPr>
        <p:spPr bwMode="auto">
          <a:xfrm>
            <a:off x="1836295" y="2420888"/>
            <a:ext cx="1223537" cy="504056"/>
          </a:xfrm>
          <a:prstGeom prst="rect">
            <a:avLst/>
          </a:prstGeom>
          <a:noFill/>
          <a:ln w="28575" cap="flat" cmpd="sng" algn="ctr">
            <a:solidFill>
              <a:srgbClr val="CEF44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A4BB933-5224-4F75-8EA5-A48F7B5B9D09}"/>
              </a:ext>
            </a:extLst>
          </p:cNvPr>
          <p:cNvCxnSpPr>
            <a:stCxn id="12" idx="0"/>
          </p:cNvCxnSpPr>
          <p:nvPr/>
        </p:nvCxnSpPr>
        <p:spPr bwMode="auto">
          <a:xfrm flipV="1">
            <a:off x="2448064" y="2132856"/>
            <a:ext cx="0" cy="288032"/>
          </a:xfrm>
          <a:prstGeom prst="line">
            <a:avLst/>
          </a:prstGeom>
          <a:noFill/>
          <a:ln w="28575" cap="flat" cmpd="sng" algn="ctr">
            <a:solidFill>
              <a:srgbClr val="CEF44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56203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E6DC7E3-43A7-0A49-873A-4251AD9A65AA}"/>
              </a:ext>
            </a:extLst>
          </p:cNvPr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LNS Activity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6DDA25-070F-7D44-8967-A613AFC31B25}"/>
              </a:ext>
            </a:extLst>
          </p:cNvPr>
          <p:cNvSpPr txBox="1"/>
          <p:nvPr/>
        </p:nvSpPr>
        <p:spPr>
          <a:xfrm>
            <a:off x="899592" y="1340768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accent2"/>
                </a:solidFill>
              </a:rPr>
              <a:t>Planned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activity</a:t>
            </a:r>
            <a:r>
              <a:rPr lang="it-IT" dirty="0">
                <a:solidFill>
                  <a:schemeClr val="accent2"/>
                </a:solidFill>
              </a:rPr>
              <a:t> (2020-2021)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3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shifts</a:t>
            </a:r>
            <a:r>
              <a:rPr lang="it-IT" dirty="0"/>
              <a:t> (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) in Trento to </a:t>
            </a:r>
            <a:r>
              <a:rPr lang="it-IT" dirty="0" err="1"/>
              <a:t>evaluate</a:t>
            </a:r>
            <a:r>
              <a:rPr lang="it-IT" dirty="0"/>
              <a:t> the </a:t>
            </a:r>
            <a:r>
              <a:rPr lang="it-IT" dirty="0" err="1"/>
              <a:t>response</a:t>
            </a:r>
            <a:r>
              <a:rPr lang="it-IT" dirty="0"/>
              <a:t> of the </a:t>
            </a:r>
            <a:r>
              <a:rPr lang="it-IT" dirty="0" err="1"/>
              <a:t>silicon</a:t>
            </a:r>
            <a:r>
              <a:rPr lang="it-IT" dirty="0"/>
              <a:t> detector with and </a:t>
            </a:r>
            <a:r>
              <a:rPr lang="it-IT" dirty="0" err="1"/>
              <a:t>without</a:t>
            </a:r>
            <a:r>
              <a:rPr lang="it-IT" dirty="0"/>
              <a:t> targets of 19F and 11B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1/2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shift</a:t>
            </a:r>
            <a:r>
              <a:rPr lang="it-IT" dirty="0"/>
              <a:t> (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) in LNL to </a:t>
            </a:r>
            <a:r>
              <a:rPr lang="it-IT" dirty="0" err="1"/>
              <a:t>evaluate</a:t>
            </a:r>
            <a:r>
              <a:rPr lang="it-IT" dirty="0"/>
              <a:t> the </a:t>
            </a:r>
            <a:r>
              <a:rPr lang="it-IT" dirty="0" err="1"/>
              <a:t>response</a:t>
            </a:r>
            <a:r>
              <a:rPr lang="it-IT" dirty="0"/>
              <a:t> of the </a:t>
            </a:r>
            <a:r>
              <a:rPr lang="it-IT" dirty="0" err="1"/>
              <a:t>silicon</a:t>
            </a:r>
            <a:r>
              <a:rPr lang="it-IT" dirty="0"/>
              <a:t> detector with and </a:t>
            </a:r>
            <a:r>
              <a:rPr lang="it-IT" dirty="0" err="1"/>
              <a:t>without</a:t>
            </a:r>
            <a:r>
              <a:rPr lang="it-IT" dirty="0"/>
              <a:t> targets of 11B</a:t>
            </a:r>
          </a:p>
          <a:p>
            <a:endParaRPr lang="it-IT" dirty="0"/>
          </a:p>
          <a:p>
            <a:r>
              <a:rPr lang="it-IT" dirty="0" err="1">
                <a:solidFill>
                  <a:schemeClr val="accent2"/>
                </a:solidFill>
              </a:rPr>
              <a:t>Current</a:t>
            </a:r>
            <a:r>
              <a:rPr lang="it-IT" dirty="0">
                <a:solidFill>
                  <a:schemeClr val="accent2"/>
                </a:solidFill>
              </a:rPr>
              <a:t> state: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PTC-Trento: An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run</a:t>
            </a:r>
            <a:r>
              <a:rPr lang="it-IT" dirty="0"/>
              <a:t> in </a:t>
            </a:r>
            <a:r>
              <a:rPr lang="it-IT" dirty="0" err="1"/>
              <a:t>July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perfomerd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LNL-INFN: </a:t>
            </a:r>
            <a:r>
              <a:rPr lang="it-IT" dirty="0" err="1"/>
              <a:t>Beam</a:t>
            </a:r>
            <a:r>
              <a:rPr lang="it-IT" dirty="0"/>
              <a:t> time </a:t>
            </a:r>
            <a:r>
              <a:rPr lang="it-IT" dirty="0" err="1"/>
              <a:t>request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approved</a:t>
            </a:r>
            <a:endParaRPr lang="it-IT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2C1FC812-13E6-AA4F-9AAA-27218EC4C1EC}"/>
              </a:ext>
            </a:extLst>
          </p:cNvPr>
          <p:cNvSpPr/>
          <p:nvPr/>
        </p:nvSpPr>
        <p:spPr bwMode="auto">
          <a:xfrm>
            <a:off x="871190" y="4293096"/>
            <a:ext cx="7704856" cy="11521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6ECCB13-B34B-FC46-9CFE-BFDC09753D1C}"/>
              </a:ext>
            </a:extLst>
          </p:cNvPr>
          <p:cNvSpPr txBox="1"/>
          <p:nvPr/>
        </p:nvSpPr>
        <p:spPr>
          <a:xfrm>
            <a:off x="971600" y="4582869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SiC</a:t>
            </a:r>
            <a:r>
              <a:rPr lang="it-IT" dirty="0"/>
              <a:t> detector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entirely</a:t>
            </a:r>
            <a:r>
              <a:rPr lang="it-IT" dirty="0"/>
              <a:t> </a:t>
            </a:r>
            <a:r>
              <a:rPr lang="it-IT" dirty="0" err="1"/>
              <a:t>simulated</a:t>
            </a:r>
            <a:r>
              <a:rPr lang="it-IT" dirty="0"/>
              <a:t> with Geant4. The </a:t>
            </a:r>
            <a:r>
              <a:rPr lang="it-IT" dirty="0" err="1"/>
              <a:t>comparison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experimental</a:t>
            </a:r>
            <a:r>
              <a:rPr lang="it-IT" dirty="0"/>
              <a:t> data and </a:t>
            </a:r>
            <a:r>
              <a:rPr lang="it-IT" dirty="0" err="1"/>
              <a:t>simulations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ongoing</a:t>
            </a:r>
            <a:endParaRPr lang="it-IT" b="0" dirty="0">
              <a:solidFill>
                <a:schemeClr val="tx1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C2887BF-E1DE-3E47-89B8-18337F0657BE}"/>
              </a:ext>
            </a:extLst>
          </p:cNvPr>
          <p:cNvSpPr txBox="1"/>
          <p:nvPr/>
        </p:nvSpPr>
        <p:spPr>
          <a:xfrm>
            <a:off x="899592" y="5579595"/>
            <a:ext cx="765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it-IT" dirty="0"/>
              <a:t>Due to the </a:t>
            </a:r>
            <a:r>
              <a:rPr lang="it-IT" dirty="0" err="1"/>
              <a:t>pandemic</a:t>
            </a:r>
            <a:r>
              <a:rPr lang="it-IT" dirty="0"/>
              <a:t> situation, a </a:t>
            </a:r>
            <a:r>
              <a:rPr lang="it-IT" dirty="0" err="1"/>
              <a:t>significant</a:t>
            </a:r>
            <a:r>
              <a:rPr lang="it-IT" dirty="0"/>
              <a:t> delay in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rounds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occurring</a:t>
            </a:r>
            <a:endParaRPr lang="it-IT" b="0" dirty="0">
              <a:solidFill>
                <a:schemeClr val="tx1"/>
              </a:solidFill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9F664539-978D-7745-9005-B1537300D646}"/>
              </a:ext>
            </a:extLst>
          </p:cNvPr>
          <p:cNvSpPr/>
          <p:nvPr/>
        </p:nvSpPr>
        <p:spPr bwMode="auto">
          <a:xfrm>
            <a:off x="871190" y="1196752"/>
            <a:ext cx="7687670" cy="296875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00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Activites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foreseen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for 2022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2774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504" y="1052736"/>
            <a:ext cx="892899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Measurement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of microdosimetric spectra across the proton Bragg peak at TIFPA and CNAO with the 4  microdosimeters with tissue-equivalent (TE) walls/converters unloaded and loaded with natural B, B-11 and F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lfaen" pitchFamily="18" charset="0"/>
              <a:ea typeface="ＭＳ Ｐゴシック" charset="-128"/>
              <a:cs typeface="+mn-cs"/>
            </a:endParaRPr>
          </a:p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Development of tissue-equivalent plastics enriched with F</a:t>
            </a:r>
          </a:p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Comparison between microdosimetric measurements, radiobiological results and analytical models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68400" y="2684746"/>
            <a:ext cx="4447616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59E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INFN - 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Missions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 (3.5 k€ for 2021 + 3.5 k€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residual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 2021)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2/3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shifts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TIFPA, 2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shifts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CNAO and 3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shifts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LNL for 3/4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people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(7.0 k€)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lfae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4507" y="980728"/>
            <a:ext cx="8928992" cy="1080120"/>
          </a:xfrm>
          <a:prstGeom prst="rect">
            <a:avLst/>
          </a:prstGeom>
          <a:noFill/>
          <a:ln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04507" y="2132856"/>
            <a:ext cx="8928992" cy="4200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107DBD9-8689-433C-B5A3-6F202E67C3C0}"/>
              </a:ext>
            </a:extLst>
          </p:cNvPr>
          <p:cNvSpPr/>
          <p:nvPr/>
        </p:nvSpPr>
        <p:spPr>
          <a:xfrm>
            <a:off x="300898" y="2636912"/>
            <a:ext cx="4199093" cy="2214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A0BA8C90-C4E4-4FCF-A747-04F8D2044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8623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Requests for 2022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67481C7F-CC11-43CB-A61C-38CC533B9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161" y="2684746"/>
            <a:ext cx="444761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59E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INFN - LNL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Missions (3.0 k€ for 2022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being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 3.0 k€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residual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 2021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sj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 shift TIFPA  and 2 shifts CNAO for 3 people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lfaen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lfaen" pitchFamily="18" charset="0"/>
              <a:ea typeface="ＭＳ Ｐゴシック" charset="-128"/>
              <a:cs typeface="+mn-cs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2BA3833-9EC0-4278-962B-E19C1889F57E}"/>
              </a:ext>
            </a:extLst>
          </p:cNvPr>
          <p:cNvSpPr/>
          <p:nvPr/>
        </p:nvSpPr>
        <p:spPr>
          <a:xfrm>
            <a:off x="4654187" y="2636912"/>
            <a:ext cx="4199093" cy="2214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2903367-0C1D-41BA-A9D4-35685906E29B}"/>
              </a:ext>
            </a:extLst>
          </p:cNvPr>
          <p:cNvSpPr/>
          <p:nvPr/>
        </p:nvSpPr>
        <p:spPr>
          <a:xfrm>
            <a:off x="290720" y="5003885"/>
            <a:ext cx="8604032" cy="1233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C13BF112-7616-43E6-B26E-FF6E9852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98" y="5066020"/>
            <a:ext cx="855238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59E"/>
                </a:solidFill>
                <a:effectLst/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INFN - LNS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lfae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4BB0098-3127-41DF-AD64-74D2C44F3F2C}"/>
              </a:ext>
            </a:extLst>
          </p:cNvPr>
          <p:cNvSpPr/>
          <p:nvPr/>
        </p:nvSpPr>
        <p:spPr>
          <a:xfrm>
            <a:off x="395536" y="5386392"/>
            <a:ext cx="84992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Missions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(7.0 k€ for 2021)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3/4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shifts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TIFPA  and 2/3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shifts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CNAO for 3/4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people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(6.0 k€) =&gt;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shared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with WP1 and WP4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Meetings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(1.0 k€)</a:t>
            </a:r>
          </a:p>
        </p:txBody>
      </p:sp>
    </p:spTree>
    <p:extLst>
      <p:ext uri="{BB962C8B-B14F-4D97-AF65-F5344CB8AC3E}">
        <p14:creationId xmlns:p14="http://schemas.microsoft.com/office/powerpoint/2010/main" val="1219237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Outline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40197" y="941042"/>
            <a:ext cx="8640960" cy="21544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1800" b="1" u="sng" dirty="0">
                <a:latin typeface="Sylfaen" pitchFamily="18" charset="0"/>
              </a:rPr>
              <a:t>Goal</a:t>
            </a:r>
          </a:p>
          <a:p>
            <a:pPr algn="ctr">
              <a:defRPr/>
            </a:pPr>
            <a:endParaRPr lang="en-US" sz="1800" b="1" u="sng" dirty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Sylfaen" pitchFamily="18" charset="0"/>
              </a:rPr>
              <a:t>Measurements of microdosimetric spectra across the proton Bragg peak with detectors with tissue-equivalent (TE) walls/converters </a:t>
            </a:r>
            <a:r>
              <a:rPr lang="en-US" sz="1400" u="sng" dirty="0">
                <a:latin typeface="Sylfaen" pitchFamily="18" charset="0"/>
              </a:rPr>
              <a:t>unloaded</a:t>
            </a:r>
            <a:r>
              <a:rPr lang="en-US" sz="1400" dirty="0">
                <a:latin typeface="Sylfaen" pitchFamily="18" charset="0"/>
              </a:rPr>
              <a:t> and </a:t>
            </a:r>
            <a:r>
              <a:rPr lang="en-US" sz="1400" u="sng" dirty="0">
                <a:latin typeface="Sylfaen" pitchFamily="18" charset="0"/>
              </a:rPr>
              <a:t>loaded</a:t>
            </a:r>
            <a:r>
              <a:rPr lang="en-US" sz="1400" dirty="0">
                <a:latin typeface="Sylfaen" pitchFamily="18" charset="0"/>
              </a:rPr>
              <a:t> with boron and fluorine.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Sylfaen" pitchFamily="18" charset="0"/>
              </a:rPr>
              <a:t>The microdosimetric spectra will be assessed at the same depths where cells will be irradiated by WG4 (Radiobiology), thus providing a physical characterization of the radiation field at cellular dimensions.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Sylfae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Sylfaen" pitchFamily="18" charset="0"/>
              </a:rPr>
              <a:t>Proton irradiations performed at </a:t>
            </a:r>
            <a:r>
              <a:rPr lang="en-US" sz="1400" b="1" dirty="0">
                <a:latin typeface="Sylfaen" pitchFamily="18" charset="0"/>
              </a:rPr>
              <a:t>LNS (CATANA)</a:t>
            </a:r>
            <a:r>
              <a:rPr lang="en-US" sz="1400" dirty="0">
                <a:latin typeface="Sylfaen" pitchFamily="18" charset="0"/>
              </a:rPr>
              <a:t> and foreseen at </a:t>
            </a:r>
            <a:r>
              <a:rPr lang="en-US" sz="1400" b="1" dirty="0">
                <a:latin typeface="Sylfaen" pitchFamily="18" charset="0"/>
              </a:rPr>
              <a:t>TIFPA </a:t>
            </a:r>
            <a:r>
              <a:rPr lang="en-US" sz="1400" dirty="0">
                <a:latin typeface="Sylfaen" pitchFamily="18" charset="0"/>
              </a:rPr>
              <a:t>and</a:t>
            </a:r>
            <a:r>
              <a:rPr lang="en-US" sz="1400" b="1" dirty="0">
                <a:latin typeface="Sylfaen" pitchFamily="18" charset="0"/>
              </a:rPr>
              <a:t> CNAO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40197" y="3505033"/>
            <a:ext cx="864096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1800" b="1" u="sng" dirty="0">
                <a:latin typeface="Sylfaen" pitchFamily="18" charset="0"/>
              </a:rPr>
              <a:t>Microdosimeters</a:t>
            </a:r>
          </a:p>
          <a:p>
            <a:pPr algn="just">
              <a:defRPr/>
            </a:pPr>
            <a:endParaRPr lang="en-US" sz="1400" dirty="0">
              <a:latin typeface="Sylfae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Sylfaen" pitchFamily="18" charset="0"/>
              </a:rPr>
              <a:t>Already available microdosimeters are employed: tissue-equivalent proportional counters (TEPCs), silicon telescopes and silicon probes.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400" dirty="0">
              <a:latin typeface="Sylfae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Sylfaen" pitchFamily="18" charset="0"/>
              </a:rPr>
              <a:t>The feasibility of employing </a:t>
            </a:r>
            <a:r>
              <a:rPr lang="en-US" sz="1400" dirty="0" err="1">
                <a:latin typeface="Sylfaen" pitchFamily="18" charset="0"/>
              </a:rPr>
              <a:t>SiC</a:t>
            </a:r>
            <a:r>
              <a:rPr lang="en-US" sz="1400" dirty="0">
                <a:latin typeface="Sylfaen" pitchFamily="18" charset="0"/>
              </a:rPr>
              <a:t> devices for </a:t>
            </a:r>
            <a:r>
              <a:rPr lang="en-US" sz="1400" dirty="0" err="1">
                <a:latin typeface="Sylfaen" pitchFamily="18" charset="0"/>
              </a:rPr>
              <a:t>microdosimetry</a:t>
            </a:r>
            <a:r>
              <a:rPr lang="en-US" sz="1400" dirty="0">
                <a:latin typeface="Sylfaen" pitchFamily="18" charset="0"/>
              </a:rPr>
              <a:t> is under study for their better tissue-equivalence and radiation hardness.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400" dirty="0">
              <a:latin typeface="Sylfae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Sylfaen" pitchFamily="18" charset="0"/>
              </a:rPr>
              <a:t>Experimental spectra at the nanometric level will be assessed for providing data for modelling (WG1).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5822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Foreseen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activities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for 2021-2022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9075" y="941042"/>
            <a:ext cx="866208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>
              <a:defRPr/>
            </a:pPr>
            <a:r>
              <a:rPr lang="en-US" sz="1600" dirty="0">
                <a:latin typeface="Sylfaen" pitchFamily="18" charset="0"/>
              </a:rPr>
              <a:t>Measurements of microdosimetric spectra across the proton Bragg peak at </a:t>
            </a:r>
            <a:r>
              <a:rPr lang="en-US" sz="1600" b="1" dirty="0">
                <a:latin typeface="Sylfaen" pitchFamily="18" charset="0"/>
              </a:rPr>
              <a:t>TIFPA and CNAO</a:t>
            </a:r>
            <a:r>
              <a:rPr lang="en-US" sz="1600" dirty="0">
                <a:latin typeface="Sylfaen" pitchFamily="18" charset="0"/>
              </a:rPr>
              <a:t> with the 4 microdosimeters with tissue-equivalent (TE) walls/converters </a:t>
            </a:r>
            <a:r>
              <a:rPr lang="en-US" sz="1600" u="sng" dirty="0">
                <a:latin typeface="Sylfaen" pitchFamily="18" charset="0"/>
              </a:rPr>
              <a:t>unloaded</a:t>
            </a:r>
            <a:r>
              <a:rPr lang="en-US" sz="1600" dirty="0">
                <a:latin typeface="Sylfaen" pitchFamily="18" charset="0"/>
              </a:rPr>
              <a:t> and </a:t>
            </a:r>
            <a:r>
              <a:rPr lang="en-US" sz="1600" u="sng" dirty="0">
                <a:latin typeface="Sylfaen" pitchFamily="18" charset="0"/>
              </a:rPr>
              <a:t>loaded</a:t>
            </a:r>
            <a:r>
              <a:rPr lang="en-US" sz="1600" dirty="0">
                <a:latin typeface="Sylfaen" pitchFamily="18" charset="0"/>
              </a:rPr>
              <a:t> with natural and enriched (in B-11) boron and fluorine.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5" t="9740" r="15000" b="20101"/>
          <a:stretch/>
        </p:blipFill>
        <p:spPr>
          <a:xfrm>
            <a:off x="219075" y="2053533"/>
            <a:ext cx="2329408" cy="214594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6" r="8382" b="2112"/>
          <a:stretch/>
        </p:blipFill>
        <p:spPr>
          <a:xfrm rot="16200000">
            <a:off x="297822" y="4239295"/>
            <a:ext cx="2159539" cy="2283939"/>
          </a:xfrm>
          <a:prstGeom prst="rect">
            <a:avLst/>
          </a:prstGeom>
        </p:spPr>
      </p:pic>
      <p:pic>
        <p:nvPicPr>
          <p:cNvPr id="9" name="Picture 19" descr="Microdosimetri"/>
          <p:cNvPicPr>
            <a:picLocks noChangeAspect="1" noChangeArrowheads="1"/>
          </p:cNvPicPr>
          <p:nvPr/>
        </p:nvPicPr>
        <p:blipFill>
          <a:blip r:embed="rId5"/>
          <a:srcRect l="7396" t="8128" r="1447" b="18571"/>
          <a:stretch>
            <a:fillRect/>
          </a:stretch>
        </p:blipFill>
        <p:spPr bwMode="auto">
          <a:xfrm>
            <a:off x="2890454" y="2108190"/>
            <a:ext cx="1950746" cy="209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14.png"/>
          <p:cNvPicPr/>
          <p:nvPr/>
        </p:nvPicPr>
        <p:blipFill rotWithShape="1">
          <a:blip r:embed="rId6"/>
          <a:srcRect t="58158"/>
          <a:stretch/>
        </p:blipFill>
        <p:spPr>
          <a:xfrm rot="5400000">
            <a:off x="5914810" y="3633704"/>
            <a:ext cx="4253483" cy="899486"/>
          </a:xfrm>
          <a:prstGeom prst="rect">
            <a:avLst/>
          </a:prstGeom>
          <a:ln/>
        </p:spPr>
      </p:pic>
      <p:pic>
        <p:nvPicPr>
          <p:cNvPr id="11" name="image3.png"/>
          <p:cNvPicPr>
            <a:picLocks noChangeAspect="1"/>
          </p:cNvPicPr>
          <p:nvPr/>
        </p:nvPicPr>
        <p:blipFill rotWithShape="1">
          <a:blip r:embed="rId7"/>
          <a:srcRect l="66748"/>
          <a:stretch/>
        </p:blipFill>
        <p:spPr>
          <a:xfrm>
            <a:off x="4932040" y="2012623"/>
            <a:ext cx="2493772" cy="2282423"/>
          </a:xfrm>
          <a:prstGeom prst="rect">
            <a:avLst/>
          </a:prstGeom>
          <a:ln/>
        </p:spPr>
      </p:pic>
      <p:grpSp>
        <p:nvGrpSpPr>
          <p:cNvPr id="13" name="Gruppo 12"/>
          <p:cNvGrpSpPr/>
          <p:nvPr/>
        </p:nvGrpSpPr>
        <p:grpSpPr>
          <a:xfrm>
            <a:off x="2768900" y="4301495"/>
            <a:ext cx="2161229" cy="2149392"/>
            <a:chOff x="6588224" y="1055996"/>
            <a:chExt cx="1989575" cy="1796940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8224" y="1055996"/>
              <a:ext cx="1989575" cy="1796940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 bwMode="auto">
            <a:xfrm>
              <a:off x="7308304" y="2060848"/>
              <a:ext cx="864096" cy="433070"/>
            </a:xfrm>
            <a:prstGeom prst="rect">
              <a:avLst/>
            </a:prstGeom>
            <a:solidFill>
              <a:srgbClr val="9E978A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901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79512" y="1214119"/>
          <a:ext cx="4573015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872">
                  <a:extLst>
                    <a:ext uri="{9D8B030D-6E8A-4147-A177-3AD203B41FA5}">
                      <a16:colId xmlns:a16="http://schemas.microsoft.com/office/drawing/2014/main" val="2455014600"/>
                    </a:ext>
                  </a:extLst>
                </a:gridCol>
                <a:gridCol w="2004363">
                  <a:extLst>
                    <a:ext uri="{9D8B030D-6E8A-4147-A177-3AD203B41FA5}">
                      <a16:colId xmlns:a16="http://schemas.microsoft.com/office/drawing/2014/main" val="192133958"/>
                    </a:ext>
                  </a:extLst>
                </a:gridCol>
                <a:gridCol w="669780">
                  <a:extLst>
                    <a:ext uri="{9D8B030D-6E8A-4147-A177-3AD203B41FA5}">
                      <a16:colId xmlns:a16="http://schemas.microsoft.com/office/drawing/2014/main" val="241509382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Qualifica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FTE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76303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Stefano </a:t>
                      </a:r>
                      <a:r>
                        <a:rPr lang="it-IT" sz="1200" dirty="0" err="1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Agosteo</a:t>
                      </a:r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Prof. Ordinario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0872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Alberto </a:t>
                      </a:r>
                      <a:r>
                        <a:rPr lang="it-IT" sz="1200" dirty="0" err="1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Fazzi</a:t>
                      </a:r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Prof. Associato</a:t>
                      </a:r>
                      <a:endParaRPr lang="it-IT" sz="1200" kern="1200" dirty="0">
                        <a:ln w="0">
                          <a:noFill/>
                        </a:ln>
                        <a:solidFill>
                          <a:srgbClr val="00359E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8649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Andrea Pola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Prof. Associato</a:t>
                      </a:r>
                      <a:endParaRPr lang="it-IT" sz="1200" kern="1200" dirty="0">
                        <a:ln w="0">
                          <a:noFill/>
                        </a:ln>
                        <a:solidFill>
                          <a:srgbClr val="00359E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685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Davide Bortot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Ricercatore</a:t>
                      </a:r>
                      <a:r>
                        <a:rPr lang="it-IT" sz="1200" kern="1200" baseline="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RTDA</a:t>
                      </a:r>
                      <a:endParaRPr lang="it-IT" sz="1200" kern="1200" dirty="0">
                        <a:ln w="0">
                          <a:noFill/>
                        </a:ln>
                        <a:solidFill>
                          <a:srgbClr val="00359E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3988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Davide </a:t>
                      </a:r>
                      <a:r>
                        <a:rPr lang="it-IT" sz="1200" dirty="0" err="1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Mazzucconi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Assegnista</a:t>
                      </a:r>
                      <a:endParaRPr lang="it-IT" sz="1200" kern="1200" dirty="0">
                        <a:ln w="0">
                          <a:noFill/>
                        </a:ln>
                        <a:solidFill>
                          <a:srgbClr val="00359E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2980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Giovanni d'Angelo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Tecnico</a:t>
                      </a:r>
                      <a:endParaRPr lang="it-IT" sz="1200" kern="1200" dirty="0">
                        <a:ln w="0">
                          <a:noFill/>
                        </a:ln>
                        <a:solidFill>
                          <a:srgbClr val="00359E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653887"/>
                  </a:ext>
                </a:extLst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9512" y="404664"/>
            <a:ext cx="367240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0035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ylfaen" pitchFamily="18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FTE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Milano: 1.9 FTE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itchFamily="18" charset="0"/>
              <a:ea typeface="ＭＳ Ｐゴシック" charset="-128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226" y="404664"/>
            <a:ext cx="8928992" cy="6192688"/>
          </a:xfrm>
          <a:prstGeom prst="rect">
            <a:avLst/>
          </a:prstGeom>
          <a:noFill/>
          <a:ln>
            <a:solidFill>
              <a:srgbClr val="003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6942" y="3645024"/>
            <a:ext cx="1402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lfaen" pitchFamily="18" charset="0"/>
                <a:ea typeface="ＭＳ Ｐゴシック" charset="-128"/>
                <a:cs typeface="+mn-cs"/>
              </a:rPr>
              <a:t>LNL: 1 FTE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itchFamily="18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B10EF934-5DC1-4EB4-8DE9-7C5E2AB55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031659"/>
              </p:ext>
            </p:extLst>
          </p:nvPr>
        </p:nvGraphicFramePr>
        <p:xfrm>
          <a:off x="189534" y="4110141"/>
          <a:ext cx="4573015" cy="133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872">
                  <a:extLst>
                    <a:ext uri="{9D8B030D-6E8A-4147-A177-3AD203B41FA5}">
                      <a16:colId xmlns:a16="http://schemas.microsoft.com/office/drawing/2014/main" val="2455014600"/>
                    </a:ext>
                  </a:extLst>
                </a:gridCol>
                <a:gridCol w="2004363">
                  <a:extLst>
                    <a:ext uri="{9D8B030D-6E8A-4147-A177-3AD203B41FA5}">
                      <a16:colId xmlns:a16="http://schemas.microsoft.com/office/drawing/2014/main" val="192133958"/>
                    </a:ext>
                  </a:extLst>
                </a:gridCol>
                <a:gridCol w="669780">
                  <a:extLst>
                    <a:ext uri="{9D8B030D-6E8A-4147-A177-3AD203B41FA5}">
                      <a16:colId xmlns:a16="http://schemas.microsoft.com/office/drawing/2014/main" val="241509382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Qualifica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FTE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76303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Valeria Conte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Ricercatore INFN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0872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Anna Bianchi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Assegnista</a:t>
                      </a:r>
                      <a:endParaRPr lang="it-IT" sz="1200" kern="1200" dirty="0">
                        <a:ln w="0">
                          <a:noFill/>
                        </a:ln>
                        <a:solidFill>
                          <a:srgbClr val="00359E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8649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Anna Selva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Assegnista</a:t>
                      </a:r>
                      <a:endParaRPr lang="it-IT" sz="1200" kern="1200" dirty="0">
                        <a:ln w="0">
                          <a:noFill/>
                        </a:ln>
                        <a:solidFill>
                          <a:srgbClr val="00359E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68511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9D4CBC53-461A-6746-A22A-2C43D4B87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28941"/>
              </p:ext>
            </p:extLst>
          </p:nvPr>
        </p:nvGraphicFramePr>
        <p:xfrm>
          <a:off x="4905651" y="1214119"/>
          <a:ext cx="3914821" cy="230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567">
                  <a:extLst>
                    <a:ext uri="{9D8B030D-6E8A-4147-A177-3AD203B41FA5}">
                      <a16:colId xmlns:a16="http://schemas.microsoft.com/office/drawing/2014/main" val="2455014600"/>
                    </a:ext>
                  </a:extLst>
                </a:gridCol>
                <a:gridCol w="1747174">
                  <a:extLst>
                    <a:ext uri="{9D8B030D-6E8A-4147-A177-3AD203B41FA5}">
                      <a16:colId xmlns:a16="http://schemas.microsoft.com/office/drawing/2014/main" val="192133958"/>
                    </a:ext>
                  </a:extLst>
                </a:gridCol>
                <a:gridCol w="542080">
                  <a:extLst>
                    <a:ext uri="{9D8B030D-6E8A-4147-A177-3AD203B41FA5}">
                      <a16:colId xmlns:a16="http://schemas.microsoft.com/office/drawing/2014/main" val="241509382"/>
                    </a:ext>
                  </a:extLst>
                </a:gridCol>
              </a:tblGrid>
              <a:tr h="45993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Qualifica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FTE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763032"/>
                  </a:ext>
                </a:extLst>
              </a:tr>
              <a:tr h="45993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Roberto Catalano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Assegnista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08727"/>
                  </a:ext>
                </a:extLst>
              </a:tr>
              <a:tr h="46452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Pablo </a:t>
                      </a:r>
                      <a:r>
                        <a:rPr lang="it-IT" sz="1200" dirty="0" err="1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Cirrone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Primo Ricercatore</a:t>
                      </a:r>
                      <a:endParaRPr lang="it-IT" sz="1200" kern="1200" dirty="0">
                        <a:ln w="0">
                          <a:noFill/>
                        </a:ln>
                        <a:solidFill>
                          <a:srgbClr val="00359E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864911"/>
                  </a:ext>
                </a:extLst>
              </a:tr>
              <a:tr h="45993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Giada </a:t>
                      </a:r>
                      <a:r>
                        <a:rPr lang="it-IT" sz="1200" dirty="0" err="1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Petringa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Associato</a:t>
                      </a:r>
                      <a:endParaRPr lang="it-IT" sz="1200" kern="1200" dirty="0">
                        <a:ln w="0">
                          <a:noFill/>
                        </a:ln>
                        <a:solidFill>
                          <a:srgbClr val="00359E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68511"/>
                  </a:ext>
                </a:extLst>
              </a:tr>
              <a:tr h="45993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</a:rPr>
                        <a:t>Antonio Russo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Tempo determinato</a:t>
                      </a:r>
                      <a:endParaRPr lang="it-IT" sz="1200" kern="1200" dirty="0">
                        <a:ln w="0">
                          <a:noFill/>
                        </a:ln>
                        <a:solidFill>
                          <a:srgbClr val="00359E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ln w="0">
                            <a:noFill/>
                          </a:ln>
                          <a:solidFill>
                            <a:srgbClr val="00359E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39885"/>
                  </a:ext>
                </a:extLst>
              </a:tr>
            </a:tbl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:a16="http://schemas.microsoft.com/office/drawing/2014/main" id="{5F0D5C1D-DF48-364C-AB1A-A3757D395A67}"/>
              </a:ext>
            </a:extLst>
          </p:cNvPr>
          <p:cNvSpPr/>
          <p:nvPr/>
        </p:nvSpPr>
        <p:spPr>
          <a:xfrm>
            <a:off x="4823963" y="820577"/>
            <a:ext cx="1620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u="sng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ＭＳ Ｐゴシック" charset="-128"/>
              </a:rPr>
              <a:t>LNS: 0.7 FTE</a:t>
            </a:r>
            <a:endParaRPr lang="en-US" sz="3600" b="1" dirty="0">
              <a:solidFill>
                <a:prstClr val="black"/>
              </a:solidFill>
              <a:latin typeface="Sylfae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8887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" y="16330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WG-3: Milestones and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Deliverables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–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Rallentamenti causa COVID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2774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79514" y="883850"/>
          <a:ext cx="8784974" cy="5767087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288475">
                  <a:extLst>
                    <a:ext uri="{9D8B030D-6E8A-4147-A177-3AD203B41FA5}">
                      <a16:colId xmlns:a16="http://schemas.microsoft.com/office/drawing/2014/main" val="976308093"/>
                    </a:ext>
                  </a:extLst>
                </a:gridCol>
                <a:gridCol w="1163548">
                  <a:extLst>
                    <a:ext uri="{9D8B030D-6E8A-4147-A177-3AD203B41FA5}">
                      <a16:colId xmlns:a16="http://schemas.microsoft.com/office/drawing/2014/main" val="3318820489"/>
                    </a:ext>
                  </a:extLst>
                </a:gridCol>
                <a:gridCol w="1039534">
                  <a:extLst>
                    <a:ext uri="{9D8B030D-6E8A-4147-A177-3AD203B41FA5}">
                      <a16:colId xmlns:a16="http://schemas.microsoft.com/office/drawing/2014/main" val="3370788424"/>
                    </a:ext>
                  </a:extLst>
                </a:gridCol>
                <a:gridCol w="5293417">
                  <a:extLst>
                    <a:ext uri="{9D8B030D-6E8A-4147-A177-3AD203B41FA5}">
                      <a16:colId xmlns:a16="http://schemas.microsoft.com/office/drawing/2014/main" val="121111884"/>
                    </a:ext>
                  </a:extLst>
                </a:gridCol>
              </a:tblGrid>
              <a:tr h="160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Milestone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Deadline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Status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Note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994186"/>
                  </a:ext>
                </a:extLst>
              </a:tr>
              <a:tr h="606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M3.1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Jun 2019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100%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Misure effettuate a LNS con mini-TEPC, telescopio al Si, UOW Si-</a:t>
                      </a:r>
                      <a:r>
                        <a:rPr lang="it-IT" sz="1050" dirty="0" err="1">
                          <a:effectLst/>
                        </a:rPr>
                        <a:t>microdosimeter</a:t>
                      </a:r>
                      <a:r>
                        <a:rPr lang="it-IT" sz="1050" dirty="0">
                          <a:effectLst/>
                        </a:rPr>
                        <a:t> e TEPC TIFPA. Misure in vari punti lungo lo SOPB a CATANA senza B. Misure preliminari con convertitori B</a:t>
                      </a:r>
                      <a:r>
                        <a:rPr lang="it-IT" sz="1050" baseline="-25000" dirty="0">
                          <a:effectLst/>
                        </a:rPr>
                        <a:t>4</a:t>
                      </a:r>
                      <a:r>
                        <a:rPr lang="it-IT" sz="1050" dirty="0">
                          <a:effectLst/>
                        </a:rPr>
                        <a:t>C con i due </a:t>
                      </a:r>
                      <a:r>
                        <a:rPr lang="it-IT" sz="1050" dirty="0" err="1">
                          <a:effectLst/>
                        </a:rPr>
                        <a:t>microdosimetri</a:t>
                      </a:r>
                      <a:r>
                        <a:rPr lang="it-IT" sz="1050" dirty="0">
                          <a:effectLst/>
                        </a:rPr>
                        <a:t> al Si.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855859"/>
                  </a:ext>
                </a:extLst>
              </a:tr>
              <a:tr h="542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M3.2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effectLst/>
                        </a:rPr>
                        <a:t>Jun</a:t>
                      </a:r>
                      <a:r>
                        <a:rPr lang="it-IT" sz="1050" dirty="0">
                          <a:effectLst/>
                        </a:rPr>
                        <a:t> 2019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70%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Sono stati studiati convertitori con B e F per tutti i </a:t>
                      </a:r>
                      <a:r>
                        <a:rPr lang="it-IT" sz="1050" dirty="0" err="1">
                          <a:effectLst/>
                        </a:rPr>
                        <a:t>microdosimetri</a:t>
                      </a:r>
                      <a:r>
                        <a:rPr lang="it-IT" sz="1050" dirty="0">
                          <a:effectLst/>
                        </a:rPr>
                        <a:t>. Sono stati realizzati convertitori in B-</a:t>
                      </a:r>
                      <a:r>
                        <a:rPr lang="it-IT" sz="1050" dirty="0" err="1">
                          <a:effectLst/>
                        </a:rPr>
                        <a:t>nat</a:t>
                      </a:r>
                      <a:r>
                        <a:rPr lang="it-IT" sz="1050" dirty="0">
                          <a:effectLst/>
                        </a:rPr>
                        <a:t>, B-10 e B-11 depositando acido borico su film plastici per i rivelatori al Si e </a:t>
                      </a:r>
                      <a:r>
                        <a:rPr lang="it-IT" sz="1050" dirty="0" err="1">
                          <a:effectLst/>
                        </a:rPr>
                        <a:t>SiC</a:t>
                      </a:r>
                      <a:r>
                        <a:rPr lang="it-IT" sz="1050" dirty="0">
                          <a:effectLst/>
                        </a:rPr>
                        <a:t>. </a:t>
                      </a:r>
                      <a:r>
                        <a:rPr lang="it-IT" sz="1050" b="1" dirty="0">
                          <a:solidFill>
                            <a:srgbClr val="FF0000"/>
                          </a:solidFill>
                          <a:effectLst/>
                        </a:rPr>
                        <a:t>Saranno realizzati</a:t>
                      </a:r>
                      <a:r>
                        <a:rPr lang="it-IT" sz="1050" b="1" baseline="0" dirty="0">
                          <a:solidFill>
                            <a:srgbClr val="FF0000"/>
                          </a:solidFill>
                          <a:effectLst/>
                        </a:rPr>
                        <a:t> entro dicembre 2021 convertitori in boro naturale più affidabili con tecniche di «</a:t>
                      </a:r>
                      <a:r>
                        <a:rPr lang="it-IT" sz="1050" b="1" baseline="0" dirty="0" err="1">
                          <a:solidFill>
                            <a:srgbClr val="FF0000"/>
                          </a:solidFill>
                          <a:effectLst/>
                        </a:rPr>
                        <a:t>pulsed</a:t>
                      </a:r>
                      <a:r>
                        <a:rPr lang="it-IT" sz="1050" b="1" baseline="0" dirty="0">
                          <a:solidFill>
                            <a:srgbClr val="FF0000"/>
                          </a:solidFill>
                          <a:effectLst/>
                        </a:rPr>
                        <a:t>-laser </a:t>
                      </a:r>
                      <a:r>
                        <a:rPr lang="it-IT" sz="1050" b="1" baseline="0" dirty="0" err="1">
                          <a:solidFill>
                            <a:srgbClr val="FF0000"/>
                          </a:solidFill>
                          <a:effectLst/>
                        </a:rPr>
                        <a:t>deposition</a:t>
                      </a:r>
                      <a:r>
                        <a:rPr lang="it-IT" sz="1050" b="1" baseline="0" dirty="0">
                          <a:solidFill>
                            <a:srgbClr val="FF0000"/>
                          </a:solidFill>
                          <a:effectLst/>
                        </a:rPr>
                        <a:t>». Devono ancora essere realizzati i convertitori fluorati.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216240"/>
                  </a:ext>
                </a:extLst>
              </a:tr>
              <a:tr h="826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M3.3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effectLst/>
                        </a:rPr>
                        <a:t>Dec</a:t>
                      </a:r>
                      <a:r>
                        <a:rPr lang="it-IT" sz="1050" dirty="0">
                          <a:effectLst/>
                        </a:rPr>
                        <a:t> 2019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50%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Le misure </a:t>
                      </a:r>
                      <a:r>
                        <a:rPr lang="it-IT" sz="1050" dirty="0" err="1">
                          <a:effectLst/>
                        </a:rPr>
                        <a:t>microdosimetriche</a:t>
                      </a:r>
                      <a:r>
                        <a:rPr lang="it-IT" sz="1050" dirty="0">
                          <a:effectLst/>
                        </a:rPr>
                        <a:t> sono continuate a CATANA con i rivelatori al Si (telescopio e UOW) e le TEPC. Sono state effettuate misure presso TIFPA con la TEPC convenzionale. Non sono ancora state effettuate misure con i rivelatori al Si e mini-TEPC a TIFPA e CNAO. </a:t>
                      </a:r>
                      <a:r>
                        <a:rPr lang="it-IT" sz="1050" b="1" dirty="0">
                          <a:solidFill>
                            <a:srgbClr val="FF0000"/>
                          </a:solidFill>
                          <a:effectLst/>
                        </a:rPr>
                        <a:t>I turni di misura TIFPA e CNAO</a:t>
                      </a:r>
                      <a:r>
                        <a:rPr lang="it-IT" sz="1050" b="1" baseline="0" dirty="0">
                          <a:solidFill>
                            <a:srgbClr val="FF0000"/>
                          </a:solidFill>
                          <a:effectLst/>
                        </a:rPr>
                        <a:t> saranno effettuati nella seconda parte del 2021 e nel 2022.</a:t>
                      </a:r>
                      <a:endParaRPr lang="it-IT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761548"/>
                  </a:ext>
                </a:extLst>
              </a:tr>
              <a:tr h="610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M3.4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Dec 2019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50%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Sono in fase di studio e test i set up dei rivelatori </a:t>
                      </a:r>
                      <a:r>
                        <a:rPr lang="it-IT" sz="1050" dirty="0" err="1">
                          <a:effectLst/>
                        </a:rPr>
                        <a:t>SiC</a:t>
                      </a:r>
                      <a:r>
                        <a:rPr lang="it-IT" sz="1050" dirty="0">
                          <a:effectLst/>
                        </a:rPr>
                        <a:t> di dimensioni inferiori (quelli disponibili presentano una soglia di rumore elevata). Sono stati effettuati i primi test di laboratorio per le nuove configurazioni dei telescopi al Si.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239503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531929"/>
                  </a:ext>
                </a:extLst>
              </a:tr>
              <a:tr h="550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M3.5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effectLst/>
                        </a:rPr>
                        <a:t>Dec</a:t>
                      </a:r>
                      <a:r>
                        <a:rPr lang="it-IT" sz="1050" dirty="0">
                          <a:effectLst/>
                        </a:rPr>
                        <a:t> 2020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70%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effectLst/>
                        </a:rPr>
                        <a:t>Sono state effettuate misure con il telescopio al Si a CATANA con e senza convertitori in B-</a:t>
                      </a:r>
                      <a:r>
                        <a:rPr lang="it-IT" sz="1050" dirty="0" err="1">
                          <a:effectLst/>
                        </a:rPr>
                        <a:t>nat</a:t>
                      </a:r>
                      <a:r>
                        <a:rPr lang="it-IT" sz="1050" dirty="0">
                          <a:effectLst/>
                        </a:rPr>
                        <a:t> e arricchiti in B-10 e B-11 (deposizione di acido borico su film) e con il </a:t>
                      </a:r>
                      <a:r>
                        <a:rPr lang="it-IT" sz="1050" dirty="0" err="1">
                          <a:effectLst/>
                        </a:rPr>
                        <a:t>microdosimetro</a:t>
                      </a:r>
                      <a:r>
                        <a:rPr lang="it-IT" sz="1050" dirty="0">
                          <a:effectLst/>
                        </a:rPr>
                        <a:t> UOW con e senza convertitori arricchiti in B-</a:t>
                      </a:r>
                      <a:r>
                        <a:rPr lang="it-IT" sz="1050" dirty="0" err="1">
                          <a:effectLst/>
                        </a:rPr>
                        <a:t>nat</a:t>
                      </a:r>
                      <a:r>
                        <a:rPr lang="it-IT" sz="1050" dirty="0">
                          <a:effectLst/>
                        </a:rPr>
                        <a:t>.</a:t>
                      </a:r>
                      <a:r>
                        <a:rPr lang="it-IT" sz="1050" b="1" dirty="0">
                          <a:solidFill>
                            <a:srgbClr val="FF0000"/>
                          </a:solidFill>
                          <a:effectLst/>
                        </a:rPr>
                        <a:t> I turni di misura TIFPA e CNAO</a:t>
                      </a:r>
                      <a:r>
                        <a:rPr lang="it-IT" sz="1050" b="1" baseline="0" dirty="0">
                          <a:solidFill>
                            <a:srgbClr val="FF0000"/>
                          </a:solidFill>
                          <a:effectLst/>
                        </a:rPr>
                        <a:t> saranno effettuati nella seconda parte del 2021 e nel 2022.</a:t>
                      </a:r>
                      <a:endParaRPr lang="it-IT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28429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M3.6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</a:rPr>
                        <a:t>Dec 2020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50%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effectLst/>
                        </a:rPr>
                        <a:t>Sono state effettuate misure a CATANA con il </a:t>
                      </a:r>
                      <a:r>
                        <a:rPr lang="it-IT" sz="1050" dirty="0" err="1">
                          <a:effectLst/>
                        </a:rPr>
                        <a:t>microdosimetro</a:t>
                      </a:r>
                      <a:r>
                        <a:rPr lang="it-IT" sz="1050" dirty="0">
                          <a:effectLst/>
                        </a:rPr>
                        <a:t> a confinamento di valanga senza B in vari punti lungo il SOBP per diverse dimensioni dei siti simulati. </a:t>
                      </a:r>
                      <a:r>
                        <a:rPr lang="it-IT" sz="1050" b="1" dirty="0">
                          <a:solidFill>
                            <a:srgbClr val="FF0000"/>
                          </a:solidFill>
                          <a:effectLst/>
                        </a:rPr>
                        <a:t>I turni di misura TIFPA e CNAO</a:t>
                      </a:r>
                      <a:r>
                        <a:rPr lang="it-IT" sz="1050" b="1" baseline="0" dirty="0">
                          <a:solidFill>
                            <a:srgbClr val="FF0000"/>
                          </a:solidFill>
                          <a:effectLst/>
                        </a:rPr>
                        <a:t> con TEPC </a:t>
                      </a:r>
                      <a:r>
                        <a:rPr lang="it-IT" sz="1050" b="1" baseline="0" dirty="0" err="1">
                          <a:solidFill>
                            <a:srgbClr val="FF0000"/>
                          </a:solidFill>
                          <a:effectLst/>
                        </a:rPr>
                        <a:t>borata</a:t>
                      </a:r>
                      <a:r>
                        <a:rPr lang="it-IT" sz="1050" b="1" baseline="0" dirty="0">
                          <a:solidFill>
                            <a:srgbClr val="FF0000"/>
                          </a:solidFill>
                          <a:effectLst/>
                        </a:rPr>
                        <a:t> saranno effettuati nella seconda parte del 2021 e nel 2022.</a:t>
                      </a:r>
                      <a:endParaRPr lang="it-IT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967255"/>
                  </a:ext>
                </a:extLst>
              </a:tr>
              <a:tr h="13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215385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D3.1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effectLst/>
                        </a:rPr>
                        <a:t>Dec</a:t>
                      </a:r>
                      <a:r>
                        <a:rPr lang="it-IT" sz="1050" dirty="0">
                          <a:effectLst/>
                        </a:rPr>
                        <a:t> 2019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100%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Una vasta serie di spettri </a:t>
                      </a:r>
                      <a:r>
                        <a:rPr lang="it-IT" sz="1050" dirty="0" err="1">
                          <a:effectLst/>
                        </a:rPr>
                        <a:t>microdosimetrici</a:t>
                      </a:r>
                      <a:r>
                        <a:rPr lang="it-IT" sz="1050" dirty="0">
                          <a:effectLst/>
                        </a:rPr>
                        <a:t> acquisiti con i rivelatori esistenti a CATANA è disponibile.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847636"/>
                  </a:ext>
                </a:extLst>
              </a:tr>
              <a:tr h="48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D3.2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effectLst/>
                        </a:rPr>
                        <a:t>Dec</a:t>
                      </a:r>
                      <a:r>
                        <a:rPr lang="it-IT" sz="1050" dirty="0">
                          <a:effectLst/>
                        </a:rPr>
                        <a:t> 2020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50%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effectLst/>
                        </a:rPr>
                        <a:t>Sono disponibili gli spettri </a:t>
                      </a:r>
                      <a:r>
                        <a:rPr lang="it-IT" sz="1050" dirty="0" err="1">
                          <a:effectLst/>
                        </a:rPr>
                        <a:t>microdosimetrici</a:t>
                      </a:r>
                      <a:r>
                        <a:rPr lang="it-IT" sz="1050" dirty="0">
                          <a:effectLst/>
                        </a:rPr>
                        <a:t> a diversi siti simulati acquisiti con il </a:t>
                      </a:r>
                      <a:r>
                        <a:rPr lang="it-IT" sz="1050" dirty="0" err="1">
                          <a:effectLst/>
                        </a:rPr>
                        <a:t>microdosimetro</a:t>
                      </a:r>
                      <a:r>
                        <a:rPr lang="it-IT" sz="1050" dirty="0">
                          <a:effectLst/>
                        </a:rPr>
                        <a:t> a confinamento di valanga senza B in vari punti lungo il SOBP di CATANA. </a:t>
                      </a:r>
                      <a:endParaRPr lang="it-IT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8" marR="63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343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0082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ZVRylmWAEgIv1EpxNU74Kjilou5dOFW4RZgy73GCvaNtQy4oAGYEjFEXhElavCtI2JM91Jzd6TGfCB6ePG6KjGNl6bMGLXCo-_fozLm72obqaNWnAjs8DEFLTptpAZwYVZlfrGt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0" y="946091"/>
            <a:ext cx="4156968" cy="22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Detectors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0338" y="3118096"/>
            <a:ext cx="430716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1800" b="1" dirty="0">
                <a:latin typeface="Sylfaen" pitchFamily="18" charset="0"/>
              </a:rPr>
              <a:t>Mini-TEPC (LNL)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l="5235" r="7508"/>
          <a:stretch/>
        </p:blipFill>
        <p:spPr>
          <a:xfrm>
            <a:off x="4661158" y="1014651"/>
            <a:ext cx="2860510" cy="1583076"/>
          </a:xfrm>
          <a:prstGeom prst="rect">
            <a:avLst/>
          </a:prstGeom>
        </p:spPr>
      </p:pic>
      <p:pic>
        <p:nvPicPr>
          <p:cNvPr id="14" name="Picture 19" descr="Microdosimetri"/>
          <p:cNvPicPr>
            <a:picLocks noChangeAspect="1" noChangeArrowheads="1"/>
          </p:cNvPicPr>
          <p:nvPr/>
        </p:nvPicPr>
        <p:blipFill>
          <a:blip r:embed="rId5"/>
          <a:srcRect l="7396" t="8128" r="1447" b="18571"/>
          <a:stretch>
            <a:fillRect/>
          </a:stretch>
        </p:blipFill>
        <p:spPr bwMode="auto">
          <a:xfrm>
            <a:off x="7568894" y="1059147"/>
            <a:ext cx="1323623" cy="141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661158" y="3095020"/>
            <a:ext cx="43200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1800" b="1" dirty="0">
                <a:latin typeface="Sylfaen" pitchFamily="18" charset="0"/>
              </a:rPr>
              <a:t>Silicon Telescope (</a:t>
            </a:r>
            <a:r>
              <a:rPr lang="en-US" sz="1800" b="1" dirty="0" err="1">
                <a:latin typeface="Sylfaen" pitchFamily="18" charset="0"/>
              </a:rPr>
              <a:t>PoliMi</a:t>
            </a:r>
            <a:r>
              <a:rPr lang="en-US" sz="1800" b="1" dirty="0">
                <a:latin typeface="Sylfaen" pitchFamily="18" charset="0"/>
              </a:rPr>
              <a:t>)</a:t>
            </a:r>
          </a:p>
        </p:txBody>
      </p:sp>
      <p:pic>
        <p:nvPicPr>
          <p:cNvPr id="16" name="image14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39552" y="3992210"/>
            <a:ext cx="3176270" cy="1957070"/>
          </a:xfrm>
          <a:prstGeom prst="rect">
            <a:avLst/>
          </a:prstGeom>
          <a:ln/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7336" y="6047547"/>
            <a:ext cx="43101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1800" b="1" dirty="0" err="1">
                <a:latin typeface="Sylfaen" pitchFamily="18" charset="0"/>
              </a:rPr>
              <a:t>MicroPlus</a:t>
            </a:r>
            <a:r>
              <a:rPr lang="en-US" sz="1800" b="1" dirty="0">
                <a:latin typeface="Sylfaen" pitchFamily="18" charset="0"/>
              </a:rPr>
              <a:t> probe (LNS)</a:t>
            </a:r>
          </a:p>
        </p:txBody>
      </p:sp>
      <p:pic>
        <p:nvPicPr>
          <p:cNvPr id="19" name="image3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48018" y="4509120"/>
            <a:ext cx="3946280" cy="1201018"/>
          </a:xfrm>
          <a:prstGeom prst="rect">
            <a:avLst/>
          </a:prstGeom>
          <a:ln/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702267" y="6047546"/>
            <a:ext cx="427889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1800" b="1" dirty="0">
                <a:latin typeface="Sylfaen" pitchFamily="18" charset="0"/>
              </a:rPr>
              <a:t>Silicon Carbide Detector (LNS)</a:t>
            </a:r>
          </a:p>
        </p:txBody>
      </p:sp>
      <p:sp>
        <p:nvSpPr>
          <p:cNvPr id="26" name="Rettangolo 25"/>
          <p:cNvSpPr/>
          <p:nvPr/>
        </p:nvSpPr>
        <p:spPr bwMode="auto">
          <a:xfrm>
            <a:off x="120338" y="3905590"/>
            <a:ext cx="4320000" cy="252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107504" y="967428"/>
            <a:ext cx="4320000" cy="252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sp>
        <p:nvSpPr>
          <p:cNvPr id="30" name="Rettangolo 29"/>
          <p:cNvSpPr/>
          <p:nvPr/>
        </p:nvSpPr>
        <p:spPr bwMode="auto">
          <a:xfrm>
            <a:off x="4661158" y="964680"/>
            <a:ext cx="4320000" cy="252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sp>
        <p:nvSpPr>
          <p:cNvPr id="31" name="Rettangolo 30"/>
          <p:cNvSpPr/>
          <p:nvPr/>
        </p:nvSpPr>
        <p:spPr bwMode="auto">
          <a:xfrm>
            <a:off x="4664159" y="3905590"/>
            <a:ext cx="4320000" cy="252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83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ZVRylmWAEgIv1EpxNU74Kjilou5dOFW4RZgy73GCvaNtQy4oAGYEjFEXhElavCtI2JM91Jzd6TGfCB6ePG6KjGNl6bMGLXCo-_fozLm72obqaNWnAjs8DEFLTptpAZwYVZlfrGt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0" y="946091"/>
            <a:ext cx="4156968" cy="22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Detectors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0338" y="3118096"/>
            <a:ext cx="430716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1800" b="1" dirty="0">
                <a:latin typeface="Sylfaen" pitchFamily="18" charset="0"/>
              </a:rPr>
              <a:t>Mini-TEPC (LNL)</a:t>
            </a:r>
          </a:p>
        </p:txBody>
      </p:sp>
      <p:sp>
        <p:nvSpPr>
          <p:cNvPr id="27" name="Rettangolo 26"/>
          <p:cNvSpPr/>
          <p:nvPr/>
        </p:nvSpPr>
        <p:spPr bwMode="auto">
          <a:xfrm>
            <a:off x="107503" y="908720"/>
            <a:ext cx="9009919" cy="252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427984" y="966787"/>
            <a:ext cx="46089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ylfaen" pitchFamily="18" charset="0"/>
                <a:ea typeface="ＭＳ Ｐゴシック" charset="-128"/>
              </a:rPr>
              <a:t>New mini‒TEPC developed at LNL (same design as the previous TEPC published earlier), but with </a:t>
            </a:r>
            <a:r>
              <a:rPr lang="en-US" sz="1400" u="sng" dirty="0">
                <a:latin typeface="Sylfaen" pitchFamily="18" charset="0"/>
                <a:ea typeface="ＭＳ Ｐゴシック" charset="-128"/>
              </a:rPr>
              <a:t>modified gas and vacuum ducts </a:t>
            </a:r>
            <a:r>
              <a:rPr lang="en-US" sz="1400" dirty="0">
                <a:latin typeface="Sylfaen" pitchFamily="18" charset="0"/>
                <a:ea typeface="ＭＳ Ｐゴシック" charset="-128"/>
              </a:rPr>
              <a:t>to improve the counter cleaning from plastic degassing as well as washing and gas filling procedures. It operates in </a:t>
            </a:r>
            <a:r>
              <a:rPr lang="en-US" sz="1400" u="sng" dirty="0">
                <a:latin typeface="Sylfaen" pitchFamily="18" charset="0"/>
                <a:ea typeface="ＭＳ Ｐゴシック" charset="-128"/>
              </a:rPr>
              <a:t>gas‒steady modality</a:t>
            </a:r>
            <a:endParaRPr lang="en-US" sz="1400" dirty="0">
              <a:latin typeface="Sylfaen" pitchFamily="18" charset="0"/>
              <a:ea typeface="ＭＳ Ｐゴシック" charset="-128"/>
            </a:endParaRPr>
          </a:p>
          <a:p>
            <a:endParaRPr lang="en-US" sz="1400" dirty="0">
              <a:latin typeface="Sylfaen" pitchFamily="18" charset="0"/>
              <a:ea typeface="ＭＳ Ｐゴシック" charset="-128"/>
            </a:endParaRPr>
          </a:p>
          <a:p>
            <a:r>
              <a:rPr lang="en-US" sz="1400" dirty="0">
                <a:latin typeface="Sylfaen" pitchFamily="18" charset="0"/>
                <a:ea typeface="ＭＳ Ｐゴシック" charset="-128"/>
              </a:rPr>
              <a:t>Cylindrical sensitive volume 0.9 mm (diameter and height)</a:t>
            </a:r>
          </a:p>
          <a:p>
            <a:r>
              <a:rPr lang="en-US" sz="1400" dirty="0">
                <a:latin typeface="Sylfaen" pitchFamily="18" charset="0"/>
                <a:ea typeface="ＭＳ Ｐゴシック" charset="-128"/>
              </a:rPr>
              <a:t>0.35 mm‒thick A‒150‒cathode wall</a:t>
            </a:r>
          </a:p>
          <a:p>
            <a:r>
              <a:rPr lang="en-US" sz="1400" dirty="0">
                <a:latin typeface="Sylfaen" pitchFamily="18" charset="0"/>
                <a:ea typeface="ＭＳ Ｐゴシック" charset="-128"/>
              </a:rPr>
              <a:t>0.35 mm </a:t>
            </a:r>
            <a:r>
              <a:rPr lang="en-US" sz="1400" dirty="0" err="1">
                <a:latin typeface="Sylfaen" pitchFamily="18" charset="0"/>
                <a:ea typeface="ＭＳ Ｐゴシック" charset="-128"/>
              </a:rPr>
              <a:t>Rexolite</a:t>
            </a:r>
            <a:r>
              <a:rPr lang="en-US" sz="1400" dirty="0">
                <a:latin typeface="Sylfaen" pitchFamily="18" charset="0"/>
                <a:ea typeface="ＭＳ Ｐゴシック" charset="-128"/>
              </a:rPr>
              <a:t>® insulator</a:t>
            </a:r>
          </a:p>
          <a:p>
            <a:r>
              <a:rPr lang="en-US" sz="1400" dirty="0">
                <a:latin typeface="Sylfaen" pitchFamily="18" charset="0"/>
                <a:ea typeface="ＭＳ Ｐゴシック" charset="-128"/>
              </a:rPr>
              <a:t>0.2 mm‒thick titanium sleeve</a:t>
            </a:r>
          </a:p>
          <a:p>
            <a:r>
              <a:rPr lang="en-US" sz="1400" dirty="0">
                <a:latin typeface="Sylfaen" pitchFamily="18" charset="0"/>
                <a:ea typeface="ＭＳ Ｐゴシック" charset="-128"/>
              </a:rPr>
              <a:t>(total external diameter of 2.7 mm)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4"/>
          <a:srcRect l="5235" r="7508"/>
          <a:stretch/>
        </p:blipFill>
        <p:spPr>
          <a:xfrm>
            <a:off x="179512" y="4091472"/>
            <a:ext cx="2860510" cy="1583076"/>
          </a:xfrm>
          <a:prstGeom prst="rect">
            <a:avLst/>
          </a:prstGeom>
        </p:spPr>
      </p:pic>
      <p:pic>
        <p:nvPicPr>
          <p:cNvPr id="25" name="Picture 19" descr="Microdosimetri"/>
          <p:cNvPicPr>
            <a:picLocks noChangeAspect="1" noChangeArrowheads="1"/>
          </p:cNvPicPr>
          <p:nvPr/>
        </p:nvPicPr>
        <p:blipFill>
          <a:blip r:embed="rId5"/>
          <a:srcRect l="7396" t="8128" r="1447" b="18571"/>
          <a:stretch>
            <a:fillRect/>
          </a:stretch>
        </p:blipFill>
        <p:spPr bwMode="auto">
          <a:xfrm>
            <a:off x="3059832" y="4135968"/>
            <a:ext cx="1323623" cy="141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79512" y="6034588"/>
            <a:ext cx="43200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1800" b="1" dirty="0">
                <a:latin typeface="Sylfaen" pitchFamily="18" charset="0"/>
              </a:rPr>
              <a:t>Silicon Telescope (</a:t>
            </a:r>
            <a:r>
              <a:rPr lang="en-US" sz="1800" b="1" dirty="0" err="1">
                <a:latin typeface="Sylfaen" pitchFamily="18" charset="0"/>
              </a:rPr>
              <a:t>PoliMi</a:t>
            </a:r>
            <a:r>
              <a:rPr lang="en-US" sz="1800" b="1" dirty="0">
                <a:latin typeface="Sylfaen" pitchFamily="18" charset="0"/>
              </a:rPr>
              <a:t>)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4566532" y="3873996"/>
            <a:ext cx="46089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ylfaen" pitchFamily="18" charset="0"/>
                <a:ea typeface="ＭＳ Ｐゴシック" charset="-128"/>
              </a:rPr>
              <a:t>∆E stage (about 2 </a:t>
            </a:r>
            <a:r>
              <a:rPr lang="en-US" sz="1400" dirty="0" err="1">
                <a:latin typeface="Sylfaen" pitchFamily="18" charset="0"/>
                <a:ea typeface="ＭＳ Ｐゴシック" charset="-128"/>
              </a:rPr>
              <a:t>μm</a:t>
            </a:r>
            <a:r>
              <a:rPr lang="en-US" sz="1400" dirty="0">
                <a:latin typeface="Sylfaen" pitchFamily="18" charset="0"/>
                <a:ea typeface="ＭＳ Ｐゴシック" charset="-128"/>
              </a:rPr>
              <a:t> in thickness) acts as a solid state </a:t>
            </a:r>
            <a:r>
              <a:rPr lang="en-US" sz="1400" dirty="0" err="1">
                <a:latin typeface="Sylfaen" pitchFamily="18" charset="0"/>
                <a:ea typeface="ＭＳ Ｐゴシック" charset="-128"/>
              </a:rPr>
              <a:t>microdosimeter</a:t>
            </a:r>
            <a:r>
              <a:rPr lang="en-US" sz="1400" dirty="0">
                <a:latin typeface="Sylfaen" pitchFamily="18" charset="0"/>
                <a:ea typeface="ＭＳ Ｐゴシック" charset="-128"/>
              </a:rPr>
              <a:t> and E residual-energy stage (500 </a:t>
            </a:r>
            <a:r>
              <a:rPr lang="en-US" sz="1400" dirty="0" err="1">
                <a:latin typeface="Sylfaen" pitchFamily="18" charset="0"/>
                <a:ea typeface="ＭＳ Ｐゴシック" charset="-128"/>
              </a:rPr>
              <a:t>μm</a:t>
            </a:r>
            <a:r>
              <a:rPr lang="en-US" sz="1400" dirty="0">
                <a:latin typeface="Sylfaen" pitchFamily="18" charset="0"/>
                <a:ea typeface="ＭＳ Ｐゴシック" charset="-128"/>
              </a:rPr>
              <a:t> in thickness) gives information on the energy and the type of the impinging particle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Sylfaen" pitchFamily="18" charset="0"/>
              <a:ea typeface="ＭＳ Ｐゴシック" charset="-128"/>
            </a:endParaRPr>
          </a:p>
          <a:p>
            <a:r>
              <a:rPr lang="en-US" sz="1400" dirty="0">
                <a:latin typeface="Sylfaen" pitchFamily="18" charset="0"/>
                <a:ea typeface="ＭＳ Ｐゴシック" charset="-128"/>
              </a:rPr>
              <a:t>The type of the impinging particle is discriminated  through a scatter-plot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Sylfaen" pitchFamily="18" charset="0"/>
              <a:ea typeface="ＭＳ Ｐゴシック" charset="-128"/>
            </a:endParaRPr>
          </a:p>
          <a:p>
            <a:r>
              <a:rPr lang="en-US" sz="1400" dirty="0">
                <a:latin typeface="Sylfaen" panose="010A0502050306030303" pitchFamily="18" charset="0"/>
              </a:rPr>
              <a:t>An optimized </a:t>
            </a:r>
            <a:r>
              <a:rPr lang="en-US" sz="1400" u="sng" dirty="0">
                <a:latin typeface="Sylfaen" panose="010A0502050306030303" pitchFamily="18" charset="0"/>
              </a:rPr>
              <a:t>event-by-event</a:t>
            </a:r>
            <a:r>
              <a:rPr lang="en-US" sz="1400" dirty="0">
                <a:latin typeface="Sylfaen" panose="010A0502050306030303" pitchFamily="18" charset="0"/>
              </a:rPr>
              <a:t> correction is performed by measuring the residual energy deposited in the E-stage</a:t>
            </a:r>
            <a:endParaRPr lang="en-US" sz="1400" dirty="0">
              <a:latin typeface="Sylfaen" pitchFamily="18" charset="0"/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Sylfaen" pitchFamily="18" charset="0"/>
              <a:ea typeface="ＭＳ Ｐゴシック" charset="-128"/>
            </a:endParaRPr>
          </a:p>
        </p:txBody>
      </p:sp>
      <p:sp>
        <p:nvSpPr>
          <p:cNvPr id="32" name="Rettangolo 31"/>
          <p:cNvSpPr/>
          <p:nvPr/>
        </p:nvSpPr>
        <p:spPr bwMode="auto">
          <a:xfrm>
            <a:off x="107504" y="3861048"/>
            <a:ext cx="9009918" cy="252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38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Detectors</a:t>
            </a:r>
            <a:endParaRPr lang="it-IT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107503" y="967428"/>
            <a:ext cx="8928991" cy="252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568940" y="967428"/>
            <a:ext cx="44675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ylfaen" pitchFamily="18" charset="0"/>
                <a:ea typeface="ＭＳ Ｐゴシック" charset="-128"/>
              </a:rPr>
              <a:t>It contains several </a:t>
            </a:r>
            <a:r>
              <a:rPr lang="en-US" sz="1400" dirty="0" err="1">
                <a:latin typeface="Sylfaen" pitchFamily="18" charset="0"/>
                <a:ea typeface="ＭＳ Ｐゴシック" charset="-128"/>
              </a:rPr>
              <a:t>microdosimeter</a:t>
            </a:r>
            <a:r>
              <a:rPr lang="en-US" sz="1400" dirty="0">
                <a:latin typeface="Sylfaen" pitchFamily="18" charset="0"/>
                <a:ea typeface="ＭＳ Ｐゴシック" charset="-128"/>
              </a:rPr>
              <a:t> detectors with different-sized sensitive volumes (SVs) that can be selected independently</a:t>
            </a:r>
          </a:p>
          <a:p>
            <a:endParaRPr lang="en-US" sz="1400" dirty="0">
              <a:latin typeface="Sylfaen" pitchFamily="18" charset="0"/>
              <a:ea typeface="ＭＳ Ｐゴシック" charset="-128"/>
            </a:endParaRPr>
          </a:p>
          <a:p>
            <a:r>
              <a:rPr lang="en-US" sz="1400" dirty="0">
                <a:latin typeface="Sylfaen" pitchFamily="18" charset="0"/>
                <a:ea typeface="ＭＳ Ｐゴシック" charset="-128"/>
              </a:rPr>
              <a:t>It is fabricated using silicon-on-insulator wafers with 10 </a:t>
            </a:r>
            <a:r>
              <a:rPr lang="en-US" sz="1400" dirty="0">
                <a:latin typeface="Times" panose="02020603050405020304" pitchFamily="18" charset="0"/>
                <a:ea typeface="ＭＳ Ｐゴシック" charset="-128"/>
              </a:rPr>
              <a:t>µm</a:t>
            </a:r>
            <a:r>
              <a:rPr lang="en-US" sz="1400" dirty="0">
                <a:latin typeface="Sylfaen" pitchFamily="18" charset="0"/>
                <a:ea typeface="ＭＳ Ｐゴシック" charset="-128"/>
              </a:rPr>
              <a:t> thick silicon active volume. </a:t>
            </a:r>
          </a:p>
          <a:p>
            <a:endParaRPr lang="en-US" sz="1400" dirty="0">
              <a:latin typeface="Sylfaen" pitchFamily="18" charset="0"/>
              <a:ea typeface="ＭＳ Ｐゴシック" charset="-128"/>
            </a:endParaRPr>
          </a:p>
          <a:p>
            <a:r>
              <a:rPr lang="en-US" sz="1400" dirty="0">
                <a:latin typeface="Sylfaen" pitchFamily="18" charset="0"/>
                <a:ea typeface="ＭＳ Ｐゴシック" charset="-128"/>
              </a:rPr>
              <a:t>Each </a:t>
            </a:r>
            <a:r>
              <a:rPr lang="en-US" sz="1400" dirty="0" err="1">
                <a:latin typeface="Sylfaen" pitchFamily="18" charset="0"/>
                <a:ea typeface="ＭＳ Ｐゴシック" charset="-128"/>
              </a:rPr>
              <a:t>microdosimeter</a:t>
            </a:r>
            <a:r>
              <a:rPr lang="en-US" sz="1400" dirty="0">
                <a:latin typeface="Sylfaen" pitchFamily="18" charset="0"/>
                <a:ea typeface="ＭＳ Ｐゴシック" charset="-128"/>
              </a:rPr>
              <a:t> detector is fabricated using 3D-mesa technology and has a silicon substrate of area 0.6 mm x 0.8 mm with a single, silicon 3D SV of rectangular-parallelepiped shape on top of silicon oxide. </a:t>
            </a:r>
          </a:p>
        </p:txBody>
      </p:sp>
      <p:pic>
        <p:nvPicPr>
          <p:cNvPr id="10" name="image1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1488" y="1066678"/>
            <a:ext cx="3176270" cy="1957070"/>
          </a:xfrm>
          <a:prstGeom prst="rect">
            <a:avLst/>
          </a:prstGeom>
          <a:ln/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9272" y="3122015"/>
            <a:ext cx="431016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1800" b="1" dirty="0" err="1">
                <a:latin typeface="Sylfaen" pitchFamily="18" charset="0"/>
              </a:rPr>
              <a:t>MicroPlus</a:t>
            </a:r>
            <a:r>
              <a:rPr lang="en-US" sz="1800" b="1" dirty="0">
                <a:latin typeface="Sylfaen" pitchFamily="18" charset="0"/>
              </a:rPr>
              <a:t> probe (LNS)</a:t>
            </a:r>
          </a:p>
        </p:txBody>
      </p:sp>
      <p:sp>
        <p:nvSpPr>
          <p:cNvPr id="13" name="Rettangolo 12"/>
          <p:cNvSpPr/>
          <p:nvPr/>
        </p:nvSpPr>
        <p:spPr bwMode="auto">
          <a:xfrm>
            <a:off x="107504" y="3830905"/>
            <a:ext cx="8928990" cy="252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Arial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618560" y="3967520"/>
            <a:ext cx="43683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ylfaen" pitchFamily="18" charset="0"/>
                <a:ea typeface="ＭＳ Ｐゴシック" charset="-128"/>
              </a:rPr>
              <a:t>The Silicon detectors used was designed by IMM-INFN and manufactured by ST-Microelectronics (STM) in Catania</a:t>
            </a:r>
          </a:p>
          <a:p>
            <a:endParaRPr lang="en-US" sz="1400" dirty="0">
              <a:latin typeface="Sylfaen" pitchFamily="18" charset="0"/>
              <a:ea typeface="ＭＳ Ｐゴシック" charset="-128"/>
            </a:endParaRPr>
          </a:p>
          <a:p>
            <a:r>
              <a:rPr lang="en-US" sz="1400" dirty="0">
                <a:latin typeface="Sylfaen" pitchFamily="18" charset="0"/>
                <a:ea typeface="ＭＳ Ｐゴシック" charset="-128"/>
              </a:rPr>
              <a:t>The detector has a 0.3 </a:t>
            </a:r>
            <a:r>
              <a:rPr lang="en-US" sz="1400" dirty="0" err="1">
                <a:latin typeface="Sylfaen" pitchFamily="18" charset="0"/>
                <a:ea typeface="ＭＳ Ｐゴシック" charset="-128"/>
              </a:rPr>
              <a:t>μm</a:t>
            </a:r>
            <a:r>
              <a:rPr lang="en-US" sz="1400" dirty="0">
                <a:latin typeface="Sylfaen" pitchFamily="18" charset="0"/>
                <a:ea typeface="ＭＳ Ｐゴシック" charset="-128"/>
              </a:rPr>
              <a:t> thick p-layer and a 10 </a:t>
            </a:r>
            <a:r>
              <a:rPr lang="en-US" sz="1400" dirty="0" err="1">
                <a:latin typeface="Sylfaen" pitchFamily="18" charset="0"/>
                <a:ea typeface="ＭＳ Ｐゴシック" charset="-128"/>
              </a:rPr>
              <a:t>μm</a:t>
            </a:r>
            <a:r>
              <a:rPr lang="en-US" sz="1400" dirty="0">
                <a:latin typeface="Sylfaen" pitchFamily="18" charset="0"/>
                <a:ea typeface="ＭＳ Ｐゴシック" charset="-128"/>
              </a:rPr>
              <a:t> thick n-layer. The detector has an active area of about 10 x 10 mm</a:t>
            </a:r>
            <a:r>
              <a:rPr lang="en-US" sz="1400" baseline="30000" dirty="0">
                <a:latin typeface="Sylfaen" pitchFamily="18" charset="0"/>
                <a:ea typeface="ＭＳ Ｐゴシック" charset="-128"/>
              </a:rPr>
              <a:t>2</a:t>
            </a:r>
            <a:r>
              <a:rPr lang="en-US" sz="1400" dirty="0">
                <a:latin typeface="Sylfaen" pitchFamily="18" charset="0"/>
                <a:ea typeface="ＭＳ Ｐゴシック" charset="-128"/>
              </a:rPr>
              <a:t>, and was mounted on PCB board designed to be housed in an aluminum box.</a:t>
            </a:r>
          </a:p>
        </p:txBody>
      </p:sp>
      <p:pic>
        <p:nvPicPr>
          <p:cNvPr id="15" name="image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766" y="4348261"/>
            <a:ext cx="3946280" cy="1201018"/>
          </a:xfrm>
          <a:prstGeom prst="rect">
            <a:avLst/>
          </a:prstGeom>
          <a:ln/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36015" y="5886687"/>
            <a:ext cx="427889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1800" b="1" dirty="0">
                <a:latin typeface="Sylfaen" pitchFamily="18" charset="0"/>
              </a:rPr>
              <a:t>Silicon Carbide Detector (LNS)</a:t>
            </a:r>
          </a:p>
        </p:txBody>
      </p:sp>
    </p:spTree>
    <p:extLst>
      <p:ext uri="{BB962C8B-B14F-4D97-AF65-F5344CB8AC3E}">
        <p14:creationId xmlns:p14="http://schemas.microsoft.com/office/powerpoint/2010/main" val="22794426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0" y="479377"/>
            <a:ext cx="4560677" cy="6378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-11323" y="25649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774"/>
                </a:solidFill>
                <a:latin typeface="Sylfaen" panose="010A0502050306030303" pitchFamily="18" charset="0"/>
              </a:rPr>
              <a:t>Activities </a:t>
            </a:r>
            <a:r>
              <a:rPr lang="it-IT" sz="32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performed</a:t>
            </a:r>
            <a:r>
              <a:rPr lang="it-IT" sz="3200" b="1" dirty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32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during</a:t>
            </a:r>
            <a:r>
              <a:rPr lang="it-IT" sz="3200" b="1" dirty="0">
                <a:solidFill>
                  <a:srgbClr val="002774"/>
                </a:solidFill>
                <a:latin typeface="Sylfaen" panose="010A0502050306030303" pitchFamily="18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Sylfaen" panose="010A0502050306030303" pitchFamily="18" charset="0"/>
              </a:rPr>
              <a:t>2021</a:t>
            </a:r>
            <a:endParaRPr lang="it-IT" sz="2400" b="1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921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Development of new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boron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targets</a:t>
            </a:r>
          </a:p>
        </p:txBody>
      </p:sp>
      <p:sp>
        <p:nvSpPr>
          <p:cNvPr id="13" name="Processo 25">
            <a:extLst>
              <a:ext uri="{FF2B5EF4-FFF2-40B4-BE49-F238E27FC236}">
                <a16:creationId xmlns:a16="http://schemas.microsoft.com/office/drawing/2014/main" id="{538CA9E8-80C9-4003-9037-9F0E029D1B03}"/>
              </a:ext>
            </a:extLst>
          </p:cNvPr>
          <p:cNvSpPr/>
          <p:nvPr/>
        </p:nvSpPr>
        <p:spPr>
          <a:xfrm>
            <a:off x="5148064" y="1032638"/>
            <a:ext cx="3592608" cy="4438962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000080"/>
              </a:highlight>
              <a:latin typeface="Sylfaen" panose="010A0502050306030303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33B31C5-BF2C-40A2-B542-89B3216FA455}"/>
              </a:ext>
            </a:extLst>
          </p:cNvPr>
          <p:cNvSpPr txBox="1"/>
          <p:nvPr/>
        </p:nvSpPr>
        <p:spPr>
          <a:xfrm>
            <a:off x="5660657" y="2265984"/>
            <a:ext cx="256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Pulsed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Laser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Deposition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Technique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(PLD)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E3176D9-9B6E-40C3-9B5A-1DABAF622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" r="50345" b="-1"/>
          <a:stretch/>
        </p:blipFill>
        <p:spPr>
          <a:xfrm>
            <a:off x="5309618" y="2961425"/>
            <a:ext cx="1522461" cy="198202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4F31C9A0-8AF9-41E2-8F5B-12A96E10B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1"/>
          <a:stretch/>
        </p:blipFill>
        <p:spPr>
          <a:xfrm>
            <a:off x="7051011" y="2960014"/>
            <a:ext cx="1522461" cy="1982022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5254E49-94D5-4A85-A146-1149AEB74E4E}"/>
              </a:ext>
            </a:extLst>
          </p:cNvPr>
          <p:cNvSpPr txBox="1"/>
          <p:nvPr/>
        </p:nvSpPr>
        <p:spPr>
          <a:xfrm>
            <a:off x="5436096" y="1163039"/>
            <a:ext cx="2947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Micro- and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Nanostructured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Materials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Lab  (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NanoLab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) @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PoliMi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</a:p>
          <a:p>
            <a:endParaRPr lang="it-IT" sz="1600" b="1" dirty="0">
              <a:solidFill>
                <a:schemeClr val="tx2"/>
              </a:solidFill>
              <a:latin typeface="Sylfaen" panose="010A0502050306030303" pitchFamily="18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2FA7E1D-9BE8-4723-B622-22283AEA0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54" y="5062551"/>
            <a:ext cx="955825" cy="34409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E4F3DB9-FE8B-4D5A-BF74-EC3158C4C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03" y="1052736"/>
            <a:ext cx="4206605" cy="3609145"/>
          </a:xfrm>
          <a:prstGeom prst="rect">
            <a:avLst/>
          </a:prstGeom>
        </p:spPr>
      </p:pic>
      <p:pic>
        <p:nvPicPr>
          <p:cNvPr id="37" name="Picture 2" descr="he FLUKA Monte Carlo code">
            <a:extLst>
              <a:ext uri="{FF2B5EF4-FFF2-40B4-BE49-F238E27FC236}">
                <a16:creationId xmlns:a16="http://schemas.microsoft.com/office/drawing/2014/main" id="{B7A97FCD-B0FB-4543-81F2-93801C7B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84" y="5402911"/>
            <a:ext cx="2714253" cy="9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993F6AE-D443-417C-A2BC-6398B55DD366}"/>
              </a:ext>
            </a:extLst>
          </p:cNvPr>
          <p:cNvSpPr txBox="1"/>
          <p:nvPr/>
        </p:nvSpPr>
        <p:spPr>
          <a:xfrm>
            <a:off x="537542" y="5062551"/>
            <a:ext cx="420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Optimization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via FLUKA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simulations</a:t>
            </a:r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444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6D48EF-D98C-4F2A-A9F1-0AF79B2CF36E}"/>
              </a:ext>
            </a:extLst>
          </p:cNvPr>
          <p:cNvSpPr txBox="1"/>
          <p:nvPr/>
        </p:nvSpPr>
        <p:spPr>
          <a:xfrm>
            <a:off x="450275" y="3429000"/>
            <a:ext cx="4202535" cy="23083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Monolithic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silicon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telescope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Scatter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plots for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particle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discrimination</a:t>
            </a:r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  <a:p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  <a:p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  <a:p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" y="1633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Measurements</a:t>
            </a:r>
            <a:r>
              <a:rPr lang="it-IT" sz="2400" b="1" dirty="0">
                <a:solidFill>
                  <a:srgbClr val="002774"/>
                </a:solidFill>
                <a:latin typeface="Sylfaen" panose="010A0502050306030303" pitchFamily="18" charset="0"/>
              </a:rPr>
              <a:t> @INFN-LNL – CN </a:t>
            </a:r>
            <a:r>
              <a:rPr lang="it-IT" sz="2400" b="1" dirty="0" err="1">
                <a:solidFill>
                  <a:srgbClr val="002774"/>
                </a:solidFill>
                <a:latin typeface="Sylfaen" panose="010A0502050306030303" pitchFamily="18" charset="0"/>
              </a:rPr>
              <a:t>accelerator</a:t>
            </a:r>
            <a:endParaRPr lang="it-IT" sz="2400" b="1" dirty="0">
              <a:solidFill>
                <a:srgbClr val="002774"/>
              </a:solidFill>
              <a:latin typeface="Sylfaen" panose="010A0502050306030303" pitchFamily="18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6202A95-14AD-4EFD-8031-157050B50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86" y="1142279"/>
            <a:ext cx="3696374" cy="4928499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5719B33-965F-4099-9857-F567E3300BB0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4670079" y="1935416"/>
            <a:ext cx="2062161" cy="1565592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515FDD7-0CCE-426F-A556-4A3C0487C485}"/>
              </a:ext>
            </a:extLst>
          </p:cNvPr>
          <p:cNvSpPr txBox="1"/>
          <p:nvPr/>
        </p:nvSpPr>
        <p:spPr>
          <a:xfrm>
            <a:off x="467544" y="1196752"/>
            <a:ext cx="4202535" cy="14773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Monoenergetic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proton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beams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: 2 and 2.5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5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μm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Boron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layer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 on a 55 </a:t>
            </a:r>
            <a:r>
              <a:rPr lang="el-GR" b="1" dirty="0">
                <a:solidFill>
                  <a:schemeClr val="tx2"/>
                </a:solidFill>
                <a:latin typeface="Sylfaen" panose="010A0502050306030303" pitchFamily="18" charset="0"/>
              </a:rPr>
              <a:t>μ</a:t>
            </a: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m PMMA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substrate</a:t>
            </a:r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  <a:latin typeface="Sylfaen" panose="010A0502050306030303" pitchFamily="18" charset="0"/>
              </a:rPr>
              <a:t>High Vacuum </a:t>
            </a:r>
            <a:r>
              <a:rPr lang="it-IT" b="1" dirty="0" err="1">
                <a:solidFill>
                  <a:schemeClr val="tx2"/>
                </a:solidFill>
                <a:latin typeface="Sylfaen" panose="010A0502050306030303" pitchFamily="18" charset="0"/>
              </a:rPr>
              <a:t>conditions</a:t>
            </a:r>
            <a:endParaRPr lang="it-IT" b="1" dirty="0">
              <a:solidFill>
                <a:schemeClr val="tx2"/>
              </a:solidFill>
              <a:latin typeface="Sylfaen" panose="010A0502050306030303" pitchFamily="18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E4C07D47-560B-4FB7-8472-359038278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6" y="4509120"/>
            <a:ext cx="3257390" cy="848757"/>
          </a:xfrm>
          <a:prstGeom prst="rect">
            <a:avLst/>
          </a:prstGeom>
        </p:spPr>
      </p:pic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5B97390-FD73-492C-92D9-53485B801AE5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2810" y="3897053"/>
            <a:ext cx="2079430" cy="686109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4409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1">
  <a:themeElements>
    <a:clrScheme name="Polim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6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6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6C4B0747-DBE9-4D72-8556-922AB5AEC6B8}" vid="{9631F3DE-F33F-4987-A99F-9D111554D617}"/>
    </a:ext>
  </a:extLst>
</a:theme>
</file>

<file path=ppt/theme/theme2.xml><?xml version="1.0" encoding="utf-8"?>
<a:theme xmlns:a="http://schemas.openxmlformats.org/drawingml/2006/main" name="1_Tema1">
  <a:themeElements>
    <a:clrScheme name="Polim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6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6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6C4B0747-DBE9-4D72-8556-922AB5AEC6B8}" vid="{9631F3DE-F33F-4987-A99F-9D111554D617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388</TotalTime>
  <Words>1722</Words>
  <Application>Microsoft Office PowerPoint</Application>
  <PresentationFormat>Presentazione su schermo (4:3)</PresentationFormat>
  <Paragraphs>290</Paragraphs>
  <Slides>21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Cambria Math</vt:lpstr>
      <vt:lpstr>Minion Web</vt:lpstr>
      <vt:lpstr>Sylfaen</vt:lpstr>
      <vt:lpstr>Times</vt:lpstr>
      <vt:lpstr>Times New Roman</vt:lpstr>
      <vt:lpstr>Wingdings</vt:lpstr>
      <vt:lpstr>Tema1</vt:lpstr>
      <vt:lpstr>1_Tema1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POLITECNICO DI MILANO  Scuola di Ingegneria dei Processi Industriali   Corso di Laurea Specialistica in Ingegneria Nucleare</dc:title>
  <dc:creator>davide</dc:creator>
  <cp:lastModifiedBy>Stefano Luigi Maria Giulini Castiglioni Agosteo</cp:lastModifiedBy>
  <cp:revision>1143</cp:revision>
  <cp:lastPrinted>2017-11-03T19:10:47Z</cp:lastPrinted>
  <dcterms:created xsi:type="dcterms:W3CDTF">2012-09-27T08:37:14Z</dcterms:created>
  <dcterms:modified xsi:type="dcterms:W3CDTF">2021-06-17T13:57:59Z</dcterms:modified>
</cp:coreProperties>
</file>