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0" r:id="rId4"/>
    <p:sldId id="259" r:id="rId5"/>
    <p:sldId id="258" r:id="rId6"/>
    <p:sldId id="288" r:id="rId7"/>
    <p:sldId id="298" r:id="rId8"/>
    <p:sldId id="295" r:id="rId9"/>
    <p:sldId id="289" r:id="rId10"/>
    <p:sldId id="294" r:id="rId11"/>
    <p:sldId id="291" r:id="rId12"/>
    <p:sldId id="290" r:id="rId13"/>
    <p:sldId id="296" r:id="rId14"/>
    <p:sldId id="299" r:id="rId15"/>
    <p:sldId id="302" r:id="rId16"/>
    <p:sldId id="301" r:id="rId17"/>
    <p:sldId id="292" r:id="rId18"/>
    <p:sldId id="293" r:id="rId19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2563"/>
  </p:normalViewPr>
  <p:slideViewPr>
    <p:cSldViewPr snapToGrid="0" snapToObjects="1">
      <p:cViewPr varScale="1">
        <p:scale>
          <a:sx n="88" d="100"/>
          <a:sy n="88" d="100"/>
        </p:scale>
        <p:origin x="184" y="352"/>
      </p:cViewPr>
      <p:guideLst/>
    </p:cSldViewPr>
  </p:slideViewPr>
  <p:outlineViewPr>
    <p:cViewPr>
      <p:scale>
        <a:sx n="33" d="100"/>
        <a:sy n="33" d="100"/>
      </p:scale>
      <p:origin x="-8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778EFD-313B-48F7-9A93-4DCF360C0F8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87CC09B-AF8E-4B8A-BA0B-C193B2C096BA}">
      <dgm:prSet/>
      <dgm:spPr/>
      <dgm:t>
        <a:bodyPr/>
        <a:lstStyle/>
        <a:p>
          <a:r>
            <a:rPr lang="en-US" dirty="0"/>
            <a:t>Neutron Detection</a:t>
          </a:r>
        </a:p>
      </dgm:t>
    </dgm:pt>
    <dgm:pt modelId="{97FAE3A2-15AB-420F-B794-E6ED1B992160}" type="parTrans" cxnId="{AEB609CF-202C-4739-BB0B-C1156998DEC0}">
      <dgm:prSet/>
      <dgm:spPr/>
      <dgm:t>
        <a:bodyPr/>
        <a:lstStyle/>
        <a:p>
          <a:endParaRPr lang="en-US"/>
        </a:p>
      </dgm:t>
    </dgm:pt>
    <dgm:pt modelId="{B453833C-D298-4A2E-A83B-9657600BACAC}" type="sibTrans" cxnId="{AEB609CF-202C-4739-BB0B-C1156998DEC0}">
      <dgm:prSet/>
      <dgm:spPr/>
      <dgm:t>
        <a:bodyPr/>
        <a:lstStyle/>
        <a:p>
          <a:endParaRPr lang="en-US"/>
        </a:p>
      </dgm:t>
    </dgm:pt>
    <dgm:pt modelId="{E2F1F813-ADFD-4206-9B85-62ADFB6CA483}">
      <dgm:prSet/>
      <dgm:spPr/>
      <dgm:t>
        <a:bodyPr/>
        <a:lstStyle/>
        <a:p>
          <a:r>
            <a:rPr lang="en-US" dirty="0"/>
            <a:t>micro-RWELL Technology</a:t>
          </a:r>
        </a:p>
      </dgm:t>
    </dgm:pt>
    <dgm:pt modelId="{33EDA36D-8A9B-4182-A972-5FA4E1D574F8}" type="parTrans" cxnId="{FB6FC5B8-257D-4D93-B40F-D8AAF7C54E5C}">
      <dgm:prSet/>
      <dgm:spPr/>
      <dgm:t>
        <a:bodyPr/>
        <a:lstStyle/>
        <a:p>
          <a:endParaRPr lang="en-US"/>
        </a:p>
      </dgm:t>
    </dgm:pt>
    <dgm:pt modelId="{3FC2BEB1-5DF4-469D-BD15-E8A655A125E3}" type="sibTrans" cxnId="{FB6FC5B8-257D-4D93-B40F-D8AAF7C54E5C}">
      <dgm:prSet/>
      <dgm:spPr/>
      <dgm:t>
        <a:bodyPr/>
        <a:lstStyle/>
        <a:p>
          <a:endParaRPr lang="en-US"/>
        </a:p>
      </dgm:t>
    </dgm:pt>
    <dgm:pt modelId="{485ECF5B-3695-4A04-B6BC-5F92CAC4DAAC}">
      <dgm:prSet/>
      <dgm:spPr/>
      <dgm:t>
        <a:bodyPr/>
        <a:lstStyle/>
        <a:p>
          <a:r>
            <a:rPr lang="en-US" dirty="0"/>
            <a:t>The </a:t>
          </a:r>
          <a:r>
            <a:rPr lang="en-US" dirty="0" err="1"/>
            <a:t>uRANIA</a:t>
          </a:r>
          <a:r>
            <a:rPr lang="en-US" dirty="0"/>
            <a:t> Project</a:t>
          </a:r>
        </a:p>
      </dgm:t>
    </dgm:pt>
    <dgm:pt modelId="{B6E0EB51-BE94-4FA4-B952-D479A29F04BD}" type="parTrans" cxnId="{14B88A5F-AAE7-45E7-ACB3-941A79029B81}">
      <dgm:prSet/>
      <dgm:spPr/>
      <dgm:t>
        <a:bodyPr/>
        <a:lstStyle/>
        <a:p>
          <a:endParaRPr lang="en-US"/>
        </a:p>
      </dgm:t>
    </dgm:pt>
    <dgm:pt modelId="{5F11EF04-078A-4CC4-B74C-E5A48197F34B}" type="sibTrans" cxnId="{14B88A5F-AAE7-45E7-ACB3-941A79029B81}">
      <dgm:prSet/>
      <dgm:spPr/>
      <dgm:t>
        <a:bodyPr/>
        <a:lstStyle/>
        <a:p>
          <a:endParaRPr lang="en-US"/>
        </a:p>
      </dgm:t>
    </dgm:pt>
    <dgm:pt modelId="{E5B9C7C5-AC11-4B24-8631-7A1A77EBA594}">
      <dgm:prSet/>
      <dgm:spPr/>
      <dgm:t>
        <a:bodyPr/>
        <a:lstStyle/>
        <a:p>
          <a:r>
            <a:rPr lang="en-US" dirty="0"/>
            <a:t>Development of a Simulation Toolkit</a:t>
          </a:r>
        </a:p>
      </dgm:t>
    </dgm:pt>
    <dgm:pt modelId="{171A078F-BE88-4D70-984B-CC710E31D7D7}" type="parTrans" cxnId="{FE8C1016-FB35-4DFE-A153-AAAAEF417254}">
      <dgm:prSet/>
      <dgm:spPr/>
      <dgm:t>
        <a:bodyPr/>
        <a:lstStyle/>
        <a:p>
          <a:endParaRPr lang="en-US"/>
        </a:p>
      </dgm:t>
    </dgm:pt>
    <dgm:pt modelId="{B517DF7B-6D76-4A1D-9038-FBBFD1677806}" type="sibTrans" cxnId="{FE8C1016-FB35-4DFE-A153-AAAAEF417254}">
      <dgm:prSet/>
      <dgm:spPr/>
      <dgm:t>
        <a:bodyPr/>
        <a:lstStyle/>
        <a:p>
          <a:endParaRPr lang="en-US"/>
        </a:p>
      </dgm:t>
    </dgm:pt>
    <dgm:pt modelId="{B7F1AEFE-24A6-4901-85F3-A1973CA58223}">
      <dgm:prSet/>
      <dgm:spPr/>
      <dgm:t>
        <a:bodyPr/>
        <a:lstStyle/>
        <a:p>
          <a:r>
            <a:rPr lang="en-US" dirty="0"/>
            <a:t>Proof of Concept</a:t>
          </a:r>
        </a:p>
      </dgm:t>
    </dgm:pt>
    <dgm:pt modelId="{A732795E-3729-4F57-9BC9-DF5DAFE99132}" type="parTrans" cxnId="{FC3AB4F6-FFD5-4566-9069-C2213199CDB9}">
      <dgm:prSet/>
      <dgm:spPr/>
      <dgm:t>
        <a:bodyPr/>
        <a:lstStyle/>
        <a:p>
          <a:endParaRPr lang="en-US"/>
        </a:p>
      </dgm:t>
    </dgm:pt>
    <dgm:pt modelId="{0EF3A3A7-6D0A-43B5-987B-81D0667CBDA9}" type="sibTrans" cxnId="{FC3AB4F6-FFD5-4566-9069-C2213199CDB9}">
      <dgm:prSet/>
      <dgm:spPr/>
      <dgm:t>
        <a:bodyPr/>
        <a:lstStyle/>
        <a:p>
          <a:endParaRPr lang="en-US"/>
        </a:p>
      </dgm:t>
    </dgm:pt>
    <dgm:pt modelId="{AE2004CA-26C7-4C7A-ADF4-5E41A6CD700B}">
      <dgm:prSet/>
      <dgm:spPr/>
      <dgm:t>
        <a:bodyPr/>
        <a:lstStyle/>
        <a:p>
          <a:r>
            <a:rPr lang="en-US" dirty="0"/>
            <a:t>Ongoing and Future Studies</a:t>
          </a:r>
        </a:p>
      </dgm:t>
    </dgm:pt>
    <dgm:pt modelId="{14F450E9-2FA9-427E-9804-1F09A9DFD0F3}" type="parTrans" cxnId="{A7F76385-A0F3-4AF3-9779-EB9156613635}">
      <dgm:prSet/>
      <dgm:spPr/>
      <dgm:t>
        <a:bodyPr/>
        <a:lstStyle/>
        <a:p>
          <a:endParaRPr lang="en-US"/>
        </a:p>
      </dgm:t>
    </dgm:pt>
    <dgm:pt modelId="{2AB35D50-F4A4-4C50-A2AE-2DDB1A279BF0}" type="sibTrans" cxnId="{A7F76385-A0F3-4AF3-9779-EB9156613635}">
      <dgm:prSet/>
      <dgm:spPr/>
      <dgm:t>
        <a:bodyPr/>
        <a:lstStyle/>
        <a:p>
          <a:endParaRPr lang="en-US"/>
        </a:p>
      </dgm:t>
    </dgm:pt>
    <dgm:pt modelId="{8E786AFD-2A98-4755-9D02-372BEA054D6E}">
      <dgm:prSet/>
      <dgm:spPr/>
      <dgm:t>
        <a:bodyPr/>
        <a:lstStyle/>
        <a:p>
          <a:r>
            <a:rPr lang="en-US" dirty="0"/>
            <a:t>Technology Transfer to Industries</a:t>
          </a:r>
        </a:p>
      </dgm:t>
    </dgm:pt>
    <dgm:pt modelId="{2C702E05-B290-4F39-90D2-121E5AF615A9}" type="parTrans" cxnId="{9E752FBC-7B36-4EC5-A138-B7AAFA9C67EE}">
      <dgm:prSet/>
      <dgm:spPr/>
      <dgm:t>
        <a:bodyPr/>
        <a:lstStyle/>
        <a:p>
          <a:endParaRPr lang="en-US"/>
        </a:p>
      </dgm:t>
    </dgm:pt>
    <dgm:pt modelId="{7D32C2F2-673A-4629-9D61-A21473292C92}" type="sibTrans" cxnId="{9E752FBC-7B36-4EC5-A138-B7AAFA9C67EE}">
      <dgm:prSet/>
      <dgm:spPr/>
      <dgm:t>
        <a:bodyPr/>
        <a:lstStyle/>
        <a:p>
          <a:endParaRPr lang="en-US"/>
        </a:p>
      </dgm:t>
    </dgm:pt>
    <dgm:pt modelId="{FA0C2A29-C29B-1845-AEC5-517107FFA67F}" type="pres">
      <dgm:prSet presAssocID="{68778EFD-313B-48F7-9A93-4DCF360C0F8F}" presName="vert0" presStyleCnt="0">
        <dgm:presLayoutVars>
          <dgm:dir/>
          <dgm:animOne val="branch"/>
          <dgm:animLvl val="lvl"/>
        </dgm:presLayoutVars>
      </dgm:prSet>
      <dgm:spPr/>
    </dgm:pt>
    <dgm:pt modelId="{40EA28CF-402E-0D48-AA1D-9B1A3D4AE8B6}" type="pres">
      <dgm:prSet presAssocID="{B87CC09B-AF8E-4B8A-BA0B-C193B2C096BA}" presName="thickLine" presStyleLbl="alignNode1" presStyleIdx="0" presStyleCnt="7"/>
      <dgm:spPr/>
    </dgm:pt>
    <dgm:pt modelId="{F1BC4580-8A69-6B4E-8AA4-0FCFAA43EC61}" type="pres">
      <dgm:prSet presAssocID="{B87CC09B-AF8E-4B8A-BA0B-C193B2C096BA}" presName="horz1" presStyleCnt="0"/>
      <dgm:spPr/>
    </dgm:pt>
    <dgm:pt modelId="{80C5EF4B-17DC-5E4C-9701-7A6EBADF6A18}" type="pres">
      <dgm:prSet presAssocID="{B87CC09B-AF8E-4B8A-BA0B-C193B2C096BA}" presName="tx1" presStyleLbl="revTx" presStyleIdx="0" presStyleCnt="7"/>
      <dgm:spPr/>
    </dgm:pt>
    <dgm:pt modelId="{C2F02496-9B29-A948-B7CB-91DA31CA28C8}" type="pres">
      <dgm:prSet presAssocID="{B87CC09B-AF8E-4B8A-BA0B-C193B2C096BA}" presName="vert1" presStyleCnt="0"/>
      <dgm:spPr/>
    </dgm:pt>
    <dgm:pt modelId="{70E3EBD1-C75F-334D-B327-75B1753F089C}" type="pres">
      <dgm:prSet presAssocID="{E2F1F813-ADFD-4206-9B85-62ADFB6CA483}" presName="thickLine" presStyleLbl="alignNode1" presStyleIdx="1" presStyleCnt="7"/>
      <dgm:spPr/>
    </dgm:pt>
    <dgm:pt modelId="{EFEB7C56-1981-DB47-B3D2-88A014794272}" type="pres">
      <dgm:prSet presAssocID="{E2F1F813-ADFD-4206-9B85-62ADFB6CA483}" presName="horz1" presStyleCnt="0"/>
      <dgm:spPr/>
    </dgm:pt>
    <dgm:pt modelId="{E1F9887B-D016-1E4D-9286-EEB886457613}" type="pres">
      <dgm:prSet presAssocID="{E2F1F813-ADFD-4206-9B85-62ADFB6CA483}" presName="tx1" presStyleLbl="revTx" presStyleIdx="1" presStyleCnt="7"/>
      <dgm:spPr/>
    </dgm:pt>
    <dgm:pt modelId="{03E8ADD8-6445-774A-AB16-9ABF7A17D276}" type="pres">
      <dgm:prSet presAssocID="{E2F1F813-ADFD-4206-9B85-62ADFB6CA483}" presName="vert1" presStyleCnt="0"/>
      <dgm:spPr/>
    </dgm:pt>
    <dgm:pt modelId="{BE0346FD-B3E4-DE4D-8CDA-3DB62937900D}" type="pres">
      <dgm:prSet presAssocID="{485ECF5B-3695-4A04-B6BC-5F92CAC4DAAC}" presName="thickLine" presStyleLbl="alignNode1" presStyleIdx="2" presStyleCnt="7"/>
      <dgm:spPr/>
    </dgm:pt>
    <dgm:pt modelId="{A538FFF0-034A-8740-BA7B-C794817A38E4}" type="pres">
      <dgm:prSet presAssocID="{485ECF5B-3695-4A04-B6BC-5F92CAC4DAAC}" presName="horz1" presStyleCnt="0"/>
      <dgm:spPr/>
    </dgm:pt>
    <dgm:pt modelId="{DF26E00B-9D47-7D40-A328-2A27C0E5BFB3}" type="pres">
      <dgm:prSet presAssocID="{485ECF5B-3695-4A04-B6BC-5F92CAC4DAAC}" presName="tx1" presStyleLbl="revTx" presStyleIdx="2" presStyleCnt="7"/>
      <dgm:spPr/>
    </dgm:pt>
    <dgm:pt modelId="{6EEC414A-270C-6F43-BCD8-037AF88EA0DA}" type="pres">
      <dgm:prSet presAssocID="{485ECF5B-3695-4A04-B6BC-5F92CAC4DAAC}" presName="vert1" presStyleCnt="0"/>
      <dgm:spPr/>
    </dgm:pt>
    <dgm:pt modelId="{81CBB9D7-2F59-6140-A3EA-45913B1B9828}" type="pres">
      <dgm:prSet presAssocID="{E5B9C7C5-AC11-4B24-8631-7A1A77EBA594}" presName="thickLine" presStyleLbl="alignNode1" presStyleIdx="3" presStyleCnt="7"/>
      <dgm:spPr/>
    </dgm:pt>
    <dgm:pt modelId="{9E97CE34-CA25-8445-84E1-69EF6C05BB74}" type="pres">
      <dgm:prSet presAssocID="{E5B9C7C5-AC11-4B24-8631-7A1A77EBA594}" presName="horz1" presStyleCnt="0"/>
      <dgm:spPr/>
    </dgm:pt>
    <dgm:pt modelId="{F2263AEC-2046-7540-8C3E-4E5A1AD462F7}" type="pres">
      <dgm:prSet presAssocID="{E5B9C7C5-AC11-4B24-8631-7A1A77EBA594}" presName="tx1" presStyleLbl="revTx" presStyleIdx="3" presStyleCnt="7"/>
      <dgm:spPr/>
    </dgm:pt>
    <dgm:pt modelId="{8073ADB7-3AEA-704B-846E-1A041EAD72E0}" type="pres">
      <dgm:prSet presAssocID="{E5B9C7C5-AC11-4B24-8631-7A1A77EBA594}" presName="vert1" presStyleCnt="0"/>
      <dgm:spPr/>
    </dgm:pt>
    <dgm:pt modelId="{E59541C7-22A2-6641-8735-2E894136083C}" type="pres">
      <dgm:prSet presAssocID="{B7F1AEFE-24A6-4901-85F3-A1973CA58223}" presName="thickLine" presStyleLbl="alignNode1" presStyleIdx="4" presStyleCnt="7"/>
      <dgm:spPr/>
    </dgm:pt>
    <dgm:pt modelId="{4C245020-9E6D-9D49-82E7-0506551C3D10}" type="pres">
      <dgm:prSet presAssocID="{B7F1AEFE-24A6-4901-85F3-A1973CA58223}" presName="horz1" presStyleCnt="0"/>
      <dgm:spPr/>
    </dgm:pt>
    <dgm:pt modelId="{D7FBA90B-2FB5-5C4D-9457-BD9D72A6DBDF}" type="pres">
      <dgm:prSet presAssocID="{B7F1AEFE-24A6-4901-85F3-A1973CA58223}" presName="tx1" presStyleLbl="revTx" presStyleIdx="4" presStyleCnt="7"/>
      <dgm:spPr/>
    </dgm:pt>
    <dgm:pt modelId="{0AD5A26C-C836-E140-9504-60B4E3C847F0}" type="pres">
      <dgm:prSet presAssocID="{B7F1AEFE-24A6-4901-85F3-A1973CA58223}" presName="vert1" presStyleCnt="0"/>
      <dgm:spPr/>
    </dgm:pt>
    <dgm:pt modelId="{471EF89A-0E5E-F949-8AB8-D8D7084D16AB}" type="pres">
      <dgm:prSet presAssocID="{AE2004CA-26C7-4C7A-ADF4-5E41A6CD700B}" presName="thickLine" presStyleLbl="alignNode1" presStyleIdx="5" presStyleCnt="7"/>
      <dgm:spPr/>
    </dgm:pt>
    <dgm:pt modelId="{D5958AD8-A57C-F748-877D-83717A690F20}" type="pres">
      <dgm:prSet presAssocID="{AE2004CA-26C7-4C7A-ADF4-5E41A6CD700B}" presName="horz1" presStyleCnt="0"/>
      <dgm:spPr/>
    </dgm:pt>
    <dgm:pt modelId="{7AF6782C-FD99-F441-856B-1EA83FC8D43D}" type="pres">
      <dgm:prSet presAssocID="{AE2004CA-26C7-4C7A-ADF4-5E41A6CD700B}" presName="tx1" presStyleLbl="revTx" presStyleIdx="5" presStyleCnt="7"/>
      <dgm:spPr/>
    </dgm:pt>
    <dgm:pt modelId="{3E1FC93C-C82B-B14D-89A0-047CC0138AC6}" type="pres">
      <dgm:prSet presAssocID="{AE2004CA-26C7-4C7A-ADF4-5E41A6CD700B}" presName="vert1" presStyleCnt="0"/>
      <dgm:spPr/>
    </dgm:pt>
    <dgm:pt modelId="{6E698082-3E57-CF41-B69A-0E59C5D3A10C}" type="pres">
      <dgm:prSet presAssocID="{8E786AFD-2A98-4755-9D02-372BEA054D6E}" presName="thickLine" presStyleLbl="alignNode1" presStyleIdx="6" presStyleCnt="7"/>
      <dgm:spPr/>
    </dgm:pt>
    <dgm:pt modelId="{A4D12F00-43E4-5547-8CA0-A9D1A6FD315F}" type="pres">
      <dgm:prSet presAssocID="{8E786AFD-2A98-4755-9D02-372BEA054D6E}" presName="horz1" presStyleCnt="0"/>
      <dgm:spPr/>
    </dgm:pt>
    <dgm:pt modelId="{C97A0DCF-A767-9845-8F07-EBC7E87CEA7F}" type="pres">
      <dgm:prSet presAssocID="{8E786AFD-2A98-4755-9D02-372BEA054D6E}" presName="tx1" presStyleLbl="revTx" presStyleIdx="6" presStyleCnt="7"/>
      <dgm:spPr/>
    </dgm:pt>
    <dgm:pt modelId="{3EFF4FEE-FEB3-AD4A-9837-639C025B2043}" type="pres">
      <dgm:prSet presAssocID="{8E786AFD-2A98-4755-9D02-372BEA054D6E}" presName="vert1" presStyleCnt="0"/>
      <dgm:spPr/>
    </dgm:pt>
  </dgm:ptLst>
  <dgm:cxnLst>
    <dgm:cxn modelId="{FE8C1016-FB35-4DFE-A153-AAAAEF417254}" srcId="{68778EFD-313B-48F7-9A93-4DCF360C0F8F}" destId="{E5B9C7C5-AC11-4B24-8631-7A1A77EBA594}" srcOrd="3" destOrd="0" parTransId="{171A078F-BE88-4D70-984B-CC710E31D7D7}" sibTransId="{B517DF7B-6D76-4A1D-9038-FBBFD1677806}"/>
    <dgm:cxn modelId="{06B2C817-1152-1D4E-A178-8FADD26E75BC}" type="presOf" srcId="{E2F1F813-ADFD-4206-9B85-62ADFB6CA483}" destId="{E1F9887B-D016-1E4D-9286-EEB886457613}" srcOrd="0" destOrd="0" presId="urn:microsoft.com/office/officeart/2008/layout/LinedList"/>
    <dgm:cxn modelId="{3FB0DA26-8F8B-834C-B654-694CF1DF5AEF}" type="presOf" srcId="{B87CC09B-AF8E-4B8A-BA0B-C193B2C096BA}" destId="{80C5EF4B-17DC-5E4C-9701-7A6EBADF6A18}" srcOrd="0" destOrd="0" presId="urn:microsoft.com/office/officeart/2008/layout/LinedList"/>
    <dgm:cxn modelId="{F2EDA748-3CAB-3D4A-9565-5E35D0FFBB97}" type="presOf" srcId="{E5B9C7C5-AC11-4B24-8631-7A1A77EBA594}" destId="{F2263AEC-2046-7540-8C3E-4E5A1AD462F7}" srcOrd="0" destOrd="0" presId="urn:microsoft.com/office/officeart/2008/layout/LinedList"/>
    <dgm:cxn modelId="{FF39434D-F987-924A-84D4-2612A7D66C29}" type="presOf" srcId="{8E786AFD-2A98-4755-9D02-372BEA054D6E}" destId="{C97A0DCF-A767-9845-8F07-EBC7E87CEA7F}" srcOrd="0" destOrd="0" presId="urn:microsoft.com/office/officeart/2008/layout/LinedList"/>
    <dgm:cxn modelId="{14B88A5F-AAE7-45E7-ACB3-941A79029B81}" srcId="{68778EFD-313B-48F7-9A93-4DCF360C0F8F}" destId="{485ECF5B-3695-4A04-B6BC-5F92CAC4DAAC}" srcOrd="2" destOrd="0" parTransId="{B6E0EB51-BE94-4FA4-B952-D479A29F04BD}" sibTransId="{5F11EF04-078A-4CC4-B74C-E5A48197F34B}"/>
    <dgm:cxn modelId="{31BC0776-8E7E-E648-95C5-5C2A08BBE996}" type="presOf" srcId="{485ECF5B-3695-4A04-B6BC-5F92CAC4DAAC}" destId="{DF26E00B-9D47-7D40-A328-2A27C0E5BFB3}" srcOrd="0" destOrd="0" presId="urn:microsoft.com/office/officeart/2008/layout/LinedList"/>
    <dgm:cxn modelId="{A7F76385-A0F3-4AF3-9779-EB9156613635}" srcId="{68778EFD-313B-48F7-9A93-4DCF360C0F8F}" destId="{AE2004CA-26C7-4C7A-ADF4-5E41A6CD700B}" srcOrd="5" destOrd="0" parTransId="{14F450E9-2FA9-427E-9804-1F09A9DFD0F3}" sibTransId="{2AB35D50-F4A4-4C50-A2AE-2DDB1A279BF0}"/>
    <dgm:cxn modelId="{D12B0E91-5A4B-8646-AA50-8AC60852293A}" type="presOf" srcId="{68778EFD-313B-48F7-9A93-4DCF360C0F8F}" destId="{FA0C2A29-C29B-1845-AEC5-517107FFA67F}" srcOrd="0" destOrd="0" presId="urn:microsoft.com/office/officeart/2008/layout/LinedList"/>
    <dgm:cxn modelId="{47F76895-77F3-6447-BBE4-618D8CFBB81A}" type="presOf" srcId="{AE2004CA-26C7-4C7A-ADF4-5E41A6CD700B}" destId="{7AF6782C-FD99-F441-856B-1EA83FC8D43D}" srcOrd="0" destOrd="0" presId="urn:microsoft.com/office/officeart/2008/layout/LinedList"/>
    <dgm:cxn modelId="{FB6FC5B8-257D-4D93-B40F-D8AAF7C54E5C}" srcId="{68778EFD-313B-48F7-9A93-4DCF360C0F8F}" destId="{E2F1F813-ADFD-4206-9B85-62ADFB6CA483}" srcOrd="1" destOrd="0" parTransId="{33EDA36D-8A9B-4182-A972-5FA4E1D574F8}" sibTransId="{3FC2BEB1-5DF4-469D-BD15-E8A655A125E3}"/>
    <dgm:cxn modelId="{9E752FBC-7B36-4EC5-A138-B7AAFA9C67EE}" srcId="{68778EFD-313B-48F7-9A93-4DCF360C0F8F}" destId="{8E786AFD-2A98-4755-9D02-372BEA054D6E}" srcOrd="6" destOrd="0" parTransId="{2C702E05-B290-4F39-90D2-121E5AF615A9}" sibTransId="{7D32C2F2-673A-4629-9D61-A21473292C92}"/>
    <dgm:cxn modelId="{AEB609CF-202C-4739-BB0B-C1156998DEC0}" srcId="{68778EFD-313B-48F7-9A93-4DCF360C0F8F}" destId="{B87CC09B-AF8E-4B8A-BA0B-C193B2C096BA}" srcOrd="0" destOrd="0" parTransId="{97FAE3A2-15AB-420F-B794-E6ED1B992160}" sibTransId="{B453833C-D298-4A2E-A83B-9657600BACAC}"/>
    <dgm:cxn modelId="{66B4A2ED-8007-9E44-880B-4A345633F49B}" type="presOf" srcId="{B7F1AEFE-24A6-4901-85F3-A1973CA58223}" destId="{D7FBA90B-2FB5-5C4D-9457-BD9D72A6DBDF}" srcOrd="0" destOrd="0" presId="urn:microsoft.com/office/officeart/2008/layout/LinedList"/>
    <dgm:cxn modelId="{FC3AB4F6-FFD5-4566-9069-C2213199CDB9}" srcId="{68778EFD-313B-48F7-9A93-4DCF360C0F8F}" destId="{B7F1AEFE-24A6-4901-85F3-A1973CA58223}" srcOrd="4" destOrd="0" parTransId="{A732795E-3729-4F57-9BC9-DF5DAFE99132}" sibTransId="{0EF3A3A7-6D0A-43B5-987B-81D0667CBDA9}"/>
    <dgm:cxn modelId="{0AC1C490-C513-CE48-9340-C79EC62306BD}" type="presParOf" srcId="{FA0C2A29-C29B-1845-AEC5-517107FFA67F}" destId="{40EA28CF-402E-0D48-AA1D-9B1A3D4AE8B6}" srcOrd="0" destOrd="0" presId="urn:microsoft.com/office/officeart/2008/layout/LinedList"/>
    <dgm:cxn modelId="{0F0F7B52-334C-404B-9776-BB408E271427}" type="presParOf" srcId="{FA0C2A29-C29B-1845-AEC5-517107FFA67F}" destId="{F1BC4580-8A69-6B4E-8AA4-0FCFAA43EC61}" srcOrd="1" destOrd="0" presId="urn:microsoft.com/office/officeart/2008/layout/LinedList"/>
    <dgm:cxn modelId="{ABE48C87-0B65-F546-AC24-1C4A0DFDA5CB}" type="presParOf" srcId="{F1BC4580-8A69-6B4E-8AA4-0FCFAA43EC61}" destId="{80C5EF4B-17DC-5E4C-9701-7A6EBADF6A18}" srcOrd="0" destOrd="0" presId="urn:microsoft.com/office/officeart/2008/layout/LinedList"/>
    <dgm:cxn modelId="{0AD90D41-14F9-0249-BC55-90E1BAE62802}" type="presParOf" srcId="{F1BC4580-8A69-6B4E-8AA4-0FCFAA43EC61}" destId="{C2F02496-9B29-A948-B7CB-91DA31CA28C8}" srcOrd="1" destOrd="0" presId="urn:microsoft.com/office/officeart/2008/layout/LinedList"/>
    <dgm:cxn modelId="{3D0D8BBC-1E48-7647-9AF1-5EB56879EC59}" type="presParOf" srcId="{FA0C2A29-C29B-1845-AEC5-517107FFA67F}" destId="{70E3EBD1-C75F-334D-B327-75B1753F089C}" srcOrd="2" destOrd="0" presId="urn:microsoft.com/office/officeart/2008/layout/LinedList"/>
    <dgm:cxn modelId="{1805D9AC-FD0E-BE43-8570-F6098D850F59}" type="presParOf" srcId="{FA0C2A29-C29B-1845-AEC5-517107FFA67F}" destId="{EFEB7C56-1981-DB47-B3D2-88A014794272}" srcOrd="3" destOrd="0" presId="urn:microsoft.com/office/officeart/2008/layout/LinedList"/>
    <dgm:cxn modelId="{07AA908B-64EE-DA42-AA60-A72F9CDB8648}" type="presParOf" srcId="{EFEB7C56-1981-DB47-B3D2-88A014794272}" destId="{E1F9887B-D016-1E4D-9286-EEB886457613}" srcOrd="0" destOrd="0" presId="urn:microsoft.com/office/officeart/2008/layout/LinedList"/>
    <dgm:cxn modelId="{1FAB0BB0-08B1-F040-821F-2E24D87CA37F}" type="presParOf" srcId="{EFEB7C56-1981-DB47-B3D2-88A014794272}" destId="{03E8ADD8-6445-774A-AB16-9ABF7A17D276}" srcOrd="1" destOrd="0" presId="urn:microsoft.com/office/officeart/2008/layout/LinedList"/>
    <dgm:cxn modelId="{DB22982A-AC64-6D41-B17F-DF62C4CF1749}" type="presParOf" srcId="{FA0C2A29-C29B-1845-AEC5-517107FFA67F}" destId="{BE0346FD-B3E4-DE4D-8CDA-3DB62937900D}" srcOrd="4" destOrd="0" presId="urn:microsoft.com/office/officeart/2008/layout/LinedList"/>
    <dgm:cxn modelId="{A6E3C2C6-0FF5-1E42-BD81-619A056EE787}" type="presParOf" srcId="{FA0C2A29-C29B-1845-AEC5-517107FFA67F}" destId="{A538FFF0-034A-8740-BA7B-C794817A38E4}" srcOrd="5" destOrd="0" presId="urn:microsoft.com/office/officeart/2008/layout/LinedList"/>
    <dgm:cxn modelId="{9B2F01AE-7D18-B944-B6EA-6B3C3E79516E}" type="presParOf" srcId="{A538FFF0-034A-8740-BA7B-C794817A38E4}" destId="{DF26E00B-9D47-7D40-A328-2A27C0E5BFB3}" srcOrd="0" destOrd="0" presId="urn:microsoft.com/office/officeart/2008/layout/LinedList"/>
    <dgm:cxn modelId="{64BC0F83-499A-B340-A74D-1A752BA8EB75}" type="presParOf" srcId="{A538FFF0-034A-8740-BA7B-C794817A38E4}" destId="{6EEC414A-270C-6F43-BCD8-037AF88EA0DA}" srcOrd="1" destOrd="0" presId="urn:microsoft.com/office/officeart/2008/layout/LinedList"/>
    <dgm:cxn modelId="{34FE5801-DF09-5F41-BED3-D8E7FE21242F}" type="presParOf" srcId="{FA0C2A29-C29B-1845-AEC5-517107FFA67F}" destId="{81CBB9D7-2F59-6140-A3EA-45913B1B9828}" srcOrd="6" destOrd="0" presId="urn:microsoft.com/office/officeart/2008/layout/LinedList"/>
    <dgm:cxn modelId="{2A1BE6BC-8904-F746-8208-867C3935C2CD}" type="presParOf" srcId="{FA0C2A29-C29B-1845-AEC5-517107FFA67F}" destId="{9E97CE34-CA25-8445-84E1-69EF6C05BB74}" srcOrd="7" destOrd="0" presId="urn:microsoft.com/office/officeart/2008/layout/LinedList"/>
    <dgm:cxn modelId="{A2890D72-73C3-A441-B9B1-EE8B5FFECD58}" type="presParOf" srcId="{9E97CE34-CA25-8445-84E1-69EF6C05BB74}" destId="{F2263AEC-2046-7540-8C3E-4E5A1AD462F7}" srcOrd="0" destOrd="0" presId="urn:microsoft.com/office/officeart/2008/layout/LinedList"/>
    <dgm:cxn modelId="{C2CBCD66-CF91-8747-83D8-DE34E5DB43A3}" type="presParOf" srcId="{9E97CE34-CA25-8445-84E1-69EF6C05BB74}" destId="{8073ADB7-3AEA-704B-846E-1A041EAD72E0}" srcOrd="1" destOrd="0" presId="urn:microsoft.com/office/officeart/2008/layout/LinedList"/>
    <dgm:cxn modelId="{A40E60EA-A6D5-E746-A3E7-9320CA2FF495}" type="presParOf" srcId="{FA0C2A29-C29B-1845-AEC5-517107FFA67F}" destId="{E59541C7-22A2-6641-8735-2E894136083C}" srcOrd="8" destOrd="0" presId="urn:microsoft.com/office/officeart/2008/layout/LinedList"/>
    <dgm:cxn modelId="{87B8C994-3381-0E46-8957-312B71DCDAAB}" type="presParOf" srcId="{FA0C2A29-C29B-1845-AEC5-517107FFA67F}" destId="{4C245020-9E6D-9D49-82E7-0506551C3D10}" srcOrd="9" destOrd="0" presId="urn:microsoft.com/office/officeart/2008/layout/LinedList"/>
    <dgm:cxn modelId="{72E66752-04AE-B34D-BF63-66A0780EB5AC}" type="presParOf" srcId="{4C245020-9E6D-9D49-82E7-0506551C3D10}" destId="{D7FBA90B-2FB5-5C4D-9457-BD9D72A6DBDF}" srcOrd="0" destOrd="0" presId="urn:microsoft.com/office/officeart/2008/layout/LinedList"/>
    <dgm:cxn modelId="{87F9FA21-FF67-5749-9DF0-CBF33AA77150}" type="presParOf" srcId="{4C245020-9E6D-9D49-82E7-0506551C3D10}" destId="{0AD5A26C-C836-E140-9504-60B4E3C847F0}" srcOrd="1" destOrd="0" presId="urn:microsoft.com/office/officeart/2008/layout/LinedList"/>
    <dgm:cxn modelId="{32285BC3-A23D-3849-AB4B-33197258B529}" type="presParOf" srcId="{FA0C2A29-C29B-1845-AEC5-517107FFA67F}" destId="{471EF89A-0E5E-F949-8AB8-D8D7084D16AB}" srcOrd="10" destOrd="0" presId="urn:microsoft.com/office/officeart/2008/layout/LinedList"/>
    <dgm:cxn modelId="{64E841F2-3A2E-804D-A6B7-BE167406FAE8}" type="presParOf" srcId="{FA0C2A29-C29B-1845-AEC5-517107FFA67F}" destId="{D5958AD8-A57C-F748-877D-83717A690F20}" srcOrd="11" destOrd="0" presId="urn:microsoft.com/office/officeart/2008/layout/LinedList"/>
    <dgm:cxn modelId="{1EED7752-8926-5045-BC03-0E238834A240}" type="presParOf" srcId="{D5958AD8-A57C-F748-877D-83717A690F20}" destId="{7AF6782C-FD99-F441-856B-1EA83FC8D43D}" srcOrd="0" destOrd="0" presId="urn:microsoft.com/office/officeart/2008/layout/LinedList"/>
    <dgm:cxn modelId="{F2741E62-08FA-7841-B1A9-6861D4F697BE}" type="presParOf" srcId="{D5958AD8-A57C-F748-877D-83717A690F20}" destId="{3E1FC93C-C82B-B14D-89A0-047CC0138AC6}" srcOrd="1" destOrd="0" presId="urn:microsoft.com/office/officeart/2008/layout/LinedList"/>
    <dgm:cxn modelId="{1C367C10-AAB8-D64C-A465-EDA1406DE215}" type="presParOf" srcId="{FA0C2A29-C29B-1845-AEC5-517107FFA67F}" destId="{6E698082-3E57-CF41-B69A-0E59C5D3A10C}" srcOrd="12" destOrd="0" presId="urn:microsoft.com/office/officeart/2008/layout/LinedList"/>
    <dgm:cxn modelId="{85FC544B-9F84-744B-AF4A-5ACEEC048320}" type="presParOf" srcId="{FA0C2A29-C29B-1845-AEC5-517107FFA67F}" destId="{A4D12F00-43E4-5547-8CA0-A9D1A6FD315F}" srcOrd="13" destOrd="0" presId="urn:microsoft.com/office/officeart/2008/layout/LinedList"/>
    <dgm:cxn modelId="{774F6668-3CF0-F744-98F0-6437FBFEBE8E}" type="presParOf" srcId="{A4D12F00-43E4-5547-8CA0-A9D1A6FD315F}" destId="{C97A0DCF-A767-9845-8F07-EBC7E87CEA7F}" srcOrd="0" destOrd="0" presId="urn:microsoft.com/office/officeart/2008/layout/LinedList"/>
    <dgm:cxn modelId="{D05F0EE1-8B7A-DA4F-A8AC-72AA5E5C63BA}" type="presParOf" srcId="{A4D12F00-43E4-5547-8CA0-A9D1A6FD315F}" destId="{3EFF4FEE-FEB3-AD4A-9837-639C025B204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A28CF-402E-0D48-AA1D-9B1A3D4AE8B6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5EF4B-17DC-5E4C-9701-7A6EBADF6A18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Neutron Detection</a:t>
          </a:r>
        </a:p>
      </dsp:txBody>
      <dsp:txXfrm>
        <a:off x="0" y="675"/>
        <a:ext cx="6900512" cy="790684"/>
      </dsp:txXfrm>
    </dsp:sp>
    <dsp:sp modelId="{70E3EBD1-C75F-334D-B327-75B1753F089C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9887B-D016-1E4D-9286-EEB886457613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micro-RWELL Technology</a:t>
          </a:r>
        </a:p>
      </dsp:txBody>
      <dsp:txXfrm>
        <a:off x="0" y="791359"/>
        <a:ext cx="6900512" cy="790684"/>
      </dsp:txXfrm>
    </dsp:sp>
    <dsp:sp modelId="{BE0346FD-B3E4-DE4D-8CDA-3DB62937900D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6E00B-9D47-7D40-A328-2A27C0E5BFB3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The </a:t>
          </a:r>
          <a:r>
            <a:rPr lang="en-US" sz="3500" kern="1200" dirty="0" err="1"/>
            <a:t>uRANIA</a:t>
          </a:r>
          <a:r>
            <a:rPr lang="en-US" sz="3500" kern="1200" dirty="0"/>
            <a:t> Project</a:t>
          </a:r>
        </a:p>
      </dsp:txBody>
      <dsp:txXfrm>
        <a:off x="0" y="1582044"/>
        <a:ext cx="6900512" cy="790684"/>
      </dsp:txXfrm>
    </dsp:sp>
    <dsp:sp modelId="{81CBB9D7-2F59-6140-A3EA-45913B1B9828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63AEC-2046-7540-8C3E-4E5A1AD462F7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Development of a Simulation Toolkit</a:t>
          </a:r>
        </a:p>
      </dsp:txBody>
      <dsp:txXfrm>
        <a:off x="0" y="2372728"/>
        <a:ext cx="6900512" cy="790684"/>
      </dsp:txXfrm>
    </dsp:sp>
    <dsp:sp modelId="{E59541C7-22A2-6641-8735-2E894136083C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BA90B-2FB5-5C4D-9457-BD9D72A6DBDF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Proof of Concept</a:t>
          </a:r>
        </a:p>
      </dsp:txBody>
      <dsp:txXfrm>
        <a:off x="0" y="3163412"/>
        <a:ext cx="6900512" cy="790684"/>
      </dsp:txXfrm>
    </dsp:sp>
    <dsp:sp modelId="{471EF89A-0E5E-F949-8AB8-D8D7084D16AB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6782C-FD99-F441-856B-1EA83FC8D43D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Ongoing and Future Studies</a:t>
          </a:r>
        </a:p>
      </dsp:txBody>
      <dsp:txXfrm>
        <a:off x="0" y="3954096"/>
        <a:ext cx="6900512" cy="790684"/>
      </dsp:txXfrm>
    </dsp:sp>
    <dsp:sp modelId="{6E698082-3E57-CF41-B69A-0E59C5D3A10C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7A0DCF-A767-9845-8F07-EBC7E87CEA7F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Technology Transfer to Industries</a:t>
          </a:r>
        </a:p>
      </dsp:txBody>
      <dsp:txXfrm>
        <a:off x="0" y="4744781"/>
        <a:ext cx="6900512" cy="790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520D4-0F32-4F41-AFCB-B030C6BF308F}" type="datetimeFigureOut">
              <a:rPr lang="en-US" smtClean="0"/>
              <a:t>5/27/21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45FEA-A6DC-DE45-B119-6D1CD26D0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2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45FEA-A6DC-DE45-B119-6D1CD26D09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75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 section increase with the time the neutron is close to the absorbing nucleus</a:t>
            </a:r>
          </a:p>
          <a:p>
            <a:r>
              <a:rPr lang="en-US" dirty="0"/>
              <a:t>high energy little effect of the neutrality of the particle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low energy: for slow neutrons; capture process results in unstable nuclei ... Subsequent decay products give a detectable signal ...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45FEA-A6DC-DE45-B119-6D1CD26D09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6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B9F8E-9F30-1E43-AF18-B5D5DCFB3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8EE55-855F-0B40-AB69-FF0DFC80A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EE84B-8E5B-2A45-B7DE-38A3AF51C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F22BE-D459-E844-84AC-FE011A3B4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3B8DF-522A-5442-9BD6-4299CAE5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46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366E-B69C-9E41-9E8D-836E3F3EF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C15F5-55C5-FE4A-B0D1-0A58C556A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C7288-2131-8046-AE61-01E57C301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C0874-F813-4948-9E8A-A2047752B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95E05-A4C4-0E45-B62D-900F9783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42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48A9AF-A5BE-CF47-985B-E68691159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EC1D91-8154-574A-9B05-76C9EE3B4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10007-DD1F-7D4C-89EC-963856B3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F5CA9-3893-034D-B295-717D9078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09B7A-A620-304F-8E9D-90130DE1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0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5BD3-2000-AC42-BD6C-F4D0F430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B2D15-A67A-0349-8AE9-8521E282F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687D4-461C-7E48-AE6F-447DF33D4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93DA2-1C1B-9B42-AA46-EC7B239D2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89C62-05E9-B644-8B5C-36A41BF3E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6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5F67B-B5ED-1145-9A7B-6A6C38D28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A67E7-D4D9-764B-B786-F3ABC1B58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A91DA-4AFC-3143-88A3-BB6CE10C3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1F571-1231-D14C-A5D0-E3A21B63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1411A-E62A-BB41-B8BA-8B9A8B9B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6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B5306-9FC4-A546-813D-40F563D73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61017-DCFF-B146-8BF5-58A1BEE195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EF4B1-0535-4F4F-81B8-C17EA08D3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310EB-5080-6246-B201-502E9865B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744FC-F69B-AB4C-8D5A-12E69C09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F9B7A-BD51-BD41-9435-F33111F1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8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B35FC-CBAC-3544-BDBB-98DA92369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880A9-58E7-B44A-BB75-3AD8FCC43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BC70A-E3C9-5943-85C6-5D0B1C8A7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81883-760B-0748-BF0A-F461A01C2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257A6-50B5-E247-A708-6E503F41B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191294-0E92-704C-A680-595F58937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22092A-14E0-C645-AD15-5E95E7A70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869009-3AA2-EF44-984F-E14863BE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06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364C6-A6A4-114E-AE71-0DD60193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4ED3ED-5D20-034F-AAE0-75CBFE869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78D2B-1C1D-2B4B-A7E9-2CE223FFE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D45E4-12DA-E949-B5DE-0967739C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2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36591F-C501-C347-A91E-FD0CFC16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8753FF-3BCB-2A45-AB31-F75E8C5C5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6B036-52D5-2649-8F18-692BDA591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68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32334-F0D0-4D4C-ABDA-9D4BEAE6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145BC-420A-2041-AB0B-DF5197C8F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E9075-61EA-5649-8429-ABABF0233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F4888-7D42-C949-BC5C-A9402A7BC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84058"/>
            <a:ext cx="5119256" cy="365125"/>
          </a:xfrm>
        </p:spPr>
        <p:txBody>
          <a:bodyPr/>
          <a:lstStyle/>
          <a:p>
            <a:r>
              <a:rPr lang="it-IT" dirty="0"/>
              <a:t>G. Cibinetto – </a:t>
            </a:r>
            <a:r>
              <a:rPr lang="it-IT" dirty="0" err="1"/>
              <a:t>uRANIA</a:t>
            </a:r>
            <a:r>
              <a:rPr lang="it-IT" dirty="0"/>
              <a:t>, a </a:t>
            </a:r>
            <a:r>
              <a:rPr lang="it-IT" dirty="0" err="1"/>
              <a:t>uRWELL</a:t>
            </a:r>
            <a:r>
              <a:rPr lang="it-IT" dirty="0"/>
              <a:t> Advanced </a:t>
            </a:r>
            <a:r>
              <a:rPr lang="it-IT" dirty="0" err="1"/>
              <a:t>Neutron</a:t>
            </a:r>
            <a:r>
              <a:rPr lang="it-IT" dirty="0"/>
              <a:t> </a:t>
            </a:r>
            <a:r>
              <a:rPr lang="it-IT" dirty="0" err="1"/>
              <a:t>Identification</a:t>
            </a:r>
            <a:r>
              <a:rPr lang="it-IT" dirty="0"/>
              <a:t> </a:t>
            </a:r>
            <a:r>
              <a:rPr lang="it-IT" dirty="0" err="1"/>
              <a:t>Apparatus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72800-D4F4-C845-A362-AFFB13EB6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36906-E2EE-D643-88DA-5675C99F2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03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16F7F-18EF-3645-A668-69BB7648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C5B5D-127B-2741-AF32-37CAEC509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15CBC-B6AB-D54C-8D59-34EB14743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6C149-AEAB-3C4C-9BCB-D0AD91535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8D1E9-FCB0-FB4A-ABCD-D6BCCD639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64260-A493-9144-9AD5-2B8D8734F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2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3681DF-D7D1-484E-8B76-8271B15AF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32837-9103-FF4F-824B-7C533B2B5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4333F-F169-7B4D-AFA5-B33674700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70204"/>
            <a:ext cx="54933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3ACB2-03C5-EB47-A237-DC9C587C3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06290" y="177227"/>
            <a:ext cx="2847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6B195-E710-2C48-BF1A-F96286D08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1772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B82FD-7D97-CE44-B1FA-5AF68FE98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1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cordis.europa.eu/project/id/10100476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s://phase1.attract-eu.com/showroom/project/u-rwell-advanced-neutron-imaging-apparatus-urani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F3242-3E6A-2245-A9BB-11C048D5B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230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uRANIA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a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b="1" dirty="0" err="1"/>
              <a:t>Rwell</a:t>
            </a:r>
            <a:r>
              <a:rPr lang="en-US" b="1" dirty="0"/>
              <a:t> Advanced Neutron Identification Apparatus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24158-C2B6-924E-9F6F-934AC3270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7122"/>
            <a:ext cx="9144000" cy="2102078"/>
          </a:xfrm>
        </p:spPr>
        <p:txBody>
          <a:bodyPr>
            <a:noAutofit/>
          </a:bodyPr>
          <a:lstStyle/>
          <a:p>
            <a:r>
              <a:rPr lang="en-US" sz="1600" i="1" dirty="0"/>
              <a:t>G. Cibinetto (INFN Ferrara)</a:t>
            </a:r>
          </a:p>
          <a:p>
            <a:r>
              <a:rPr lang="en-US" sz="1600" i="1" dirty="0"/>
              <a:t>on behalf of the </a:t>
            </a:r>
            <a:r>
              <a:rPr lang="en-US" sz="1600" i="1" dirty="0" err="1"/>
              <a:t>uRANIA</a:t>
            </a:r>
            <a:r>
              <a:rPr lang="en-US" sz="1600" i="1" dirty="0"/>
              <a:t> collaboration</a:t>
            </a:r>
          </a:p>
          <a:p>
            <a:endParaRPr lang="en-US" sz="1600" dirty="0"/>
          </a:p>
          <a:p>
            <a:r>
              <a:rPr lang="en-US" sz="1600" dirty="0"/>
              <a:t>International Conference</a:t>
            </a:r>
            <a:br>
              <a:rPr lang="en-US" sz="1600" dirty="0"/>
            </a:br>
            <a:r>
              <a:rPr lang="en-US" sz="1600" dirty="0"/>
              <a:t>on Technology and Instrumentation in Particle Physics</a:t>
            </a:r>
          </a:p>
          <a:p>
            <a:r>
              <a:rPr lang="en-US" sz="1600" dirty="0"/>
              <a:t>May 24-28, 2021 </a:t>
            </a:r>
          </a:p>
          <a:p>
            <a:endParaRPr lang="en-US" sz="1600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1D25BB-3E30-D941-BF63-48AA39893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750" y="304576"/>
            <a:ext cx="2454364" cy="1150483"/>
          </a:xfrm>
          <a:prstGeom prst="rect">
            <a:avLst/>
          </a:prstGeo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A8CBC527-E1DE-2249-B10D-A31AAF2D9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4" y="352709"/>
            <a:ext cx="1717225" cy="8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08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AB6CA-C864-944F-A069-77BA0A9EB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4" y="4495568"/>
            <a:ext cx="4039985" cy="1905232"/>
          </a:xfrm>
        </p:spPr>
        <p:txBody>
          <a:bodyPr anchor="ctr">
            <a:normAutofit/>
          </a:bodyPr>
          <a:lstStyle/>
          <a:p>
            <a:r>
              <a:rPr lang="en-US" sz="3600" dirty="0"/>
              <a:t>Source test facility:</a:t>
            </a:r>
            <a:br>
              <a:rPr lang="en-US" sz="3600" dirty="0"/>
            </a:br>
            <a:r>
              <a:rPr lang="en-US" sz="3600" dirty="0" err="1"/>
              <a:t>Hotnes</a:t>
            </a:r>
            <a:r>
              <a:rPr lang="en-US" sz="3600" dirty="0"/>
              <a:t> (ENEA)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2FA92-B648-BF44-9679-1F335B54E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776" y="364142"/>
            <a:ext cx="4779770" cy="342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86977-6612-6341-B359-91B35B36A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354286"/>
            <a:ext cx="6586915" cy="2359248"/>
          </a:xfrm>
        </p:spPr>
        <p:txBody>
          <a:bodyPr anchor="ctr">
            <a:normAutofit/>
          </a:bodyPr>
          <a:lstStyle/>
          <a:p>
            <a:r>
              <a:rPr lang="en-US" sz="1600" dirty="0"/>
              <a:t>Detector characterization done @ ENEA (Frascati, Italy)</a:t>
            </a:r>
          </a:p>
          <a:p>
            <a:r>
              <a:rPr lang="en-US" sz="1600" dirty="0" err="1"/>
              <a:t>HOmogeneous</a:t>
            </a:r>
            <a:r>
              <a:rPr lang="en-US" sz="1600" dirty="0"/>
              <a:t> Thermal </a:t>
            </a:r>
            <a:r>
              <a:rPr lang="en-US" sz="1600" dirty="0" err="1"/>
              <a:t>NEutron</a:t>
            </a:r>
            <a:r>
              <a:rPr lang="en-US" sz="1600" dirty="0"/>
              <a:t> Source (HOTNES) – </a:t>
            </a:r>
            <a:r>
              <a:rPr lang="en-US" sz="1600" baseline="30000" dirty="0"/>
              <a:t>241</a:t>
            </a:r>
            <a:r>
              <a:rPr lang="en-US" sz="1600" dirty="0"/>
              <a:t>Am-B source </a:t>
            </a:r>
          </a:p>
          <a:p>
            <a:r>
              <a:rPr lang="en-US" sz="1600" dirty="0"/>
              <a:t>Thermal fluence rate about 750 cm</a:t>
            </a:r>
            <a:r>
              <a:rPr lang="en-US" sz="1600" baseline="30000" dirty="0"/>
              <a:t>−2</a:t>
            </a:r>
            <a:r>
              <a:rPr lang="en-US" sz="1600" dirty="0"/>
              <a:t> s</a:t>
            </a:r>
            <a:r>
              <a:rPr lang="en-US" sz="1600" baseline="30000" dirty="0"/>
              <a:t>−1</a:t>
            </a:r>
            <a:r>
              <a:rPr lang="en-US" sz="1600" dirty="0"/>
              <a:t> </a:t>
            </a:r>
          </a:p>
          <a:p>
            <a:r>
              <a:rPr lang="en-US" sz="1600" dirty="0"/>
              <a:t>Shadow bar to stop photons</a:t>
            </a:r>
          </a:p>
          <a:p>
            <a:r>
              <a:rPr lang="en-US" sz="1600" dirty="0"/>
              <a:t>Energy spectrum peaks at 100 </a:t>
            </a:r>
            <a:r>
              <a:rPr lang="en-US" sz="1600" dirty="0" err="1"/>
              <a:t>meV</a:t>
            </a:r>
            <a:r>
              <a:rPr lang="en-US" sz="1600" dirty="0"/>
              <a:t> (FWHM ~290 </a:t>
            </a:r>
            <a:r>
              <a:rPr lang="en-US" sz="1600" dirty="0" err="1"/>
              <a:t>meV</a:t>
            </a:r>
            <a:r>
              <a:rPr lang="en-US" sz="1600" dirty="0"/>
              <a:t>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74DAF-C83D-3E47-9BF4-C61FAF23C890}"/>
              </a:ext>
            </a:extLst>
          </p:cNvPr>
          <p:cNvSpPr/>
          <p:nvPr/>
        </p:nvSpPr>
        <p:spPr>
          <a:xfrm>
            <a:off x="8772465" y="1340341"/>
            <a:ext cx="2076736" cy="282754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effectLst/>
              </a:rPr>
              <a:t>NIMA 843 (2017) 18–21 </a:t>
            </a:r>
            <a:endParaRPr lang="en-US" sz="14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8D5A65-FAC0-0446-A67F-9C119185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F6630-9045-D443-B6C4-C75CBEC7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537B89-C5EE-5F46-BD9A-2676EE350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794" y="478269"/>
            <a:ext cx="3170838" cy="318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7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1E166-21F5-0C4C-8286-951DA9151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Proof of concept with planar cathode</a:t>
            </a:r>
          </a:p>
        </p:txBody>
      </p:sp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465CE72-3BC7-DE49-AFB9-66A414C8E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8" y="1777781"/>
            <a:ext cx="3846551" cy="3490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B2A40-CD79-944C-BC28-96AFA4B5B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2" t="11429" r="17012" b="60846"/>
          <a:stretch/>
        </p:blipFill>
        <p:spPr>
          <a:xfrm>
            <a:off x="5432303" y="1727042"/>
            <a:ext cx="6270171" cy="173656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8532A91-0215-5F47-A05D-83777C4E1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97684" y="3673187"/>
            <a:ext cx="4795031" cy="281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8AE6B0-AFC6-8A4E-88F4-D86E92D67EC1}"/>
              </a:ext>
            </a:extLst>
          </p:cNvPr>
          <p:cNvSpPr txBox="1"/>
          <p:nvPr/>
        </p:nvSpPr>
        <p:spPr>
          <a:xfrm>
            <a:off x="953257" y="5388020"/>
            <a:ext cx="4494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Efficiency for thermal neutrons (25 </a:t>
            </a:r>
            <a:r>
              <a:rPr lang="en-US" dirty="0" err="1"/>
              <a:t>meV</a:t>
            </a:r>
            <a:r>
              <a:rPr lang="en-US" dirty="0"/>
              <a:t>)</a:t>
            </a:r>
          </a:p>
          <a:p>
            <a:r>
              <a:rPr lang="en-US" dirty="0"/>
              <a:t>about twice the values of the </a:t>
            </a:r>
            <a:r>
              <a:rPr lang="en-US" dirty="0" err="1"/>
              <a:t>Hotnes</a:t>
            </a:r>
            <a:r>
              <a:rPr lang="en-US" dirty="0"/>
              <a:t> setup</a:t>
            </a:r>
          </a:p>
          <a:p>
            <a:r>
              <a:rPr lang="en-US" dirty="0"/>
              <a:t>due to the source energy distribution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03820C-D9EE-7D4A-80EC-E43072078215}"/>
              </a:ext>
            </a:extLst>
          </p:cNvPr>
          <p:cNvSpPr/>
          <p:nvPr/>
        </p:nvSpPr>
        <p:spPr>
          <a:xfrm>
            <a:off x="5432303" y="1727042"/>
            <a:ext cx="1799772" cy="318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2965AC-92A2-144E-88E4-319C7C07D61B}"/>
              </a:ext>
            </a:extLst>
          </p:cNvPr>
          <p:cNvSpPr txBox="1"/>
          <p:nvPr/>
        </p:nvSpPr>
        <p:spPr>
          <a:xfrm>
            <a:off x="9116931" y="3964145"/>
            <a:ext cx="1730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with </a:t>
            </a:r>
            <a:r>
              <a:rPr lang="en-US" sz="1400" dirty="0" err="1"/>
              <a:t>Hotnes</a:t>
            </a:r>
            <a:r>
              <a:rPr lang="en-US" sz="1400" dirty="0"/>
              <a:t> </a:t>
            </a:r>
            <a:r>
              <a:rPr lang="en-US" sz="1400" i="1" dirty="0"/>
              <a:t>n</a:t>
            </a:r>
            <a:r>
              <a:rPr lang="en-US" sz="1400" dirty="0"/>
              <a:t> source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A38E67-0E8D-7B45-B68C-8AAF5F850815}"/>
              </a:ext>
            </a:extLst>
          </p:cNvPr>
          <p:cNvSpPr/>
          <p:nvPr/>
        </p:nvSpPr>
        <p:spPr>
          <a:xfrm>
            <a:off x="1509482" y="1915887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84F828-F970-5F46-8C6A-12B78795E680}"/>
              </a:ext>
            </a:extLst>
          </p:cNvPr>
          <p:cNvSpPr txBox="1"/>
          <p:nvPr/>
        </p:nvSpPr>
        <p:spPr>
          <a:xfrm>
            <a:off x="134290" y="1730963"/>
            <a:ext cx="104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IN SCALE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0C7778D4-6BA8-8C4A-A340-D6298A99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AA3EE45-DBAD-F24C-858D-868197DE3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40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F142-0989-3A4D-871B-910314BAD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Boron-coated mesh</a:t>
            </a:r>
          </a:p>
        </p:txBody>
      </p:sp>
      <p:pic>
        <p:nvPicPr>
          <p:cNvPr id="50" name="Content Placeholder 49" descr="Diagram&#10;&#10;Description automatically generated">
            <a:extLst>
              <a:ext uri="{FF2B5EF4-FFF2-40B4-BE49-F238E27FC236}">
                <a16:creationId xmlns:a16="http://schemas.microsoft.com/office/drawing/2014/main" id="{86C67CB3-39D4-D340-A2D6-C5781773C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31068"/>
            <a:ext cx="4083791" cy="5026931"/>
          </a:xfr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59BC096-ACA6-5E41-80EF-4F2A5FAEF1F8}"/>
              </a:ext>
            </a:extLst>
          </p:cNvPr>
          <p:cNvSpPr txBox="1"/>
          <p:nvPr/>
        </p:nvSpPr>
        <p:spPr>
          <a:xfrm>
            <a:off x="6357257" y="730251"/>
            <a:ext cx="5337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Adding a boron-coated mesh to increase the efficiency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 contributions studied independently with simulation and source test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006D7A6-6582-6B4E-A5CE-2B542BC7901B}"/>
              </a:ext>
            </a:extLst>
          </p:cNvPr>
          <p:cNvSpPr/>
          <p:nvPr/>
        </p:nvSpPr>
        <p:spPr>
          <a:xfrm>
            <a:off x="1509482" y="1886859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B653480-2614-4244-93CA-542A3CD35A2E}"/>
              </a:ext>
            </a:extLst>
          </p:cNvPr>
          <p:cNvSpPr/>
          <p:nvPr/>
        </p:nvSpPr>
        <p:spPr>
          <a:xfrm>
            <a:off x="1255483" y="4100286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9D4A1A2-AA5E-754B-81B5-C38688874B73}"/>
              </a:ext>
            </a:extLst>
          </p:cNvPr>
          <p:cNvSpPr/>
          <p:nvPr/>
        </p:nvSpPr>
        <p:spPr>
          <a:xfrm>
            <a:off x="3280227" y="3918859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3239517-2C69-2649-AA23-0B07B822E51E}"/>
              </a:ext>
            </a:extLst>
          </p:cNvPr>
          <p:cNvSpPr/>
          <p:nvPr/>
        </p:nvSpPr>
        <p:spPr>
          <a:xfrm>
            <a:off x="4230914" y="3403604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30B0F6E-4900-724A-B678-D1E56D119665}"/>
              </a:ext>
            </a:extLst>
          </p:cNvPr>
          <p:cNvSpPr txBox="1"/>
          <p:nvPr/>
        </p:nvSpPr>
        <p:spPr>
          <a:xfrm>
            <a:off x="6357257" y="5319427"/>
            <a:ext cx="552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 results show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about a factor 2 efficiency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negligible dependance on the Boron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importance of optical transparency tuning</a:t>
            </a:r>
          </a:p>
        </p:txBody>
      </p:sp>
      <p:graphicFrame>
        <p:nvGraphicFramePr>
          <p:cNvPr id="69" name="Table 69">
            <a:extLst>
              <a:ext uri="{FF2B5EF4-FFF2-40B4-BE49-F238E27FC236}">
                <a16:creationId xmlns:a16="http://schemas.microsoft.com/office/drawing/2014/main" id="{0EFC82E6-6098-E64A-9137-FD0B0D6A2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348901"/>
              </p:ext>
            </p:extLst>
          </p:nvPr>
        </p:nvGraphicFramePr>
        <p:xfrm>
          <a:off x="6284684" y="1299382"/>
          <a:ext cx="5337632" cy="9144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08746">
                  <a:extLst>
                    <a:ext uri="{9D8B030D-6E8A-4147-A177-3AD203B41FA5}">
                      <a16:colId xmlns:a16="http://schemas.microsoft.com/office/drawing/2014/main" val="1117029848"/>
                    </a:ext>
                  </a:extLst>
                </a:gridCol>
                <a:gridCol w="1669143">
                  <a:extLst>
                    <a:ext uri="{9D8B030D-6E8A-4147-A177-3AD203B41FA5}">
                      <a16:colId xmlns:a16="http://schemas.microsoft.com/office/drawing/2014/main" val="1892780652"/>
                    </a:ext>
                  </a:extLst>
                </a:gridCol>
                <a:gridCol w="1103086">
                  <a:extLst>
                    <a:ext uri="{9D8B030D-6E8A-4147-A177-3AD203B41FA5}">
                      <a16:colId xmlns:a16="http://schemas.microsoft.com/office/drawing/2014/main" val="2773736018"/>
                    </a:ext>
                  </a:extLst>
                </a:gridCol>
                <a:gridCol w="1556657">
                  <a:extLst>
                    <a:ext uri="{9D8B030D-6E8A-4147-A177-3AD203B41FA5}">
                      <a16:colId xmlns:a16="http://schemas.microsoft.com/office/drawing/2014/main" val="3367439002"/>
                    </a:ext>
                  </a:extLst>
                </a:gridCol>
              </a:tblGrid>
              <a:tr h="276270">
                <a:tc>
                  <a:txBody>
                    <a:bodyPr/>
                    <a:lstStyle/>
                    <a:p>
                      <a:r>
                        <a:rPr lang="en-US" sz="1400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wire diameter [um]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pitch [um]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opt. transparency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154612"/>
                  </a:ext>
                </a:extLst>
              </a:tr>
              <a:tr h="276270">
                <a:tc>
                  <a:txBody>
                    <a:bodyPr/>
                    <a:lstStyle/>
                    <a:p>
                      <a:r>
                        <a:rPr lang="en-US" sz="1400" dirty="0"/>
                        <a:t>Copper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07104"/>
                  </a:ext>
                </a:extLst>
              </a:tr>
              <a:tr h="276270">
                <a:tc>
                  <a:txBody>
                    <a:bodyPr/>
                    <a:lstStyle/>
                    <a:p>
                      <a:r>
                        <a:rPr lang="en-US" sz="1400" dirty="0"/>
                        <a:t>Aluminum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211905"/>
                  </a:ext>
                </a:extLst>
              </a:tr>
            </a:tbl>
          </a:graphicData>
        </a:graphic>
      </p:graphicFrame>
      <p:pic>
        <p:nvPicPr>
          <p:cNvPr id="71" name="Picture 70">
            <a:extLst>
              <a:ext uri="{FF2B5EF4-FFF2-40B4-BE49-F238E27FC236}">
                <a16:creationId xmlns:a16="http://schemas.microsoft.com/office/drawing/2014/main" id="{7874EF56-2ACB-4D40-A71D-C98AF57CB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18" y="3437113"/>
            <a:ext cx="4083792" cy="1512806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9C2CC77E-58FD-3846-AD45-D1324F3A1383}"/>
              </a:ext>
            </a:extLst>
          </p:cNvPr>
          <p:cNvSpPr/>
          <p:nvPr/>
        </p:nvSpPr>
        <p:spPr>
          <a:xfrm>
            <a:off x="6466112" y="3374571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27B6A93-B0BE-FE4F-ACFF-90AA5DDFB94E}"/>
              </a:ext>
            </a:extLst>
          </p:cNvPr>
          <p:cNvSpPr/>
          <p:nvPr/>
        </p:nvSpPr>
        <p:spPr>
          <a:xfrm>
            <a:off x="6458856" y="3802738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3A4EB46-E516-794C-8FD6-394520355939}"/>
              </a:ext>
            </a:extLst>
          </p:cNvPr>
          <p:cNvSpPr/>
          <p:nvPr/>
        </p:nvSpPr>
        <p:spPr>
          <a:xfrm>
            <a:off x="6458855" y="4223660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978348C-DBBC-DA4F-9DD8-D17D5115921B}"/>
              </a:ext>
            </a:extLst>
          </p:cNvPr>
          <p:cNvSpPr/>
          <p:nvPr/>
        </p:nvSpPr>
        <p:spPr>
          <a:xfrm>
            <a:off x="6466113" y="4651826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79C6E3-1EC3-E047-819F-7522C505997E}"/>
              </a:ext>
            </a:extLst>
          </p:cNvPr>
          <p:cNvSpPr txBox="1"/>
          <p:nvPr/>
        </p:nvSpPr>
        <p:spPr>
          <a:xfrm>
            <a:off x="134290" y="1730963"/>
            <a:ext cx="104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IN SCALE</a:t>
            </a:r>
          </a:p>
        </p:txBody>
      </p:sp>
      <p:sp>
        <p:nvSpPr>
          <p:cNvPr id="78" name="Slide Number Placeholder 77">
            <a:extLst>
              <a:ext uri="{FF2B5EF4-FFF2-40B4-BE49-F238E27FC236}">
                <a16:creationId xmlns:a16="http://schemas.microsoft.com/office/drawing/2014/main" id="{6F2092B6-8667-C440-A6C2-4BC95A1F5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53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43D43-6866-8F42-AE02-151813C2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77277" cy="1325563"/>
          </a:xfrm>
        </p:spPr>
        <p:txBody>
          <a:bodyPr>
            <a:normAutofit/>
          </a:bodyPr>
          <a:lstStyle/>
          <a:p>
            <a:r>
              <a:rPr lang="en-US" sz="3600" dirty="0"/>
              <a:t>Grooved cathode</a:t>
            </a:r>
          </a:p>
        </p:txBody>
      </p:sp>
      <p:pic>
        <p:nvPicPr>
          <p:cNvPr id="23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3BBB767-B541-A249-99D1-B45A4742A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8" y="1777781"/>
            <a:ext cx="3846551" cy="349091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39847061-ADEC-7C46-980F-D185F4E8A8A7}"/>
              </a:ext>
            </a:extLst>
          </p:cNvPr>
          <p:cNvSpPr/>
          <p:nvPr/>
        </p:nvSpPr>
        <p:spPr>
          <a:xfrm>
            <a:off x="1509482" y="1915887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75D866-8678-7A43-9AE1-F3DB3E0FD116}"/>
              </a:ext>
            </a:extLst>
          </p:cNvPr>
          <p:cNvGrpSpPr/>
          <p:nvPr/>
        </p:nvGrpSpPr>
        <p:grpSpPr>
          <a:xfrm>
            <a:off x="1287344" y="2241099"/>
            <a:ext cx="3396353" cy="319315"/>
            <a:chOff x="5138057" y="3098799"/>
            <a:chExt cx="3396353" cy="319315"/>
          </a:xfrm>
        </p:grpSpPr>
        <p:sp>
          <p:nvSpPr>
            <p:cNvPr id="25" name="Trapezoid 24">
              <a:extLst>
                <a:ext uri="{FF2B5EF4-FFF2-40B4-BE49-F238E27FC236}">
                  <a16:creationId xmlns:a16="http://schemas.microsoft.com/office/drawing/2014/main" id="{E6EBBBCE-A4C5-994C-8331-89C4B9531695}"/>
                </a:ext>
              </a:extLst>
            </p:cNvPr>
            <p:cNvSpPr/>
            <p:nvPr/>
          </p:nvSpPr>
          <p:spPr>
            <a:xfrm rot="10800000">
              <a:off x="5138057" y="3098800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C8E76ACC-A3F5-E94A-A190-11EB5A918B95}"/>
                </a:ext>
              </a:extLst>
            </p:cNvPr>
            <p:cNvSpPr/>
            <p:nvPr/>
          </p:nvSpPr>
          <p:spPr>
            <a:xfrm rot="10800000">
              <a:off x="5326743" y="3098800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8A270EF3-30CD-6847-BD8A-4B68FB5C791A}"/>
                </a:ext>
              </a:extLst>
            </p:cNvPr>
            <p:cNvSpPr/>
            <p:nvPr/>
          </p:nvSpPr>
          <p:spPr>
            <a:xfrm rot="10800000">
              <a:off x="5515429" y="3098800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rapezoid 27">
              <a:extLst>
                <a:ext uri="{FF2B5EF4-FFF2-40B4-BE49-F238E27FC236}">
                  <a16:creationId xmlns:a16="http://schemas.microsoft.com/office/drawing/2014/main" id="{8889D340-7AE5-BE46-95D4-473D07E13911}"/>
                </a:ext>
              </a:extLst>
            </p:cNvPr>
            <p:cNvSpPr/>
            <p:nvPr/>
          </p:nvSpPr>
          <p:spPr>
            <a:xfrm rot="10800000">
              <a:off x="5704115" y="3098800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E9313FC2-9AB3-FF41-8232-B6BCD0E8C609}"/>
                </a:ext>
              </a:extLst>
            </p:cNvPr>
            <p:cNvSpPr/>
            <p:nvPr/>
          </p:nvSpPr>
          <p:spPr>
            <a:xfrm rot="10800000">
              <a:off x="5892802" y="3098800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EA7A890F-605C-4A40-BC61-187BCC2AAEEF}"/>
                </a:ext>
              </a:extLst>
            </p:cNvPr>
            <p:cNvSpPr/>
            <p:nvPr/>
          </p:nvSpPr>
          <p:spPr>
            <a:xfrm rot="10800000">
              <a:off x="6081488" y="3098800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id="{A58F6F28-A5D3-F149-9428-9FA223AF7A13}"/>
                </a:ext>
              </a:extLst>
            </p:cNvPr>
            <p:cNvSpPr/>
            <p:nvPr/>
          </p:nvSpPr>
          <p:spPr>
            <a:xfrm rot="10800000">
              <a:off x="6270174" y="3098800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rapezoid 31">
              <a:extLst>
                <a:ext uri="{FF2B5EF4-FFF2-40B4-BE49-F238E27FC236}">
                  <a16:creationId xmlns:a16="http://schemas.microsoft.com/office/drawing/2014/main" id="{5B03086A-04C0-DE48-B58F-56A4BAA2DEEC}"/>
                </a:ext>
              </a:extLst>
            </p:cNvPr>
            <p:cNvSpPr/>
            <p:nvPr/>
          </p:nvSpPr>
          <p:spPr>
            <a:xfrm rot="10800000">
              <a:off x="6458860" y="3098800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apezoid 32">
              <a:extLst>
                <a:ext uri="{FF2B5EF4-FFF2-40B4-BE49-F238E27FC236}">
                  <a16:creationId xmlns:a16="http://schemas.microsoft.com/office/drawing/2014/main" id="{E40AE07B-8FFD-964C-90FD-BB2739F43E65}"/>
                </a:ext>
              </a:extLst>
            </p:cNvPr>
            <p:cNvSpPr/>
            <p:nvPr/>
          </p:nvSpPr>
          <p:spPr>
            <a:xfrm rot="10800000">
              <a:off x="6647549" y="3098799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9685D37B-8511-5044-9BEB-560030A0E20B}"/>
                </a:ext>
              </a:extLst>
            </p:cNvPr>
            <p:cNvSpPr/>
            <p:nvPr/>
          </p:nvSpPr>
          <p:spPr>
            <a:xfrm rot="10800000">
              <a:off x="6836235" y="3098799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rapezoid 34">
              <a:extLst>
                <a:ext uri="{FF2B5EF4-FFF2-40B4-BE49-F238E27FC236}">
                  <a16:creationId xmlns:a16="http://schemas.microsoft.com/office/drawing/2014/main" id="{3B226998-B7EC-D84E-91B3-7FC1948C53CE}"/>
                </a:ext>
              </a:extLst>
            </p:cNvPr>
            <p:cNvSpPr/>
            <p:nvPr/>
          </p:nvSpPr>
          <p:spPr>
            <a:xfrm rot="10800000">
              <a:off x="7024921" y="3098799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id="{84891C87-14E2-DF40-9803-74C4D8F9E68F}"/>
                </a:ext>
              </a:extLst>
            </p:cNvPr>
            <p:cNvSpPr/>
            <p:nvPr/>
          </p:nvSpPr>
          <p:spPr>
            <a:xfrm rot="10800000">
              <a:off x="7213607" y="3098799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rapezoid 36">
              <a:extLst>
                <a:ext uri="{FF2B5EF4-FFF2-40B4-BE49-F238E27FC236}">
                  <a16:creationId xmlns:a16="http://schemas.microsoft.com/office/drawing/2014/main" id="{328ADED7-E67B-D443-986B-C10C4B0A7AA5}"/>
                </a:ext>
              </a:extLst>
            </p:cNvPr>
            <p:cNvSpPr/>
            <p:nvPr/>
          </p:nvSpPr>
          <p:spPr>
            <a:xfrm rot="10800000">
              <a:off x="7402294" y="3098799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apezoid 37">
              <a:extLst>
                <a:ext uri="{FF2B5EF4-FFF2-40B4-BE49-F238E27FC236}">
                  <a16:creationId xmlns:a16="http://schemas.microsoft.com/office/drawing/2014/main" id="{E45929E4-6E22-3D46-A580-B65338B26705}"/>
                </a:ext>
              </a:extLst>
            </p:cNvPr>
            <p:cNvSpPr/>
            <p:nvPr/>
          </p:nvSpPr>
          <p:spPr>
            <a:xfrm rot="10800000">
              <a:off x="7590980" y="3098799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EF65FA3E-2DC6-C149-9EC0-93AE7C049043}"/>
                </a:ext>
              </a:extLst>
            </p:cNvPr>
            <p:cNvSpPr/>
            <p:nvPr/>
          </p:nvSpPr>
          <p:spPr>
            <a:xfrm rot="10800000">
              <a:off x="7779666" y="3098799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rapezoid 39">
              <a:extLst>
                <a:ext uri="{FF2B5EF4-FFF2-40B4-BE49-F238E27FC236}">
                  <a16:creationId xmlns:a16="http://schemas.microsoft.com/office/drawing/2014/main" id="{62D904C3-1642-DC48-9958-6F0CE875CD2F}"/>
                </a:ext>
              </a:extLst>
            </p:cNvPr>
            <p:cNvSpPr/>
            <p:nvPr/>
          </p:nvSpPr>
          <p:spPr>
            <a:xfrm rot="10800000">
              <a:off x="7968352" y="3098799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rapezoid 42">
              <a:extLst>
                <a:ext uri="{FF2B5EF4-FFF2-40B4-BE49-F238E27FC236}">
                  <a16:creationId xmlns:a16="http://schemas.microsoft.com/office/drawing/2014/main" id="{B933265A-5C66-E94C-A203-4038831404FC}"/>
                </a:ext>
              </a:extLst>
            </p:cNvPr>
            <p:cNvSpPr/>
            <p:nvPr/>
          </p:nvSpPr>
          <p:spPr>
            <a:xfrm rot="10800000">
              <a:off x="8157038" y="3098799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rapezoid 43">
              <a:extLst>
                <a:ext uri="{FF2B5EF4-FFF2-40B4-BE49-F238E27FC236}">
                  <a16:creationId xmlns:a16="http://schemas.microsoft.com/office/drawing/2014/main" id="{D49BAA01-D0B4-4849-B482-964538697E87}"/>
                </a:ext>
              </a:extLst>
            </p:cNvPr>
            <p:cNvSpPr/>
            <p:nvPr/>
          </p:nvSpPr>
          <p:spPr>
            <a:xfrm rot="10800000">
              <a:off x="8345724" y="3098799"/>
              <a:ext cx="188686" cy="319314"/>
            </a:xfrm>
            <a:prstGeom prst="trapezoid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3D63135F-6AEE-5245-9503-CC745FD7B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045" y="1622540"/>
            <a:ext cx="2678362" cy="268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3693CD5-BAF1-294A-8469-4097C2F4F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915" y="4619386"/>
            <a:ext cx="48323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885FE64-1335-EE45-BB24-A0FA2000DFDD}"/>
              </a:ext>
            </a:extLst>
          </p:cNvPr>
          <p:cNvSpPr txBox="1"/>
          <p:nvPr/>
        </p:nvSpPr>
        <p:spPr>
          <a:xfrm>
            <a:off x="6386285" y="843240"/>
            <a:ext cx="533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Grooved cathode can also increase the efficiency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8B455B-A95E-294A-9DE0-7F1E15DD68DA}"/>
              </a:ext>
            </a:extLst>
          </p:cNvPr>
          <p:cNvSpPr txBox="1"/>
          <p:nvPr/>
        </p:nvSpPr>
        <p:spPr>
          <a:xfrm>
            <a:off x="6386285" y="1683081"/>
            <a:ext cx="2119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 geometries under study</a:t>
            </a:r>
          </a:p>
          <a:p>
            <a:endParaRPr lang="en-US" dirty="0"/>
          </a:p>
          <a:p>
            <a:r>
              <a:rPr lang="en-US" dirty="0"/>
              <a:t>For each layout, the energy deposit has been considered on the spacings, slopes and peaks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1CF63A-39BB-DC42-A5E3-F5C51E8C858D}"/>
              </a:ext>
            </a:extLst>
          </p:cNvPr>
          <p:cNvSpPr txBox="1"/>
          <p:nvPr/>
        </p:nvSpPr>
        <p:spPr>
          <a:xfrm>
            <a:off x="694078" y="5614757"/>
            <a:ext cx="5337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factor ~2 of increase in the efficiency can be achieved</a:t>
            </a:r>
          </a:p>
          <a:p>
            <a:r>
              <a:rPr lang="en-US" dirty="0"/>
              <a:t>with respect to planar cathode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F2AF761-788C-9747-A083-C731B6D46339}"/>
              </a:ext>
            </a:extLst>
          </p:cNvPr>
          <p:cNvSpPr txBox="1"/>
          <p:nvPr/>
        </p:nvSpPr>
        <p:spPr>
          <a:xfrm>
            <a:off x="134290" y="1730963"/>
            <a:ext cx="104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IN SCALE</a:t>
            </a:r>
          </a:p>
        </p:txBody>
      </p:sp>
      <p:sp>
        <p:nvSpPr>
          <p:cNvPr id="52" name="Down Arrow 51">
            <a:extLst>
              <a:ext uri="{FF2B5EF4-FFF2-40B4-BE49-F238E27FC236}">
                <a16:creationId xmlns:a16="http://schemas.microsoft.com/office/drawing/2014/main" id="{9C94E613-B66C-CE45-A713-BBE1F71DFF51}"/>
              </a:ext>
            </a:extLst>
          </p:cNvPr>
          <p:cNvSpPr/>
          <p:nvPr/>
        </p:nvSpPr>
        <p:spPr>
          <a:xfrm>
            <a:off x="7286169" y="4063975"/>
            <a:ext cx="527307" cy="3979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own Arrow 52">
            <a:extLst>
              <a:ext uri="{FF2B5EF4-FFF2-40B4-BE49-F238E27FC236}">
                <a16:creationId xmlns:a16="http://schemas.microsoft.com/office/drawing/2014/main" id="{746CD842-0DFE-5241-B9ED-EC3DDCAC76E0}"/>
              </a:ext>
            </a:extLst>
          </p:cNvPr>
          <p:cNvSpPr/>
          <p:nvPr/>
        </p:nvSpPr>
        <p:spPr>
          <a:xfrm rot="16200000">
            <a:off x="7926133" y="1977401"/>
            <a:ext cx="288739" cy="3979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Date Placeholder 53">
            <a:extLst>
              <a:ext uri="{FF2B5EF4-FFF2-40B4-BE49-F238E27FC236}">
                <a16:creationId xmlns:a16="http://schemas.microsoft.com/office/drawing/2014/main" id="{54FE91E4-6967-F943-BB35-A72CEFF6D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3D94D1AE-FCA8-DF41-9002-E962437D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39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542C0-DF6E-4943-A7D6-0C60C860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Counting mode electronics</a:t>
            </a:r>
          </a:p>
        </p:txBody>
      </p:sp>
      <p:sp>
        <p:nvSpPr>
          <p:cNvPr id="20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A545F1-22C4-854E-AF64-985E0FF20AF7}"/>
              </a:ext>
            </a:extLst>
          </p:cNvPr>
          <p:cNvSpPr/>
          <p:nvPr/>
        </p:nvSpPr>
        <p:spPr>
          <a:xfrm>
            <a:off x="841247" y="2301095"/>
            <a:ext cx="3410712" cy="39083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Readout large fraction of the chamber with one channel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Developed for large area application where position information is less relevant (RPM, RWM)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Two readout under testing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CAEN A1422-based</a:t>
            </a:r>
            <a:br>
              <a:rPr lang="en-US" sz="1600" dirty="0"/>
            </a:br>
            <a:r>
              <a:rPr lang="en-US" sz="1600" dirty="0"/>
              <a:t>- gain ~0.2 mV/</a:t>
            </a:r>
            <a:r>
              <a:rPr lang="en-US" sz="1600" dirty="0" err="1"/>
              <a:t>fC</a:t>
            </a:r>
            <a:br>
              <a:rPr lang="en-US" sz="1600" dirty="0"/>
            </a:br>
            <a:r>
              <a:rPr lang="en-US" sz="1600" dirty="0"/>
              <a:t>- noise ~20 mV</a:t>
            </a:r>
            <a:br>
              <a:rPr lang="en-US" sz="1600" dirty="0"/>
            </a:br>
            <a:r>
              <a:rPr lang="en-US" sz="1600" dirty="0"/>
              <a:t>- signal duration ~5 um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CREMAT CR110-based</a:t>
            </a:r>
            <a:br>
              <a:rPr lang="en-US" sz="1600" dirty="0"/>
            </a:br>
            <a:r>
              <a:rPr lang="en-US" sz="1600" dirty="0"/>
              <a:t>- gain ~0.5 mV/</a:t>
            </a:r>
            <a:r>
              <a:rPr lang="en-US" sz="1600" dirty="0" err="1"/>
              <a:t>fC</a:t>
            </a:r>
            <a:br>
              <a:rPr lang="en-US" sz="1600" dirty="0"/>
            </a:br>
            <a:r>
              <a:rPr lang="en-US" sz="1600" dirty="0"/>
              <a:t>- noise ~20 mV</a:t>
            </a:r>
            <a:br>
              <a:rPr lang="en-US" sz="1600" dirty="0"/>
            </a:br>
            <a:r>
              <a:rPr lang="en-US" sz="1600" dirty="0"/>
              <a:t>- signal duration ~5 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66EFC5-8055-DD45-9B57-4DDE7C7F8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552" y="1197063"/>
            <a:ext cx="3418969" cy="1771273"/>
          </a:xfrm>
          <a:prstGeom prst="rect">
            <a:avLst/>
          </a:prstGeom>
        </p:spPr>
      </p:pic>
      <p:pic>
        <p:nvPicPr>
          <p:cNvPr id="21" name="Content Placeholder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22BB9F7-A3C8-7040-A008-B441CBD01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755" t="12769" r="20568" b="28645"/>
          <a:stretch/>
        </p:blipFill>
        <p:spPr>
          <a:xfrm>
            <a:off x="5269836" y="3420277"/>
            <a:ext cx="3868372" cy="2593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0D62C73-3525-DC44-A105-685F619DA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596" y="570811"/>
            <a:ext cx="2059774" cy="1029887"/>
          </a:xfrm>
          <a:prstGeom prst="rect">
            <a:avLst/>
          </a:prstGeom>
        </p:spPr>
      </p:pic>
      <p:pic>
        <p:nvPicPr>
          <p:cNvPr id="4098" name="Picture 2" descr="Oscilloscope | Pico Technology">
            <a:extLst>
              <a:ext uri="{FF2B5EF4-FFF2-40B4-BE49-F238E27FC236}">
                <a16:creationId xmlns:a16="http://schemas.microsoft.com/office/drawing/2014/main" id="{96776DE7-9FBF-FC46-8567-7D29B289F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3"/>
          <a:stretch/>
        </p:blipFill>
        <p:spPr bwMode="auto">
          <a:xfrm>
            <a:off x="9896849" y="1539890"/>
            <a:ext cx="2251609" cy="140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0CD070C-80D9-AC43-B081-6DF8C11AB3F1}"/>
              </a:ext>
            </a:extLst>
          </p:cNvPr>
          <p:cNvSpPr txBox="1"/>
          <p:nvPr/>
        </p:nvSpPr>
        <p:spPr>
          <a:xfrm>
            <a:off x="5187229" y="1890413"/>
            <a:ext cx="82445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Detector</a:t>
            </a:r>
          </a:p>
          <a:p>
            <a:r>
              <a:rPr lang="en-US" sz="1400" dirty="0"/>
              <a:t>Input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640398-C3FC-FB48-A4A3-7FCE0E89EF13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6011685" y="2152023"/>
            <a:ext cx="30202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2A135A4-B3EA-7344-ADE3-864F9ABE4030}"/>
              </a:ext>
            </a:extLst>
          </p:cNvPr>
          <p:cNvSpPr txBox="1"/>
          <p:nvPr/>
        </p:nvSpPr>
        <p:spPr>
          <a:xfrm>
            <a:off x="9359658" y="5053893"/>
            <a:ext cx="1563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Anode signal</a:t>
            </a:r>
          </a:p>
          <a:p>
            <a:r>
              <a:rPr lang="en-US" dirty="0">
                <a:solidFill>
                  <a:schemeClr val="accent2"/>
                </a:solidFill>
              </a:rPr>
              <a:t>TOP signal</a:t>
            </a:r>
          </a:p>
          <a:p>
            <a:r>
              <a:rPr lang="en-US" dirty="0">
                <a:solidFill>
                  <a:srgbClr val="C00000"/>
                </a:solidFill>
              </a:rPr>
              <a:t>reference PMT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F04985-8065-4049-A040-5E45A3208D0E}"/>
              </a:ext>
            </a:extLst>
          </p:cNvPr>
          <p:cNvSpPr txBox="1"/>
          <p:nvPr/>
        </p:nvSpPr>
        <p:spPr>
          <a:xfrm>
            <a:off x="7381552" y="3442208"/>
            <a:ext cx="159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test with </a:t>
            </a:r>
            <a:r>
              <a:rPr lang="en-US" dirty="0" err="1">
                <a:solidFill>
                  <a:schemeClr val="bg1"/>
                </a:solidFill>
              </a:rPr>
              <a:t>m.i.p.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544BEE-241C-E943-96CB-07AF1E684F4C}"/>
              </a:ext>
            </a:extLst>
          </p:cNvPr>
          <p:cNvSpPr txBox="1"/>
          <p:nvPr/>
        </p:nvSpPr>
        <p:spPr>
          <a:xfrm>
            <a:off x="9521795" y="3409242"/>
            <a:ext cx="242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signal waveform acquired with a </a:t>
            </a:r>
            <a:r>
              <a:rPr lang="en-US" sz="1600" dirty="0" err="1"/>
              <a:t>Picoscope</a:t>
            </a:r>
            <a:r>
              <a:rPr lang="en-US" sz="1600" dirty="0"/>
              <a:t> for amplitude analysis</a:t>
            </a:r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0523B5D9-3680-D840-9AEF-50633B02D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6029CDEC-E99B-384A-B173-74803AFE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57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542C0-DF6E-4943-A7D6-0C60C860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Counting mode electronics</a:t>
            </a:r>
          </a:p>
        </p:txBody>
      </p:sp>
      <p:sp>
        <p:nvSpPr>
          <p:cNvPr id="20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A545F1-22C4-854E-AF64-985E0FF20AF7}"/>
              </a:ext>
            </a:extLst>
          </p:cNvPr>
          <p:cNvSpPr/>
          <p:nvPr/>
        </p:nvSpPr>
        <p:spPr>
          <a:xfrm>
            <a:off x="877459" y="2536807"/>
            <a:ext cx="3328416" cy="3276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First validation done with </a:t>
            </a:r>
            <a:r>
              <a:rPr lang="en-US" dirty="0" err="1"/>
              <a:t>Hontes</a:t>
            </a:r>
            <a:r>
              <a:rPr lang="en-US" dirty="0"/>
              <a:t> source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Signal amplitude from neutron conversion </a:t>
            </a:r>
            <a:r>
              <a:rPr lang="en-US" dirty="0">
                <a:solidFill>
                  <a:srgbClr val="0070C0"/>
                </a:solidFill>
              </a:rPr>
              <a:t>(top)</a:t>
            </a:r>
            <a:r>
              <a:rPr lang="en-US" dirty="0"/>
              <a:t> is compared with simulation (bottom)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Simulation reproduces the same features of the data down to the noise level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CC5A2719-1D05-9E4B-AD05-D1F2612F6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3770" y="3846284"/>
            <a:ext cx="5704115" cy="2903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69754F-543E-7241-A400-861E728E2471}"/>
              </a:ext>
            </a:extLst>
          </p:cNvPr>
          <p:cNvSpPr txBox="1"/>
          <p:nvPr/>
        </p:nvSpPr>
        <p:spPr>
          <a:xfrm>
            <a:off x="6549657" y="3746917"/>
            <a:ext cx="24686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E</a:t>
            </a:r>
            <a:r>
              <a:rPr lang="en-US" sz="1600" baseline="-25000" dirty="0" err="1"/>
              <a:t>dep</a:t>
            </a:r>
            <a:r>
              <a:rPr lang="en-US" sz="1600" dirty="0"/>
              <a:t> from simulation (</a:t>
            </a:r>
            <a:r>
              <a:rPr lang="en-US" sz="1600" dirty="0">
                <a:latin typeface="Symbol" pitchFamily="2" charset="2"/>
              </a:rPr>
              <a:t>a</a:t>
            </a:r>
            <a:r>
              <a:rPr lang="en-US" sz="1600" dirty="0"/>
              <a:t>+</a:t>
            </a:r>
            <a:r>
              <a:rPr lang="en-US" sz="1600" baseline="30000" dirty="0"/>
              <a:t>7</a:t>
            </a:r>
            <a:r>
              <a:rPr lang="en-US" sz="1600" dirty="0"/>
              <a:t>Li)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74FD9C-CA26-E240-9745-9B05125DDE9F}"/>
              </a:ext>
            </a:extLst>
          </p:cNvPr>
          <p:cNvSpPr txBox="1"/>
          <p:nvPr/>
        </p:nvSpPr>
        <p:spPr>
          <a:xfrm>
            <a:off x="9746654" y="4709050"/>
            <a:ext cx="1314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Symbol" pitchFamily="2" charset="2"/>
              </a:rPr>
              <a:t>a</a:t>
            </a:r>
            <a:r>
              <a:rPr lang="en-US" sz="1400" dirty="0">
                <a:solidFill>
                  <a:srgbClr val="0070C0"/>
                </a:solidFill>
              </a:rPr>
              <a:t> particles step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EA07C3-6471-F841-B649-254D57B29EE2}"/>
              </a:ext>
            </a:extLst>
          </p:cNvPr>
          <p:cNvSpPr txBox="1"/>
          <p:nvPr/>
        </p:nvSpPr>
        <p:spPr>
          <a:xfrm>
            <a:off x="8770973" y="4254523"/>
            <a:ext cx="1098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rgbClr val="0070C0"/>
                </a:solidFill>
              </a:rPr>
              <a:t>7</a:t>
            </a:r>
            <a:r>
              <a:rPr lang="en-US" sz="1400" dirty="0">
                <a:solidFill>
                  <a:srgbClr val="0070C0"/>
                </a:solidFill>
              </a:rPr>
              <a:t>Li ions step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52E605-38E2-0D4C-BAB2-7F2237CDE7FC}"/>
              </a:ext>
            </a:extLst>
          </p:cNvPr>
          <p:cNvCxnSpPr>
            <a:cxnSpLocks/>
          </p:cNvCxnSpPr>
          <p:nvPr/>
        </p:nvCxnSpPr>
        <p:spPr>
          <a:xfrm flipH="1">
            <a:off x="8770973" y="4602266"/>
            <a:ext cx="358513" cy="4913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41AD67-7C21-E841-B841-7AFFB7F998BD}"/>
              </a:ext>
            </a:extLst>
          </p:cNvPr>
          <p:cNvCxnSpPr>
            <a:cxnSpLocks/>
          </p:cNvCxnSpPr>
          <p:nvPr/>
        </p:nvCxnSpPr>
        <p:spPr>
          <a:xfrm flipH="1">
            <a:off x="10087429" y="5012796"/>
            <a:ext cx="345292" cy="4881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E218A1B2-443B-FE4B-931A-DB58EE0C0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EB7BE10C-E940-EC45-B9F3-761D7D99A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A395A-9EBD-FF41-A323-743D64F3E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0"/>
          <a:stretch/>
        </p:blipFill>
        <p:spPr>
          <a:xfrm rot="5400000">
            <a:off x="7305165" y="-417013"/>
            <a:ext cx="3071951" cy="50192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8F2B55E-C303-2041-93B8-799945B2447E}"/>
              </a:ext>
            </a:extLst>
          </p:cNvPr>
          <p:cNvSpPr txBox="1"/>
          <p:nvPr/>
        </p:nvSpPr>
        <p:spPr>
          <a:xfrm>
            <a:off x="6780787" y="270858"/>
            <a:ext cx="326749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Signal amplitude spectrum from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B34D05-A3BE-CA41-9315-CFBB3587054F}"/>
              </a:ext>
            </a:extLst>
          </p:cNvPr>
          <p:cNvSpPr/>
          <p:nvPr/>
        </p:nvSpPr>
        <p:spPr>
          <a:xfrm>
            <a:off x="7571886" y="784556"/>
            <a:ext cx="2077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(CREMAT CR-110 readout)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7C97E7-EB18-0647-94AF-49A9DC465275}"/>
              </a:ext>
            </a:extLst>
          </p:cNvPr>
          <p:cNvCxnSpPr>
            <a:cxnSpLocks/>
          </p:cNvCxnSpPr>
          <p:nvPr/>
        </p:nvCxnSpPr>
        <p:spPr>
          <a:xfrm>
            <a:off x="7650482" y="784556"/>
            <a:ext cx="0" cy="5585648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2975348-89E6-5447-8C2A-0C5A9134FAF7}"/>
              </a:ext>
            </a:extLst>
          </p:cNvPr>
          <p:cNvCxnSpPr>
            <a:cxnSpLocks/>
          </p:cNvCxnSpPr>
          <p:nvPr/>
        </p:nvCxnSpPr>
        <p:spPr>
          <a:xfrm>
            <a:off x="8575768" y="835753"/>
            <a:ext cx="0" cy="5585648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186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4B6F7-2FDE-E344-B75E-71DB1404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en-US" sz="2800" dirty="0"/>
              <a:t>All in all</a:t>
            </a:r>
          </a:p>
        </p:txBody>
      </p:sp>
      <p:sp>
        <p:nvSpPr>
          <p:cNvPr id="16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74E3B1-355C-4736-8BEE-3CC553891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359152"/>
            <a:ext cx="3410712" cy="342504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700" dirty="0">
                <a:latin typeface="Symbol" pitchFamily="2" charset="2"/>
              </a:rPr>
              <a:t>m</a:t>
            </a:r>
            <a:r>
              <a:rPr lang="en-US" sz="1700" dirty="0"/>
              <a:t>RWELL_PCB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/>
          </a:p>
          <a:p>
            <a:pPr marL="342900" indent="-342900">
              <a:buFont typeface="+mj-lt"/>
              <a:buAutoNum type="arabicPeriod"/>
            </a:pPr>
            <a:r>
              <a:rPr lang="en-US" sz="1700" dirty="0"/>
              <a:t>HV and filtering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/>
          </a:p>
          <a:p>
            <a:pPr marL="342900" indent="-342900">
              <a:buFont typeface="+mj-lt"/>
              <a:buAutoNum type="arabicPeriod"/>
            </a:pPr>
            <a:r>
              <a:rPr lang="en-US" sz="1700" dirty="0"/>
              <a:t>Anode readout connectors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/>
          </a:p>
          <a:p>
            <a:pPr marL="342900" indent="-342900">
              <a:buFont typeface="+mj-lt"/>
              <a:buAutoNum type="arabicPeriod"/>
            </a:pPr>
            <a:r>
              <a:rPr lang="en-US" sz="1700" dirty="0"/>
              <a:t>Counting mode electronics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/>
          </a:p>
          <a:p>
            <a:pPr marL="342900" indent="-342900">
              <a:buFont typeface="+mj-lt"/>
              <a:buAutoNum type="arabicPeriod"/>
            </a:pPr>
            <a:r>
              <a:rPr lang="en-US" sz="1700" dirty="0"/>
              <a:t>External shielding</a:t>
            </a:r>
          </a:p>
        </p:txBody>
      </p:sp>
      <p:pic>
        <p:nvPicPr>
          <p:cNvPr id="5" name="Content Placeholder 4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144861F3-A37A-1C49-9E4D-3A7B0747D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" r="6923" b="-1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AC07804-5681-3148-B56E-BF7C748634CC}"/>
              </a:ext>
            </a:extLst>
          </p:cNvPr>
          <p:cNvSpPr/>
          <p:nvPr/>
        </p:nvSpPr>
        <p:spPr>
          <a:xfrm>
            <a:off x="7286167" y="805307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18C4B41-869D-C24D-AFF4-4C571AFDF57D}"/>
              </a:ext>
            </a:extLst>
          </p:cNvPr>
          <p:cNvSpPr/>
          <p:nvPr/>
        </p:nvSpPr>
        <p:spPr>
          <a:xfrm>
            <a:off x="6233881" y="2597822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8910AB7-DADA-8B42-B27B-D412C175363E}"/>
              </a:ext>
            </a:extLst>
          </p:cNvPr>
          <p:cNvSpPr/>
          <p:nvPr/>
        </p:nvSpPr>
        <p:spPr>
          <a:xfrm>
            <a:off x="10755083" y="2445422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389717-22D0-8D4B-A666-EF4CC82280F8}"/>
              </a:ext>
            </a:extLst>
          </p:cNvPr>
          <p:cNvSpPr/>
          <p:nvPr/>
        </p:nvSpPr>
        <p:spPr>
          <a:xfrm>
            <a:off x="6066967" y="5232165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85FFA2-CA2D-944A-BEDC-C13501EC12E4}"/>
              </a:ext>
            </a:extLst>
          </p:cNvPr>
          <p:cNvSpPr/>
          <p:nvPr/>
        </p:nvSpPr>
        <p:spPr>
          <a:xfrm>
            <a:off x="9209311" y="4455650"/>
            <a:ext cx="377371" cy="365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044F52-3583-3B47-9E70-C1245E1A5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ADB7A-B9F7-964A-8FA6-D4DF56D4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60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2F7BF-5DF5-8F45-BF01-2A4F4CCA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Technology transfer: </a:t>
            </a:r>
            <a:r>
              <a:rPr lang="en-US" sz="3600" dirty="0">
                <a:latin typeface="Symbol" pitchFamily="2" charset="2"/>
              </a:rPr>
              <a:t>m</a:t>
            </a:r>
            <a:r>
              <a:rPr lang="en-US" sz="3600" dirty="0"/>
              <a:t>-RWELL_PCB @ELTOS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CC80-0060-3243-A21C-3C5DCE70C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7247"/>
            <a:ext cx="10515600" cy="160337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The ELTOS company (Arezzo, Italy) performs the coupling of the DLC-foil with the readout PCB (only for low-rate layout)</a:t>
            </a:r>
            <a:endParaRPr lang="en-US" sz="2000" dirty="0">
              <a:effectLst/>
            </a:endParaRPr>
          </a:p>
          <a:p>
            <a:r>
              <a:rPr lang="en-US" sz="2000" dirty="0"/>
              <a:t>The max size of the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/>
              <a:t>-RWELL-PCB that can be produced by ELTOS is about 600x700 mm</a:t>
            </a:r>
            <a:r>
              <a:rPr lang="en-US" sz="2000" baseline="30000" dirty="0"/>
              <a:t>2</a:t>
            </a:r>
            <a:r>
              <a:rPr lang="en-US" sz="2000" dirty="0"/>
              <a:t>. Up to 8 PCBs of such a size can be manufactured at the same time</a:t>
            </a:r>
            <a:endParaRPr lang="en-US" sz="2000" dirty="0">
              <a:effectLst/>
            </a:endParaRPr>
          </a:p>
          <a:p>
            <a:r>
              <a:rPr lang="en-US" sz="2000" dirty="0"/>
              <a:t>The PI etching to be done @ CERN</a:t>
            </a:r>
            <a:endParaRPr lang="en-US" sz="20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F6A75C-5154-5E4D-ADDE-C1BB1E02F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99" y="3507379"/>
            <a:ext cx="6923934" cy="2033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BEA211-8F1D-2047-96B0-4CD046E05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692" y="3993243"/>
            <a:ext cx="2870200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D0DEC2-6D9F-F74B-B164-40E4D435F5E7}"/>
              </a:ext>
            </a:extLst>
          </p:cNvPr>
          <p:cNvSpPr/>
          <p:nvPr/>
        </p:nvSpPr>
        <p:spPr>
          <a:xfrm>
            <a:off x="7859860" y="3580369"/>
            <a:ext cx="3437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33x33 cm</a:t>
            </a:r>
            <a:r>
              <a:rPr lang="en-US" baseline="30000" dirty="0"/>
              <a:t>2</a:t>
            </a:r>
            <a:r>
              <a:rPr lang="en-US" dirty="0"/>
              <a:t> active area LR - RWELL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056C3-8FD6-384C-8743-3EB699BD8C5B}"/>
              </a:ext>
            </a:extLst>
          </p:cNvPr>
          <p:cNvSpPr/>
          <p:nvPr/>
        </p:nvSpPr>
        <p:spPr>
          <a:xfrm>
            <a:off x="809947" y="5741035"/>
            <a:ext cx="4637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INFN and ELTOS participate to the </a:t>
            </a:r>
          </a:p>
          <a:p>
            <a:r>
              <a:rPr lang="en-US" dirty="0" err="1"/>
              <a:t>AIDAinnova</a:t>
            </a:r>
            <a:r>
              <a:rPr lang="en-US" dirty="0"/>
              <a:t> project for further TT</a:t>
            </a:r>
          </a:p>
          <a:p>
            <a:r>
              <a:rPr lang="en-US" dirty="0">
                <a:hlinkClick r:id="rId4"/>
              </a:rPr>
              <a:t>https://cordis.europa.eu/project/id/101004761</a:t>
            </a:r>
            <a:endParaRPr lang="en-US" dirty="0"/>
          </a:p>
        </p:txBody>
      </p:sp>
      <p:pic>
        <p:nvPicPr>
          <p:cNvPr id="1030" name="Picture 6" descr="AIDAinnova Kick-off meeting">
            <a:extLst>
              <a:ext uri="{FF2B5EF4-FFF2-40B4-BE49-F238E27FC236}">
                <a16:creationId xmlns:a16="http://schemas.microsoft.com/office/drawing/2014/main" id="{C5664CEE-1289-CE42-BBB3-FC439AF80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21" y="5741035"/>
            <a:ext cx="1223856" cy="5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2DBF658-81B8-B045-BE60-594F514E8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17</a:t>
            </a:fld>
            <a:endParaRPr lang="en-US"/>
          </a:p>
        </p:txBody>
      </p:sp>
      <p:pic>
        <p:nvPicPr>
          <p:cNvPr id="1025" name="Picture 1" descr="page14image28696832">
            <a:extLst>
              <a:ext uri="{FF2B5EF4-FFF2-40B4-BE49-F238E27FC236}">
                <a16:creationId xmlns:a16="http://schemas.microsoft.com/office/drawing/2014/main" id="{FF79D1B9-8B8D-774A-B6BB-D3DE44E2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73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4image28696832">
            <a:extLst>
              <a:ext uri="{FF2B5EF4-FFF2-40B4-BE49-F238E27FC236}">
                <a16:creationId xmlns:a16="http://schemas.microsoft.com/office/drawing/2014/main" id="{1046335B-F791-5A4D-938E-CEC0815AB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73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437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37C7-2391-4C40-AF24-B65D7A8C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CB471-EFC8-0747-B3B9-FA4A5208F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The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-RWELL technology, robust, easy to assemble and relatively cheap MPGD, can be a valuable alternative for neutron detection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-RWELLs have been </a:t>
            </a:r>
            <a:r>
              <a:rPr lang="en-US" dirty="0">
                <a:solidFill>
                  <a:srgbClr val="C00000"/>
                </a:solidFill>
              </a:rPr>
              <a:t>successfully tested for thermal neutron detection</a:t>
            </a:r>
            <a:r>
              <a:rPr lang="en-US" dirty="0"/>
              <a:t> with a </a:t>
            </a:r>
            <a:r>
              <a:rPr lang="en-US" baseline="30000" dirty="0"/>
              <a:t>10</a:t>
            </a:r>
            <a:r>
              <a:rPr lang="en-US" dirty="0"/>
              <a:t>B layer as converter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Source test data confirms simulation studies with good accuracy</a:t>
            </a:r>
          </a:p>
          <a:p>
            <a:pPr>
              <a:spcAft>
                <a:spcPts val="600"/>
              </a:spcAft>
            </a:pPr>
            <a:r>
              <a:rPr lang="en-US" dirty="0"/>
              <a:t>Efficiency improvement by means of grooved cathode, converting mesh and other detector layout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10-20% efficiency can be achievable with a single detector for 25 </a:t>
            </a:r>
            <a:r>
              <a:rPr lang="en-US" dirty="0" err="1">
                <a:solidFill>
                  <a:srgbClr val="C00000"/>
                </a:solidFill>
              </a:rPr>
              <a:t>meV</a:t>
            </a:r>
            <a:r>
              <a:rPr lang="en-US" dirty="0">
                <a:solidFill>
                  <a:srgbClr val="C00000"/>
                </a:solidFill>
              </a:rPr>
              <a:t> neutrons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higher efficiency with multiblade or multi-stack configurations</a:t>
            </a:r>
          </a:p>
          <a:p>
            <a:pPr>
              <a:spcAft>
                <a:spcPts val="600"/>
              </a:spcAft>
            </a:pPr>
            <a:r>
              <a:rPr lang="en-US" dirty="0"/>
              <a:t>For </a:t>
            </a:r>
            <a:r>
              <a:rPr lang="en-US" dirty="0">
                <a:solidFill>
                  <a:srgbClr val="C00000"/>
                </a:solidFill>
              </a:rPr>
              <a:t>neutron imaging applications </a:t>
            </a:r>
            <a:r>
              <a:rPr lang="en-US" dirty="0"/>
              <a:t>standard MPGD electronics can exploit the high spatial resolution of the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-RWELL detector</a:t>
            </a:r>
          </a:p>
          <a:p>
            <a:pPr>
              <a:spcAft>
                <a:spcPts val="600"/>
              </a:spcAft>
            </a:pPr>
            <a:r>
              <a:rPr lang="en-US" dirty="0"/>
              <a:t>For Radiation Portal Monitors counting electronics under development will reduce the costs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Technology Transfer </a:t>
            </a:r>
            <a:r>
              <a:rPr lang="en-US" dirty="0"/>
              <a:t>is ongoing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large area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-RWELL_PCB can be produced by industries (except for the Kapton etching)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7B680-C486-A14B-99EC-F8A821B76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35EE1-4B19-F04B-AE7B-2EA3F3241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59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FB7262-CB81-514F-9B7A-A32E0B67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 dirty="0"/>
              <a:t>Outline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CB58D46-DFB6-4B0E-9D30-FE30DEA848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828315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4718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4A247-9979-E744-8D4E-82FF52AD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Reasons to g</a:t>
            </a:r>
            <a:r>
              <a:rPr lang="en-US" sz="3800" dirty="0"/>
              <a:t>o for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Neutrons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EDA69-F0CE-3C41-8FCD-BE44546F5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dirty="0"/>
              <a:t>PROBING STRUCTURE AND MOTION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dirty="0"/>
              <a:t>HIGH PENETRATION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dirty="0"/>
              <a:t>A PRECISE TOOL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dirty="0"/>
              <a:t>HIGH SENSITIVITY AND SELECTIVITY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dirty="0"/>
              <a:t>A UNIQUE PROBE FOR MAGNETISM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dirty="0"/>
              <a:t>A PROBE OF FUNDAMENTAL PROPERTIES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F83C99-BBF8-7546-BB21-21B14A598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3" r="-41" b="2"/>
          <a:stretch/>
        </p:blipFill>
        <p:spPr>
          <a:xfrm>
            <a:off x="4654296" y="671143"/>
            <a:ext cx="6903720" cy="551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69F895-F8D7-0F46-AFA2-E9B5CBC98C64}"/>
              </a:ext>
            </a:extLst>
          </p:cNvPr>
          <p:cNvSpPr txBox="1"/>
          <p:nvPr/>
        </p:nvSpPr>
        <p:spPr>
          <a:xfrm>
            <a:off x="4571169" y="320584"/>
            <a:ext cx="4557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ESS Technical Design Report S. </a:t>
            </a:r>
            <a:r>
              <a:rPr lang="en-US" sz="1400" dirty="0" err="1"/>
              <a:t>Peggs</a:t>
            </a:r>
            <a:r>
              <a:rPr lang="en-US" sz="1400" dirty="0"/>
              <a:t> (ESS, Lund)(ed.), 2013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0C65E22-3E19-464E-A59A-A5B7BCF5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0F47CF6-F761-5345-8801-4AEAE8AA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83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0EA3B1-EA66-1142-B396-40726E1AA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631577" cy="1783080"/>
          </a:xfrm>
        </p:spPr>
        <p:txBody>
          <a:bodyPr anchor="b">
            <a:normAutofit/>
          </a:bodyPr>
          <a:lstStyle/>
          <a:p>
            <a:r>
              <a:rPr lang="en-US" dirty="0"/>
              <a:t>Few Applications</a:t>
            </a:r>
            <a:br>
              <a:rPr lang="en-US" dirty="0"/>
            </a:br>
            <a:r>
              <a:rPr lang="en-US" dirty="0"/>
              <a:t>relevant to our project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B52BD-C893-2543-B87E-030FC6DCE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106" y="2746713"/>
            <a:ext cx="3671979" cy="567750"/>
          </a:xfrm>
        </p:spPr>
        <p:txBody>
          <a:bodyPr>
            <a:normAutofit fontScale="92500" lnSpcReduction="10000"/>
          </a:bodyPr>
          <a:lstStyle/>
          <a:p>
            <a:pPr indent="-214313">
              <a:spcBef>
                <a:spcPts val="2133"/>
              </a:spcBef>
              <a:buSzPts val="1600"/>
            </a:pPr>
            <a:r>
              <a:rPr lang="en-US" sz="2000" dirty="0"/>
              <a:t>Radiation Portal Monitor (RPM) for homeland security</a:t>
            </a:r>
          </a:p>
        </p:txBody>
      </p:sp>
      <p:pic>
        <p:nvPicPr>
          <p:cNvPr id="5" name="Google Shape;336;p23">
            <a:extLst>
              <a:ext uri="{FF2B5EF4-FFF2-40B4-BE49-F238E27FC236}">
                <a16:creationId xmlns:a16="http://schemas.microsoft.com/office/drawing/2014/main" id="{AC251882-4130-404E-9DA2-545B06A6C6F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6774610" y="733773"/>
            <a:ext cx="3671979" cy="1679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oogle Shape;335;p23">
            <a:extLst>
              <a:ext uri="{FF2B5EF4-FFF2-40B4-BE49-F238E27FC236}">
                <a16:creationId xmlns:a16="http://schemas.microsoft.com/office/drawing/2014/main" id="{CEB9C313-27BA-5743-BFCC-9AB8E71FD48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8499462" y="1990623"/>
            <a:ext cx="2933585" cy="2346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575F410-FC9F-774E-9077-B8001341AF55}"/>
              </a:ext>
            </a:extLst>
          </p:cNvPr>
          <p:cNvGrpSpPr/>
          <p:nvPr/>
        </p:nvGrpSpPr>
        <p:grpSpPr>
          <a:xfrm>
            <a:off x="647296" y="3748494"/>
            <a:ext cx="6404221" cy="2428850"/>
            <a:chOff x="568918" y="3805886"/>
            <a:chExt cx="6404221" cy="2428850"/>
          </a:xfrm>
        </p:grpSpPr>
        <p:pic>
          <p:nvPicPr>
            <p:cNvPr id="8" name="Content Placeholder 4">
              <a:extLst>
                <a:ext uri="{FF2B5EF4-FFF2-40B4-BE49-F238E27FC236}">
                  <a16:creationId xmlns:a16="http://schemas.microsoft.com/office/drawing/2014/main" id="{59994038-8432-1240-98A2-700D1EE9C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918" y="3805886"/>
              <a:ext cx="5826461" cy="24288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70379D-CD05-C54A-9EE8-608421BBE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5300" y="4851978"/>
              <a:ext cx="1183902" cy="12899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F77149-F84B-5247-81F7-A28444B2ADF2}"/>
                </a:ext>
              </a:extLst>
            </p:cNvPr>
            <p:cNvSpPr txBox="1"/>
            <p:nvPr/>
          </p:nvSpPr>
          <p:spPr>
            <a:xfrm>
              <a:off x="5849113" y="4590368"/>
              <a:ext cx="11240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diffracted image</a:t>
              </a:r>
            </a:p>
          </p:txBody>
        </p:sp>
      </p:grp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C8739E55-3361-AB49-BF02-A7B673C481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32" b="5315"/>
          <a:stretch/>
        </p:blipFill>
        <p:spPr>
          <a:xfrm>
            <a:off x="9707909" y="4638954"/>
            <a:ext cx="2295408" cy="2088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BA0272-A568-D344-A776-46CF72AF1B0E}"/>
              </a:ext>
            </a:extLst>
          </p:cNvPr>
          <p:cNvSpPr txBox="1">
            <a:spLocks/>
          </p:cNvSpPr>
          <p:nvPr/>
        </p:nvSpPr>
        <p:spPr>
          <a:xfrm>
            <a:off x="6687523" y="72350"/>
            <a:ext cx="3225733" cy="758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14313">
              <a:spcBef>
                <a:spcPts val="2133"/>
              </a:spcBef>
              <a:buSzPts val="1600"/>
            </a:pPr>
            <a:r>
              <a:rPr lang="en-US" sz="2000" dirty="0"/>
              <a:t>Radioactive waste monitoring (PuO</a:t>
            </a:r>
            <a:r>
              <a:rPr lang="en-US" sz="2000" baseline="-25000" dirty="0"/>
              <a:t>2</a:t>
            </a:r>
            <a:r>
              <a:rPr lang="en-US" sz="2000" dirty="0"/>
              <a:t> or PuF</a:t>
            </a:r>
            <a:r>
              <a:rPr lang="en-US" sz="2000" baseline="-25000" dirty="0"/>
              <a:t>4</a:t>
            </a:r>
            <a:r>
              <a:rPr lang="en-US" sz="2000" dirty="0"/>
              <a:t>) 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E95E96CB-5349-E24E-9DDE-86D2DD3B6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11FCC09-8D04-2248-BE9A-2E94DC358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4</a:t>
            </a:fld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4CAD9F2-4AB0-7940-B7BC-3C0A6C16A09F}"/>
              </a:ext>
            </a:extLst>
          </p:cNvPr>
          <p:cNvSpPr txBox="1">
            <a:spLocks/>
          </p:cNvSpPr>
          <p:nvPr/>
        </p:nvSpPr>
        <p:spPr>
          <a:xfrm>
            <a:off x="7277603" y="5599749"/>
            <a:ext cx="2665992" cy="915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14313">
              <a:spcBef>
                <a:spcPts val="2133"/>
              </a:spcBef>
              <a:buSzPts val="1600"/>
            </a:pPr>
            <a:r>
              <a:rPr lang="en-US" sz="2000" dirty="0"/>
              <a:t>Complementary to   X-ray imaging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B798528-71CE-354B-BFE8-715F73DA2862}"/>
              </a:ext>
            </a:extLst>
          </p:cNvPr>
          <p:cNvSpPr txBox="1">
            <a:spLocks/>
          </p:cNvSpPr>
          <p:nvPr/>
        </p:nvSpPr>
        <p:spPr>
          <a:xfrm>
            <a:off x="647296" y="3109506"/>
            <a:ext cx="2665992" cy="805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14313">
              <a:spcBef>
                <a:spcPts val="2133"/>
              </a:spcBef>
              <a:buSzPts val="1600"/>
            </a:pPr>
            <a:r>
              <a:rPr lang="en-US" sz="2000" dirty="0"/>
              <a:t>Neutron diffraction imaging</a:t>
            </a:r>
          </a:p>
        </p:txBody>
      </p:sp>
    </p:spTree>
    <p:extLst>
      <p:ext uri="{BB962C8B-B14F-4D97-AF65-F5344CB8AC3E}">
        <p14:creationId xmlns:p14="http://schemas.microsoft.com/office/powerpoint/2010/main" val="3264169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708D85-9A9A-654C-B95F-C54AE3798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dirty="0"/>
              <a:t>Neutron Detection in a Nutshell</a:t>
            </a:r>
          </a:p>
        </p:txBody>
      </p:sp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EDB142B5-1ECA-C14E-B998-035A67760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5" r="1" b="1"/>
          <a:stretch/>
        </p:blipFill>
        <p:spPr>
          <a:xfrm>
            <a:off x="5643784" y="4040599"/>
            <a:ext cx="4227577" cy="248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Content Placeholder 15" descr="Chart, line chart&#10;&#10;Description automatically generated">
            <a:extLst>
              <a:ext uri="{FF2B5EF4-FFF2-40B4-BE49-F238E27FC236}">
                <a16:creationId xmlns:a16="http://schemas.microsoft.com/office/drawing/2014/main" id="{C69B1ABD-49C0-8C46-88A4-B409802608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626608" y="594250"/>
            <a:ext cx="6233833" cy="281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DA41E2-F688-8941-9A64-7FE728E89A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434592"/>
            <a:ext cx="4620768" cy="39523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High energy: Hadron Calorimeter</a:t>
            </a:r>
          </a:p>
          <a:p>
            <a:pPr lvl="1"/>
            <a:r>
              <a:rPr lang="en-US" sz="1800" dirty="0"/>
              <a:t>measure energy deposited in form of hadronic shower</a:t>
            </a:r>
          </a:p>
          <a:p>
            <a:endParaRPr lang="en-US" sz="1800" dirty="0"/>
          </a:p>
          <a:p>
            <a:r>
              <a:rPr lang="en-US" sz="1800" dirty="0"/>
              <a:t>Moderate energy: np-Scattering </a:t>
            </a:r>
          </a:p>
          <a:p>
            <a:pPr lvl="1"/>
            <a:r>
              <a:rPr lang="en-US" sz="1800" dirty="0"/>
              <a:t>scattering with protons from material containing appreciable amounts of hydrogen</a:t>
            </a:r>
          </a:p>
          <a:p>
            <a:endParaRPr lang="en-US" sz="1800" dirty="0"/>
          </a:p>
          <a:p>
            <a:r>
              <a:rPr lang="en-US" sz="1800" dirty="0"/>
              <a:t>Low energy: Exoergic Nuclear Processes </a:t>
            </a:r>
          </a:p>
          <a:p>
            <a:pPr lvl="1"/>
            <a:r>
              <a:rPr lang="en-US" sz="1800" dirty="0"/>
              <a:t>Use converter medium with large capture cross-section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908596-47BF-304E-BF88-E50EE77541CA}"/>
              </a:ext>
            </a:extLst>
          </p:cNvPr>
          <p:cNvSpPr txBox="1"/>
          <p:nvPr/>
        </p:nvSpPr>
        <p:spPr>
          <a:xfrm>
            <a:off x="9982201" y="5808616"/>
            <a:ext cx="206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Helium-3 shortage calls for alternatives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7E7EAB-E727-3C46-A269-263C92DF55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864" b="3"/>
          <a:stretch/>
        </p:blipFill>
        <p:spPr>
          <a:xfrm>
            <a:off x="9792658" y="3668562"/>
            <a:ext cx="2192790" cy="1893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6217C54-6060-5144-9E14-A0E0843BC42B}"/>
              </a:ext>
            </a:extLst>
          </p:cNvPr>
          <p:cNvSpPr/>
          <p:nvPr/>
        </p:nvSpPr>
        <p:spPr>
          <a:xfrm>
            <a:off x="6407371" y="2762779"/>
            <a:ext cx="2922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Mod. Phys. Lett. A 28 (2013) 1340025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F6D219-0BB9-FD4F-95B8-C8C22FD35C10}"/>
              </a:ext>
            </a:extLst>
          </p:cNvPr>
          <p:cNvSpPr/>
          <p:nvPr/>
        </p:nvSpPr>
        <p:spPr>
          <a:xfrm>
            <a:off x="6221039" y="4000845"/>
            <a:ext cx="2508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Dana A. Shea, D. Morgan (2010)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84D395FE-6844-8F40-8943-ADDBBD437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7AE45CA3-3B52-D744-B228-737F815C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75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245A9-3C56-9740-A4DC-CCC59D3C5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8081409" cy="2063808"/>
          </a:xfrm>
        </p:spPr>
        <p:txBody>
          <a:bodyPr anchor="b">
            <a:normAutofit/>
          </a:bodyPr>
          <a:lstStyle/>
          <a:p>
            <a:r>
              <a:rPr lang="en-GB" sz="4000" dirty="0"/>
              <a:t>u-RWELL Advanced Neutron </a:t>
            </a:r>
            <a:br>
              <a:rPr lang="en-GB" sz="4000" dirty="0"/>
            </a:br>
            <a:r>
              <a:rPr lang="en-GB" sz="4000" dirty="0"/>
              <a:t>Imaging Apparatus (</a:t>
            </a:r>
            <a:r>
              <a:rPr lang="en-GB" sz="4000" dirty="0" err="1"/>
              <a:t>uRANIA</a:t>
            </a:r>
            <a:r>
              <a:rPr lang="en-GB" sz="4000" dirty="0"/>
              <a:t>)</a:t>
            </a:r>
            <a:endParaRPr lang="en-IT" sz="4000" dirty="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5051DC-FD17-9041-BC16-E6492817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178" y="3615035"/>
            <a:ext cx="4503566" cy="1197480"/>
          </a:xfrm>
          <a:prstGeom prst="rect">
            <a:avLst/>
          </a:prstGeom>
        </p:spPr>
      </p:pic>
      <p:sp>
        <p:nvSpPr>
          <p:cNvPr id="21" name="Shape 129">
            <a:extLst>
              <a:ext uri="{FF2B5EF4-FFF2-40B4-BE49-F238E27FC236}">
                <a16:creationId xmlns:a16="http://schemas.microsoft.com/office/drawing/2014/main" id="{EB1D8E82-065C-9846-8133-5B480C9FEF05}"/>
              </a:ext>
            </a:extLst>
          </p:cNvPr>
          <p:cNvSpPr txBox="1">
            <a:spLocks/>
          </p:cNvSpPr>
          <p:nvPr/>
        </p:nvSpPr>
        <p:spPr>
          <a:xfrm>
            <a:off x="6029056" y="4883497"/>
            <a:ext cx="5801476" cy="1415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257175" indent="-257175">
              <a:spcBef>
                <a:spcPts val="525"/>
              </a:spcBef>
              <a:buSzPct val="100000"/>
              <a:buChar char="»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587828" indent="-244928">
              <a:spcBef>
                <a:spcPts val="525"/>
              </a:spcBef>
              <a:buSzPct val="1000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914400" indent="-228600">
              <a:spcBef>
                <a:spcPts val="525"/>
              </a:spcBef>
              <a:buSzPct val="100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303020" indent="-274320">
              <a:spcBef>
                <a:spcPts val="525"/>
              </a:spcBef>
              <a:buSzPct val="1000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1676400" indent="-304800">
              <a:spcBef>
                <a:spcPts val="525"/>
              </a:spcBef>
              <a:buSzPct val="100000"/>
              <a:buChar char="»"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2019300" indent="-304800">
              <a:spcBef>
                <a:spcPts val="525"/>
              </a:spcBef>
              <a:buSzPct val="100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marL="2362200" indent="-304800">
              <a:spcBef>
                <a:spcPts val="525"/>
              </a:spcBef>
              <a:buSzPct val="100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marL="2705100" indent="-304800">
              <a:spcBef>
                <a:spcPts val="525"/>
              </a:spcBef>
              <a:buSzPct val="100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marL="3048000" indent="-304800">
              <a:spcBef>
                <a:spcPts val="525"/>
              </a:spcBef>
              <a:buSzPct val="1000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/>
            </a:pPr>
            <a:r>
              <a:rPr kumimoji="0" lang="en-GB" sz="1800" b="1" i="0" u="none" strike="noStrike" kern="1200" cap="none" spc="50" normalizeH="0" baseline="0" noProof="0" dirty="0">
                <a:ln>
                  <a:noFill/>
                </a:ln>
                <a:solidFill>
                  <a:srgbClr val="F0595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Applications in</a:t>
            </a:r>
            <a:r>
              <a:rPr kumimoji="0" lang="en-GB" sz="1800" b="0" i="0" u="none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 grain mapping of structural and functional materials, characterization of protein crystals at spallation sources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  <a:defRPr sz="1800"/>
            </a:pPr>
            <a:r>
              <a:rPr lang="en-GB" sz="1800" b="1" spc="50" dirty="0">
                <a:solidFill>
                  <a:srgbClr val="F0595B"/>
                </a:solidFill>
                <a:latin typeface="Arial" charset="0"/>
                <a:ea typeface="Arial" charset="0"/>
                <a:cs typeface="Arial" charset="0"/>
              </a:rPr>
              <a:t>Applications to</a:t>
            </a:r>
            <a:r>
              <a:rPr kumimoji="0" lang="en-GB" sz="1800" b="0" i="0" u="none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 homeland security </a:t>
            </a:r>
            <a:r>
              <a:rPr kumimoji="0" lang="en-GB" sz="1800" b="0" i="0" u="none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 </a:t>
            </a:r>
            <a:r>
              <a:rPr kumimoji="0" lang="en-GB" sz="1800" b="0" i="0" u="none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RPM portals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4BC8378-561F-5948-88ED-329A8DCF664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84101" y="2804353"/>
            <a:ext cx="10676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Development of an innovative neutron detector based on micro-Resistive WELL technology: a compact, spark-protected, single-amplification stage MPGD</a:t>
            </a:r>
          </a:p>
        </p:txBody>
      </p:sp>
      <p:pic>
        <p:nvPicPr>
          <p:cNvPr id="23" name="Imagen 6">
            <a:extLst>
              <a:ext uri="{FF2B5EF4-FFF2-40B4-BE49-F238E27FC236}">
                <a16:creationId xmlns:a16="http://schemas.microsoft.com/office/drawing/2014/main" id="{6DC84C83-C657-8048-9390-78CFF163F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29" y="692384"/>
            <a:ext cx="2736160" cy="11726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79F6215-C66F-0943-8774-01F5C581F9DA}"/>
              </a:ext>
            </a:extLst>
          </p:cNvPr>
          <p:cNvSpPr txBox="1"/>
          <p:nvPr/>
        </p:nvSpPr>
        <p:spPr>
          <a:xfrm>
            <a:off x="10520509" y="838557"/>
            <a:ext cx="113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funded by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E94A3-69CF-8340-B79A-241D3BC0A51C}"/>
              </a:ext>
            </a:extLst>
          </p:cNvPr>
          <p:cNvSpPr/>
          <p:nvPr/>
        </p:nvSpPr>
        <p:spPr>
          <a:xfrm>
            <a:off x="2593212" y="160347"/>
            <a:ext cx="89676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hlinkClick r:id="rId4"/>
              </a:rPr>
              <a:t>https://phase1.attract-eu.com/showroom/project/u-rwell-advanced-neutron-imaging-apparatus-urania/</a:t>
            </a:r>
            <a:endParaRPr lang="en-US" sz="1600" dirty="0"/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0CAF916A-6D5F-D543-BBF2-7B785E69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pic>
        <p:nvPicPr>
          <p:cNvPr id="15" name="Immagine 3">
            <a:extLst>
              <a:ext uri="{FF2B5EF4-FFF2-40B4-BE49-F238E27FC236}">
                <a16:creationId xmlns:a16="http://schemas.microsoft.com/office/drawing/2014/main" id="{65A9F33D-FC00-7544-9DBE-1CFEEB911B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4"/>
          <a:stretch/>
        </p:blipFill>
        <p:spPr>
          <a:xfrm>
            <a:off x="914469" y="3654914"/>
            <a:ext cx="4369235" cy="258523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994E918-3B7B-1641-A9AB-F3C160F5EE40}"/>
              </a:ext>
            </a:extLst>
          </p:cNvPr>
          <p:cNvSpPr/>
          <p:nvPr/>
        </p:nvSpPr>
        <p:spPr>
          <a:xfrm>
            <a:off x="3339394" y="5972476"/>
            <a:ext cx="2123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JINST_10_P02008 (2015)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F8FDD0-CB90-C548-B95A-AE69B3F6BC67}"/>
              </a:ext>
            </a:extLst>
          </p:cNvPr>
          <p:cNvSpPr/>
          <p:nvPr/>
        </p:nvSpPr>
        <p:spPr>
          <a:xfrm>
            <a:off x="2177143" y="3826104"/>
            <a:ext cx="754743" cy="129600"/>
          </a:xfrm>
          <a:prstGeom prst="rect">
            <a:avLst/>
          </a:prstGeom>
          <a:solidFill>
            <a:srgbClr val="D3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743876-D128-484B-9512-4F27F12E257E}"/>
              </a:ext>
            </a:extLst>
          </p:cNvPr>
          <p:cNvSpPr txBox="1"/>
          <p:nvPr/>
        </p:nvSpPr>
        <p:spPr>
          <a:xfrm>
            <a:off x="2070136" y="3716284"/>
            <a:ext cx="213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Boron-coated cathode PCB</a:t>
            </a:r>
          </a:p>
        </p:txBody>
      </p:sp>
    </p:spTree>
    <p:extLst>
      <p:ext uri="{BB962C8B-B14F-4D97-AF65-F5344CB8AC3E}">
        <p14:creationId xmlns:p14="http://schemas.microsoft.com/office/powerpoint/2010/main" val="234111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E0840-4DCA-A144-AD6C-6B6AC0F0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spc="50" dirty="0">
                <a:latin typeface="Symbol" pitchFamily="2" charset="2"/>
              </a:rPr>
              <a:t>m</a:t>
            </a:r>
            <a:r>
              <a:rPr lang="en-US" sz="3600" kern="1200" spc="5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-Resistive Well </a:t>
            </a:r>
            <a:r>
              <a:rPr lang="en-US" sz="3600" spc="50" dirty="0"/>
              <a:t>D</a:t>
            </a:r>
            <a:r>
              <a:rPr lang="en-US" sz="3600" kern="1200" spc="5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etector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A674E-FF00-9841-9F4D-B979EF380845}"/>
              </a:ext>
            </a:extLst>
          </p:cNvPr>
          <p:cNvSpPr txBox="1"/>
          <p:nvPr/>
        </p:nvSpPr>
        <p:spPr>
          <a:xfrm>
            <a:off x="630936" y="2722299"/>
            <a:ext cx="3429000" cy="36479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187325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Single amplification stage resistive MPGD composed of</a:t>
            </a:r>
          </a:p>
          <a:p>
            <a:pPr marL="644525" lvl="1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/>
              <a:t>μ-</a:t>
            </a:r>
            <a:r>
              <a:rPr lang="en-US" dirty="0"/>
              <a:t>RWELL_PCB</a:t>
            </a:r>
          </a:p>
          <a:p>
            <a:pPr marL="644525" lvl="1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drift/cathode PCB defining the gas gap</a:t>
            </a:r>
          </a:p>
          <a:p>
            <a:pPr marL="187325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/>
              <a:t>μ-</a:t>
            </a:r>
            <a:r>
              <a:rPr lang="en-US" dirty="0"/>
              <a:t>RWELL_PCB</a:t>
            </a:r>
            <a:r>
              <a:rPr lang="en-US" sz="2000" dirty="0"/>
              <a:t> </a:t>
            </a:r>
          </a:p>
          <a:p>
            <a:pPr marL="644525" lvl="1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ampl</a:t>
            </a:r>
            <a:r>
              <a:rPr lang="en-US" sz="2000" dirty="0"/>
              <a:t>.-stage</a:t>
            </a:r>
          </a:p>
          <a:p>
            <a:pPr marL="644525" lvl="1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res.-layer</a:t>
            </a:r>
          </a:p>
          <a:p>
            <a:pPr marL="644525" lvl="1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r/out PCB (with suitable segmentation)</a:t>
            </a:r>
            <a:endParaRPr lang="en-US" sz="2000" dirty="0">
              <a:effectLst/>
            </a:endParaRPr>
          </a:p>
          <a:p>
            <a:pPr marL="187325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Large area &amp; flexible geometry </a:t>
            </a:r>
            <a:endParaRPr lang="en-US" sz="2000" dirty="0">
              <a:effectLst/>
            </a:endParaRPr>
          </a:p>
          <a:p>
            <a:pPr marL="187325" indent="-17303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Comes in two flavors</a:t>
            </a:r>
            <a:r>
              <a:rPr lang="en-US" dirty="0"/>
              <a:t>: </a:t>
            </a:r>
            <a:r>
              <a:rPr lang="en-US" dirty="0">
                <a:solidFill>
                  <a:srgbClr val="00B050"/>
                </a:solidFill>
              </a:rPr>
              <a:t>low rate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high rate</a:t>
            </a:r>
            <a:endParaRPr lang="en-US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B2C331-368A-4F4B-B408-3BA0197E9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7344" y="2297341"/>
            <a:ext cx="6903720" cy="41420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8DB31C-3AC4-3B49-89E1-5D8F2009BA24}"/>
              </a:ext>
            </a:extLst>
          </p:cNvPr>
          <p:cNvSpPr/>
          <p:nvPr/>
        </p:nvSpPr>
        <p:spPr>
          <a:xfrm>
            <a:off x="8308653" y="626162"/>
            <a:ext cx="32566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“WELL”, suitably polarized applying HV between top and DLC, acts as a multiplication channel for the ionization produced in the gas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07FD48-2B50-D44F-A338-D55ACB261748}"/>
              </a:ext>
            </a:extLst>
          </p:cNvPr>
          <p:cNvSpPr/>
          <p:nvPr/>
        </p:nvSpPr>
        <p:spPr>
          <a:xfrm>
            <a:off x="9405435" y="1963280"/>
            <a:ext cx="1898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i="1" dirty="0">
                <a:solidFill>
                  <a:srgbClr val="333333"/>
                </a:solidFill>
                <a:effectLst/>
                <a:latin typeface="-apple-system"/>
              </a:rPr>
              <a:t>JINST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400" b="1" i="0" dirty="0">
                <a:solidFill>
                  <a:srgbClr val="333333"/>
                </a:solidFill>
                <a:effectLst/>
                <a:latin typeface="-apple-system"/>
              </a:rPr>
              <a:t>14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-apple-system"/>
              </a:rPr>
              <a:t> P05014 (2019)</a:t>
            </a:r>
            <a:endParaRPr lang="en-US" sz="1400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5322224-CD6D-9D48-9B53-0A586913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34729C-7542-9744-8020-9A40AC5E3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7</a:t>
            </a:fld>
            <a:endParaRPr lang="en-US"/>
          </a:p>
        </p:txBody>
      </p:sp>
      <p:pic>
        <p:nvPicPr>
          <p:cNvPr id="14" name="Immagine 4">
            <a:extLst>
              <a:ext uri="{FF2B5EF4-FFF2-40B4-BE49-F238E27FC236}">
                <a16:creationId xmlns:a16="http://schemas.microsoft.com/office/drawing/2014/main" id="{A6CD0B02-F71C-C94E-B243-A5BDC60FF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0" r="7032" b="11284"/>
          <a:stretch/>
        </p:blipFill>
        <p:spPr>
          <a:xfrm>
            <a:off x="5023040" y="470817"/>
            <a:ext cx="2818614" cy="1756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019EEB-124A-2B47-9EF5-771FE81C2B56}"/>
              </a:ext>
            </a:extLst>
          </p:cNvPr>
          <p:cNvSpPr txBox="1"/>
          <p:nvPr/>
        </p:nvSpPr>
        <p:spPr>
          <a:xfrm>
            <a:off x="6930293" y="98179"/>
            <a:ext cx="126823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easy assembly </a:t>
            </a:r>
          </a:p>
          <a:p>
            <a:r>
              <a:rPr lang="en-US" sz="1400" dirty="0">
                <a:solidFill>
                  <a:srgbClr val="C00000"/>
                </a:solidFill>
              </a:rPr>
              <a:t>and HV supply</a:t>
            </a:r>
          </a:p>
        </p:txBody>
      </p:sp>
    </p:spTree>
    <p:extLst>
      <p:ext uri="{BB962C8B-B14F-4D97-AF65-F5344CB8AC3E}">
        <p14:creationId xmlns:p14="http://schemas.microsoft.com/office/powerpoint/2010/main" val="807783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016CB47-C4D4-4332-9ED0-DBB91625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monitor, yellow, sitting&#10;&#10;Description automatically generated">
            <a:extLst>
              <a:ext uri="{FF2B5EF4-FFF2-40B4-BE49-F238E27FC236}">
                <a16:creationId xmlns:a16="http://schemas.microsoft.com/office/drawing/2014/main" id="{512938D3-A04A-C348-8CDA-69CDA905A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3" t="4803" r="22848" b="15274"/>
          <a:stretch/>
        </p:blipFill>
        <p:spPr>
          <a:xfrm>
            <a:off x="1123207" y="3790038"/>
            <a:ext cx="2520538" cy="2488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pic>
        <p:nvPicPr>
          <p:cNvPr id="4" name="Content Placeholder 3" descr="A group of people standing in a kitchen&#10;&#10;Description automatically generated">
            <a:extLst>
              <a:ext uri="{FF2B5EF4-FFF2-40B4-BE49-F238E27FC236}">
                <a16:creationId xmlns:a16="http://schemas.microsoft.com/office/drawing/2014/main" id="{286E7716-51E3-1644-B005-E57BBF557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736" t="9435" r="29894" b="30812"/>
          <a:stretch/>
        </p:blipFill>
        <p:spPr>
          <a:xfrm>
            <a:off x="6097775" y="490451"/>
            <a:ext cx="2919068" cy="267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EC1B47-6296-6C45-A552-2529E0D40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794" y="2686690"/>
            <a:ext cx="4229325" cy="27847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D277A-5D55-174D-83FD-43E5C31F3EA6}"/>
              </a:ext>
            </a:extLst>
          </p:cNvPr>
          <p:cNvSpPr txBox="1"/>
          <p:nvPr/>
        </p:nvSpPr>
        <p:spPr>
          <a:xfrm>
            <a:off x="5162719" y="3930305"/>
            <a:ext cx="6586915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</a:t>
            </a:r>
            <a:r>
              <a:rPr lang="en-US" baseline="-25000" dirty="0"/>
              <a:t>4</a:t>
            </a:r>
            <a:r>
              <a:rPr lang="en-US" dirty="0"/>
              <a:t>C enriched with 97% of </a:t>
            </a:r>
            <a:r>
              <a:rPr lang="en-US" baseline="30000" dirty="0"/>
              <a:t>10</a:t>
            </a:r>
            <a:r>
              <a:rPr lang="en-US" dirty="0"/>
              <a:t>B sputtered on a copper surface at the ESS Coating Workshop in Linköping (Sweden) with direct current magnetron sputtering technology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About 94% of the time the recoiling </a:t>
            </a:r>
            <a:r>
              <a:rPr lang="en-US" baseline="30000" dirty="0"/>
              <a:t>7</a:t>
            </a:r>
            <a:r>
              <a:rPr lang="en-US" dirty="0"/>
              <a:t>Li ion is produced in an excited state and de-excites in flight, emitting a 477 keV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 ray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Symbol" pitchFamily="2" charset="2"/>
              </a:rPr>
              <a:t>a</a:t>
            </a:r>
            <a:r>
              <a:rPr lang="en-US" dirty="0"/>
              <a:t> particle and a </a:t>
            </a:r>
            <a:r>
              <a:rPr lang="en-US" baseline="30000" dirty="0"/>
              <a:t>7</a:t>
            </a:r>
            <a:r>
              <a:rPr lang="en-US" dirty="0"/>
              <a:t>Li ion are produced back-to-back, only one enters the gas volume and produces detectable signal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7499A-A0D5-8543-B196-31AC4C1C8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91" y="278474"/>
            <a:ext cx="4346162" cy="2437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Neutron capture through Boron coating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4D3255-6973-6F44-B0D8-EAD149BC1108}"/>
              </a:ext>
            </a:extLst>
          </p:cNvPr>
          <p:cNvSpPr/>
          <p:nvPr/>
        </p:nvSpPr>
        <p:spPr>
          <a:xfrm>
            <a:off x="9332685" y="657928"/>
            <a:ext cx="212905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325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Lato"/>
              </a:rPr>
              <a:t>chemically stable</a:t>
            </a:r>
          </a:p>
          <a:p>
            <a:pPr marL="187325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Lato"/>
              </a:rPr>
              <a:t>not too expensive</a:t>
            </a:r>
          </a:p>
          <a:p>
            <a:pPr marL="187325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Lato"/>
              </a:rPr>
              <a:t>adherence to substrate</a:t>
            </a:r>
          </a:p>
          <a:p>
            <a:pPr marL="187325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Lato"/>
              </a:rPr>
              <a:t>low impurity level</a:t>
            </a:r>
            <a:br>
              <a:rPr lang="en-US" sz="1600" dirty="0">
                <a:latin typeface="Lato"/>
              </a:rPr>
            </a:br>
            <a:r>
              <a:rPr lang="en-US" sz="1600" dirty="0">
                <a:latin typeface="Lato"/>
              </a:rPr>
              <a:t>uniform sputtering thickness on large surface</a:t>
            </a:r>
            <a:endParaRPr lang="en-US" sz="1600" dirty="0">
              <a:effectLst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62E98C0-8F08-9344-B94A-0782B71D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BCB4B5-F949-384C-9486-D50CBFD4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55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49B9E8A9-352D-4DCB-9485-C777000D4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3691C-17B4-4E41-9D90-F3FFDDED0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en-US" sz="5200" dirty="0"/>
              <a:t>Neutron Converter Simulation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C2A9B0E5-C2C1-4B85-99A9-117A659D5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8AEACA-9535-4BE8-A91B-8BE82BA54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C22BE7-0541-AA45-84E7-8D8867C83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933" y="1196801"/>
            <a:ext cx="3975640" cy="2521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4A4F2-1B4E-684D-8F37-8E72238F1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961058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1900" dirty="0"/>
              <a:t>Simulation is used to optimize the detector and to extract the detection efficiency from the current measurement</a:t>
            </a:r>
          </a:p>
          <a:p>
            <a:pPr>
              <a:spcAft>
                <a:spcPts val="1200"/>
              </a:spcAft>
            </a:pPr>
            <a:r>
              <a:rPr lang="en-US" sz="1900" dirty="0"/>
              <a:t>Gas mixture ionizing energy ~ 31.5 eV </a:t>
            </a:r>
          </a:p>
          <a:p>
            <a:pPr>
              <a:spcAft>
                <a:spcPts val="1200"/>
              </a:spcAft>
            </a:pPr>
            <a:r>
              <a:rPr lang="en-US" sz="1900" dirty="0"/>
              <a:t>Particles range &lt; 6 mm of gas </a:t>
            </a:r>
          </a:p>
          <a:p>
            <a:pPr lvl="1">
              <a:spcAft>
                <a:spcPts val="1200"/>
              </a:spcAft>
            </a:pPr>
            <a:r>
              <a:rPr lang="en-US" sz="1900" dirty="0"/>
              <a:t>all the energy released in the gas</a:t>
            </a:r>
          </a:p>
          <a:p>
            <a:pPr lvl="1">
              <a:spcAft>
                <a:spcPts val="1200"/>
              </a:spcAft>
            </a:pPr>
            <a:r>
              <a:rPr lang="en-US" sz="1900" dirty="0"/>
              <a:t>~10</a:t>
            </a:r>
            <a:r>
              <a:rPr lang="en-US" sz="1900" baseline="30000" dirty="0"/>
              <a:t>4</a:t>
            </a:r>
            <a:r>
              <a:rPr lang="en-US" sz="1900" dirty="0"/>
              <a:t> number of primaries </a:t>
            </a:r>
          </a:p>
          <a:p>
            <a:pPr>
              <a:spcAft>
                <a:spcPts val="1200"/>
              </a:spcAft>
            </a:pPr>
            <a:r>
              <a:rPr lang="en-US" sz="1900" dirty="0"/>
              <a:t>Neutron source energy distribution and divergence considered in the simulation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5BFA3-0462-2D45-93FA-51A6EA5FB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32" y="4144586"/>
            <a:ext cx="3975640" cy="2465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98670C-D577-F64F-B0EB-C9D371A91933}"/>
              </a:ext>
            </a:extLst>
          </p:cNvPr>
          <p:cNvSpPr txBox="1"/>
          <p:nvPr/>
        </p:nvSpPr>
        <p:spPr>
          <a:xfrm>
            <a:off x="8504098" y="1297464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7</a:t>
            </a:r>
            <a:r>
              <a:rPr lang="en-US" dirty="0"/>
              <a:t>Li 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5CF7A5-D533-E849-A5F3-E33950063B37}"/>
              </a:ext>
            </a:extLst>
          </p:cNvPr>
          <p:cNvSpPr txBox="1"/>
          <p:nvPr/>
        </p:nvSpPr>
        <p:spPr>
          <a:xfrm>
            <a:off x="7801429" y="4178688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a</a:t>
            </a:r>
            <a:r>
              <a:rPr lang="en-US" dirty="0"/>
              <a:t> particles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A501BE-43FD-EE4F-9EC7-59D9972D15D0}"/>
              </a:ext>
            </a:extLst>
          </p:cNvPr>
          <p:cNvSpPr txBox="1"/>
          <p:nvPr/>
        </p:nvSpPr>
        <p:spPr>
          <a:xfrm>
            <a:off x="7274851" y="770312"/>
            <a:ext cx="4335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release for different Boron thickness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20D495-90DF-BA49-88D3-A8E50F9C5289}"/>
              </a:ext>
            </a:extLst>
          </p:cNvPr>
          <p:cNvSpPr txBox="1"/>
          <p:nvPr/>
        </p:nvSpPr>
        <p:spPr>
          <a:xfrm>
            <a:off x="10244306" y="1297464"/>
            <a:ext cx="10262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 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m of B</a:t>
            </a:r>
          </a:p>
          <a:p>
            <a:r>
              <a:rPr lang="en-US" sz="1400" dirty="0">
                <a:solidFill>
                  <a:srgbClr val="FF0000"/>
                </a:solidFill>
              </a:rPr>
              <a:t>2 </a:t>
            </a:r>
            <a:r>
              <a:rPr lang="en-US" sz="14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rgbClr val="FF0000"/>
                </a:solidFill>
              </a:rPr>
              <a:t>m of B</a:t>
            </a:r>
          </a:p>
          <a:p>
            <a:r>
              <a:rPr lang="en-US" sz="1400" dirty="0">
                <a:solidFill>
                  <a:srgbClr val="00B050"/>
                </a:solidFill>
              </a:rPr>
              <a:t>3 </a:t>
            </a:r>
            <a:r>
              <a:rPr lang="en-US" sz="1400" dirty="0">
                <a:solidFill>
                  <a:srgbClr val="00B050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rgbClr val="00B050"/>
                </a:solidFill>
              </a:rPr>
              <a:t>m of B</a:t>
            </a:r>
          </a:p>
          <a:p>
            <a:r>
              <a:rPr lang="en-US" sz="1400" dirty="0">
                <a:solidFill>
                  <a:srgbClr val="0070C0"/>
                </a:solidFill>
              </a:rPr>
              <a:t>4.7 </a:t>
            </a:r>
            <a:r>
              <a:rPr lang="en-US" sz="1400" dirty="0">
                <a:solidFill>
                  <a:srgbClr val="0070C0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rgbClr val="0070C0"/>
                </a:solidFill>
              </a:rPr>
              <a:t>m of 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C0A08C-FE7E-9648-A500-72A9D09697F0}"/>
              </a:ext>
            </a:extLst>
          </p:cNvPr>
          <p:cNvSpPr txBox="1"/>
          <p:nvPr/>
        </p:nvSpPr>
        <p:spPr>
          <a:xfrm>
            <a:off x="10381469" y="4222531"/>
            <a:ext cx="1026243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1 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m of B</a:t>
            </a:r>
          </a:p>
          <a:p>
            <a:r>
              <a:rPr lang="en-US" sz="1400" dirty="0">
                <a:solidFill>
                  <a:srgbClr val="FF0000"/>
                </a:solidFill>
              </a:rPr>
              <a:t>2 </a:t>
            </a:r>
            <a:r>
              <a:rPr lang="en-US" sz="1400" dirty="0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rgbClr val="FF0000"/>
                </a:solidFill>
              </a:rPr>
              <a:t>m of B</a:t>
            </a:r>
          </a:p>
          <a:p>
            <a:r>
              <a:rPr lang="en-US" sz="1400" dirty="0">
                <a:solidFill>
                  <a:srgbClr val="00B050"/>
                </a:solidFill>
              </a:rPr>
              <a:t>3 </a:t>
            </a:r>
            <a:r>
              <a:rPr lang="en-US" sz="1400" dirty="0">
                <a:solidFill>
                  <a:srgbClr val="00B050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rgbClr val="00B050"/>
                </a:solidFill>
              </a:rPr>
              <a:t>m of B</a:t>
            </a:r>
          </a:p>
          <a:p>
            <a:r>
              <a:rPr lang="en-US" sz="1400" dirty="0">
                <a:solidFill>
                  <a:srgbClr val="0070C0"/>
                </a:solidFill>
              </a:rPr>
              <a:t>4.7 </a:t>
            </a:r>
            <a:r>
              <a:rPr lang="en-US" sz="1400" dirty="0">
                <a:solidFill>
                  <a:srgbClr val="0070C0"/>
                </a:solidFill>
                <a:latin typeface="Symbol" pitchFamily="2" charset="2"/>
              </a:rPr>
              <a:t>m</a:t>
            </a:r>
            <a:r>
              <a:rPr lang="en-US" sz="1400" dirty="0">
                <a:solidFill>
                  <a:srgbClr val="0070C0"/>
                </a:solidFill>
              </a:rPr>
              <a:t>m of B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C36E6A3-278F-5B46-99A7-0864C14D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G. Cibinetto - uRANIA (uRWELL Advanced Neutron Identification Apparatus)</a:t>
            </a:r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CF2E783-E85D-EF4A-93C6-EA5A1F3B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B82FD-7D97-CE44-B1FA-5AF68FE985FD}" type="slidenum">
              <a:rPr lang="en-US" smtClean="0"/>
              <a:t>9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D9E323-EFA8-6942-9AC3-2155840D72DB}"/>
              </a:ext>
            </a:extLst>
          </p:cNvPr>
          <p:cNvCxnSpPr>
            <a:cxnSpLocks/>
          </p:cNvCxnSpPr>
          <p:nvPr/>
        </p:nvCxnSpPr>
        <p:spPr>
          <a:xfrm>
            <a:off x="8448767" y="1297464"/>
            <a:ext cx="0" cy="5072740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C4DEF1-F73D-D04C-A9CE-957FC5FBCE33}"/>
              </a:ext>
            </a:extLst>
          </p:cNvPr>
          <p:cNvCxnSpPr>
            <a:cxnSpLocks/>
          </p:cNvCxnSpPr>
          <p:nvPr/>
        </p:nvCxnSpPr>
        <p:spPr>
          <a:xfrm>
            <a:off x="9215391" y="1297464"/>
            <a:ext cx="0" cy="5072740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212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3557</TotalTime>
  <Words>1453</Words>
  <Application>Microsoft Macintosh PowerPoint</Application>
  <PresentationFormat>Widescreen</PresentationFormat>
  <Paragraphs>240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-apple-system</vt:lpstr>
      <vt:lpstr>Arial</vt:lpstr>
      <vt:lpstr>Calibri</vt:lpstr>
      <vt:lpstr>Calibri Light</vt:lpstr>
      <vt:lpstr>Lato</vt:lpstr>
      <vt:lpstr>Symbol</vt:lpstr>
      <vt:lpstr>Office Theme</vt:lpstr>
      <vt:lpstr>uRANIA  a mRwell Advanced Neutron Identification Apparatus</vt:lpstr>
      <vt:lpstr>Outline</vt:lpstr>
      <vt:lpstr>Reasons to go for Neutrons</vt:lpstr>
      <vt:lpstr>Few Applications relevant to our project</vt:lpstr>
      <vt:lpstr>Neutron Detection in a Nutshell</vt:lpstr>
      <vt:lpstr>u-RWELL Advanced Neutron  Imaging Apparatus (uRANIA)</vt:lpstr>
      <vt:lpstr>m-Resistive Well Detector</vt:lpstr>
      <vt:lpstr>Neutron capture through Boron coating</vt:lpstr>
      <vt:lpstr>Neutron Converter Simulation</vt:lpstr>
      <vt:lpstr>Source test facility: Hotnes (ENEA)</vt:lpstr>
      <vt:lpstr>Proof of concept with planar cathode</vt:lpstr>
      <vt:lpstr>Boron-coated mesh</vt:lpstr>
      <vt:lpstr>Grooved cathode</vt:lpstr>
      <vt:lpstr>Counting mode electronics</vt:lpstr>
      <vt:lpstr>Counting mode electronics</vt:lpstr>
      <vt:lpstr>All in all</vt:lpstr>
      <vt:lpstr>Technology transfer: m-RWELL_PCB @ELTOS</vt:lpstr>
      <vt:lpstr>Summary and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uRANIA  a mRwell Advanced Neutron Identification Apparatus</dc:title>
  <dc:creator>Gianluigi Cibinetto</dc:creator>
  <cp:lastModifiedBy>Gianluigi Cibinetto</cp:lastModifiedBy>
  <cp:revision>82</cp:revision>
  <dcterms:created xsi:type="dcterms:W3CDTF">2021-05-22T08:33:53Z</dcterms:created>
  <dcterms:modified xsi:type="dcterms:W3CDTF">2021-05-28T05:48:17Z</dcterms:modified>
</cp:coreProperties>
</file>