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7" r:id="rId9"/>
    <p:sldId id="265" r:id="rId10"/>
    <p:sldId id="269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1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77301" autoAdjust="0"/>
  </p:normalViewPr>
  <p:slideViewPr>
    <p:cSldViewPr>
      <p:cViewPr>
        <p:scale>
          <a:sx n="50" d="100"/>
          <a:sy n="50" d="100"/>
        </p:scale>
        <p:origin x="-2770" y="-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7843-EDE0-494A-9ABF-B3C23A210CA1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CC2A-5010-4BFF-9C16-919DBAD788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39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CC2A-5010-4BFF-9C16-919DBAD788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06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CC2A-5010-4BFF-9C16-919DBAD788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98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CC2A-5010-4BFF-9C16-919DBAD788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40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CC2A-5010-4BFF-9C16-919DBAD788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07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CC2A-5010-4BFF-9C16-919DBAD788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71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Groundtesting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&lt;  20mA (+19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)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CC2A-5010-4BFF-9C16-919DBAD788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5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altLang="zh-CN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zh-CN" dirty="0" smtClean="0"/>
              <a:t>Large current results in increase of the p–n junction temperature and high power consumption.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dirty="0" smtClean="0"/>
              <a:t>The current reaching the multiplication region increases DCR.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CC2A-5010-4BFF-9C16-919DBAD7887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59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CC2A-5010-4BFF-9C16-919DBAD788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58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CC2A-5010-4BFF-9C16-919DBAD7887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86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84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99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73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1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11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44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2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8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88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23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23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8B2E-A92C-44DF-8F28-FF782248318F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7E545-EF43-4AFE-A081-B920B75BE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2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">
            <a:extLst>
              <a:ext uri="{FF2B5EF4-FFF2-40B4-BE49-F238E27FC236}">
                <a16:creationId xmlns="" xmlns:a16="http://schemas.microsoft.com/office/drawing/2014/main" id="{EB92DAA4-849F-4FF8-B8D8-72E35E01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-35011" y="2348880"/>
            <a:ext cx="9793088" cy="12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4000" dirty="0" err="1"/>
              <a:t>SiPM</a:t>
            </a:r>
            <a:r>
              <a:rPr lang="en-US" altLang="zh-CN" sz="4000" dirty="0"/>
              <a:t> radiation effect in GECAM mission</a:t>
            </a:r>
            <a:endParaRPr lang="en-US" sz="4000" dirty="0">
              <a:effectLst>
                <a:reflection blurRad="25400" stA="30000" endPos="30000" dist="50800" dir="5400000" sy="-100000" algn="bl" rotWithShape="0"/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05" y="260648"/>
            <a:ext cx="2091958" cy="172322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5507710"/>
            <a:ext cx="2070776" cy="108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14AE526-14C3-457E-B6D8-A607DE94F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9239"/>
            <a:ext cx="1162828" cy="10424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6176302-18ED-4EA7-B7CA-B10D35701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46" y="5758353"/>
            <a:ext cx="1529038" cy="583075"/>
          </a:xfrm>
          <a:prstGeom prst="rect">
            <a:avLst/>
          </a:prstGeom>
        </p:spPr>
      </p:pic>
      <p:pic>
        <p:nvPicPr>
          <p:cNvPr id="10" name="Picture 21">
            <a:extLst>
              <a:ext uri="{FF2B5EF4-FFF2-40B4-BE49-F238E27FC236}">
                <a16:creationId xmlns="" xmlns:a16="http://schemas.microsoft.com/office/drawing/2014/main" id="{9405B407-1226-46E3-BD48-26F150A1B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332" y="5829944"/>
            <a:ext cx="1536090" cy="439892"/>
          </a:xfrm>
          <a:prstGeom prst="rect">
            <a:avLst/>
          </a:prstGeom>
        </p:spPr>
      </p:pic>
      <p:sp>
        <p:nvSpPr>
          <p:cNvPr id="12" name="文本框 2">
            <a:extLst>
              <a:ext uri="{FF2B5EF4-FFF2-40B4-BE49-F238E27FC236}">
                <a16:creationId xmlns="" xmlns:a16="http://schemas.microsoft.com/office/drawing/2014/main" id="{D7C4B0CC-6B67-4A7D-9B9A-3DDC079893D1}"/>
              </a:ext>
            </a:extLst>
          </p:cNvPr>
          <p:cNvSpPr txBox="1"/>
          <p:nvPr/>
        </p:nvSpPr>
        <p:spPr>
          <a:xfrm>
            <a:off x="4427984" y="3933056"/>
            <a:ext cx="437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GECAM </a:t>
            </a:r>
            <a:r>
              <a:rPr lang="en-US" altLang="zh-CN" sz="2400" b="1" dirty="0" smtClean="0"/>
              <a:t>Team</a:t>
            </a:r>
          </a:p>
          <a:p>
            <a:pPr algn="ctr"/>
            <a:r>
              <a:rPr lang="en-US" altLang="zh-CN" sz="2400" b="1" dirty="0" smtClean="0"/>
              <a:t>liuyaqing@ihep.ac.cn</a:t>
            </a:r>
            <a:endParaRPr lang="en-US" altLang="zh-CN" sz="2400" b="1" dirty="0"/>
          </a:p>
          <a:p>
            <a:pPr algn="ctr"/>
            <a:r>
              <a:rPr lang="en-US" altLang="zh-CN" sz="2400" b="1" dirty="0" smtClean="0"/>
              <a:t>2021-06-11</a:t>
            </a:r>
            <a:endParaRPr lang="zh-CN" altLang="en-US" sz="2400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93" y="5436737"/>
            <a:ext cx="2158247" cy="119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1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55039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GRD Peak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411760" y="1445452"/>
            <a:ext cx="5297299" cy="4947677"/>
            <a:chOff x="395536" y="1445452"/>
            <a:chExt cx="5297299" cy="4947677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697D24AD-91FE-40F0-916C-2220D36E1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36" y="1445452"/>
              <a:ext cx="4510862" cy="49476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508104" y="24208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74BF475D-9E01-47B6-BB4B-B049F986118B}"/>
                </a:ext>
              </a:extLst>
            </p:cNvPr>
            <p:cNvSpPr/>
            <p:nvPr/>
          </p:nvSpPr>
          <p:spPr>
            <a:xfrm>
              <a:off x="1838831" y="2961834"/>
              <a:ext cx="2186290" cy="1420648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箭头: 右 17">
              <a:extLst>
                <a:ext uri="{FF2B5EF4-FFF2-40B4-BE49-F238E27FC236}">
                  <a16:creationId xmlns="" xmlns:a16="http://schemas.microsoft.com/office/drawing/2014/main" id="{D1373070-5F24-491E-869F-A8F50CA4E4A4}"/>
                </a:ext>
              </a:extLst>
            </p:cNvPr>
            <p:cNvSpPr/>
            <p:nvPr/>
          </p:nvSpPr>
          <p:spPr>
            <a:xfrm>
              <a:off x="539552" y="3492835"/>
              <a:ext cx="1265377" cy="426455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412" y="2961834"/>
            <a:ext cx="3178696" cy="298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95119F"/>
                </a:solidFill>
              </a:rPr>
              <a:t>The peak </a:t>
            </a:r>
            <a:r>
              <a:rPr lang="en-US" altLang="zh-CN" sz="2400" dirty="0">
                <a:solidFill>
                  <a:srgbClr val="95119F"/>
                </a:solidFill>
              </a:rPr>
              <a:t>drops slowly </a:t>
            </a:r>
            <a:endParaRPr lang="zh-CN" altLang="en-US" sz="2400" dirty="0">
              <a:solidFill>
                <a:srgbClr val="951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79501" y="2967335"/>
            <a:ext cx="398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 YOU!</a:t>
            </a:r>
            <a:endParaRPr lang="zh-CN" alt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Introduction of GECAM : GRD and CPD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GECAM-</a:t>
            </a:r>
            <a:r>
              <a:rPr lang="en-US" altLang="zh-CN" dirty="0" err="1" smtClean="0"/>
              <a:t>SiPM</a:t>
            </a:r>
            <a:r>
              <a:rPr lang="en-US" altLang="zh-CN" dirty="0" smtClean="0"/>
              <a:t> In-flight </a:t>
            </a:r>
            <a:r>
              <a:rPr lang="en-US" altLang="zh-CN" dirty="0" smtClean="0"/>
              <a:t>performance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" y="-21679"/>
            <a:ext cx="1654721" cy="13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GECAM Payload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7824" y="2053398"/>
            <a:ext cx="5698976" cy="4183685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Detectors of each GECAM satellite:</a:t>
            </a:r>
          </a:p>
          <a:p>
            <a:pPr lvl="1"/>
            <a:r>
              <a:rPr lang="en-US" altLang="zh-CN" sz="2000" b="1" dirty="0" smtClean="0">
                <a:solidFill>
                  <a:srgbClr val="0000FF"/>
                </a:solidFill>
              </a:rPr>
              <a:t>25 Gamma-ray Detectors (GRD)</a:t>
            </a:r>
          </a:p>
          <a:p>
            <a:pPr lvl="1"/>
            <a:r>
              <a:rPr lang="en-US" altLang="zh-CN" sz="2000" b="1" dirty="0" smtClean="0">
                <a:solidFill>
                  <a:srgbClr val="0000FF"/>
                </a:solidFill>
              </a:rPr>
              <a:t>8 Charged Particle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Dectors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(CPD)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8152" cy="1126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62687" b="46587"/>
          <a:stretch/>
        </p:blipFill>
        <p:spPr bwMode="auto">
          <a:xfrm>
            <a:off x="-47173" y="1556792"/>
            <a:ext cx="2830649" cy="220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V="1">
            <a:off x="1907704" y="1916832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55776" y="17728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GRD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611560" y="2103340"/>
            <a:ext cx="576064" cy="13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689" y="186873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CPD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9" y="3861048"/>
            <a:ext cx="87550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7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5157192"/>
            <a:ext cx="6120680" cy="1584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ts val="2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Each GRD: 64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SensL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MicroFJ-60035-TSV</a:t>
            </a:r>
          </a:p>
          <a:p>
            <a:pPr>
              <a:lnSpc>
                <a:spcPts val="2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Independent power supply of two groups of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SiPMs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increases reliability</a:t>
            </a:r>
          </a:p>
          <a:p>
            <a:pPr>
              <a:lnSpc>
                <a:spcPts val="2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Readout using high and low gain dual channels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	High gain(4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–200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  Low gain(40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–4 MeV)</a:t>
            </a:r>
          </a:p>
          <a:p>
            <a:pPr>
              <a:lnSpc>
                <a:spcPts val="2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Gain stabilization by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temp-voltage bias feedback(look-up table)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" y="311867"/>
            <a:ext cx="9145588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9069" y="4359585"/>
            <a:ext cx="221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divided in two groups</a:t>
            </a:r>
            <a:endParaRPr lang="zh-CN" alt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B54FF58E-BA0C-4100-BF02-31863D6A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01" y="5005557"/>
            <a:ext cx="32226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56176" y="2852936"/>
            <a:ext cx="2232248" cy="1603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00" y="2949885"/>
            <a:ext cx="19240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114" y="2958269"/>
            <a:ext cx="1417240" cy="14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GECAM-CPD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0090"/>
            <a:ext cx="8379015" cy="485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23" y="1340768"/>
            <a:ext cx="27241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2805" y="3862498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CPD </a:t>
            </a:r>
            <a:r>
              <a:rPr lang="en-US" altLang="zh-CN" dirty="0" err="1" smtClean="0"/>
              <a:t>SiPM</a:t>
            </a:r>
            <a:r>
              <a:rPr lang="en-US" altLang="zh-CN" dirty="0" smtClean="0"/>
              <a:t> Array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1747" y="5487828"/>
            <a:ext cx="356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(Only one group is powered inflight)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93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Orbit space environments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221834"/>
              </p:ext>
            </p:extLst>
          </p:nvPr>
        </p:nvGraphicFramePr>
        <p:xfrm>
          <a:off x="395536" y="1844824"/>
          <a:ext cx="82296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244744"/>
                <a:gridCol w="1296144"/>
                <a:gridCol w="2160240"/>
                <a:gridCol w="18825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Orbit*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Altitude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Inclination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Proton</a:t>
                      </a:r>
                    </a:p>
                    <a:p>
                      <a:r>
                        <a:rPr lang="en-US" altLang="zh-CN" sz="1600" dirty="0" err="1" smtClean="0"/>
                        <a:t>fluence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1MeV neutron</a:t>
                      </a:r>
                    </a:p>
                    <a:p>
                      <a:r>
                        <a:rPr lang="en-US" altLang="zh-CN" sz="1600" dirty="0" smtClean="0"/>
                        <a:t> equivalent </a:t>
                      </a:r>
                      <a:r>
                        <a:rPr lang="en-US" altLang="zh-CN" sz="1600" dirty="0" err="1" smtClean="0"/>
                        <a:t>fluence</a:t>
                      </a:r>
                      <a:endParaRPr lang="en-US" altLang="zh-CN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ISS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405 km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51.6°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2.6×10</a:t>
                      </a:r>
                      <a:r>
                        <a:rPr lang="en-US" altLang="zh-CN" sz="1600" baseline="30000" dirty="0" smtClean="0"/>
                        <a:t>8</a:t>
                      </a:r>
                      <a:r>
                        <a:rPr lang="en-US" altLang="zh-CN" sz="1600" dirty="0" smtClean="0"/>
                        <a:t> p/cm</a:t>
                      </a:r>
                      <a:r>
                        <a:rPr lang="en-US" altLang="zh-CN" sz="1600" baseline="30000" dirty="0" smtClean="0"/>
                        <a:t>2</a:t>
                      </a:r>
                      <a:endParaRPr lang="zh-CN" alt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4.3×10</a:t>
                      </a:r>
                      <a:r>
                        <a:rPr lang="en-US" altLang="zh-CN" sz="1600" baseline="30000" dirty="0" smtClean="0"/>
                        <a:t>8  </a:t>
                      </a:r>
                      <a:r>
                        <a:rPr lang="en-US" altLang="zh-CN" sz="1600" dirty="0" err="1" smtClean="0"/>
                        <a:t>n</a:t>
                      </a:r>
                      <a:r>
                        <a:rPr lang="en-US" altLang="zh-CN" sz="1600" baseline="-25000" dirty="0" err="1" smtClean="0"/>
                        <a:t>eq</a:t>
                      </a:r>
                      <a:r>
                        <a:rPr lang="en-US" altLang="zh-CN" sz="1600" dirty="0" smtClean="0"/>
                        <a:t>/cm</a:t>
                      </a:r>
                      <a:r>
                        <a:rPr lang="en-US" altLang="zh-CN" sz="1600" baseline="300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LEO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550 km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40°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1.3×10</a:t>
                      </a:r>
                      <a:r>
                        <a:rPr lang="en-US" altLang="zh-CN" sz="1600" baseline="30000" dirty="0" smtClean="0"/>
                        <a:t>9</a:t>
                      </a:r>
                      <a:r>
                        <a:rPr lang="en-US" altLang="zh-CN" sz="1600" dirty="0" smtClean="0"/>
                        <a:t> p/cm</a:t>
                      </a:r>
                      <a:r>
                        <a:rPr lang="en-US" altLang="zh-CN" sz="1600" baseline="30000" dirty="0" smtClean="0"/>
                        <a:t>2</a:t>
                      </a:r>
                      <a:endParaRPr lang="zh-CN" altLang="en-US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2.1×10</a:t>
                      </a:r>
                      <a:r>
                        <a:rPr lang="en-US" altLang="zh-CN" sz="1600" baseline="30000" dirty="0" smtClean="0"/>
                        <a:t>9  </a:t>
                      </a:r>
                      <a:r>
                        <a:rPr lang="en-US" altLang="zh-CN" sz="1600" dirty="0" err="1" smtClean="0"/>
                        <a:t>n</a:t>
                      </a:r>
                      <a:r>
                        <a:rPr lang="en-US" altLang="zh-CN" sz="1600" baseline="-25000" dirty="0" err="1" smtClean="0"/>
                        <a:t>eq</a:t>
                      </a:r>
                      <a:r>
                        <a:rPr lang="en-US" altLang="zh-CN" sz="1600" dirty="0" smtClean="0"/>
                        <a:t>/cm</a:t>
                      </a:r>
                      <a:r>
                        <a:rPr lang="en-US" altLang="zh-CN" sz="1600" baseline="30000" dirty="0" smtClean="0"/>
                        <a:t>2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GECAM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600 km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29°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2.2×10</a:t>
                      </a:r>
                      <a:r>
                        <a:rPr lang="en-US" altLang="zh-CN" sz="1600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 p/cm</a:t>
                      </a:r>
                      <a:r>
                        <a:rPr lang="en-US" altLang="zh-CN" sz="160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600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3.4×10</a:t>
                      </a:r>
                      <a:r>
                        <a:rPr lang="en-US" altLang="zh-CN" sz="1600" baseline="30000" dirty="0" smtClean="0">
                          <a:solidFill>
                            <a:srgbClr val="FF0000"/>
                          </a:solidFill>
                        </a:rPr>
                        <a:t>9 </a:t>
                      </a:r>
                      <a:r>
                        <a:rPr lang="en-US" altLang="zh-CN" sz="1600" dirty="0" err="1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altLang="zh-CN" sz="1600" baseline="-25000" dirty="0" err="1" smtClean="0">
                          <a:solidFill>
                            <a:srgbClr val="FF0000"/>
                          </a:solidFill>
                        </a:rPr>
                        <a:t>eq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/cm</a:t>
                      </a:r>
                      <a:r>
                        <a:rPr lang="en-US" altLang="zh-CN" sz="160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SSO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750</a:t>
                      </a:r>
                      <a:r>
                        <a:rPr lang="en-US" altLang="zh-CN" sz="1600" baseline="0" dirty="0" smtClean="0"/>
                        <a:t> km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98.5°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2.0×10</a:t>
                      </a:r>
                      <a:r>
                        <a:rPr lang="en-US" altLang="zh-CN" sz="1600" baseline="30000" dirty="0" smtClean="0"/>
                        <a:t>9</a:t>
                      </a:r>
                      <a:r>
                        <a:rPr lang="en-US" altLang="zh-CN" sz="1600" dirty="0" smtClean="0"/>
                        <a:t> p/cm</a:t>
                      </a:r>
                      <a:r>
                        <a:rPr lang="en-US" altLang="zh-CN" sz="1600" baseline="30000" dirty="0" smtClean="0"/>
                        <a:t>2</a:t>
                      </a:r>
                      <a:endParaRPr lang="zh-CN" altLang="en-US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3.1×10</a:t>
                      </a:r>
                      <a:r>
                        <a:rPr lang="en-US" altLang="zh-CN" sz="1600" baseline="30000" dirty="0" smtClean="0"/>
                        <a:t>9  </a:t>
                      </a:r>
                      <a:r>
                        <a:rPr lang="en-US" altLang="zh-CN" sz="1600" dirty="0" err="1" smtClean="0"/>
                        <a:t>n</a:t>
                      </a:r>
                      <a:r>
                        <a:rPr lang="en-US" altLang="zh-CN" sz="1600" baseline="-25000" dirty="0" err="1" smtClean="0"/>
                        <a:t>eq</a:t>
                      </a:r>
                      <a:r>
                        <a:rPr lang="en-US" altLang="zh-CN" sz="1600" dirty="0" smtClean="0"/>
                        <a:t>/cm</a:t>
                      </a:r>
                      <a:r>
                        <a:rPr lang="en-US" altLang="zh-CN" sz="1600" baseline="30000" dirty="0" smtClean="0"/>
                        <a:t>2</a:t>
                      </a:r>
                      <a:endParaRPr lang="zh-CN" alt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5" y="3986480"/>
            <a:ext cx="84969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dirty="0"/>
              <a:t>The </a:t>
            </a:r>
            <a:r>
              <a:rPr lang="en-US" altLang="zh-CN" dirty="0" err="1"/>
              <a:t>SiPM</a:t>
            </a:r>
            <a:r>
              <a:rPr lang="en-US" altLang="zh-CN" dirty="0"/>
              <a:t> equivalent shielding (GRD): 10 mm (Al), a cumulative dose </a:t>
            </a:r>
            <a:r>
              <a:rPr lang="en-US" altLang="zh-CN" dirty="0"/>
              <a:t>each</a:t>
            </a:r>
            <a:r>
              <a:rPr lang="en-US" altLang="zh-CN" dirty="0" smtClean="0"/>
              <a:t> </a:t>
            </a:r>
            <a:r>
              <a:rPr lang="en-US" altLang="zh-CN" dirty="0"/>
              <a:t>year is about </a:t>
            </a:r>
            <a:r>
              <a:rPr lang="en-US" altLang="zh-CN" dirty="0" smtClean="0"/>
              <a:t>229</a:t>
            </a:r>
            <a:r>
              <a:rPr lang="en-US" altLang="zh-CN" dirty="0" smtClean="0"/>
              <a:t> </a:t>
            </a:r>
            <a:r>
              <a:rPr lang="en-US" altLang="zh-CN" dirty="0"/>
              <a:t>rad(Si</a:t>
            </a:r>
            <a:r>
              <a:rPr lang="en-US" altLang="zh-CN" dirty="0" smtClean="0"/>
              <a:t>).</a:t>
            </a:r>
          </a:p>
          <a:p>
            <a:pPr marL="265113" indent="-265113">
              <a:lnSpc>
                <a:spcPct val="150000"/>
              </a:lnSpc>
            </a:pPr>
            <a:r>
              <a:rPr lang="en-US" altLang="zh-CN" dirty="0" smtClean="0"/>
              <a:t>     The </a:t>
            </a:r>
            <a:r>
              <a:rPr lang="en-US" altLang="zh-CN" dirty="0" err="1"/>
              <a:t>SiPM</a:t>
            </a:r>
            <a:r>
              <a:rPr lang="en-US" altLang="zh-CN" dirty="0"/>
              <a:t> equivalent shielding (CPD): 5 mm (Al), a cumulative dose </a:t>
            </a:r>
            <a:r>
              <a:rPr lang="en-US" altLang="zh-CN" dirty="0"/>
              <a:t>each</a:t>
            </a:r>
            <a:r>
              <a:rPr lang="en-US" altLang="zh-CN" dirty="0" smtClean="0"/>
              <a:t> </a:t>
            </a:r>
            <a:r>
              <a:rPr lang="en-US" altLang="zh-CN" dirty="0"/>
              <a:t>year is about </a:t>
            </a:r>
            <a:r>
              <a:rPr lang="en-US" altLang="zh-CN" dirty="0" smtClean="0"/>
              <a:t>  </a:t>
            </a:r>
            <a:r>
              <a:rPr lang="en-US" altLang="zh-CN" dirty="0" smtClean="0"/>
              <a:t>331</a:t>
            </a:r>
            <a:r>
              <a:rPr lang="en-US" altLang="zh-CN" dirty="0" smtClean="0"/>
              <a:t> </a:t>
            </a:r>
            <a:r>
              <a:rPr lang="en-US" altLang="zh-CN" dirty="0"/>
              <a:t>rad(Si</a:t>
            </a:r>
            <a:r>
              <a:rPr lang="en-US" altLang="zh-CN" dirty="0" smtClean="0"/>
              <a:t>).</a:t>
            </a: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8060" y="6391840"/>
            <a:ext cx="366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*EIRSAT-1 satellite and GECAM orbits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484784"/>
            <a:ext cx="451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Annual proton </a:t>
            </a:r>
            <a:r>
              <a:rPr lang="en-US" altLang="zh-CN" dirty="0" err="1" smtClean="0"/>
              <a:t>fluence</a:t>
            </a:r>
            <a:r>
              <a:rPr lang="en-US" altLang="zh-CN" dirty="0" smtClean="0"/>
              <a:t> expected for the </a:t>
            </a:r>
            <a:r>
              <a:rPr lang="en-US" altLang="zh-CN" dirty="0" err="1" smtClean="0"/>
              <a:t>SiPMs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75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2029" y="-283077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In-flight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50270" y="2420888"/>
            <a:ext cx="3383880" cy="40398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1744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SiPMs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powered by GECAM satellite, and the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current telemetry is the 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total current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of all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SiPMs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The onboard current of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continues to increase.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To test the current change with bias of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twice bias adjustments were made.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CDBC966-D0F2-425A-90B5-139A7C8FB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29" y="908720"/>
            <a:ext cx="5480899" cy="5696071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="" xmlns:a16="http://schemas.microsoft.com/office/drawing/2014/main" id="{A57077A3-6760-4C56-A68E-D224513E903E}"/>
              </a:ext>
            </a:extLst>
          </p:cNvPr>
          <p:cNvCxnSpPr>
            <a:cxnSpLocks/>
          </p:cNvCxnSpPr>
          <p:nvPr/>
        </p:nvCxnSpPr>
        <p:spPr>
          <a:xfrm flipV="1">
            <a:off x="2555776" y="908720"/>
            <a:ext cx="2520280" cy="75323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="" xmlns:a16="http://schemas.microsoft.com/office/drawing/2014/main" id="{A57077A3-6760-4C56-A68E-D224513E903E}"/>
              </a:ext>
            </a:extLst>
          </p:cNvPr>
          <p:cNvCxnSpPr>
            <a:cxnSpLocks/>
          </p:cNvCxnSpPr>
          <p:nvPr/>
        </p:nvCxnSpPr>
        <p:spPr>
          <a:xfrm flipV="1">
            <a:off x="3491880" y="1636593"/>
            <a:ext cx="1800200" cy="2207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533513"/>
            <a:ext cx="33843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err="1" smtClean="0"/>
              <a:t>SiPM</a:t>
            </a:r>
            <a:r>
              <a:rPr lang="en-US" altLang="zh-CN" sz="1600" dirty="0" smtClean="0"/>
              <a:t> bias is adjusted for the first time(</a:t>
            </a:r>
            <a:r>
              <a:rPr lang="en-US" altLang="zh-CN" sz="1600" dirty="0" smtClean="0">
                <a:solidFill>
                  <a:srgbClr val="FF0000"/>
                </a:solidFill>
              </a:rPr>
              <a:t>28-27.8V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270" y="1423803"/>
            <a:ext cx="334218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err="1" smtClean="0"/>
              <a:t>SiPM</a:t>
            </a:r>
            <a:r>
              <a:rPr lang="en-US" altLang="zh-CN" sz="1600" dirty="0" smtClean="0"/>
              <a:t> bias is adjusted for the second time(</a:t>
            </a:r>
            <a:r>
              <a:rPr lang="en-US" altLang="zh-CN" sz="1600" dirty="0" smtClean="0">
                <a:solidFill>
                  <a:srgbClr val="FF0000"/>
                </a:solidFill>
              </a:rPr>
              <a:t>27.8-27.5V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564904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2020/12/10</a:t>
            </a:r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4283968" y="2564904"/>
            <a:ext cx="1053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2021/06/01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093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5252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/>
              <a:t>Noise Threshold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95936" y="1988840"/>
            <a:ext cx="466051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800" dirty="0"/>
              <a:t>The energy threshold would adjust by judging the sigma of the baseline.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smtClean="0"/>
              <a:t>The threshold is increasing as the sigma of baseline is continually grow.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/>
              <a:t>The </a:t>
            </a:r>
            <a:r>
              <a:rPr lang="en-US" altLang="zh-CN" sz="1800" dirty="0" smtClean="0"/>
              <a:t>daily growth rate of </a:t>
            </a:r>
            <a:r>
              <a:rPr lang="en-US" altLang="zh-CN" sz="1800" dirty="0"/>
              <a:t>sigma </a:t>
            </a:r>
            <a:r>
              <a:rPr lang="en-US" altLang="zh-CN" sz="1800" dirty="0" smtClean="0"/>
              <a:t>is 13% for GRD01 </a:t>
            </a:r>
            <a:r>
              <a:rPr lang="en-US" altLang="zh-CN" sz="1800" dirty="0"/>
              <a:t>at </a:t>
            </a:r>
            <a:r>
              <a:rPr lang="en-US" altLang="zh-CN" sz="1800" dirty="0" smtClean="0"/>
              <a:t>present.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smtClean="0"/>
              <a:t>Noise Threshold after a year later might increase by 10keV. </a:t>
            </a:r>
            <a:endParaRPr lang="en-US" altLang="zh-CN" sz="18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544522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Sigma of baseline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650287" cy="294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7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365</Words>
  <Application>Microsoft Office PowerPoint</Application>
  <PresentationFormat>全屏显示(4:3)</PresentationFormat>
  <Paragraphs>94</Paragraphs>
  <Slides>11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Outline</vt:lpstr>
      <vt:lpstr>GECAM Payload</vt:lpstr>
      <vt:lpstr>PowerPoint 演示文稿</vt:lpstr>
      <vt:lpstr>GECAM-CPD</vt:lpstr>
      <vt:lpstr>Orbit space environments</vt:lpstr>
      <vt:lpstr>In-flight</vt:lpstr>
      <vt:lpstr>PowerPoint 演示文稿</vt:lpstr>
      <vt:lpstr>Noise Threshold</vt:lpstr>
      <vt:lpstr>GRD Peak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111</dc:creator>
  <cp:lastModifiedBy>111</cp:lastModifiedBy>
  <cp:revision>93</cp:revision>
  <dcterms:created xsi:type="dcterms:W3CDTF">2021-06-08T02:24:37Z</dcterms:created>
  <dcterms:modified xsi:type="dcterms:W3CDTF">2021-06-11T09:35:35Z</dcterms:modified>
</cp:coreProperties>
</file>