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597BC-0DC0-6C43-AFED-09C39BDF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43995-EA62-1343-A3F8-A7A39F175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1FA1-8640-F744-BF55-16BF1607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D59C6-AF3D-BE4D-8C69-B43912D69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652F1-9318-C844-9E31-D6C559E7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BDD6-8F36-EF47-A340-FAF36960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56402-50F8-7841-B9B2-50977B75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D6C6A-82A8-6A49-9ACF-0FFB2D86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4CB0F-8DDC-C74F-B28E-E17BDEDB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D6DD0-C4FE-784A-A243-E69AB58C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4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31827-FE45-8F4F-A92A-4F407FC23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A6C2-A916-4747-B288-A605674CC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D504-E2EC-A94F-B5BC-9C18E672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16DC3-7EE5-944A-BB8C-AD387586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EC524-E0B0-D741-B21F-CFA60B05D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378C-4E46-2E4D-8EA6-4F58C15E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F5A3-B32B-0D49-95A7-49C4C4BA0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BD553-B2D9-5344-AB00-C1DB9FFC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A4B2B-E3B3-0745-A2C9-2D50927C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67C97-2940-EA4A-BA15-DA5D4748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0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BD19-4BF7-1747-8A41-F6B88A86D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E7317-B2D8-E342-B4DC-F979CE442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1AB23-1EA5-3D4B-A9A3-ABE085DA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C4743-23A3-3D40-BFC4-8DA95FEA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D9A7B-5F10-994A-9A9A-7C491DD9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9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C872-FEC4-5D45-AB22-609C273E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0B256-B68B-6B46-AFAC-BDDDDE61B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A5458-30C5-1144-9462-A1E57E8D1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F6747-2E78-554E-853F-081966D5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69D6C-C424-6A4D-A052-C3A49E90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8B826-8FBD-2D47-BDCA-574F9997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0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1E89-8D15-B64A-8E0B-63998928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7DA26-CE74-574F-A329-2F5AEC70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C6AB7-DCAA-2446-AE40-1A5D48495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19B4A-BACE-3947-AB66-24FABA81B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A82DC-2C0A-C44D-91D3-61CE87BCC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C536A-7459-2B42-A35F-EE2427D5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EE3681-6579-BE40-AE5B-DE0F0A43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D6042-A0E8-1743-93A6-1ED46501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6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C6A5-E3C7-7D49-BF6E-07ABB1CCE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78143-508A-364A-B8F0-399A2532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7B9BF-D4DD-8643-A543-69C486C3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5A8DC-F22A-4741-85D7-E0C2BF20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5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94551-5F58-A345-924B-B3A045241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380086-C11E-DE42-9957-E264D7A8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F1290-1B21-1645-9AE4-C2B1C85C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1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0D56-3F1E-F845-BE85-39F156F9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21B5-DA97-6E47-9BA8-85EF53A08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F2288-E865-AF4B-8DD3-70888ACF6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F1577-3A59-8446-9FD8-AEE83661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238DA-C40E-CF41-A46A-D7B5461F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EFF7F-60EA-384C-B94A-EE2BC6F5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9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7A378-7015-7344-B695-CCC21CF1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D4938-92DD-7C41-A5D8-F593486F1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1E9BD-0C0E-4942-BA6C-B77844D00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152EF-2B99-3A4F-AD56-87497FAA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D9E70-0370-D341-93F9-9B2BC974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789A0-A137-654C-97BD-258DECD3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6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9AFA7-4743-5744-A5FD-14ABA651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84AF0-1A19-AA49-91A6-9483E03DB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A6222-DD24-4E40-9643-071F07DD4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84D6-CE26-DC4B-BE70-06B484E3275E}" type="datetimeFigureOut">
              <a:rPr lang="en-US" smtClean="0"/>
              <a:t>6/29/21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2D56D-26B8-B14A-8A39-ED7D28E11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E4AE1-D5CA-F94A-8229-109700E0C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C726-3098-3345-82E4-E4B2E87D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ms.pi.infn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ms.pi.infn.it/index.php?option=com_content&amp;view=article&amp;id=40&amp;Itemid=15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ms.pi.infn.it/index.php?option=com_content&amp;view=article&amp;id=11&amp;Itemid=117" TargetMode="External"/><Relationship Id="rId2" Type="http://schemas.openxmlformats.org/officeDocument/2006/relationships/hyperlink" Target="http://cms.pi.infn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8C60-0046-AF4D-A630-C0D8C1585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Preventivi 2022</a:t>
            </a:r>
            <a:br>
              <a:rPr lang="it-IT" dirty="0"/>
            </a:br>
            <a:r>
              <a:rPr lang="it-IT" dirty="0"/>
              <a:t>CMS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2E9AA-71DB-6D45-8213-DA6CF4A27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Andrea Venturi</a:t>
            </a:r>
          </a:p>
          <a:p>
            <a:r>
              <a:rPr lang="it-IT" dirty="0">
                <a:hlinkClick r:id="rId2"/>
              </a:rPr>
              <a:t>http://cms.pi.infn.it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562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480FA1-B7B3-8548-AE06-6F8E38E1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/>
              <a:t>CMS e Pisa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AAFF51-35E8-8949-848D-5D9984D18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3932" y="992434"/>
            <a:ext cx="5181600" cy="4473739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CMS: rivelatore attuale</a:t>
            </a:r>
          </a:p>
          <a:p>
            <a:pPr lvl="1"/>
            <a:r>
              <a:rPr lang="it-IT" dirty="0"/>
              <a:t>Preparazione presa dati 2022</a:t>
            </a:r>
          </a:p>
          <a:p>
            <a:pPr lvl="2"/>
            <a:r>
              <a:rPr lang="it-IT" dirty="0" err="1"/>
              <a:t>Run</a:t>
            </a:r>
            <a:r>
              <a:rPr lang="it-IT" dirty="0"/>
              <a:t> con cosmici Estate-Autunno 2021</a:t>
            </a:r>
          </a:p>
          <a:p>
            <a:pPr lvl="1"/>
            <a:r>
              <a:rPr lang="it-IT" dirty="0">
                <a:solidFill>
                  <a:srgbClr val="00B0F0"/>
                </a:solidFill>
              </a:rPr>
              <a:t>Contributi di Pisa in corso</a:t>
            </a:r>
          </a:p>
          <a:p>
            <a:pPr lvl="2"/>
            <a:r>
              <a:rPr lang="it-IT" dirty="0"/>
              <a:t>Sistema di controllo e sistema di sicurezza tracciatore (DCS/DSS)</a:t>
            </a:r>
          </a:p>
          <a:p>
            <a:pPr lvl="3"/>
            <a:r>
              <a:rPr lang="it-IT" dirty="0"/>
              <a:t>Include anche tracciatore futuro</a:t>
            </a:r>
          </a:p>
          <a:p>
            <a:pPr lvl="2"/>
            <a:r>
              <a:rPr lang="it-IT" dirty="0"/>
              <a:t>Sistema di acquisizione del tracciatore</a:t>
            </a:r>
          </a:p>
          <a:p>
            <a:pPr lvl="2"/>
            <a:r>
              <a:rPr lang="it-IT" dirty="0"/>
              <a:t>Controllo qualità dati tracciatore</a:t>
            </a:r>
          </a:p>
          <a:p>
            <a:pPr lvl="2"/>
            <a:r>
              <a:rPr lang="it-IT" dirty="0"/>
              <a:t>Tier-2</a:t>
            </a:r>
          </a:p>
          <a:p>
            <a:pPr lvl="2"/>
            <a:r>
              <a:rPr lang="it-IT" dirty="0"/>
              <a:t>Sviluppo e gestione software offline</a:t>
            </a:r>
          </a:p>
          <a:p>
            <a:pPr lvl="2"/>
            <a:r>
              <a:rPr lang="it-IT" dirty="0"/>
              <a:t>Sviluppo tecniche e infrastrutture di analisi</a:t>
            </a:r>
          </a:p>
          <a:p>
            <a:pPr lvl="2"/>
            <a:r>
              <a:rPr lang="it-IT" dirty="0"/>
              <a:t>Timing detector PPS</a:t>
            </a:r>
          </a:p>
          <a:p>
            <a:pPr lvl="3"/>
            <a:r>
              <a:rPr lang="it-IT" dirty="0"/>
              <a:t>Installazione, </a:t>
            </a:r>
            <a:r>
              <a:rPr lang="it-IT" dirty="0" err="1"/>
              <a:t>fw</a:t>
            </a:r>
            <a:r>
              <a:rPr lang="it-IT" dirty="0"/>
              <a:t> e </a:t>
            </a:r>
            <a:r>
              <a:rPr lang="it-IT" dirty="0" err="1"/>
              <a:t>sw</a:t>
            </a:r>
            <a:r>
              <a:rPr lang="it-IT" dirty="0"/>
              <a:t> acquisizione, elettronica, monitoraggio e allineamento</a:t>
            </a:r>
          </a:p>
          <a:p>
            <a:pPr lvl="2"/>
            <a:r>
              <a:rPr lang="it-IT" dirty="0"/>
              <a:t>Totem – T2</a:t>
            </a:r>
          </a:p>
          <a:p>
            <a:pPr lvl="3"/>
            <a:r>
              <a:rPr lang="it-IT" dirty="0"/>
              <a:t>Installazione e presa dati dedicata se energia LHC in 2022 superiore a 13 </a:t>
            </a:r>
            <a:r>
              <a:rPr lang="it-IT" dirty="0" err="1"/>
              <a:t>TeV</a:t>
            </a:r>
            <a:endParaRPr lang="it-IT" dirty="0"/>
          </a:p>
          <a:p>
            <a:pPr lvl="2"/>
            <a:endParaRPr lang="it-I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196AE-646F-4A40-AE0B-DAC4673D2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6579"/>
            <a:ext cx="5612524" cy="3531531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CMS: upgrade </a:t>
            </a:r>
          </a:p>
          <a:p>
            <a:pPr lvl="1"/>
            <a:r>
              <a:rPr lang="it-IT" dirty="0"/>
              <a:t>Inizio pre-produzione parti tracciatore nel 2022</a:t>
            </a:r>
          </a:p>
          <a:p>
            <a:pPr lvl="1"/>
            <a:r>
              <a:rPr lang="it-IT" dirty="0">
                <a:solidFill>
                  <a:srgbClr val="00B0F0"/>
                </a:solidFill>
              </a:rPr>
              <a:t>Attività a Pisa</a:t>
            </a:r>
          </a:p>
          <a:p>
            <a:pPr lvl="2"/>
            <a:r>
              <a:rPr lang="it-IT" dirty="0"/>
              <a:t>Disegno e prototipizzazione meccanica </a:t>
            </a:r>
            <a:r>
              <a:rPr lang="it-IT" dirty="0" err="1"/>
              <a:t>barrel</a:t>
            </a:r>
            <a:r>
              <a:rPr lang="it-IT" dirty="0"/>
              <a:t> rivelatore a pixel (TBPX)</a:t>
            </a:r>
          </a:p>
          <a:p>
            <a:pPr lvl="2"/>
            <a:r>
              <a:rPr lang="it-IT" dirty="0"/>
              <a:t>Studi sensori a pixel</a:t>
            </a:r>
          </a:p>
          <a:p>
            <a:pPr lvl="2"/>
            <a:r>
              <a:rPr lang="it-IT" dirty="0"/>
              <a:t>Sistema di test per </a:t>
            </a:r>
            <a:r>
              <a:rPr lang="it-IT" dirty="0" err="1"/>
              <a:t>burn</a:t>
            </a:r>
            <a:r>
              <a:rPr lang="it-IT" dirty="0"/>
              <a:t>-in moduli Outer </a:t>
            </a:r>
            <a:r>
              <a:rPr lang="it-IT" dirty="0" err="1"/>
              <a:t>Tracker</a:t>
            </a:r>
            <a:endParaRPr lang="it-IT" dirty="0"/>
          </a:p>
          <a:p>
            <a:pPr lvl="2"/>
            <a:r>
              <a:rPr lang="it-IT" dirty="0"/>
              <a:t>Integrazione moduli Outer </a:t>
            </a:r>
            <a:r>
              <a:rPr lang="it-IT" dirty="0" err="1"/>
              <a:t>Tracker</a:t>
            </a:r>
            <a:r>
              <a:rPr lang="it-IT" dirty="0"/>
              <a:t> su meccanica</a:t>
            </a:r>
          </a:p>
          <a:p>
            <a:pPr lvl="3"/>
            <a:r>
              <a:rPr lang="it-IT" dirty="0"/>
              <a:t>Studio contatto termico</a:t>
            </a:r>
          </a:p>
          <a:p>
            <a:pPr lvl="3"/>
            <a:r>
              <a:rPr lang="it-IT" dirty="0"/>
              <a:t>Preparazione infrastrutture in camera climatica</a:t>
            </a:r>
          </a:p>
          <a:p>
            <a:pPr lvl="3"/>
            <a:r>
              <a:rPr lang="it-IT" dirty="0"/>
              <a:t>Messa in funzione sistema di raffreddamento a CO</a:t>
            </a:r>
            <a:r>
              <a:rPr lang="it-IT" baseline="-25000" dirty="0"/>
              <a:t>2</a:t>
            </a:r>
            <a:r>
              <a:rPr lang="it-IT" dirty="0"/>
              <a:t> (MARTA)</a:t>
            </a:r>
          </a:p>
          <a:p>
            <a:pPr lvl="2"/>
            <a:r>
              <a:rPr lang="it-IT" dirty="0"/>
              <a:t>Sistema di acquisizione dati tracciatore</a:t>
            </a:r>
          </a:p>
          <a:p>
            <a:pPr lvl="3"/>
            <a:r>
              <a:rPr lang="it-IT" dirty="0"/>
              <a:t>Sviluppo firmware</a:t>
            </a:r>
          </a:p>
          <a:p>
            <a:pPr lvl="3"/>
            <a:r>
              <a:rPr lang="it-IT" dirty="0"/>
              <a:t>Contributo a sviluppo e produzione schede ATCA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031E92F-831D-7B49-B408-BEE2EF13D3CD}"/>
              </a:ext>
            </a:extLst>
          </p:cNvPr>
          <p:cNvSpPr txBox="1">
            <a:spLocks/>
          </p:cNvSpPr>
          <p:nvPr/>
        </p:nvSpPr>
        <p:spPr>
          <a:xfrm>
            <a:off x="6057900" y="3804689"/>
            <a:ext cx="5612525" cy="2969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FF0000"/>
                </a:solidFill>
              </a:rPr>
              <a:t>Analisi di fisica a Pisa</a:t>
            </a:r>
          </a:p>
          <a:p>
            <a:pPr lvl="1"/>
            <a:r>
              <a:rPr lang="it-IT" dirty="0"/>
              <a:t>Pubblicazione «evidenza H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>
                <a:latin typeface="Symbol" pitchFamily="2" charset="2"/>
                <a:sym typeface="Wingdings" pitchFamily="2" charset="2"/>
              </a:rPr>
              <a:t>mm</a:t>
            </a:r>
            <a:r>
              <a:rPr lang="it-IT" dirty="0">
                <a:sym typeface="Wingdings" pitchFamily="2" charset="2"/>
              </a:rPr>
              <a:t>»</a:t>
            </a:r>
            <a:r>
              <a:rPr lang="it-IT" dirty="0">
                <a:latin typeface="Symbol" pitchFamily="2" charset="2"/>
                <a:sym typeface="Wingdings" pitchFamily="2" charset="2"/>
              </a:rPr>
              <a:t> </a:t>
            </a:r>
            <a:r>
              <a:rPr lang="it-IT" dirty="0">
                <a:sym typeface="Wingdings" pitchFamily="2" charset="2"/>
              </a:rPr>
              <a:t>10.1007/JHEP01(2021)148</a:t>
            </a:r>
            <a:endParaRPr lang="it-IT" dirty="0"/>
          </a:p>
          <a:p>
            <a:pPr lvl="1"/>
            <a:r>
              <a:rPr lang="it-IT" dirty="0"/>
              <a:t>Analisi in corso:</a:t>
            </a:r>
          </a:p>
          <a:p>
            <a:pPr lvl="2"/>
            <a:r>
              <a:rPr lang="it-IT" dirty="0" err="1"/>
              <a:t>Vector</a:t>
            </a:r>
            <a:r>
              <a:rPr lang="it-IT" dirty="0"/>
              <a:t> </a:t>
            </a:r>
            <a:r>
              <a:rPr lang="it-IT" dirty="0" err="1"/>
              <a:t>Boson</a:t>
            </a:r>
            <a:r>
              <a:rPr lang="it-IT" dirty="0"/>
              <a:t> Fusion con fotoni nello stato finale</a:t>
            </a:r>
          </a:p>
          <a:p>
            <a:pPr lvl="2"/>
            <a:r>
              <a:rPr lang="it-IT" dirty="0">
                <a:sym typeface="Wingdings" pitchFamily="2" charset="2"/>
              </a:rPr>
              <a:t>Misura massa bosone </a:t>
            </a:r>
            <a:r>
              <a:rPr lang="it-IT" dirty="0" err="1">
                <a:sym typeface="Wingdings" pitchFamily="2" charset="2"/>
              </a:rPr>
              <a:t>W</a:t>
            </a:r>
            <a:endParaRPr lang="it-IT" dirty="0">
              <a:sym typeface="Wingdings" pitchFamily="2" charset="2"/>
            </a:endParaRPr>
          </a:p>
          <a:p>
            <a:pPr lvl="2"/>
            <a:r>
              <a:rPr lang="it-IT" dirty="0" err="1"/>
              <a:t>pp</a:t>
            </a:r>
            <a:r>
              <a:rPr lang="it-IT" dirty="0">
                <a:sym typeface="Wingdings" pitchFamily="2" charset="2"/>
              </a:rPr>
              <a:t> HH  </a:t>
            </a:r>
            <a:r>
              <a:rPr lang="it-IT" dirty="0" err="1">
                <a:sym typeface="Wingdings" pitchFamily="2" charset="2"/>
              </a:rPr>
              <a:t>bb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latin typeface="Symbol" pitchFamily="2" charset="2"/>
                <a:sym typeface="Wingdings" pitchFamily="2" charset="2"/>
              </a:rPr>
              <a:t>tt</a:t>
            </a:r>
            <a:endParaRPr lang="it-IT" dirty="0">
              <a:latin typeface="Symbol" pitchFamily="2" charset="2"/>
              <a:sym typeface="Wingdings" pitchFamily="2" charset="2"/>
            </a:endParaRPr>
          </a:p>
          <a:p>
            <a:pPr lvl="2"/>
            <a:r>
              <a:rPr lang="it-IT" dirty="0">
                <a:sym typeface="Wingdings" pitchFamily="2" charset="2"/>
              </a:rPr>
              <a:t>Universalità leptonica </a:t>
            </a:r>
            <a:r>
              <a:rPr lang="it-IT" dirty="0" err="1">
                <a:sym typeface="Wingdings" pitchFamily="2" charset="2"/>
              </a:rPr>
              <a:t>B</a:t>
            </a:r>
            <a:r>
              <a:rPr lang="it-IT" baseline="-25000" dirty="0" err="1">
                <a:sym typeface="Wingdings" pitchFamily="2" charset="2"/>
              </a:rPr>
              <a:t>c</a:t>
            </a:r>
            <a:r>
              <a:rPr lang="it-IT" dirty="0">
                <a:sym typeface="Wingdings" pitchFamily="2" charset="2"/>
              </a:rPr>
              <a:t>  </a:t>
            </a:r>
            <a:r>
              <a:rPr lang="it-IT" dirty="0" err="1">
                <a:sym typeface="Wingdings" pitchFamily="2" charset="2"/>
              </a:rPr>
              <a:t>J</a:t>
            </a:r>
            <a:r>
              <a:rPr lang="it-IT" dirty="0">
                <a:sym typeface="Wingdings" pitchFamily="2" charset="2"/>
              </a:rPr>
              <a:t>/</a:t>
            </a:r>
            <a:r>
              <a:rPr lang="it-IT" dirty="0">
                <a:latin typeface="Symbol" pitchFamily="2" charset="2"/>
                <a:sym typeface="Wingdings" pitchFamily="2" charset="2"/>
              </a:rPr>
              <a:t>y</a:t>
            </a:r>
            <a:r>
              <a:rPr lang="it-IT" dirty="0">
                <a:sym typeface="Wingdings" pitchFamily="2" charset="2"/>
              </a:rPr>
              <a:t> l </a:t>
            </a:r>
            <a:r>
              <a:rPr lang="it-IT" dirty="0" err="1">
                <a:latin typeface="Symbol" pitchFamily="2" charset="2"/>
                <a:sym typeface="Wingdings" pitchFamily="2" charset="2"/>
              </a:rPr>
              <a:t>n</a:t>
            </a:r>
            <a:r>
              <a:rPr lang="it-IT">
                <a:latin typeface="Symbol" pitchFamily="2" charset="2"/>
                <a:sym typeface="Wingdings" pitchFamily="2" charset="2"/>
              </a:rPr>
              <a:t> : </a:t>
            </a:r>
            <a:r>
              <a:rPr lang="it-IT">
                <a:sym typeface="Wingdings" pitchFamily="2" charset="2"/>
              </a:rPr>
              <a:t>R</a:t>
            </a:r>
            <a:r>
              <a:rPr lang="it-IT" dirty="0">
                <a:sym typeface="Wingdings" pitchFamily="2" charset="2"/>
              </a:rPr>
              <a:t>(</a:t>
            </a:r>
            <a:r>
              <a:rPr lang="it-IT" dirty="0" err="1">
                <a:sym typeface="Wingdings" pitchFamily="2" charset="2"/>
              </a:rPr>
              <a:t>J</a:t>
            </a:r>
            <a:r>
              <a:rPr lang="it-IT" dirty="0">
                <a:sym typeface="Wingdings" pitchFamily="2" charset="2"/>
              </a:rPr>
              <a:t>/</a:t>
            </a:r>
            <a:r>
              <a:rPr lang="it-IT" dirty="0">
                <a:latin typeface="Symbol" pitchFamily="2" charset="2"/>
                <a:sym typeface="Wingdings" pitchFamily="2" charset="2"/>
              </a:rPr>
              <a:t>y</a:t>
            </a:r>
            <a:r>
              <a:rPr lang="it-IT" dirty="0">
                <a:sym typeface="Wingdings" pitchFamily="2" charset="2"/>
              </a:rPr>
              <a:t>)</a:t>
            </a:r>
            <a:endParaRPr lang="it-IT" dirty="0">
              <a:latin typeface="Symbol" pitchFamily="2" charset="2"/>
              <a:sym typeface="Wingdings" pitchFamily="2" charset="2"/>
            </a:endParaRPr>
          </a:p>
          <a:p>
            <a:pPr lvl="2"/>
            <a:r>
              <a:rPr lang="it-IT" dirty="0"/>
              <a:t>Ricerca </a:t>
            </a:r>
            <a:r>
              <a:rPr lang="it-IT" dirty="0" err="1"/>
              <a:t>Z</a:t>
            </a:r>
            <a:r>
              <a:rPr lang="it-IT" dirty="0"/>
              <a:t>(</a:t>
            </a:r>
            <a:r>
              <a:rPr lang="it-IT" dirty="0" err="1"/>
              <a:t>ll</a:t>
            </a:r>
            <a:r>
              <a:rPr lang="it-IT" dirty="0"/>
              <a:t>)+X e </a:t>
            </a:r>
            <a:r>
              <a:rPr lang="it-IT" dirty="0" err="1"/>
              <a:t>fotone+X</a:t>
            </a:r>
            <a:r>
              <a:rPr lang="it-IT" dirty="0"/>
              <a:t> con PPS </a:t>
            </a:r>
          </a:p>
          <a:p>
            <a:pPr lvl="1"/>
            <a:r>
              <a:rPr lang="it-IT" dirty="0"/>
              <a:t>4 tesi dottorato/perfezionamento e 2 tesi magistrali negli ultimi 12 mesi</a:t>
            </a:r>
          </a:p>
          <a:p>
            <a:pPr lvl="2"/>
            <a:r>
              <a:rPr lang="it-IT" dirty="0">
                <a:hlinkClick r:id="rId2"/>
              </a:rPr>
              <a:t>http://cms.pi.infn.it/index.php?option=com_content&amp;view=article&amp;id=40&amp;Itemid=158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11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8C7B-0338-3943-8164-0C5DB332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it-IT" dirty="0"/>
              <a:t>Gruppo CMS Pisa: </a:t>
            </a:r>
            <a:r>
              <a:rPr lang="it-IT" dirty="0">
                <a:hlinkClick r:id="rId2"/>
              </a:rPr>
              <a:t>http://cms.pi.infn.it</a:t>
            </a:r>
            <a:r>
              <a:rPr lang="it-IT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81544-AE8D-874C-BB56-299981E6E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656"/>
            <a:ext cx="10515600" cy="911800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18 fisici staff, 5 (fisici) +2 (ingegneri) </a:t>
            </a:r>
            <a:r>
              <a:rPr lang="it-IT" dirty="0" err="1"/>
              <a:t>postdoc</a:t>
            </a:r>
            <a:r>
              <a:rPr lang="it-IT"/>
              <a:t>, 4 </a:t>
            </a:r>
            <a:r>
              <a:rPr lang="it-IT" dirty="0"/>
              <a:t>dottorandi, 9 tecnologi staff (5-50%)</a:t>
            </a:r>
          </a:p>
          <a:p>
            <a:pPr lvl="1"/>
            <a:r>
              <a:rPr lang="it-IT" dirty="0"/>
              <a:t>~30 FTE (CMS+fase2_CMS+attività affini)</a:t>
            </a:r>
          </a:p>
          <a:p>
            <a:pPr lvl="1"/>
            <a:r>
              <a:rPr lang="it-IT" dirty="0"/>
              <a:t>2 nuovi laureandi</a:t>
            </a:r>
          </a:p>
          <a:p>
            <a:pPr lvl="1"/>
            <a:r>
              <a:rPr lang="en-US" u="sng" dirty="0">
                <a:hlinkClick r:id="rId3"/>
              </a:rPr>
              <a:t>http://cms.pi.infn.it/index.php?option=com_content&amp;view=article&amp;id=11&amp;Itemid=117</a:t>
            </a:r>
            <a:r>
              <a:rPr lang="en-US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913747-CBEB-7440-98EF-08953B3D4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34131"/>
              </p:ext>
            </p:extLst>
          </p:nvPr>
        </p:nvGraphicFramePr>
        <p:xfrm>
          <a:off x="155857" y="2145415"/>
          <a:ext cx="2766945" cy="4351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238">
                  <a:extLst>
                    <a:ext uri="{9D8B030D-6E8A-4147-A177-3AD203B41FA5}">
                      <a16:colId xmlns:a16="http://schemas.microsoft.com/office/drawing/2014/main" val="619159156"/>
                    </a:ext>
                  </a:extLst>
                </a:gridCol>
                <a:gridCol w="412464">
                  <a:extLst>
                    <a:ext uri="{9D8B030D-6E8A-4147-A177-3AD203B41FA5}">
                      <a16:colId xmlns:a16="http://schemas.microsoft.com/office/drawing/2014/main" val="3828453723"/>
                    </a:ext>
                  </a:extLst>
                </a:gridCol>
                <a:gridCol w="438243">
                  <a:extLst>
                    <a:ext uri="{9D8B030D-6E8A-4147-A177-3AD203B41FA5}">
                      <a16:colId xmlns:a16="http://schemas.microsoft.com/office/drawing/2014/main" val="2429445195"/>
                    </a:ext>
                  </a:extLst>
                </a:gridCol>
              </a:tblGrid>
              <a:tr h="7921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Cognome</a:t>
                      </a:r>
                      <a:r>
                        <a:rPr lang="en-GB" sz="1100" u="none" strike="noStrike" dirty="0">
                          <a:effectLst/>
                        </a:rPr>
                        <a:t> Nome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FTE CMS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FTE fase2_CMS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8669110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Arezzini Silvia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458897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Azzurri Paolo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83705379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Bagliesi Giuseppe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5671230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Basti Andrea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40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0485571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Beccherle Roberto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5303408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Bertacchi Valerio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50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50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3861224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Bianchini Lorenzo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2669399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Boccali Tommaso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25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3540693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Bossini Edoardo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9717487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Castaldi Rino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9988994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Ciampa Alberto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50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70414728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Ciocci Maria Agnese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70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02795841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D'Amante Valeria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80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0755011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Dell'Orso Roberto</a:t>
                      </a:r>
                      <a:endParaRPr lang="en-GB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25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52486117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Donato Silvio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90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4680604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Figueiredo Diego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2093504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Giassi Alessandro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70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30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879628"/>
                  </a:ext>
                </a:extLst>
              </a:tr>
              <a:tr h="183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Ligabue Franco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60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>
                          <a:effectLst/>
                        </a:rPr>
                        <a:t>10</a:t>
                      </a:r>
                      <a:endParaRPr lang="en-IT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1195960"/>
                  </a:ext>
                </a:extLst>
              </a:tr>
              <a:tr h="19517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Magazzu' Guido</a:t>
                      </a:r>
                      <a:endParaRPr lang="en-GB" sz="11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100" u="none" strike="noStrike">
                          <a:effectLst/>
                        </a:rPr>
                        <a:t> </a:t>
                      </a:r>
                      <a:endParaRPr lang="en-IT" sz="11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u="none" strike="noStrike" dirty="0">
                          <a:effectLst/>
                        </a:rPr>
                        <a:t>40</a:t>
                      </a:r>
                      <a:endParaRPr lang="en-IT" sz="1100" b="0" i="0" u="none" strike="noStrike" dirty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661170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4AED16-51EB-D448-BEBD-861CB1CF9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801479"/>
              </p:ext>
            </p:extLst>
          </p:nvPr>
        </p:nvGraphicFramePr>
        <p:xfrm>
          <a:off x="3133650" y="2145413"/>
          <a:ext cx="2962350" cy="4351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1566">
                  <a:extLst>
                    <a:ext uri="{9D8B030D-6E8A-4147-A177-3AD203B41FA5}">
                      <a16:colId xmlns:a16="http://schemas.microsoft.com/office/drawing/2014/main" val="522107148"/>
                    </a:ext>
                  </a:extLst>
                </a:gridCol>
                <a:gridCol w="441592">
                  <a:extLst>
                    <a:ext uri="{9D8B030D-6E8A-4147-A177-3AD203B41FA5}">
                      <a16:colId xmlns:a16="http://schemas.microsoft.com/office/drawing/2014/main" val="864744766"/>
                    </a:ext>
                  </a:extLst>
                </a:gridCol>
                <a:gridCol w="469192">
                  <a:extLst>
                    <a:ext uri="{9D8B030D-6E8A-4147-A177-3AD203B41FA5}">
                      <a16:colId xmlns:a16="http://schemas.microsoft.com/office/drawing/2014/main" val="3696082516"/>
                    </a:ext>
                  </a:extLst>
                </a:gridCol>
              </a:tblGrid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Manca Elisabetta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105289"/>
                  </a:ext>
                </a:extLst>
              </a:tr>
              <a:tr h="208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Massa Maurizio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8506216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Mazzoni Enrico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35</a:t>
                      </a:r>
                      <a:endParaRPr lang="en-IT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0853124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Messineo Alberto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40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40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6718528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Moggi Andrea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</a:t>
                      </a:r>
                      <a:endParaRPr lang="en-IT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5951270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Monda Danilo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8617451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Palla Fabrizio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25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45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48483298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Parolia Shubhi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60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40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8487638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Prosperi Paolo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1233598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Raffaelli Fabrizio</a:t>
                      </a:r>
                      <a:endParaRPr lang="en-GB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20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2946145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Ramirez Sanchez Gabriel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90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5064793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Rizzi Andrea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75</a:t>
                      </a:r>
                      <a:endParaRPr lang="en-IT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15</a:t>
                      </a:r>
                      <a:endParaRPr lang="en-IT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817345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Rolandi Luigi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80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5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5983416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Roy Chowdhury Suvankar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80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20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212909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Scribano Angelo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5951644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Spagnolo Paolo</a:t>
                      </a:r>
                      <a:endParaRPr lang="en-GB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60</a:t>
                      </a:r>
                      <a:endParaRPr lang="en-IT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20</a:t>
                      </a:r>
                      <a:endParaRPr lang="en-IT" sz="1200" b="0" i="0" u="none" strike="noStrike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5036446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Tenchini Roberto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70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20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380013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Tonelli Guido Emilio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6287688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Turini Nicola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100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602024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Venturi Andrea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30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70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1212532"/>
                  </a:ext>
                </a:extLst>
              </a:tr>
              <a:tr h="196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Verdini Piero Giorgio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60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>
                          <a:effectLst/>
                        </a:rPr>
                        <a:t>35</a:t>
                      </a:r>
                      <a:endParaRPr lang="en-IT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4542183"/>
                  </a:ext>
                </a:extLst>
              </a:tr>
              <a:tr h="208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Zagaria Sabino</a:t>
                      </a:r>
                      <a:endParaRPr lang="en-GB" sz="1200" b="0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1200" u="none" strike="noStrike">
                          <a:effectLst/>
                        </a:rPr>
                        <a:t> </a:t>
                      </a:r>
                      <a:endParaRPr lang="en-IT" sz="1200" b="0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200" u="none" strike="noStrike" dirty="0">
                          <a:effectLst/>
                        </a:rPr>
                        <a:t>100</a:t>
                      </a:r>
                      <a:endParaRPr lang="en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723270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166C421-2704-A742-B4C2-7801BA079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08886"/>
              </p:ext>
            </p:extLst>
          </p:nvPr>
        </p:nvGraphicFramePr>
        <p:xfrm>
          <a:off x="6547945" y="2145413"/>
          <a:ext cx="5204419" cy="4510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7297">
                  <a:extLst>
                    <a:ext uri="{9D8B030D-6E8A-4147-A177-3AD203B41FA5}">
                      <a16:colId xmlns:a16="http://schemas.microsoft.com/office/drawing/2014/main" val="2597203748"/>
                    </a:ext>
                  </a:extLst>
                </a:gridCol>
                <a:gridCol w="3577122">
                  <a:extLst>
                    <a:ext uri="{9D8B030D-6E8A-4147-A177-3AD203B41FA5}">
                      <a16:colId xmlns:a16="http://schemas.microsoft.com/office/drawing/2014/main" val="769238433"/>
                    </a:ext>
                  </a:extLst>
                </a:gridCol>
              </a:tblGrid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Cognome</a:t>
                      </a:r>
                      <a:r>
                        <a:rPr lang="en-GB" sz="1100" u="none" strike="noStrike" dirty="0">
                          <a:effectLst/>
                        </a:rPr>
                        <a:t> Nome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Ruolo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9952530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Rizzi Andrea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CMS Physics Coordinator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157945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Boccali</a:t>
                      </a:r>
                      <a:r>
                        <a:rPr lang="en-GB" sz="1100" u="none" strike="noStrike" dirty="0">
                          <a:effectLst/>
                        </a:rPr>
                        <a:t> Tommaso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Deputy Upgrade Coordinator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4511219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Donato Silvio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Trigger Coordinator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49836031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Venturi Andrea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Tracker Upgrade Coordinator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2851971"/>
                  </a:ext>
                </a:extLst>
              </a:tr>
              <a:tr h="31930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Dell'Orso Roberto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Inner Tracker Barrel (TBPX) upgrade coordinator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2686926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Bagliesi Giuseppe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Coordinatore Facility Services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8921006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Turini Nicola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Timing detector coordinator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104903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Turini Nicola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PPS upgrade working group co-convener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6445683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Bossini Edoardo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Timing detector deputy coordinator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726978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Figueiredo Diego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PPS operation deputy coordinator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2585426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Azzurri Paolo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LHC EW WG convener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2669455"/>
                  </a:ext>
                </a:extLst>
              </a:tr>
              <a:tr h="305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Verdini Piero Giorgio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Coordinatore gruppo di lavoro del sistema di sicurezza del Tracker (Tracker DSS WG)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9389724"/>
                  </a:ext>
                </a:extLst>
              </a:tr>
              <a:tr h="305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Verdini Piero Giorgio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Coordinatore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gruppo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en-GB" sz="1100" u="none" strike="noStrike" dirty="0" err="1">
                          <a:effectLst/>
                        </a:rPr>
                        <a:t>lavoro</a:t>
                      </a:r>
                      <a:r>
                        <a:rPr lang="en-GB" sz="1100" u="none" strike="noStrike" dirty="0">
                          <a:effectLst/>
                        </a:rPr>
                        <a:t> del </a:t>
                      </a:r>
                      <a:r>
                        <a:rPr lang="en-GB" sz="1100" u="none" strike="noStrike" dirty="0" err="1">
                          <a:effectLst/>
                        </a:rPr>
                        <a:t>sistema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en-GB" sz="1100" u="none" strike="noStrike" dirty="0" err="1">
                          <a:effectLst/>
                        </a:rPr>
                        <a:t>controllo</a:t>
                      </a:r>
                      <a:r>
                        <a:rPr lang="en-GB" sz="1100" u="none" strike="noStrike" dirty="0">
                          <a:effectLst/>
                        </a:rPr>
                        <a:t> del Tracker (Tracker DCS WG)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3688030"/>
                  </a:ext>
                </a:extLst>
              </a:tr>
              <a:tr h="305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Verdini Piero Giorgio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Coordinatore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gruppo</a:t>
                      </a:r>
                      <a:r>
                        <a:rPr lang="en-GB" sz="1100" u="none" strike="noStrike" dirty="0">
                          <a:effectLst/>
                        </a:rPr>
                        <a:t> di </a:t>
                      </a:r>
                      <a:r>
                        <a:rPr lang="en-GB" sz="1100" u="none" strike="noStrike" dirty="0" err="1">
                          <a:effectLst/>
                        </a:rPr>
                        <a:t>lavoro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alimentazione</a:t>
                      </a:r>
                      <a:r>
                        <a:rPr lang="en-GB" sz="1100" u="none" strike="noStrike" dirty="0">
                          <a:effectLst/>
                        </a:rPr>
                        <a:t>, DCS e DSS Tracker upgrade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5697806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Roy Chowdury Suvankar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Coordinatore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gruppo</a:t>
                      </a:r>
                      <a:r>
                        <a:rPr lang="en-GB" sz="1100" u="none" strike="noStrike" dirty="0">
                          <a:effectLst/>
                        </a:rPr>
                        <a:t> Tracker Data Quality Monitoring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8888297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Beccherle Roberto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Coordinatore sviluppo periferia digitale ASIC RD53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7806436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Rizzi Andrea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Coordinatore italiano integrazione Outer Tracker (uprgrade)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30359071"/>
                  </a:ext>
                </a:extLst>
              </a:tr>
              <a:tr h="305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Palla Fabrizio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Coordinatore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italiano</a:t>
                      </a:r>
                      <a:r>
                        <a:rPr lang="en-GB" sz="1100" u="none" strike="noStrike" dirty="0">
                          <a:effectLst/>
                        </a:rPr>
                        <a:t> Data Processing System Outer Tracker (upgrade)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8674968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Palla Fabrizio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Serenity Consortium co-chairperson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67464416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Basti Andrea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Coordinatore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italiano</a:t>
                      </a:r>
                      <a:r>
                        <a:rPr lang="en-GB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</a:rPr>
                        <a:t>meccanica</a:t>
                      </a:r>
                      <a:r>
                        <a:rPr lang="en-GB" sz="1100" u="none" strike="noStrike" dirty="0">
                          <a:effectLst/>
                        </a:rPr>
                        <a:t> Inner Tracker (upgrade)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6643129"/>
                  </a:ext>
                </a:extLst>
              </a:tr>
              <a:tr h="152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Mazzoni Enrico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err="1">
                          <a:effectLst/>
                        </a:rPr>
                        <a:t>Responsabile</a:t>
                      </a:r>
                      <a:r>
                        <a:rPr lang="en-GB" sz="1100" u="none" strike="noStrike" dirty="0">
                          <a:effectLst/>
                        </a:rPr>
                        <a:t> Tier-2 Pisa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099111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86780AA-2A2F-0D42-8FB4-A10520F17F9A}"/>
              </a:ext>
            </a:extLst>
          </p:cNvPr>
          <p:cNvSpPr txBox="1"/>
          <p:nvPr/>
        </p:nvSpPr>
        <p:spPr>
          <a:xfrm>
            <a:off x="439636" y="2032190"/>
            <a:ext cx="123892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Percentuali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E663BE-07A9-CD4C-B5A8-09DC2353F737}"/>
              </a:ext>
            </a:extLst>
          </p:cNvPr>
          <p:cNvSpPr txBox="1"/>
          <p:nvPr/>
        </p:nvSpPr>
        <p:spPr>
          <a:xfrm>
            <a:off x="9900745" y="1975946"/>
            <a:ext cx="154196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Responsabilità</a:t>
            </a:r>
          </a:p>
        </p:txBody>
      </p:sp>
    </p:spTree>
    <p:extLst>
      <p:ext uri="{BB962C8B-B14F-4D97-AF65-F5344CB8AC3E}">
        <p14:creationId xmlns:p14="http://schemas.microsoft.com/office/powerpoint/2010/main" val="401080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4C485-9E5A-294E-8355-F0F2BDE2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27676"/>
          </a:xfrm>
        </p:spPr>
        <p:txBody>
          <a:bodyPr/>
          <a:lstStyle/>
          <a:p>
            <a:r>
              <a:rPr lang="it-IT" dirty="0"/>
              <a:t>Richieste risorse, personale, servizi e spazi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97F57-57FF-1A45-A310-7FB307DFB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45932"/>
            <a:ext cx="5181600" cy="5231031"/>
          </a:xfrm>
        </p:spPr>
        <p:txBody>
          <a:bodyPr>
            <a:normAutofit fontScale="550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Calcolo</a:t>
            </a:r>
          </a:p>
          <a:p>
            <a:pPr lvl="1"/>
            <a:r>
              <a:rPr lang="it-IT" dirty="0"/>
              <a:t>Supporto Tier-2 Pisa come nel passato</a:t>
            </a:r>
          </a:p>
          <a:p>
            <a:pPr lvl="1"/>
            <a:r>
              <a:rPr lang="it-IT" dirty="0"/>
              <a:t>Acquisti CPU e dischi da includere nel piano acquisti 2022</a:t>
            </a:r>
          </a:p>
          <a:p>
            <a:r>
              <a:rPr lang="it-IT" dirty="0">
                <a:solidFill>
                  <a:srgbClr val="00B050"/>
                </a:solidFill>
              </a:rPr>
              <a:t>Obbiettivi 2022 per upgrade tracciatore di CMS</a:t>
            </a:r>
          </a:p>
          <a:p>
            <a:pPr lvl="1"/>
            <a:r>
              <a:rPr lang="it-IT" dirty="0">
                <a:solidFill>
                  <a:srgbClr val="00B050"/>
                </a:solidFill>
              </a:rPr>
              <a:t>Inizio costruzione meccanica Inner </a:t>
            </a:r>
            <a:r>
              <a:rPr lang="it-IT" dirty="0" err="1">
                <a:solidFill>
                  <a:srgbClr val="00B050"/>
                </a:solidFill>
              </a:rPr>
              <a:t>Tracker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barrel</a:t>
            </a:r>
            <a:r>
              <a:rPr lang="it-IT" dirty="0">
                <a:solidFill>
                  <a:srgbClr val="00B050"/>
                </a:solidFill>
              </a:rPr>
              <a:t> (TBPX) (rivelatore a pixel)</a:t>
            </a:r>
          </a:p>
          <a:p>
            <a:pPr lvl="1"/>
            <a:r>
              <a:rPr lang="it-IT" dirty="0">
                <a:solidFill>
                  <a:srgbClr val="00B050"/>
                </a:solidFill>
              </a:rPr>
              <a:t>Inizio test dei moduli Outer </a:t>
            </a:r>
            <a:r>
              <a:rPr lang="it-IT" dirty="0" err="1">
                <a:solidFill>
                  <a:srgbClr val="00B050"/>
                </a:solidFill>
              </a:rPr>
              <a:t>Tracker</a:t>
            </a:r>
            <a:r>
              <a:rPr lang="it-IT" dirty="0">
                <a:solidFill>
                  <a:srgbClr val="00B050"/>
                </a:solidFill>
              </a:rPr>
              <a:t> e integrazione sulle strutture meccaniche</a:t>
            </a:r>
          </a:p>
          <a:p>
            <a:r>
              <a:rPr lang="it-IT" dirty="0">
                <a:solidFill>
                  <a:srgbClr val="0070C0"/>
                </a:solidFill>
              </a:rPr>
              <a:t>Infrastrutture da gestire e utilizzare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Camera climatica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Macchina a raggi-X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Sistema di raffreddamento bi-fase a CO</a:t>
            </a:r>
            <a:r>
              <a:rPr lang="it-IT" baseline="-25000" dirty="0">
                <a:solidFill>
                  <a:srgbClr val="0070C0"/>
                </a:solidFill>
              </a:rPr>
              <a:t>2</a:t>
            </a:r>
            <a:r>
              <a:rPr lang="it-IT" dirty="0">
                <a:solidFill>
                  <a:srgbClr val="0070C0"/>
                </a:solidFill>
              </a:rPr>
              <a:t> (MARTA)</a:t>
            </a:r>
          </a:p>
          <a:p>
            <a:pPr>
              <a:buFont typeface="Wingdings" pitchFamily="2" charset="2"/>
              <a:buChar char="à"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Alte Tecnologie</a:t>
            </a:r>
            <a:r>
              <a:rPr lang="it-IT" dirty="0">
                <a:sym typeface="Wingdings" pitchFamily="2" charset="2"/>
              </a:rPr>
              <a:t>: 2 FTE (Balestri, </a:t>
            </a:r>
            <a:r>
              <a:rPr lang="it-IT" dirty="0" err="1">
                <a:sym typeface="Wingdings" pitchFamily="2" charset="2"/>
              </a:rPr>
              <a:t>Petragnani</a:t>
            </a:r>
            <a:r>
              <a:rPr lang="it-IT" dirty="0">
                <a:sym typeface="Wingdings" pitchFamily="2" charset="2"/>
              </a:rPr>
              <a:t>, </a:t>
            </a:r>
            <a:r>
              <a:rPr lang="it-IT" dirty="0" err="1">
                <a:sym typeface="Wingdings" pitchFamily="2" charset="2"/>
              </a:rPr>
              <a:t>Ceccanti</a:t>
            </a:r>
            <a:r>
              <a:rPr lang="it-IT" dirty="0">
                <a:sym typeface="Wingdings" pitchFamily="2" charset="2"/>
              </a:rPr>
              <a:t>, </a:t>
            </a:r>
            <a:r>
              <a:rPr lang="it-IT" dirty="0" err="1">
                <a:sym typeface="Wingdings" pitchFamily="2" charset="2"/>
              </a:rPr>
              <a:t>Mammini</a:t>
            </a:r>
            <a:r>
              <a:rPr lang="it-IT" dirty="0">
                <a:sym typeface="Wingdings" pitchFamily="2" charset="2"/>
              </a:rPr>
              <a:t>, Minuti)</a:t>
            </a:r>
          </a:p>
          <a:p>
            <a:pPr lvl="1"/>
            <a:r>
              <a:rPr lang="it-IT" dirty="0">
                <a:sym typeface="Wingdings" pitchFamily="2" charset="2"/>
              </a:rPr>
              <a:t>Operazioni camera climatica</a:t>
            </a:r>
          </a:p>
          <a:p>
            <a:pPr lvl="1"/>
            <a:r>
              <a:rPr lang="it-IT" dirty="0">
                <a:sym typeface="Wingdings" pitchFamily="2" charset="2"/>
              </a:rPr>
              <a:t>Operazioni sistema di raffreddamento a CO</a:t>
            </a:r>
            <a:r>
              <a:rPr lang="it-IT" baseline="-25000" dirty="0">
                <a:sym typeface="Wingdings" pitchFamily="2" charset="2"/>
              </a:rPr>
              <a:t>2</a:t>
            </a:r>
            <a:endParaRPr lang="it-IT" dirty="0">
              <a:sym typeface="Wingdings" pitchFamily="2" charset="2"/>
            </a:endParaRPr>
          </a:p>
          <a:p>
            <a:pPr lvl="1"/>
            <a:r>
              <a:rPr lang="it-IT" dirty="0">
                <a:sym typeface="Wingdings" pitchFamily="2" charset="2"/>
              </a:rPr>
              <a:t>Incollaggi, lavorazioni e misure per meccanica Inner </a:t>
            </a:r>
            <a:r>
              <a:rPr lang="it-IT" dirty="0" err="1">
                <a:sym typeface="Wingdings" pitchFamily="2" charset="2"/>
              </a:rPr>
              <a:t>Tracker</a:t>
            </a:r>
            <a:endParaRPr lang="it-IT" dirty="0">
              <a:sym typeface="Wingdings" pitchFamily="2" charset="2"/>
            </a:endParaRPr>
          </a:p>
          <a:p>
            <a:pPr lvl="1"/>
            <a:r>
              <a:rPr lang="it-IT" dirty="0">
                <a:sym typeface="Wingdings" pitchFamily="2" charset="2"/>
              </a:rPr>
              <a:t>Installazione moduli Outer </a:t>
            </a:r>
            <a:r>
              <a:rPr lang="it-IT" dirty="0" err="1">
                <a:sym typeface="Wingdings" pitchFamily="2" charset="2"/>
              </a:rPr>
              <a:t>Tracker</a:t>
            </a:r>
            <a:r>
              <a:rPr lang="it-IT" dirty="0">
                <a:sym typeface="Wingdings" pitchFamily="2" charset="2"/>
              </a:rPr>
              <a:t> su strutture meccaniche</a:t>
            </a:r>
          </a:p>
          <a:p>
            <a:pPr lvl="1"/>
            <a:r>
              <a:rPr lang="it-IT" dirty="0">
                <a:sym typeface="Wingdings" pitchFamily="2" charset="2"/>
              </a:rPr>
              <a:t>Manutenzione sistema di test a freddo per moduli Outer </a:t>
            </a:r>
            <a:r>
              <a:rPr lang="it-IT" dirty="0" err="1">
                <a:sym typeface="Wingdings" pitchFamily="2" charset="2"/>
              </a:rPr>
              <a:t>Tracker</a:t>
            </a:r>
            <a:endParaRPr lang="it-IT" dirty="0">
              <a:sym typeface="Wingdings" pitchFamily="2" charset="2"/>
            </a:endParaRPr>
          </a:p>
          <a:p>
            <a:pPr lvl="1"/>
            <a:r>
              <a:rPr lang="it-IT" dirty="0">
                <a:sym typeface="Wingdings" pitchFamily="2" charset="2"/>
              </a:rPr>
              <a:t>Sviluppo firmware schede ATCA sistema di acquisizione del tracciatore</a:t>
            </a:r>
          </a:p>
          <a:p>
            <a:pPr lvl="1"/>
            <a:endParaRPr lang="it-IT" dirty="0">
              <a:sym typeface="Wingdings" pitchFamily="2" charset="2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3382E-6CF4-3245-B0DD-3DFE8AD00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45932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 Progettazione meccanica</a:t>
            </a:r>
          </a:p>
          <a:p>
            <a:pPr lvl="1"/>
            <a:r>
              <a:rPr lang="it-IT" dirty="0">
                <a:sym typeface="Wingdings" pitchFamily="2" charset="2"/>
              </a:rPr>
              <a:t>Disegno ed esecuzione meccanica TBPX</a:t>
            </a:r>
          </a:p>
          <a:p>
            <a:pPr lvl="1"/>
            <a:r>
              <a:rPr lang="it-IT" dirty="0">
                <a:sym typeface="Wingdings" pitchFamily="2" charset="2"/>
              </a:rPr>
              <a:t>Disegno ed esecuzione strumentazione per integrazione moduli Outer </a:t>
            </a:r>
            <a:r>
              <a:rPr lang="it-IT" dirty="0" err="1">
                <a:sym typeface="Wingdings" pitchFamily="2" charset="2"/>
              </a:rPr>
              <a:t>Tracker</a:t>
            </a:r>
            <a:r>
              <a:rPr lang="it-IT" dirty="0">
                <a:sym typeface="Wingdings" pitchFamily="2" charset="2"/>
              </a:rPr>
              <a:t> e test anelli Outer </a:t>
            </a:r>
            <a:r>
              <a:rPr lang="it-IT" dirty="0" err="1">
                <a:sym typeface="Wingdings" pitchFamily="2" charset="2"/>
              </a:rPr>
              <a:t>Tracker</a:t>
            </a:r>
            <a:endParaRPr lang="it-IT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Officina meccanica</a:t>
            </a:r>
          </a:p>
          <a:p>
            <a:pPr lvl="1"/>
            <a:r>
              <a:rPr lang="it-IT" dirty="0">
                <a:sym typeface="Wingdings" pitchFamily="2" charset="2"/>
              </a:rPr>
              <a:t>Produzioni parti in supporto ad attività elencate sopra</a:t>
            </a:r>
          </a:p>
          <a:p>
            <a:pPr lvl="1"/>
            <a:r>
              <a:rPr lang="it-IT" dirty="0"/>
              <a:t>Lavorazioni 2021 simili a quelle 2022</a:t>
            </a:r>
          </a:p>
          <a:p>
            <a:pPr lvl="2"/>
            <a:r>
              <a:rPr lang="it-IT" dirty="0"/>
              <a:t>~22 settimane/persona negli ultimi 12 mesi</a:t>
            </a:r>
          </a:p>
          <a:p>
            <a:pPr lvl="2"/>
            <a:r>
              <a:rPr lang="it-IT" dirty="0"/>
              <a:t>Priorità più alta in alcuni casi per rispettare piani CMS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 Servizio elettronica</a:t>
            </a:r>
          </a:p>
          <a:p>
            <a:pPr lvl="1"/>
            <a:r>
              <a:rPr lang="it-IT" dirty="0">
                <a:sym typeface="Wingdings" pitchFamily="2" charset="2"/>
              </a:rPr>
              <a:t>Lavorazioni minori per sistemi di test elencati qui sopra</a:t>
            </a:r>
          </a:p>
          <a:p>
            <a:pPr lvl="2"/>
            <a:r>
              <a:rPr lang="it-IT" dirty="0">
                <a:sym typeface="Wingdings" pitchFamily="2" charset="2"/>
              </a:rPr>
              <a:t>Montaggi per cavi e pannelli sistema di alimentazione moduli </a:t>
            </a:r>
          </a:p>
          <a:p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Spazi</a:t>
            </a:r>
          </a:p>
          <a:p>
            <a:pPr lvl="1"/>
            <a:r>
              <a:rPr lang="it-IT" dirty="0">
                <a:sym typeface="Wingdings" pitchFamily="2" charset="2"/>
              </a:rPr>
              <a:t>Laboratori di CMS: 2 stanze ad uso esclusivo</a:t>
            </a:r>
          </a:p>
          <a:p>
            <a:pPr lvl="1"/>
            <a:r>
              <a:rPr lang="it-IT" dirty="0">
                <a:sym typeface="Wingdings" pitchFamily="2" charset="2"/>
              </a:rPr>
              <a:t>Camere pulite: spazi per test moduli, integrazione, test e stoccaggio strutture </a:t>
            </a:r>
            <a:r>
              <a:rPr lang="it-IT" dirty="0" err="1">
                <a:sym typeface="Wingdings" pitchFamily="2" charset="2"/>
              </a:rPr>
              <a:t>meccaniche+moduli</a:t>
            </a:r>
            <a:r>
              <a:rPr lang="it-IT" dirty="0">
                <a:sym typeface="Wingdings" pitchFamily="2" charset="2"/>
              </a:rPr>
              <a:t> Outer </a:t>
            </a:r>
            <a:r>
              <a:rPr lang="it-IT" dirty="0" err="1">
                <a:sym typeface="Wingdings" pitchFamily="2" charset="2"/>
              </a:rPr>
              <a:t>Tracker</a:t>
            </a:r>
            <a:endParaRPr lang="it-IT" dirty="0">
              <a:sym typeface="Wingdings" pitchFamily="2" charset="2"/>
            </a:endParaRPr>
          </a:p>
          <a:p>
            <a:pPr lvl="1"/>
            <a:r>
              <a:rPr lang="it-IT" dirty="0">
                <a:sym typeface="Wingdings" pitchFamily="2" charset="2"/>
              </a:rPr>
              <a:t>Camere pulite: spazi per assemblaggio prototipi moduli Inner </a:t>
            </a:r>
            <a:r>
              <a:rPr lang="it-IT" dirty="0" err="1">
                <a:sym typeface="Wingdings" pitchFamily="2" charset="2"/>
              </a:rPr>
              <a:t>Tracker</a:t>
            </a:r>
            <a:r>
              <a:rPr lang="it-IT" dirty="0">
                <a:sym typeface="Wingdings" pitchFamily="2" charset="2"/>
              </a:rPr>
              <a:t> e macchina a raggi X</a:t>
            </a:r>
          </a:p>
          <a:p>
            <a:pPr lvl="1"/>
            <a:r>
              <a:rPr lang="it-IT" dirty="0">
                <a:sym typeface="Wingdings" pitchFamily="2" charset="2"/>
              </a:rPr>
              <a:t>Camera climatica </a:t>
            </a:r>
          </a:p>
          <a:p>
            <a:pPr lvl="1"/>
            <a:r>
              <a:rPr lang="it-IT" dirty="0">
                <a:sym typeface="Wingdings" pitchFamily="2" charset="2"/>
              </a:rPr>
              <a:t>Locale tecnico per installazione e funzionamento MARTA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151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996</Words>
  <Application>Microsoft Macintosh PowerPoint</Application>
  <PresentationFormat>Widescreen</PresentationFormat>
  <Paragraphs>254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Office Theme</vt:lpstr>
      <vt:lpstr>Preventivi 2022 CMS</vt:lpstr>
      <vt:lpstr>CMS e Pisa</vt:lpstr>
      <vt:lpstr>Gruppo CMS Pisa: http://cms.pi.infn.it </vt:lpstr>
      <vt:lpstr>Richieste risorse, personale, servizi e spazi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Preventivi 2022 CMS</dc:title>
  <dc:creator>Andrea Venturi</dc:creator>
  <cp:lastModifiedBy>Andrea Venturi</cp:lastModifiedBy>
  <cp:revision>19</cp:revision>
  <dcterms:created xsi:type="dcterms:W3CDTF">2021-06-26T09:36:10Z</dcterms:created>
  <dcterms:modified xsi:type="dcterms:W3CDTF">2021-06-29T06:27:36Z</dcterms:modified>
</cp:coreProperties>
</file>