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270" r:id="rId3"/>
    <p:sldId id="278" r:id="rId4"/>
    <p:sldId id="275" r:id="rId5"/>
    <p:sldId id="272" r:id="rId6"/>
    <p:sldId id="279" r:id="rId7"/>
    <p:sldId id="274" r:id="rId8"/>
    <p:sldId id="267" r:id="rId9"/>
    <p:sldId id="280" r:id="rId10"/>
    <p:sldId id="281" r:id="rId11"/>
    <p:sldId id="268" r:id="rId12"/>
    <p:sldId id="269" r:id="rId13"/>
    <p:sldId id="266" r:id="rId14"/>
    <p:sldId id="265" r:id="rId15"/>
    <p:sldId id="261" r:id="rId16"/>
    <p:sldId id="256" r:id="rId17"/>
    <p:sldId id="277" r:id="rId18"/>
    <p:sldId id="264" r:id="rId19"/>
    <p:sldId id="263" r:id="rId20"/>
    <p:sldId id="260" r:id="rId21"/>
    <p:sldId id="262" r:id="rId22"/>
    <p:sldId id="257" r:id="rId23"/>
    <p:sldId id="258" r:id="rId24"/>
    <p:sldId id="259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AC4A2-0058-482C-8AAC-B5E802DB4CCD}" type="datetimeFigureOut">
              <a:rPr lang="it-IT" smtClean="0"/>
              <a:pPr/>
              <a:t>21/06/2010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1BE1D-EF36-4315-8B4E-63CA49AB10BF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1BE1D-EF36-4315-8B4E-63CA49AB10BF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686AD-4652-4871-B900-9C516340C3B0}" type="slidenum">
              <a:rPr lang="en-US"/>
              <a:pPr/>
              <a:t>10</a:t>
            </a:fld>
            <a:endParaRPr 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AB9B6-40A5-4FD7-A1C0-FEF9A29C2AE7}" type="slidenum">
              <a:rPr lang="en-US"/>
              <a:pPr/>
              <a:t>13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2E860-376A-4A6A-B61F-BC64486825C2}" type="slidenum">
              <a:rPr lang="en-US"/>
              <a:pPr/>
              <a:t>14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1BE1D-EF36-4315-8B4E-63CA49AB10BF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21/06/2010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21/06/2010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21/06/2010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21/06/2010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21/06/2010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21/06/2010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21/06/2010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2413" y="230188"/>
            <a:ext cx="8686800" cy="9350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NA62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Pisa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85794"/>
            <a:ext cx="914400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( Approvato Sett. 2009)</a:t>
            </a:r>
          </a:p>
          <a:p>
            <a:pPr marL="457200" indent="-457200" algn="ctr">
              <a:lnSpc>
                <a:spcPct val="90000"/>
              </a:lnSpc>
            </a:pPr>
            <a:endParaRPr lang="en-US" sz="2400" b="1" dirty="0" smtClean="0">
              <a:solidFill>
                <a:srgbClr val="0033CC"/>
              </a:solidFill>
              <a:latin typeface="Arial" charset="0"/>
            </a:endParaRPr>
          </a:p>
          <a:p>
            <a:pPr marL="457200" indent="-457200" algn="ctr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endParaRPr lang="en-US" sz="2400" dirty="0" smtClean="0">
              <a:latin typeface="Arial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	Due impegni principali di Pisa:</a:t>
            </a:r>
          </a:p>
          <a:p>
            <a:pPr marL="457200" indent="-457200">
              <a:lnSpc>
                <a:spcPct val="90000"/>
              </a:lnSpc>
            </a:pPr>
            <a:endParaRPr lang="en-US" sz="2400" b="1" dirty="0" smtClean="0">
              <a:solidFill>
                <a:srgbClr val="0033CC"/>
              </a:solidFill>
              <a:latin typeface="Arial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	-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TDAQ</a:t>
            </a: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 Progetto e realizzazione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	(M. Sozzi responsabile per </a:t>
            </a: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la Collab. NA62</a:t>
            </a: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) </a:t>
            </a: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endParaRPr lang="en-US" sz="2400" dirty="0" smtClean="0">
              <a:latin typeface="Arial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	- 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LAV</a:t>
            </a: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 12 Contatori di veto per fotoni a grande angolo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	(insieme a LNF, RM1, NA)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	Progettazione meccanica F. Raffaelli, S. Bianucci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	in collaboraz. con Dulach, Capoccia, Cecchetti (LNF)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6012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Time resolution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84638" y="2406560"/>
            <a:ext cx="331579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 2 GeV electrons run </a:t>
            </a:r>
          </a:p>
          <a:p>
            <a:pPr>
              <a:buFontTx/>
              <a:buChar char="•"/>
            </a:pPr>
            <a:r>
              <a:rPr lang="en-US" sz="2400" dirty="0"/>
              <a:t>Time differences </a:t>
            </a:r>
            <a:r>
              <a:rPr lang="en-US" sz="2400" dirty="0" smtClean="0"/>
              <a:t>btw 2 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subsequent </a:t>
            </a:r>
            <a:r>
              <a:rPr lang="en-US" sz="2400" dirty="0"/>
              <a:t>blocks </a:t>
            </a:r>
            <a:endParaRPr lang="en-US" sz="2400" dirty="0">
              <a:solidFill>
                <a:srgbClr val="FF3300"/>
              </a:solidFill>
            </a:endParaRPr>
          </a:p>
          <a:p>
            <a:pPr>
              <a:buFontTx/>
              <a:buChar char="•"/>
            </a:pPr>
            <a:r>
              <a:rPr lang="en-US" sz="2400" dirty="0"/>
              <a:t> Slewing correction </a:t>
            </a:r>
          </a:p>
          <a:p>
            <a:pPr>
              <a:buFontTx/>
              <a:buChar char="•"/>
            </a:pPr>
            <a:r>
              <a:rPr lang="en-US" sz="2400" dirty="0"/>
              <a:t> Q obtained from </a:t>
            </a:r>
            <a:r>
              <a:rPr lang="en-US" sz="2400" dirty="0" smtClean="0"/>
              <a:t>time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</a:t>
            </a:r>
            <a:r>
              <a:rPr lang="en-US" sz="2400" dirty="0"/>
              <a:t>over threshold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783981" y="5445126"/>
            <a:ext cx="200464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Very preliminary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65943" y="606742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Symbol" pitchFamily="18" charset="2"/>
              </a:rPr>
              <a:t>s</a:t>
            </a:r>
            <a:r>
              <a:rPr lang="en-US" sz="2400" baseline="-25000">
                <a:solidFill>
                  <a:srgbClr val="FF3300"/>
                </a:solidFill>
              </a:rPr>
              <a:t>t </a:t>
            </a:r>
            <a:r>
              <a:rPr lang="en-US" sz="2400">
                <a:solidFill>
                  <a:srgbClr val="FF3300"/>
                </a:solidFill>
              </a:rPr>
              <a:t>singleblock=0.743/sqrt(2)=0.5 ns</a:t>
            </a:r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3"/>
          <a:srcRect l="2333" t="31152" b="3479"/>
          <a:stretch>
            <a:fillRect/>
          </a:stretch>
        </p:blipFill>
        <p:spPr bwMode="auto">
          <a:xfrm>
            <a:off x="4025412" y="836613"/>
            <a:ext cx="511858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6566389" y="1190626"/>
            <a:ext cx="2431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After slewing correction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‘Bananas’ </a:t>
            </a:r>
            <a:r>
              <a:rPr lang="en-US" b="1" dirty="0" smtClean="0">
                <a:solidFill>
                  <a:srgbClr val="FF0000"/>
                </a:solidFill>
              </a:rPr>
              <a:t>assembly (LNF)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066800"/>
            <a:ext cx="5715000" cy="4830763"/>
          </a:xfrm>
        </p:spPr>
        <p:txBody>
          <a:bodyPr>
            <a:noAutofit/>
          </a:bodyPr>
          <a:lstStyle/>
          <a:p>
            <a:pPr>
              <a:buClr>
                <a:srgbClr val="000090"/>
              </a:buClr>
            </a:pPr>
            <a:r>
              <a:rPr lang="en-US" sz="2400" dirty="0" smtClean="0"/>
              <a:t>Time required:</a:t>
            </a:r>
          </a:p>
          <a:p>
            <a:pPr lvl="1">
              <a:buClr>
                <a:srgbClr val="000090"/>
              </a:buClr>
            </a:pPr>
            <a:r>
              <a:rPr lang="en-US" sz="2400" dirty="0" smtClean="0"/>
              <a:t>1h: 2 workers (1 crane driver)</a:t>
            </a:r>
          </a:p>
          <a:p>
            <a:pPr lvl="1">
              <a:buClr>
                <a:srgbClr val="000090"/>
              </a:buClr>
            </a:pPr>
            <a:r>
              <a:rPr lang="en-US" sz="2400" dirty="0" smtClean="0"/>
              <a:t>2h: </a:t>
            </a:r>
            <a:r>
              <a:rPr lang="en-US" sz="2400" dirty="0"/>
              <a:t>1</a:t>
            </a:r>
            <a:r>
              <a:rPr lang="en-US" sz="2400" dirty="0" smtClean="0"/>
              <a:t> workers (1 crane driver)</a:t>
            </a:r>
          </a:p>
          <a:p>
            <a:pPr>
              <a:buClr>
                <a:srgbClr val="000090"/>
              </a:buClr>
            </a:pPr>
            <a:r>
              <a:rPr lang="en-US" sz="2400" dirty="0" smtClean="0"/>
              <a:t>Assembly rate during construction:</a:t>
            </a:r>
          </a:p>
          <a:p>
            <a:pPr lvl="1">
              <a:buClr>
                <a:srgbClr val="000090"/>
              </a:buClr>
            </a:pPr>
            <a:r>
              <a:rPr lang="en-US" sz="2400" dirty="0" smtClean="0"/>
              <a:t>0.9 bananas/day</a:t>
            </a:r>
          </a:p>
          <a:p>
            <a:pPr lvl="1">
              <a:buClr>
                <a:srgbClr val="000090"/>
              </a:buClr>
            </a:pPr>
            <a:r>
              <a:rPr lang="en-US" sz="2400" dirty="0" smtClean="0"/>
              <a:t>L</a:t>
            </a:r>
            <a:r>
              <a:rPr lang="en-US" sz="2400" dirty="0" err="1" smtClean="0"/>
              <a:t>imited</a:t>
            </a:r>
            <a:r>
              <a:rPr lang="en-US" sz="2400" dirty="0" smtClean="0"/>
              <a:t> by gluing speed</a:t>
            </a:r>
          </a:p>
          <a:p>
            <a:pPr marL="0" indent="0" algn="just">
              <a:buClr>
                <a:srgbClr val="000090"/>
              </a:buClr>
              <a:buNone/>
            </a:pPr>
            <a:r>
              <a:rPr lang="en-US" sz="2000" dirty="0" smtClean="0"/>
              <a:t>Time lost for rotating and storing bananas can be reduced (directly mount bananas inside the vessel.)</a:t>
            </a:r>
          </a:p>
          <a:p>
            <a:pPr marL="0" indent="0" algn="just">
              <a:buClr>
                <a:srgbClr val="000090"/>
              </a:buClr>
              <a:buNone/>
            </a:pPr>
            <a:endParaRPr dirty="0"/>
          </a:p>
        </p:txBody>
      </p:sp>
      <p:pic>
        <p:nvPicPr>
          <p:cNvPr id="4" name="Picture 3" descr="P1010122.JPG"/>
          <p:cNvPicPr>
            <a:picLocks noChangeAspect="1"/>
          </p:cNvPicPr>
          <p:nvPr/>
        </p:nvPicPr>
        <p:blipFill>
          <a:blip r:embed="rId2" cstate="print"/>
          <a:srcRect l="13406" b="6867"/>
          <a:stretch>
            <a:fillRect/>
          </a:stretch>
        </p:blipFill>
        <p:spPr>
          <a:xfrm>
            <a:off x="177800" y="3352800"/>
            <a:ext cx="3117400" cy="3352800"/>
          </a:xfrm>
          <a:prstGeom prst="rect">
            <a:avLst/>
          </a:prstGeom>
        </p:spPr>
      </p:pic>
      <p:pic>
        <p:nvPicPr>
          <p:cNvPr id="5" name="Picture 4" descr="P1010120.JPG"/>
          <p:cNvPicPr>
            <a:picLocks noChangeAspect="1"/>
          </p:cNvPicPr>
          <p:nvPr/>
        </p:nvPicPr>
        <p:blipFill>
          <a:blip r:embed="rId3" cstate="print"/>
          <a:srcRect r="4688" b="12500"/>
          <a:stretch>
            <a:fillRect/>
          </a:stretch>
        </p:blipFill>
        <p:spPr>
          <a:xfrm>
            <a:off x="177800" y="1079500"/>
            <a:ext cx="3098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Module assembly: cabling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IMG_3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077" y="1066800"/>
            <a:ext cx="5273309" cy="3505200"/>
          </a:xfrm>
          <a:prstGeom prst="rect">
            <a:avLst/>
          </a:prstGeom>
        </p:spPr>
      </p:pic>
      <p:pic>
        <p:nvPicPr>
          <p:cNvPr id="5" name="Picture 4" descr="IMG_3259.jpg"/>
          <p:cNvPicPr>
            <a:picLocks noChangeAspect="1"/>
          </p:cNvPicPr>
          <p:nvPr/>
        </p:nvPicPr>
        <p:blipFill>
          <a:blip r:embed="rId3" cstate="print"/>
          <a:srcRect r="2458" b="9804"/>
          <a:stretch>
            <a:fillRect/>
          </a:stretch>
        </p:blipFill>
        <p:spPr>
          <a:xfrm>
            <a:off x="5815584" y="1066800"/>
            <a:ext cx="3176016" cy="4418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72000"/>
            <a:ext cx="5578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90"/>
              </a:buClr>
              <a:buFont typeface="Wingdings" charset="2"/>
              <a:buChar char="ü"/>
            </a:pPr>
            <a:r>
              <a:rPr lang="en-US" dirty="0" smtClean="0">
                <a:latin typeface="Comic Sans MS"/>
                <a:cs typeface="Comic Sans MS"/>
              </a:rPr>
              <a:t>Cabling took a bit long time due to tuning of the procedure on the go.</a:t>
            </a:r>
          </a:p>
          <a:p>
            <a:pPr algn="just">
              <a:buClr>
                <a:srgbClr val="000090"/>
              </a:buClr>
              <a:buFont typeface="Wingdings" charset="2"/>
              <a:buChar char="ü"/>
            </a:pPr>
            <a:r>
              <a:rPr lang="en-US" dirty="0" smtClean="0">
                <a:latin typeface="Comic Sans MS"/>
                <a:cs typeface="Comic Sans MS"/>
              </a:rPr>
              <a:t>All the blocks of the layer have been tested after the cabling to check signal and HV in dark.</a:t>
            </a:r>
          </a:p>
          <a:p>
            <a:pPr algn="just">
              <a:buClr>
                <a:srgbClr val="000090"/>
              </a:buClr>
              <a:buFont typeface="Wingdings" charset="2"/>
              <a:buChar char="ü"/>
            </a:pPr>
            <a:r>
              <a:rPr lang="en-US" dirty="0" smtClean="0">
                <a:latin typeface="Comic Sans MS"/>
                <a:cs typeface="Comic Sans MS"/>
              </a:rPr>
              <a:t>Second signal and cabling test has been performed during vacuum test (only a couple of inversion 1 failure found, all fixed) </a:t>
            </a:r>
          </a:p>
          <a:p>
            <a:pPr algn="just">
              <a:buClr>
                <a:srgbClr val="000090"/>
              </a:buClr>
              <a:buFont typeface="Wingdings" charset="2"/>
              <a:buChar char="ü"/>
            </a:pPr>
            <a:r>
              <a:rPr lang="en-US" dirty="0" smtClean="0">
                <a:latin typeface="Comic Sans MS"/>
                <a:cs typeface="Comic Sans MS"/>
              </a:rPr>
              <a:t>Cabling connection could be simplified in future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133600"/>
            <a:ext cx="111861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9256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voltage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4078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LED</a:t>
            </a:r>
            <a:br>
              <a:rPr lang="en-US" dirty="0" smtClean="0"/>
            </a:br>
            <a:r>
              <a:rPr lang="en-US" dirty="0" smtClean="0"/>
              <a:t>light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5486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All the flanges have been installed and vacuum tested</a:t>
            </a:r>
          </a:p>
          <a:p>
            <a:pPr algn="just"/>
            <a:r>
              <a:rPr lang="en-US" dirty="0" smtClean="0"/>
              <a:t>All fiber have been pulsed</a:t>
            </a:r>
          </a:p>
          <a:p>
            <a:pPr algn="just"/>
            <a:r>
              <a:rPr lang="en-US" dirty="0" smtClean="0"/>
              <a:t>1 missing fiber/plane investigating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71604" y="71414"/>
            <a:ext cx="581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HELIUM LEAK TEST - SETUP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270" name="Picture 6" descr="P1000551m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 r="6656"/>
          <a:stretch>
            <a:fillRect/>
          </a:stretch>
        </p:blipFill>
        <p:spPr bwMode="auto">
          <a:xfrm>
            <a:off x="252047" y="765175"/>
            <a:ext cx="6515100" cy="5670550"/>
          </a:xfrm>
          <a:prstGeom prst="rect">
            <a:avLst/>
          </a:prstGeom>
          <a:noFill/>
        </p:spPr>
      </p:pic>
      <p:pic>
        <p:nvPicPr>
          <p:cNvPr id="11269" name="Picture 5" descr="P1000556m"/>
          <p:cNvPicPr>
            <a:picLocks noChangeAspect="1" noChangeArrowheads="1"/>
          </p:cNvPicPr>
          <p:nvPr/>
        </p:nvPicPr>
        <p:blipFill>
          <a:blip r:embed="rId4" cstate="print">
            <a:lum bright="12000" contrast="12000"/>
          </a:blip>
          <a:srcRect l="9938" r="5003"/>
          <a:stretch>
            <a:fillRect/>
          </a:stretch>
        </p:blipFill>
        <p:spPr bwMode="auto">
          <a:xfrm>
            <a:off x="6831624" y="765176"/>
            <a:ext cx="2120412" cy="2735263"/>
          </a:xfrm>
          <a:prstGeom prst="rect">
            <a:avLst/>
          </a:prstGeom>
          <a:noFill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83223" y="6000751"/>
            <a:ext cx="1584216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/>
              <a:t>HELIUM DETECTOR</a:t>
            </a:r>
            <a:endParaRPr lang="en-US" sz="1400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1780443" y="5229226"/>
            <a:ext cx="864577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3931" y="5373689"/>
            <a:ext cx="1368516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/>
              <a:t>HELIUM BOTTLE</a:t>
            </a:r>
            <a:endParaRPr lang="en-US" sz="1400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 flipV="1">
            <a:off x="1115158" y="5013326"/>
            <a:ext cx="13335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445728" y="6021389"/>
            <a:ext cx="2120581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/>
              <a:t>TURBOMOLECULAR PUMP</a:t>
            </a:r>
            <a:endParaRPr lang="en-US" sz="1400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V="1">
            <a:off x="3840773" y="4365626"/>
            <a:ext cx="332642" cy="1584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4040067" y="4221164"/>
            <a:ext cx="1861038" cy="17287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312377" y="1557339"/>
            <a:ext cx="1435265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/>
              <a:t>VACUUM GAUGE</a:t>
            </a:r>
            <a:endParaRPr lang="en-US" sz="1400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3175489" y="1916114"/>
            <a:ext cx="599342" cy="10810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6831623" y="3573464"/>
            <a:ext cx="21262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400"/>
              <a:t>The Anti-1 is now on the side of blue tube line, closed with endcups and equipped with pumps, valves and gauge to make and measure vacuum.</a:t>
            </a:r>
          </a:p>
          <a:p>
            <a:r>
              <a:rPr lang="it-IT" sz="1400"/>
              <a:t>There’s also a helium detector and helium bottle to perform the leak test.</a:t>
            </a:r>
          </a:p>
          <a:p>
            <a:r>
              <a:rPr lang="it-IT" sz="1400" b="1"/>
              <a:t>Note</a:t>
            </a:r>
            <a:r>
              <a:rPr lang="it-IT" sz="1400"/>
              <a:t>: After 12 hours of turbomolecular pumping the vacuum was 6.4x10-3</a:t>
            </a:r>
          </a:p>
          <a:p>
            <a:r>
              <a:rPr lang="it-IT" sz="1400"/>
              <a:t>Now 6x10</a:t>
            </a:r>
            <a:r>
              <a:rPr lang="it-IT" sz="1400" baseline="30000"/>
              <a:t>-4</a:t>
            </a:r>
            <a:r>
              <a:rPr lang="it-IT" sz="1400"/>
              <a:t> mbar</a:t>
            </a:r>
          </a:p>
          <a:p>
            <a:endParaRPr lang="en-US" sz="1400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7164266" y="836614"/>
            <a:ext cx="1515287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/>
              <a:t>VACUUM GAUGES</a:t>
            </a:r>
            <a:endParaRPr lang="en-US" sz="1400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837236" y="6021389"/>
            <a:ext cx="1680845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/>
              <a:t>PRELIMINARY PUMP</a:t>
            </a:r>
            <a:endParaRPr lang="en-US" sz="1400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H="1" flipV="1">
            <a:off x="5502520" y="5300664"/>
            <a:ext cx="199292" cy="649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030916" y="6467475"/>
            <a:ext cx="16339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/>
              <a:t>C.Capoccia 04.12.2009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P1000483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489" y="1566863"/>
            <a:ext cx="5650523" cy="4741862"/>
          </a:xfrm>
          <a:prstGeom prst="rect">
            <a:avLst/>
          </a:prstGeom>
          <a:noFill/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575539" y="6308725"/>
            <a:ext cx="163390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/>
              <a:t>C.Capoccia 04.12.2009</a:t>
            </a:r>
            <a:endParaRPr lang="en-US" sz="1200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17990" y="476251"/>
            <a:ext cx="38942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NA62 LAV Anti1 REMOVAL &amp; TESTS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306766" y="1125538"/>
            <a:ext cx="388913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From 24 to 27 November 2009 @ Cern </a:t>
            </a:r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52047" y="1052513"/>
            <a:ext cx="28575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New procedure for work organization: very detailed work package and meeting, we were guinea pig for this new procedure…everything went smoothly</a:t>
            </a:r>
          </a:p>
          <a:p>
            <a:r>
              <a:rPr lang="en-US" sz="1400"/>
              <a:t>During the Lav Module zero removal we made some test to verify procedure, tools, and make experiences with Lav detector.</a:t>
            </a:r>
          </a:p>
          <a:p>
            <a:endParaRPr lang="en-US" sz="1400"/>
          </a:p>
          <a:p>
            <a:pPr>
              <a:buFontTx/>
              <a:buChar char="-"/>
            </a:pPr>
            <a:r>
              <a:rPr lang="en-US" sz="1400"/>
              <a:t>  Removal &amp; Installation with blue</a:t>
            </a:r>
          </a:p>
          <a:p>
            <a:r>
              <a:rPr lang="en-US" sz="1400"/>
              <a:t>    tube in place</a:t>
            </a:r>
          </a:p>
          <a:p>
            <a:endParaRPr lang="en-US" sz="1400"/>
          </a:p>
          <a:p>
            <a:pPr lvl="1">
              <a:buFontTx/>
              <a:buChar char="-"/>
            </a:pPr>
            <a:r>
              <a:rPr lang="en-US" sz="1400"/>
              <a:t>Handling by Crane with Winches</a:t>
            </a:r>
          </a:p>
          <a:p>
            <a:pPr lvl="1">
              <a:buFontTx/>
              <a:buChar char="-"/>
            </a:pPr>
            <a:endParaRPr lang="en-US" sz="1400"/>
          </a:p>
          <a:p>
            <a:pPr lvl="1">
              <a:buFontTx/>
              <a:buChar char="-"/>
            </a:pPr>
            <a:r>
              <a:rPr lang="en-US" sz="1400"/>
              <a:t>  Flanges protection </a:t>
            </a:r>
          </a:p>
          <a:p>
            <a:pPr lvl="1">
              <a:buFontTx/>
              <a:buChar char="-"/>
            </a:pPr>
            <a:endParaRPr lang="en-US" sz="1400"/>
          </a:p>
          <a:p>
            <a:pPr lvl="1">
              <a:buFontTx/>
              <a:buChar char="-"/>
            </a:pPr>
            <a:r>
              <a:rPr lang="en-US" sz="1400"/>
              <a:t>  O-Ring and its groove</a:t>
            </a:r>
          </a:p>
          <a:p>
            <a:pPr lvl="1">
              <a:buFontTx/>
              <a:buChar char="-"/>
            </a:pPr>
            <a:endParaRPr lang="en-US" sz="1400"/>
          </a:p>
          <a:p>
            <a:pPr lvl="1">
              <a:buFontTx/>
              <a:buChar char="-"/>
            </a:pPr>
            <a:r>
              <a:rPr lang="en-US" sz="1400"/>
              <a:t>  Support review</a:t>
            </a:r>
          </a:p>
          <a:p>
            <a:pPr>
              <a:buFontTx/>
              <a:buChar char="-"/>
            </a:pPr>
            <a:endParaRPr lang="en-US" sz="1400"/>
          </a:p>
          <a:p>
            <a:pPr>
              <a:buFontTx/>
              <a:buChar char="-"/>
            </a:pPr>
            <a:r>
              <a:rPr lang="en-US" sz="1400"/>
              <a:t>Helium Leak test for long term </a:t>
            </a:r>
          </a:p>
          <a:p>
            <a:r>
              <a:rPr lang="en-US" sz="1400"/>
              <a:t>   degassing measurement</a:t>
            </a:r>
          </a:p>
          <a:p>
            <a:endParaRPr lang="en-US" sz="1400"/>
          </a:p>
          <a:p>
            <a:pPr>
              <a:buFontTx/>
              <a:buChar char="-"/>
            </a:pP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costantini\Desktop\FOTO IPHONE\IMG_02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5786446" y="2428868"/>
            <a:ext cx="3357586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Montaggio LG in corso presso LNF (Giugno 2010)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42844" y="4286256"/>
            <a:ext cx="8786874" cy="73152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9219" y="857232"/>
          <a:ext cx="8874861" cy="549605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76781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49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Cedar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144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GTK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CHANTI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9000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  LAV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IRC/SAC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900000">
                <a:tc>
                  <a:txBody>
                    <a:bodyPr/>
                    <a:lstStyle/>
                    <a:p>
                      <a:r>
                        <a:rPr lang="en-US" dirty="0" smtClean="0"/>
                        <a:t>RICH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286116" y="2071678"/>
            <a:ext cx="642942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Vessel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AutoShape 34"/>
          <p:cNvSpPr>
            <a:spLocks noChangeArrowheads="1"/>
          </p:cNvSpPr>
          <p:nvPr/>
        </p:nvSpPr>
        <p:spPr bwMode="auto">
          <a:xfrm>
            <a:off x="3000364" y="2357430"/>
            <a:ext cx="294640" cy="294640"/>
          </a:xfrm>
          <a:prstGeom prst="diamond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5786446" y="2068345"/>
            <a:ext cx="500066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Gas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3643306" y="3571876"/>
            <a:ext cx="220980" cy="22098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6500826" y="2068345"/>
            <a:ext cx="714380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Nose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5393537" y="4036223"/>
            <a:ext cx="464347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179355" y="4036223"/>
            <a:ext cx="464347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1500166" y="2428868"/>
            <a:ext cx="1428760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Demonstrator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3143240" y="2714620"/>
            <a:ext cx="2357454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ASIC Design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AutoShape 34"/>
          <p:cNvSpPr>
            <a:spLocks noChangeArrowheads="1"/>
          </p:cNvSpPr>
          <p:nvPr/>
        </p:nvSpPr>
        <p:spPr bwMode="auto">
          <a:xfrm>
            <a:off x="5572132" y="2643182"/>
            <a:ext cx="294640" cy="294640"/>
          </a:xfrm>
          <a:prstGeom prst="diamond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2857488" y="3286124"/>
            <a:ext cx="3071834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Read-Out Board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5572132" y="3000372"/>
            <a:ext cx="928694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Prod.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1571604" y="3571876"/>
            <a:ext cx="2000264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Cooling Studies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6572264" y="3000372"/>
            <a:ext cx="1000132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Bond. + Ass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7786710" y="3000372"/>
            <a:ext cx="714380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Install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4071934" y="3571876"/>
            <a:ext cx="1285884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Cooling Design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5429256" y="3571876"/>
            <a:ext cx="2000264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Cool. Constr. + Test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715008" y="3857628"/>
            <a:ext cx="714380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Install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785918" y="4357694"/>
            <a:ext cx="1785950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LAV 1-5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571868" y="4643446"/>
            <a:ext cx="714380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Install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4000496" y="4342057"/>
            <a:ext cx="1285884" cy="2455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LAV 6-8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214942" y="4643446"/>
            <a:ext cx="714380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Install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AutoShape 34"/>
          <p:cNvSpPr>
            <a:spLocks noChangeArrowheads="1"/>
          </p:cNvSpPr>
          <p:nvPr/>
        </p:nvSpPr>
        <p:spPr bwMode="auto">
          <a:xfrm>
            <a:off x="5286380" y="4286256"/>
            <a:ext cx="294640" cy="294640"/>
          </a:xfrm>
          <a:prstGeom prst="diamond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5715008" y="4326419"/>
            <a:ext cx="1428760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LAV 9-11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AutoShape 34"/>
          <p:cNvSpPr>
            <a:spLocks noChangeArrowheads="1"/>
          </p:cNvSpPr>
          <p:nvPr/>
        </p:nvSpPr>
        <p:spPr bwMode="auto">
          <a:xfrm>
            <a:off x="7143768" y="4286256"/>
            <a:ext cx="294640" cy="294640"/>
          </a:xfrm>
          <a:prstGeom prst="diamond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929454" y="4643446"/>
            <a:ext cx="714380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Install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7500958" y="4357694"/>
            <a:ext cx="357190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 12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858148" y="4643446"/>
            <a:ext cx="571504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Install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715008" y="5143512"/>
            <a:ext cx="714380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Install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4071934" y="5643578"/>
            <a:ext cx="1071570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Vessel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auto">
          <a:xfrm>
            <a:off x="5429256" y="5643578"/>
            <a:ext cx="571504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Gas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Rectangle 32"/>
          <p:cNvSpPr>
            <a:spLocks noChangeArrowheads="1"/>
          </p:cNvSpPr>
          <p:nvPr/>
        </p:nvSpPr>
        <p:spPr bwMode="auto">
          <a:xfrm>
            <a:off x="5000628" y="6000768"/>
            <a:ext cx="1071570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Mirrors, Beam P.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AutoShape 34"/>
          <p:cNvSpPr>
            <a:spLocks noChangeArrowheads="1"/>
          </p:cNvSpPr>
          <p:nvPr/>
        </p:nvSpPr>
        <p:spPr bwMode="auto">
          <a:xfrm>
            <a:off x="6143636" y="5770816"/>
            <a:ext cx="294640" cy="294640"/>
          </a:xfrm>
          <a:prstGeom prst="diamond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6500826" y="5810979"/>
            <a:ext cx="571504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PMT’s.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AutoShape 34"/>
          <p:cNvSpPr>
            <a:spLocks noChangeArrowheads="1"/>
          </p:cNvSpPr>
          <p:nvPr/>
        </p:nvSpPr>
        <p:spPr bwMode="auto">
          <a:xfrm>
            <a:off x="7072330" y="5770816"/>
            <a:ext cx="294640" cy="294640"/>
          </a:xfrm>
          <a:prstGeom prst="diamond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000364" y="1714488"/>
            <a:ext cx="2000264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Installation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00166" y="142852"/>
            <a:ext cx="6156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Schedule NA62 ( F.H. May 2010)</a:t>
            </a:r>
            <a:endParaRPr lang="en-US" sz="3600" dirty="0"/>
          </a:p>
        </p:txBody>
      </p: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>
          <a:xfrm>
            <a:off x="457200" y="6421461"/>
            <a:ext cx="2133600" cy="365125"/>
          </a:xfrm>
        </p:spPr>
        <p:txBody>
          <a:bodyPr/>
          <a:lstStyle/>
          <a:p>
            <a:r>
              <a:rPr lang="en-US" smtClean="0"/>
              <a:t>20/10/2010 - FH</a:t>
            </a:r>
            <a:endParaRPr lang="en-US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>
          <a:xfrm>
            <a:off x="6553200" y="6421461"/>
            <a:ext cx="2133600" cy="365125"/>
          </a:xfrm>
        </p:spPr>
        <p:txBody>
          <a:bodyPr/>
          <a:lstStyle/>
          <a:p>
            <a:fld id="{49CA9B64-B71F-4E82-975B-4FC8B2458EF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2895600" cy="365125"/>
          </a:xfrm>
        </p:spPr>
        <p:txBody>
          <a:bodyPr/>
          <a:lstStyle/>
          <a:p>
            <a:r>
              <a:rPr lang="en-US" smtClean="0"/>
              <a:t>Summary TC meeting</a:t>
            </a:r>
            <a:endParaRPr lang="en-US"/>
          </a:p>
        </p:txBody>
      </p:sp>
      <p:sp>
        <p:nvSpPr>
          <p:cNvPr id="36" name="AutoShape 34"/>
          <p:cNvSpPr>
            <a:spLocks noChangeArrowheads="1"/>
          </p:cNvSpPr>
          <p:nvPr/>
        </p:nvSpPr>
        <p:spPr bwMode="auto">
          <a:xfrm>
            <a:off x="3634418" y="4286256"/>
            <a:ext cx="294640" cy="294640"/>
          </a:xfrm>
          <a:prstGeom prst="diamond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62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SPARES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F. Raffaelli </a:t>
            </a:r>
            <a:r>
              <a:rPr lang="en-US" dirty="0"/>
              <a:t>-  </a:t>
            </a:r>
            <a:r>
              <a:rPr lang="en-US" dirty="0" smtClean="0"/>
              <a:t>02/02/2010</a:t>
            </a:r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612188" cy="609600"/>
          </a:xfrm>
        </p:spPr>
        <p:txBody>
          <a:bodyPr/>
          <a:lstStyle/>
          <a:p>
            <a:pPr algn="ctr" eaLnBrk="1" hangingPunct="1"/>
            <a:r>
              <a:rPr lang="en-US" sz="2800" smtClean="0"/>
              <a:t>Status of Supporting mechanics for Anti 2-3-4-5</a:t>
            </a:r>
            <a:endParaRPr lang="en-GB" sz="280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9906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C0000"/>
                </a:solidFill>
                <a:latin typeface="Comic Sans MS" pitchFamily="66" charset="0"/>
              </a:rPr>
              <a:t>Parts of supporting mechanics</a:t>
            </a:r>
            <a:endParaRPr lang="en-GB" sz="180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18437" name="Picture 8" descr="P1010004.JPG"/>
          <p:cNvPicPr>
            <a:picLocks noChangeAspect="1"/>
          </p:cNvPicPr>
          <p:nvPr/>
        </p:nvPicPr>
        <p:blipFill>
          <a:blip r:embed="rId2"/>
          <a:srcRect l="16667" t="31067" r="22501" b="21043"/>
          <a:stretch>
            <a:fillRect/>
          </a:stretch>
        </p:blipFill>
        <p:spPr bwMode="auto">
          <a:xfrm>
            <a:off x="3581400" y="990600"/>
            <a:ext cx="556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38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6134100" y="4305300"/>
            <a:ext cx="1295400" cy="7620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8439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6515100" y="4305300"/>
            <a:ext cx="1219200" cy="6858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8440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6438900" y="4152900"/>
            <a:ext cx="1524000" cy="11430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6553200" y="4038600"/>
            <a:ext cx="60960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447" idx="3"/>
          </p:cNvCxnSpPr>
          <p:nvPr/>
        </p:nvCxnSpPr>
        <p:spPr bwMode="auto">
          <a:xfrm flipV="1">
            <a:off x="2809875" y="2057400"/>
            <a:ext cx="1304925" cy="5810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flipV="1">
            <a:off x="2971800" y="2209800"/>
            <a:ext cx="2971800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7505700" y="3695700"/>
            <a:ext cx="1524000" cy="7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446" idx="3"/>
          </p:cNvCxnSpPr>
          <p:nvPr/>
        </p:nvCxnSpPr>
        <p:spPr bwMode="auto">
          <a:xfrm flipV="1">
            <a:off x="2319338" y="1447800"/>
            <a:ext cx="1719262" cy="3524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46" name="TextBox 33"/>
          <p:cNvSpPr txBox="1">
            <a:spLocks noChangeArrowheads="1"/>
          </p:cNvSpPr>
          <p:nvPr/>
        </p:nvSpPr>
        <p:spPr bwMode="auto">
          <a:xfrm>
            <a:off x="1524000" y="1600200"/>
            <a:ext cx="795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Plates</a:t>
            </a:r>
          </a:p>
        </p:txBody>
      </p:sp>
      <p:sp>
        <p:nvSpPr>
          <p:cNvPr id="18447" name="TextBox 34"/>
          <p:cNvSpPr txBox="1">
            <a:spLocks noChangeArrowheads="1"/>
          </p:cNvSpPr>
          <p:nvPr/>
        </p:nvSpPr>
        <p:spPr bwMode="auto">
          <a:xfrm>
            <a:off x="1828800" y="2438400"/>
            <a:ext cx="981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Spacers</a:t>
            </a:r>
          </a:p>
        </p:txBody>
      </p:sp>
      <p:sp>
        <p:nvSpPr>
          <p:cNvPr id="18448" name="Rectangle 35"/>
          <p:cNvSpPr>
            <a:spLocks noChangeArrowheads="1"/>
          </p:cNvSpPr>
          <p:nvPr/>
        </p:nvSpPr>
        <p:spPr bwMode="auto">
          <a:xfrm>
            <a:off x="5410200" y="43434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Plates</a:t>
            </a:r>
          </a:p>
        </p:txBody>
      </p:sp>
      <p:sp>
        <p:nvSpPr>
          <p:cNvPr id="18449" name="TextBox 41"/>
          <p:cNvSpPr txBox="1">
            <a:spLocks noChangeArrowheads="1"/>
          </p:cNvSpPr>
          <p:nvPr/>
        </p:nvSpPr>
        <p:spPr bwMode="auto">
          <a:xfrm>
            <a:off x="1828800" y="28194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 type 1</a:t>
            </a:r>
          </a:p>
        </p:txBody>
      </p:sp>
      <p:sp>
        <p:nvSpPr>
          <p:cNvPr id="18450" name="Rectangle 43"/>
          <p:cNvSpPr>
            <a:spLocks noChangeArrowheads="1"/>
          </p:cNvSpPr>
          <p:nvPr/>
        </p:nvSpPr>
        <p:spPr bwMode="auto">
          <a:xfrm>
            <a:off x="7162800" y="4343400"/>
            <a:ext cx="1054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 type 2</a:t>
            </a:r>
          </a:p>
        </p:txBody>
      </p:sp>
      <p:sp>
        <p:nvSpPr>
          <p:cNvPr id="18451" name="TextBox 45"/>
          <p:cNvSpPr txBox="1">
            <a:spLocks noChangeArrowheads="1"/>
          </p:cNvSpPr>
          <p:nvPr/>
        </p:nvSpPr>
        <p:spPr bwMode="auto">
          <a:xfrm>
            <a:off x="0" y="3200400"/>
            <a:ext cx="3581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Some modifications were made wrt the first sets, improving the assembly procedures and adding additional features to restrain cables. </a:t>
            </a:r>
          </a:p>
          <a:p>
            <a:pPr algn="l"/>
            <a:r>
              <a:rPr lang="en-US"/>
              <a:t>Plates to assemble the second  Anti are ready. Spacers and C to assemble all the fours Anti and Material to make all plates have been delivered.</a:t>
            </a:r>
          </a:p>
        </p:txBody>
      </p:sp>
      <p:sp>
        <p:nvSpPr>
          <p:cNvPr id="18452" name="TextBox 46"/>
          <p:cNvSpPr txBox="1">
            <a:spLocks noChangeArrowheads="1"/>
          </p:cNvSpPr>
          <p:nvPr/>
        </p:nvSpPr>
        <p:spPr bwMode="auto">
          <a:xfrm>
            <a:off x="3733800" y="4648200"/>
            <a:ext cx="32734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Material delivered to Frascati:</a:t>
            </a:r>
          </a:p>
          <a:p>
            <a:pPr algn="l"/>
            <a:r>
              <a:rPr lang="en-US"/>
              <a:t>Spacers N. 2070 </a:t>
            </a:r>
          </a:p>
          <a:p>
            <a:pPr algn="l"/>
            <a:r>
              <a:rPr lang="en-US"/>
              <a:t>C type 1 N. 180</a:t>
            </a:r>
          </a:p>
          <a:p>
            <a:pPr algn="l"/>
            <a:r>
              <a:rPr lang="en-US"/>
              <a:t>C type 2 N. 180</a:t>
            </a:r>
          </a:p>
          <a:p>
            <a:pPr algn="l"/>
            <a:r>
              <a:rPr lang="en-US"/>
              <a:t>Plates N. 80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F. Raffaelli </a:t>
            </a:r>
            <a:r>
              <a:rPr lang="en-US" dirty="0"/>
              <a:t>-  </a:t>
            </a:r>
            <a:r>
              <a:rPr lang="en-US" dirty="0" smtClean="0"/>
              <a:t>02/02/2010</a:t>
            </a:r>
            <a:endParaRPr lang="en-US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612188" cy="609600"/>
          </a:xfrm>
        </p:spPr>
        <p:txBody>
          <a:bodyPr/>
          <a:lstStyle/>
          <a:p>
            <a:pPr algn="ctr" eaLnBrk="1" hangingPunct="1"/>
            <a:r>
              <a:rPr lang="en-US" sz="2800" smtClean="0"/>
              <a:t>Test of Supporting mechanics for Anti 2-3-4-5</a:t>
            </a:r>
            <a:endParaRPr lang="en-GB" sz="2800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09800" y="59436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C0000"/>
                </a:solidFill>
                <a:latin typeface="Comic Sans MS" pitchFamily="66" charset="0"/>
              </a:rPr>
              <a:t>Parts of supporting mechanics</a:t>
            </a:r>
            <a:endParaRPr lang="en-GB" sz="1800">
              <a:solidFill>
                <a:srgbClr val="CC0000"/>
              </a:solidFill>
              <a:latin typeface="Comic Sans MS" pitchFamily="66" charset="0"/>
            </a:endParaRPr>
          </a:p>
        </p:txBody>
      </p:sp>
      <p:cxnSp>
        <p:nvCxnSpPr>
          <p:cNvPr id="1946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6134100" y="4305300"/>
            <a:ext cx="1295400" cy="7620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9462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6515100" y="4305300"/>
            <a:ext cx="1219200" cy="6858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9463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6438900" y="4152900"/>
            <a:ext cx="1524000" cy="11430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19464" name="Rectangle 35"/>
          <p:cNvSpPr>
            <a:spLocks noChangeArrowheads="1"/>
          </p:cNvSpPr>
          <p:nvPr/>
        </p:nvSpPr>
        <p:spPr bwMode="auto">
          <a:xfrm>
            <a:off x="5410200" y="4572000"/>
            <a:ext cx="795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Plates</a:t>
            </a:r>
          </a:p>
        </p:txBody>
      </p:sp>
      <p:pic>
        <p:nvPicPr>
          <p:cNvPr id="19465" name="Picture 19" descr="P1010003.JPG"/>
          <p:cNvPicPr>
            <a:picLocks noChangeAspect="1"/>
          </p:cNvPicPr>
          <p:nvPr/>
        </p:nvPicPr>
        <p:blipFill>
          <a:blip r:embed="rId2"/>
          <a:srcRect l="10001" t="-117" r="10001" b="29953"/>
          <a:stretch>
            <a:fillRect/>
          </a:stretch>
        </p:blipFill>
        <p:spPr bwMode="auto">
          <a:xfrm>
            <a:off x="533400" y="9144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Giugno 2010</a:t>
            </a:r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M. Sozzi – NA62 TDAQ Pisa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230188"/>
            <a:ext cx="8686800" cy="935037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NA62 Pisa TDAQ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" y="1035050"/>
            <a:ext cx="8450263" cy="55689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Il gruppo ha subito un pesante ridimensionamento:</a:t>
            </a:r>
            <a:br>
              <a:rPr lang="en-US" sz="2400" b="1" dirty="0" smtClean="0">
                <a:solidFill>
                  <a:srgbClr val="0033CC"/>
                </a:solidFill>
                <a:latin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–  </a:t>
            </a:r>
            <a:r>
              <a:rPr lang="en-US" sz="2400" dirty="0" smtClean="0">
                <a:latin typeface="Arial" charset="0"/>
              </a:rPr>
              <a:t>2 FTE dedicati di grande esperienza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latin typeface="Arial" charset="0"/>
              </a:rPr>
              <a:t>    +  1 borsista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Cambio tecnologi (a </a:t>
            </a:r>
            <a:r>
              <a:rPr lang="en-US" sz="2400" u="sng" dirty="0" smtClean="0">
                <a:latin typeface="Arial" charset="0"/>
              </a:rPr>
              <a:t>tempo parziale</a:t>
            </a:r>
            <a:r>
              <a:rPr lang="en-US" sz="2400" dirty="0" smtClean="0">
                <a:latin typeface="Arial" charset="0"/>
              </a:rPr>
              <a:t>) &lt;&lt; richieste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Prossimo bando per assegno di ricerca dedicato (fisici/ingegneri)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latin typeface="Arial" charset="0"/>
              </a:rPr>
              <a:t>	(Praticamente nessun supporto da altri gruppi di NA62)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400" dirty="0" smtClean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Attivita’ significative per la collaborazione: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err="1" smtClean="0">
                <a:latin typeface="Arial" charset="0"/>
              </a:rPr>
              <a:t>Sistema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integrato</a:t>
            </a:r>
            <a:r>
              <a:rPr lang="en-US" sz="2400" dirty="0" smtClean="0">
                <a:latin typeface="Arial" charset="0"/>
              </a:rPr>
              <a:t> di trigger e readout </a:t>
            </a:r>
            <a:r>
              <a:rPr lang="en-US" sz="2400" dirty="0" err="1" smtClean="0">
                <a:latin typeface="Arial" charset="0"/>
              </a:rPr>
              <a:t>basato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su</a:t>
            </a:r>
            <a:r>
              <a:rPr lang="en-US" sz="2400" dirty="0" smtClean="0">
                <a:latin typeface="Arial" charset="0"/>
              </a:rPr>
              <a:t> TDC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(per 80% </a:t>
            </a:r>
            <a:r>
              <a:rPr lang="en-US" sz="2400" dirty="0" err="1" smtClean="0">
                <a:latin typeface="Arial" charset="0"/>
              </a:rPr>
              <a:t>dei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rivelatori</a:t>
            </a:r>
            <a:r>
              <a:rPr lang="en-US" sz="2400" dirty="0" smtClean="0">
                <a:latin typeface="Arial" charset="0"/>
              </a:rPr>
              <a:t> INFN e non)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>
                <a:latin typeface="Arial" charset="0"/>
              </a:rPr>
              <a:t>Upgrade </a:t>
            </a:r>
            <a:r>
              <a:rPr lang="en-US" sz="2400" dirty="0" err="1" smtClean="0">
                <a:latin typeface="Arial" charset="0"/>
              </a:rPr>
              <a:t>schede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comuni</a:t>
            </a:r>
            <a:r>
              <a:rPr lang="en-US" sz="2400" dirty="0" smtClean="0">
                <a:latin typeface="Arial" charset="0"/>
              </a:rPr>
              <a:t> “TELL1”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(per </a:t>
            </a:r>
            <a:r>
              <a:rPr lang="en-US" sz="2400" dirty="0" err="1" smtClean="0">
                <a:latin typeface="Arial" charset="0"/>
              </a:rPr>
              <a:t>quanto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sopra</a:t>
            </a:r>
            <a:r>
              <a:rPr lang="en-US" sz="2400" dirty="0" smtClean="0">
                <a:latin typeface="Arial" charset="0"/>
              </a:rPr>
              <a:t> e </a:t>
            </a:r>
            <a:r>
              <a:rPr lang="en-US" sz="2400" dirty="0" err="1" smtClean="0">
                <a:latin typeface="Arial" charset="0"/>
              </a:rPr>
              <a:t>altro</a:t>
            </a:r>
            <a:r>
              <a:rPr lang="en-US" sz="2400" dirty="0" smtClean="0">
                <a:latin typeface="Arial" charset="0"/>
              </a:rPr>
              <a:t>)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err="1" smtClean="0">
                <a:latin typeface="Arial" charset="0"/>
              </a:rPr>
              <a:t>Processore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centrale</a:t>
            </a:r>
            <a:r>
              <a:rPr lang="en-US" sz="2400" dirty="0" smtClean="0">
                <a:latin typeface="Arial" charset="0"/>
              </a:rPr>
              <a:t> di </a:t>
            </a:r>
            <a:r>
              <a:rPr lang="en-US" sz="2400" dirty="0" err="1" smtClean="0">
                <a:latin typeface="Arial" charset="0"/>
              </a:rPr>
              <a:t>livello</a:t>
            </a:r>
            <a:r>
              <a:rPr lang="en-US" sz="2400" dirty="0" smtClean="0">
                <a:latin typeface="Arial" charset="0"/>
              </a:rPr>
              <a:t> 0 (</a:t>
            </a:r>
            <a:r>
              <a:rPr lang="en-US" sz="2400" dirty="0" err="1" smtClean="0">
                <a:latin typeface="Arial" charset="0"/>
              </a:rPr>
              <a:t>cuore</a:t>
            </a:r>
            <a:r>
              <a:rPr lang="en-US" sz="2400" dirty="0" smtClean="0">
                <a:latin typeface="Arial" charset="0"/>
              </a:rPr>
              <a:t> del trigger HW)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 smtClean="0">
                <a:latin typeface="Arial" charset="0"/>
              </a:rPr>
              <a:t>Costruzione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installazione</a:t>
            </a:r>
            <a:r>
              <a:rPr lang="en-US" sz="2400" dirty="0" smtClean="0">
                <a:latin typeface="Arial" charset="0"/>
              </a:rPr>
              <a:t>, test: </a:t>
            </a:r>
            <a:r>
              <a:rPr lang="en-US" sz="2400" dirty="0" err="1" smtClean="0">
                <a:latin typeface="Arial" charset="0"/>
              </a:rPr>
              <a:t>entro</a:t>
            </a:r>
            <a:r>
              <a:rPr lang="en-US" sz="2400" dirty="0" smtClean="0">
                <a:latin typeface="Arial" charset="0"/>
              </a:rPr>
              <a:t>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62-VUE_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424" y="838200"/>
            <a:ext cx="8799280" cy="525573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NA62 CATIA STATUS</a:t>
            </a:r>
            <a:endParaRPr lang="fr-FR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200400"/>
            <a:ext cx="26532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Layout EXPERIMENT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INTEGRATION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solidFill>
                  <a:srgbClr val="7030A0"/>
                </a:solidFill>
              </a:rPr>
              <a:t>Magnet MNP33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solidFill>
                  <a:srgbClr val="7030A0"/>
                </a:solidFill>
              </a:rPr>
              <a:t>STRAWS interface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solidFill>
                  <a:srgbClr val="7030A0"/>
                </a:solidFill>
              </a:rPr>
              <a:t>RICH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solidFill>
                  <a:srgbClr val="7030A0"/>
                </a:solidFill>
              </a:rPr>
              <a:t>Blue tube          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20/10/2010 - FH</a:t>
            </a:r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7F64-C147-4A92-B5F3-7CEB4CDBAB42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Summary TC meeting</a:t>
            </a:r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7000892" y="214290"/>
            <a:ext cx="154747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Olivier </a:t>
            </a:r>
            <a:r>
              <a:rPr lang="en-US" sz="2000" dirty="0" err="1" smtClean="0"/>
              <a:t>Jamet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227013" y="6477000"/>
            <a:ext cx="7391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rIns="0" anchor="ctr"/>
          <a:lstStyle/>
          <a:p>
            <a:pPr algn="l">
              <a:defRPr/>
            </a:pPr>
            <a:r>
              <a:rPr lang="en-US" sz="1400" dirty="0">
                <a:latin typeface="+mn-lt"/>
              </a:rPr>
              <a:t>F. Raffaelli -  19/04/2010</a:t>
            </a:r>
          </a:p>
        </p:txBody>
      </p:sp>
      <p:sp>
        <p:nvSpPr>
          <p:cNvPr id="295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305800" cy="584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smtClean="0"/>
              <a:t>Status of production of production drawing of anti 6-7-8.</a:t>
            </a:r>
            <a:endParaRPr lang="en-GB" sz="2800" smtClean="0"/>
          </a:p>
        </p:txBody>
      </p:sp>
      <p:pic>
        <p:nvPicPr>
          <p:cNvPr id="295940" name="Picture 6" descr="ANTI6_pic_view.jpg"/>
          <p:cNvPicPr>
            <a:picLocks noChangeAspect="1"/>
          </p:cNvPicPr>
          <p:nvPr/>
        </p:nvPicPr>
        <p:blipFill>
          <a:blip r:embed="rId2"/>
          <a:srcRect t="13852" r="17500" b="12407"/>
          <a:stretch>
            <a:fillRect/>
          </a:stretch>
        </p:blipFill>
        <p:spPr bwMode="auto">
          <a:xfrm>
            <a:off x="457200" y="1295400"/>
            <a:ext cx="81359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9219" y="1428736"/>
          <a:ext cx="8874861" cy="459029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76781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49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LKR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18072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Straw</a:t>
                      </a:r>
                    </a:p>
                    <a:p>
                      <a:pPr algn="l"/>
                      <a:r>
                        <a:rPr lang="en-US" dirty="0" smtClean="0"/>
                        <a:t>Tracker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CHOD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MUV 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900000">
                <a:tc>
                  <a:txBody>
                    <a:bodyPr/>
                    <a:lstStyle/>
                    <a:p>
                      <a:r>
                        <a:rPr lang="en-US" dirty="0" smtClean="0"/>
                        <a:t>Vacuum Tank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5572132" y="2285992"/>
            <a:ext cx="1357322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CARE Installation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AutoShape 34"/>
          <p:cNvSpPr>
            <a:spLocks noChangeArrowheads="1"/>
          </p:cNvSpPr>
          <p:nvPr/>
        </p:nvSpPr>
        <p:spPr bwMode="auto">
          <a:xfrm>
            <a:off x="3134352" y="2857496"/>
            <a:ext cx="294640" cy="294640"/>
          </a:xfrm>
          <a:prstGeom prst="diamond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5822165" y="4179099"/>
            <a:ext cx="378621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643702" y="4143380"/>
            <a:ext cx="37147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1500166" y="2897659"/>
            <a:ext cx="1571636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Design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3286116" y="3203493"/>
            <a:ext cx="1643074" cy="225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Constr.  Mod. 1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AutoShape 34"/>
          <p:cNvSpPr>
            <a:spLocks noChangeArrowheads="1"/>
          </p:cNvSpPr>
          <p:nvPr/>
        </p:nvSpPr>
        <p:spPr bwMode="auto">
          <a:xfrm>
            <a:off x="4991740" y="3143248"/>
            <a:ext cx="294640" cy="294640"/>
          </a:xfrm>
          <a:prstGeom prst="diamond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5429256" y="3219130"/>
            <a:ext cx="1857388" cy="2098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Constr. Mod. 2, 3 + 4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AutoShape 34"/>
          <p:cNvSpPr>
            <a:spLocks noChangeArrowheads="1"/>
          </p:cNvSpPr>
          <p:nvPr/>
        </p:nvSpPr>
        <p:spPr bwMode="auto">
          <a:xfrm>
            <a:off x="7358082" y="3143248"/>
            <a:ext cx="294640" cy="294640"/>
          </a:xfrm>
          <a:prstGeom prst="diamond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7215206" y="3500438"/>
            <a:ext cx="1000132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Mod.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5+6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8143868" y="3786190"/>
            <a:ext cx="857288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Mod.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7+8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Rectangle 32"/>
          <p:cNvSpPr>
            <a:spLocks noChangeArrowheads="1"/>
          </p:cNvSpPr>
          <p:nvPr/>
        </p:nvSpPr>
        <p:spPr bwMode="auto">
          <a:xfrm>
            <a:off x="5786446" y="4071942"/>
            <a:ext cx="571504" cy="2143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Install 1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Rectangle 32"/>
          <p:cNvSpPr>
            <a:spLocks noChangeArrowheads="1"/>
          </p:cNvSpPr>
          <p:nvPr/>
        </p:nvSpPr>
        <p:spPr bwMode="auto">
          <a:xfrm>
            <a:off x="7000892" y="4071942"/>
            <a:ext cx="571504" cy="2143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Install 2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7858148" y="4071942"/>
            <a:ext cx="571504" cy="2143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Install 3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5429256" y="4857760"/>
            <a:ext cx="1000132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Installation 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Rectangle 32"/>
          <p:cNvSpPr>
            <a:spLocks noChangeArrowheads="1"/>
          </p:cNvSpPr>
          <p:nvPr/>
        </p:nvSpPr>
        <p:spPr bwMode="auto">
          <a:xfrm>
            <a:off x="3286116" y="4500570"/>
            <a:ext cx="642942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Installation 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" name="Rectangle 32"/>
          <p:cNvSpPr>
            <a:spLocks noChangeArrowheads="1"/>
          </p:cNvSpPr>
          <p:nvPr/>
        </p:nvSpPr>
        <p:spPr bwMode="auto">
          <a:xfrm>
            <a:off x="3857620" y="5183675"/>
            <a:ext cx="714380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Ass. 1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5357818" y="5183675"/>
            <a:ext cx="714380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Ass. 2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" name="Rectangle 32"/>
          <p:cNvSpPr>
            <a:spLocks noChangeArrowheads="1"/>
          </p:cNvSpPr>
          <p:nvPr/>
        </p:nvSpPr>
        <p:spPr bwMode="auto">
          <a:xfrm>
            <a:off x="6858016" y="5183675"/>
            <a:ext cx="571504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Ass. 3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" name="Rectangle 32"/>
          <p:cNvSpPr>
            <a:spLocks noChangeArrowheads="1"/>
          </p:cNvSpPr>
          <p:nvPr/>
        </p:nvSpPr>
        <p:spPr bwMode="auto">
          <a:xfrm>
            <a:off x="4572000" y="5500702"/>
            <a:ext cx="428628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Pump 1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" name="Rectangle 32"/>
          <p:cNvSpPr>
            <a:spLocks noChangeArrowheads="1"/>
          </p:cNvSpPr>
          <p:nvPr/>
        </p:nvSpPr>
        <p:spPr bwMode="auto">
          <a:xfrm>
            <a:off x="6000760" y="5500702"/>
            <a:ext cx="428628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Pump  2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4" name="AutoShape 34"/>
          <p:cNvSpPr>
            <a:spLocks noChangeArrowheads="1"/>
          </p:cNvSpPr>
          <p:nvPr/>
        </p:nvSpPr>
        <p:spPr bwMode="auto">
          <a:xfrm>
            <a:off x="7429520" y="5143512"/>
            <a:ext cx="294640" cy="294640"/>
          </a:xfrm>
          <a:prstGeom prst="diamond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AutoShape 34"/>
          <p:cNvSpPr>
            <a:spLocks noChangeArrowheads="1"/>
          </p:cNvSpPr>
          <p:nvPr/>
        </p:nvSpPr>
        <p:spPr bwMode="auto">
          <a:xfrm>
            <a:off x="8135012" y="5143512"/>
            <a:ext cx="294640" cy="294640"/>
          </a:xfrm>
          <a:prstGeom prst="diamond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32"/>
          <p:cNvSpPr>
            <a:spLocks noChangeArrowheads="1"/>
          </p:cNvSpPr>
          <p:nvPr/>
        </p:nvSpPr>
        <p:spPr bwMode="auto">
          <a:xfrm>
            <a:off x="7572396" y="5500702"/>
            <a:ext cx="142876" cy="214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Pump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" name="Rectangle 32"/>
          <p:cNvSpPr>
            <a:spLocks noChangeArrowheads="1"/>
          </p:cNvSpPr>
          <p:nvPr/>
        </p:nvSpPr>
        <p:spPr bwMode="auto">
          <a:xfrm>
            <a:off x="8358214" y="5500702"/>
            <a:ext cx="142876" cy="214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Pump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428992" y="285728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Schedule (2)</a:t>
            </a:r>
            <a:endParaRPr lang="en-US" sz="3600" dirty="0"/>
          </a:p>
        </p:txBody>
      </p:sp>
      <p:sp>
        <p:nvSpPr>
          <p:cNvPr id="81" name="Date Placeholder 8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20/10/2010 - FH</a:t>
            </a:r>
            <a:endParaRPr lang="en-US"/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9B64-B71F-4E82-975B-4FC8B2458EF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3" name="Footer Placeholder 8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TC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20/10/2010 - FH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Summary TC meeting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8860-7827-4B01-B9DA-0A8D7F5718D7}" type="slidenum">
              <a:rPr lang="fr-FR" smtClean="0"/>
              <a:pPr/>
              <a:t>23</a:t>
            </a:fld>
            <a:endParaRPr lang="fr-F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3065" y="219102"/>
          <a:ext cx="8539935" cy="6029298"/>
        </p:xfrm>
        <a:graphic>
          <a:graphicData uri="http://schemas.openxmlformats.org/presentationml/2006/ole">
            <p:oleObj spid="_x0000_s1026" name="Acrobat Document" r:id="rId3" imgW="22707600" imgH="16039795" progId="AcroExch.Document.7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350520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smtClean="0"/>
              <a:t>Drawing also to show:</a:t>
            </a:r>
          </a:p>
          <a:p>
            <a:endParaRPr lang="fr-FR" sz="1200" smtClean="0"/>
          </a:p>
          <a:p>
            <a:pPr>
              <a:buFont typeface="Arial" pitchFamily="34" charset="0"/>
              <a:buChar char="•"/>
            </a:pPr>
            <a:r>
              <a:rPr lang="fr-FR" sz="1200" smtClean="0"/>
              <a:t> Manufacturing &amp; assembly</a:t>
            </a:r>
          </a:p>
          <a:p>
            <a:r>
              <a:rPr lang="fr-FR" sz="1200" smtClean="0"/>
              <a:t> tolerances</a:t>
            </a:r>
          </a:p>
          <a:p>
            <a:pPr>
              <a:buFont typeface="Arial" pitchFamily="34" charset="0"/>
              <a:buChar char="•"/>
            </a:pPr>
            <a:r>
              <a:rPr lang="fr-FR" sz="1200" smtClean="0"/>
              <a:t> Connection details</a:t>
            </a:r>
          </a:p>
          <a:p>
            <a:pPr>
              <a:buFont typeface="Arial" pitchFamily="34" charset="0"/>
              <a:buChar char="•"/>
            </a:pPr>
            <a:r>
              <a:rPr lang="fr-FR" sz="1200" smtClean="0"/>
              <a:t> Positioning and adjustment</a:t>
            </a:r>
          </a:p>
          <a:p>
            <a:r>
              <a:rPr lang="fr-FR" sz="1200" smtClean="0"/>
              <a:t>  tolerances</a:t>
            </a:r>
            <a:endParaRPr lang="fr-FR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000" t="7333" r="2000" b="3333"/>
          <a:stretch>
            <a:fillRect/>
          </a:stretch>
        </p:blipFill>
        <p:spPr bwMode="auto">
          <a:xfrm>
            <a:off x="609600" y="609600"/>
            <a:ext cx="8179558" cy="576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20/10/2010 - FH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7F64-C147-4A92-B5F3-7CEB4CDBAB42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Summary TC meeting</a:t>
            </a:r>
            <a:endParaRPr lang="fr-FR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0"/>
            <a:ext cx="8229600" cy="8842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NA62 CATIA STATUS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5053" y="71414"/>
            <a:ext cx="154747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Olivier </a:t>
            </a:r>
            <a:r>
              <a:rPr lang="en-US" sz="2000" dirty="0" err="1" smtClean="0"/>
              <a:t>Jamet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/>
          </p:cNvSpPr>
          <p:nvPr/>
        </p:nvSpPr>
        <p:spPr bwMode="auto">
          <a:xfrm>
            <a:off x="371475" y="71438"/>
            <a:ext cx="86344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900" b="1">
                <a:solidFill>
                  <a:srgbClr val="FF0000"/>
                </a:solidFill>
                <a:latin typeface="Comic Sans MS" pitchFamily="66" charset="0"/>
              </a:rPr>
              <a:t>RICH-400 readout test con TELL1/TDC</a:t>
            </a:r>
          </a:p>
        </p:txBody>
      </p:sp>
      <p:pic>
        <p:nvPicPr>
          <p:cNvPr id="261123" name="Picture 4" descr="CIMG0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727075"/>
            <a:ext cx="39878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5" name="CasellaDiTesto 5"/>
          <p:cNvSpPr txBox="1">
            <a:spLocks noChangeArrowheads="1"/>
          </p:cNvSpPr>
          <p:nvPr/>
        </p:nvSpPr>
        <p:spPr bwMode="auto">
          <a:xfrm>
            <a:off x="4549775" y="703263"/>
            <a:ext cx="4124325" cy="42473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 b="1" dirty="0"/>
              <a:t>Test beam al CERN (estate 2009)</a:t>
            </a:r>
            <a:endParaRPr lang="it-IT" sz="1800" dirty="0"/>
          </a:p>
          <a:p>
            <a:r>
              <a:rPr lang="it-IT" sz="1800" dirty="0"/>
              <a:t/>
            </a:r>
            <a:br>
              <a:rPr lang="it-IT" sz="1800" dirty="0"/>
            </a:br>
            <a:r>
              <a:rPr lang="it-IT" dirty="0" smtClean="0"/>
              <a:t>D</a:t>
            </a:r>
            <a:r>
              <a:rPr lang="it-IT" sz="1800" dirty="0" smtClean="0"/>
              <a:t>ati </a:t>
            </a:r>
            <a:r>
              <a:rPr lang="it-IT" sz="1800" dirty="0"/>
              <a:t>del test del RICH </a:t>
            </a:r>
            <a:r>
              <a:rPr lang="it-IT" sz="1800" dirty="0" smtClean="0"/>
              <a:t>raccolti </a:t>
            </a:r>
            <a:r>
              <a:rPr lang="it-IT" sz="1800" dirty="0"/>
              <a:t>con il sistema prototipale </a:t>
            </a:r>
            <a:r>
              <a:rPr lang="it-IT" sz="1800" dirty="0" smtClean="0"/>
              <a:t>2009 TELL1/TDC.</a:t>
            </a:r>
            <a:r>
              <a:rPr lang="it-IT" sz="1800" dirty="0"/>
              <a:t/>
            </a:r>
            <a:br>
              <a:rPr lang="it-IT" sz="1800" dirty="0"/>
            </a:br>
            <a:endParaRPr lang="it-IT" sz="1800" dirty="0"/>
          </a:p>
          <a:p>
            <a:r>
              <a:rPr lang="it-IT" sz="1800" dirty="0"/>
              <a:t>Ottimo funzionamento del sistema: </a:t>
            </a:r>
            <a:br>
              <a:rPr lang="it-IT" sz="1800" dirty="0"/>
            </a:br>
            <a:r>
              <a:rPr lang="it-IT" sz="1800" dirty="0"/>
              <a:t>1 Crate, 1 TELL1, 4 TDCB, 32 cavi, 3 PC, 1 Clock generator…</a:t>
            </a:r>
          </a:p>
          <a:p>
            <a:r>
              <a:rPr lang="it-IT" sz="1800" dirty="0"/>
              <a:t>O(10) canali mascherati su 512 </a:t>
            </a:r>
          </a:p>
          <a:p>
            <a:r>
              <a:rPr lang="it-IT" sz="1800" dirty="0"/>
              <a:t>Firmware </a:t>
            </a:r>
            <a:r>
              <a:rPr lang="it-IT" sz="1800" i="1" dirty="0"/>
              <a:t>naive</a:t>
            </a:r>
            <a:r>
              <a:rPr lang="it-IT" sz="1800" dirty="0"/>
              <a:t> </a:t>
            </a:r>
            <a:r>
              <a:rPr lang="it-IT" dirty="0" smtClean="0"/>
              <a:t>(Versione prelim. 2008,  </a:t>
            </a:r>
            <a:r>
              <a:rPr lang="it-IT" dirty="0" smtClean="0"/>
              <a:t>non </a:t>
            </a:r>
            <a:r>
              <a:rPr lang="it-IT" dirty="0" smtClean="0"/>
              <a:t>riproducibile e con </a:t>
            </a:r>
            <a:r>
              <a:rPr lang="it-IT" sz="1800" dirty="0" smtClean="0"/>
              <a:t>trigger </a:t>
            </a:r>
            <a:r>
              <a:rPr lang="it-IT" sz="1800" dirty="0"/>
              <a:t>esterno)</a:t>
            </a:r>
          </a:p>
          <a:p>
            <a:r>
              <a:rPr lang="it-IT" sz="1800" dirty="0">
                <a:solidFill>
                  <a:srgbClr val="008000"/>
                </a:solidFill>
              </a:rPr>
              <a:t>&gt;500 ore</a:t>
            </a:r>
            <a:r>
              <a:rPr lang="it-IT" sz="1800" dirty="0">
                <a:solidFill>
                  <a:srgbClr val="00B050"/>
                </a:solidFill>
              </a:rPr>
              <a:t> </a:t>
            </a:r>
            <a:r>
              <a:rPr lang="it-IT" sz="1800" dirty="0"/>
              <a:t>di presa dati </a:t>
            </a:r>
            <a:r>
              <a:rPr lang="it-IT" sz="1800" dirty="0">
                <a:solidFill>
                  <a:srgbClr val="008000"/>
                </a:solidFill>
              </a:rPr>
              <a:t>(17000 bursts) </a:t>
            </a:r>
            <a:r>
              <a:rPr lang="it-IT" sz="1800" dirty="0" smtClean="0">
                <a:solidFill>
                  <a:srgbClr val="008000"/>
                </a:solidFill>
              </a:rPr>
              <a:t>.</a:t>
            </a:r>
            <a:r>
              <a:rPr lang="it-IT" sz="1800" dirty="0">
                <a:solidFill>
                  <a:srgbClr val="008000"/>
                </a:solidFill>
              </a:rPr>
              <a:t/>
            </a:r>
            <a:br>
              <a:rPr lang="it-IT" sz="1800" dirty="0">
                <a:solidFill>
                  <a:srgbClr val="008000"/>
                </a:solidFill>
              </a:rPr>
            </a:br>
            <a:endParaRPr lang="it-IT" sz="1800" dirty="0">
              <a:solidFill>
                <a:srgbClr val="008000"/>
              </a:solidFill>
            </a:endParaRPr>
          </a:p>
          <a:p>
            <a:endParaRPr lang="it-IT" sz="1800" dirty="0"/>
          </a:p>
          <a:p>
            <a:endParaRPr lang="it-IT" sz="1800" dirty="0"/>
          </a:p>
        </p:txBody>
      </p:sp>
      <p:pic>
        <p:nvPicPr>
          <p:cNvPr id="261126" name="Picture 3" descr="C:\Users\Gianluca\Documents\talks\ginevra\luglio2009\risol_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1900" y="4025900"/>
            <a:ext cx="28321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4491038" y="4241800"/>
            <a:ext cx="17668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/>
              <a:t>Rate di acquisizione media: </a:t>
            </a:r>
            <a:br>
              <a:rPr lang="it-IT" sz="1800" dirty="0"/>
            </a:br>
            <a:r>
              <a:rPr lang="it-IT" sz="1800" b="1" dirty="0">
                <a:solidFill>
                  <a:srgbClr val="FF0000"/>
                </a:solidFill>
              </a:rPr>
              <a:t>30-50 kHz</a:t>
            </a:r>
            <a:r>
              <a:rPr lang="it-IT" sz="1800" dirty="0"/>
              <a:t> </a:t>
            </a:r>
            <a:br>
              <a:rPr lang="it-IT" sz="1800" dirty="0"/>
            </a:br>
            <a:r>
              <a:rPr lang="it-IT" sz="1800" dirty="0"/>
              <a:t>(cfr. 10 kHz max in NA48), picco raggiunto </a:t>
            </a:r>
            <a:r>
              <a:rPr lang="it-IT" sz="1800" b="1" dirty="0">
                <a:solidFill>
                  <a:srgbClr val="FF0000"/>
                </a:solidFill>
              </a:rPr>
              <a:t>300 kHz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Giugno 2010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M. Sozzi – NA62 TDAQ Pisa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-24"/>
            <a:ext cx="8686800" cy="935037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NA62 Pisa TDAQ – Stato/progressi (1)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" y="785794"/>
            <a:ext cx="8450263" cy="556895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Comic Sans MS" pitchFamily="66" charset="0"/>
              <a:buAutoNum type="arabicPeriod"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Scheda TDC</a:t>
            </a: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: </a:t>
            </a:r>
            <a:r>
              <a:rPr lang="en-US" sz="2400" dirty="0" smtClean="0">
                <a:latin typeface="Arial" charset="0"/>
              </a:rPr>
              <a:t>progetto firmware </a:t>
            </a:r>
            <a:r>
              <a:rPr lang="en-US" sz="2400" dirty="0" smtClean="0">
                <a:latin typeface="Arial" charset="0"/>
              </a:rPr>
              <a:t>non portato a termine dal progettista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- 1 prototipo V3 completo (hardware OK, errori di montaggio) </a:t>
            </a:r>
            <a:endParaRPr lang="en-US" sz="2400" dirty="0" smtClean="0">
              <a:latin typeface="Arial" charset="0"/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400" dirty="0" smtClean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sistema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prototipale (2009)TELL1/TDC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verra' usato quest'anno per i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 test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beam delle STRAW e del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LAV </a:t>
            </a: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Firmware</a:t>
            </a:r>
            <a:r>
              <a:rPr lang="en-US" sz="2400" dirty="0" smtClean="0">
                <a:latin typeface="Arial" charset="0"/>
              </a:rPr>
              <a:t>: ancora in sviluppo (A. Burato, ass. ric.)</a:t>
            </a:r>
            <a:br>
              <a:rPr lang="en-US" sz="2400" dirty="0" smtClean="0">
                <a:latin typeface="Arial" charset="0"/>
              </a:rPr>
            </a:b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Cavi</a:t>
            </a:r>
            <a:r>
              <a:rPr lang="en-US" sz="2400" dirty="0" smtClean="0">
                <a:latin typeface="Arial" charset="0"/>
              </a:rPr>
              <a:t>: le soluzioni proposte commercialmente si sono rivelate impraticabili rendendo necessaria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- V4: layout completato (CERN), pronti per 10-20 prototipi</a:t>
            </a:r>
          </a:p>
        </p:txBody>
      </p:sp>
      <p:pic>
        <p:nvPicPr>
          <p:cNvPr id="3078" name="Picture 4" descr="C:\Documents and Settings\sozzi\Desktop\HPIM03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3747" y="4249761"/>
            <a:ext cx="403701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Giugno 2010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M. Sozzi – NA62 TDAQ Pisa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229600" cy="511175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Comic Sans MS" pitchFamily="66" charset="0"/>
              <a:buAutoNum type="arabicPeriod" startAt="2"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TELL1 upgrade</a:t>
            </a:r>
            <a:r>
              <a:rPr lang="en-US" sz="2400" b="1" dirty="0" smtClean="0">
                <a:latin typeface="Arial" charset="0"/>
              </a:rPr>
              <a:t>: </a:t>
            </a:r>
            <a:r>
              <a:rPr lang="en-US" sz="2400" dirty="0" smtClean="0">
                <a:latin typeface="Arial" charset="0"/>
              </a:rPr>
              <a:t>scheda </a:t>
            </a:r>
            <a:r>
              <a:rPr lang="en-US" sz="2400" dirty="0" smtClean="0">
                <a:latin typeface="Arial" charset="0"/>
              </a:rPr>
              <a:t>complessa (F. Spinella).</a:t>
            </a: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- disegno (Pisa) quasi completato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- inizio layout (CERN) a breve, poi prototipi, test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- Obiettivo: fine R&amp;D 2010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- Test con aiuto da Roma T.V.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- Produzione: Roma T.V.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Firmware</a:t>
            </a:r>
            <a:r>
              <a:rPr lang="en-US" sz="2400" dirty="0" smtClean="0">
                <a:latin typeface="Arial" charset="0"/>
              </a:rPr>
              <a:t>: fermi alla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versione primitiva di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test beam 2009,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versione finale da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iniziare (impegnativo,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aiuto da collaborazione)</a:t>
            </a:r>
          </a:p>
        </p:txBody>
      </p:sp>
      <p:pic>
        <p:nvPicPr>
          <p:cNvPr id="4101" name="Picture 4" descr="TELL1al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8045" y="2890861"/>
            <a:ext cx="4725987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686800" cy="935037"/>
          </a:xfrm>
          <a:noFill/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NA62 Pisa TDAQ – Stato/progressi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Giugno 2010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M. Sozzi – NA62 TDAQ Pisa</a:t>
            </a:r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7688" y="1252538"/>
            <a:ext cx="8229600" cy="4311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0033CC"/>
              </a:solidFill>
              <a:latin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 startAt="3"/>
              <a:defRPr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Processore L0</a:t>
            </a:r>
            <a:r>
              <a:rPr lang="en-US" sz="2400" dirty="0" smtClean="0">
                <a:latin typeface="Arial" charset="0"/>
              </a:rPr>
              <a:t>: poco progresso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- “subappaltata” una parte HW (Birmingham/Bratislava)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- inizio studio su soluzione “PC”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- </a:t>
            </a:r>
            <a:r>
              <a:rPr lang="en-US" sz="2400" dirty="0" smtClean="0">
                <a:latin typeface="Arial" charset="0"/>
              </a:rPr>
              <a:t>stabiliti contatti con: 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en-US" sz="2400" dirty="0" smtClean="0">
                <a:latin typeface="Arial" charset="0"/>
              </a:rPr>
              <a:t>	+ gruppo </a:t>
            </a:r>
            <a:r>
              <a:rPr lang="en-US" sz="2400" dirty="0" smtClean="0">
                <a:latin typeface="Arial" charset="0"/>
              </a:rPr>
              <a:t>ingegneria S. Anna (proposta consulenza a </a:t>
            </a:r>
            <a:r>
              <a:rPr lang="en-US" sz="2400" i="1" dirty="0" smtClean="0">
                <a:latin typeface="Arial" charset="0"/>
              </a:rPr>
              <a:t>spin-off</a:t>
            </a:r>
            <a:r>
              <a:rPr lang="en-US" sz="2400" dirty="0" smtClean="0">
                <a:latin typeface="Arial" charset="0"/>
              </a:rPr>
              <a:t>), </a:t>
            </a:r>
            <a:endParaRPr lang="en-US" sz="2400" dirty="0" smtClean="0">
              <a:latin typeface="Arial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en-US" sz="2400" dirty="0" smtClean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+ </a:t>
            </a:r>
            <a:r>
              <a:rPr lang="en-US" sz="2400" dirty="0" smtClean="0">
                <a:latin typeface="Arial" charset="0"/>
              </a:rPr>
              <a:t>gruppo Tripiccione/Schifano </a:t>
            </a:r>
            <a:r>
              <a:rPr lang="en-US" sz="2400" dirty="0" smtClean="0">
                <a:latin typeface="Arial" charset="0"/>
              </a:rPr>
              <a:t>(Ferrara),…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rgbClr val="0033CC"/>
                </a:solidFill>
                <a:latin typeface="Arial" charset="0"/>
              </a:rPr>
              <a:t>Simulazione</a:t>
            </a:r>
            <a:r>
              <a:rPr lang="en-US" sz="2400" dirty="0" smtClean="0">
                <a:latin typeface="Arial" charset="0"/>
              </a:rPr>
              <a:t>: </a:t>
            </a:r>
            <a:r>
              <a:rPr lang="en-US" sz="2400" dirty="0" err="1" smtClean="0">
                <a:latin typeface="Arial" charset="0"/>
              </a:rPr>
              <a:t>ripreso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lavoro</a:t>
            </a:r>
            <a:r>
              <a:rPr lang="en-US" sz="2400" dirty="0" smtClean="0">
                <a:latin typeface="Arial" charset="0"/>
              </a:rPr>
              <a:t> Monte Carlo a Pisa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0033CC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R&amp;D</a:t>
            </a:r>
            <a:r>
              <a:rPr lang="en-US" sz="2400" dirty="0" smtClean="0">
                <a:latin typeface="Arial" charset="0"/>
              </a:rPr>
              <a:t>: studio </a:t>
            </a:r>
            <a:r>
              <a:rPr lang="en-US" sz="2400" dirty="0" err="1" smtClean="0">
                <a:latin typeface="Arial" charset="0"/>
              </a:rPr>
              <a:t>implementazione</a:t>
            </a:r>
            <a:r>
              <a:rPr lang="en-US" sz="2400" dirty="0" smtClean="0">
                <a:latin typeface="Arial" charset="0"/>
              </a:rPr>
              <a:t> trigger HW con GPU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252413" y="230188"/>
            <a:ext cx="8686800" cy="935037"/>
          </a:xfrm>
          <a:noFill/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NA62 Pisa TDAQ – Stato/progressi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Giugno 2010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M. Sozzi – NA62 TDAQ Pisa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Pisa TDAQ – 2011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358900"/>
            <a:ext cx="8229600" cy="48418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</a:rPr>
              <a:t>Pisa rimane il gruppo di riferimento per il TDAQ.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Il problema di </a:t>
            </a: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manpower</a:t>
            </a:r>
            <a:r>
              <a:rPr lang="en-US" sz="2400" dirty="0" smtClean="0">
                <a:latin typeface="Arial" charset="0"/>
              </a:rPr>
              <a:t> condizionera’ il mantenimento degli impegni INFN (es. processore L0)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In qualche momento del 2011 si dovrebbe essere pronti per </a:t>
            </a: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produzione</a:t>
            </a:r>
            <a:r>
              <a:rPr lang="en-US" sz="2400" dirty="0" smtClean="0">
                <a:latin typeface="Arial" charset="0"/>
              </a:rPr>
              <a:t> TDCB e TELL1++: questa verra’ presumibilmente posticipata, mentre si acquisteranno i  componenti critici: O(210KE) finanziamento CORE</a:t>
            </a:r>
            <a:br>
              <a:rPr lang="en-US" sz="2400" dirty="0" smtClean="0">
                <a:latin typeface="Arial" charset="0"/>
              </a:rPr>
            </a:br>
            <a:endParaRPr lang="en-US" sz="2400" dirty="0" smtClean="0">
              <a:latin typeface="Arial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</a:rPr>
              <a:t>E’ necessario un maggiore </a:t>
            </a:r>
            <a:r>
              <a:rPr lang="en-US" sz="2400" b="1" dirty="0" smtClean="0">
                <a:solidFill>
                  <a:srgbClr val="0033CC"/>
                </a:solidFill>
                <a:latin typeface="Arial" charset="0"/>
              </a:rPr>
              <a:t>supporto</a:t>
            </a:r>
            <a:r>
              <a:rPr lang="en-US" sz="2400" dirty="0" smtClean="0">
                <a:latin typeface="Arial" charset="0"/>
              </a:rPr>
              <a:t> elettronico qualificato, per il completamento dell’ hardware e lo sviluppo del firmware</a:t>
            </a:r>
            <a:br>
              <a:rPr lang="en-US" sz="2400" dirty="0" smtClean="0">
                <a:latin typeface="Arial" charset="0"/>
              </a:rPr>
            </a:br>
            <a:endParaRPr lang="en-US" sz="2400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Arial" charset="0"/>
            </a:endParaRPr>
          </a:p>
          <a:p>
            <a:pPr eaLnBrk="1" hangingPunct="1"/>
            <a:endParaRPr lang="en-US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43636" y="4880480"/>
            <a:ext cx="22860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LAV postcard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4876800"/>
            <a:ext cx="88788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&gt;20 X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ensure shower containment                              staggered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LG crystals</a:t>
            </a:r>
            <a:endParaRPr kumimoji="0" lang="en-US" sz="2000" b="0" i="0" u="none" strike="noStrike" kern="0" cap="none" spc="0" normalizeH="0" baseline="-25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low detection inefficiency for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-65" charset="2"/>
                <a:ea typeface="+mn-ea"/>
                <a:cs typeface="+mn-cs"/>
              </a:rPr>
              <a:t>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-65" charset="2"/>
                <a:ea typeface="+mn-ea"/>
                <a:cs typeface="+mn-cs"/>
              </a:rPr>
              <a:t>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O(10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-4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down to 100-200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MeV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resolution better than 1 ns,energy resolution 10% at 1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 in high vacuum region: O(10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mbar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o"/>
              <a:tabLst/>
              <a:defRPr/>
            </a:pPr>
            <a:r>
              <a:rPr lang="en-US" sz="2000" kern="0" dirty="0" smtClean="0">
                <a:solidFill>
                  <a:srgbClr val="0000FF"/>
                </a:solidFill>
              </a:rPr>
              <a:t>Detector based on Lead glass blocks dismounted form OPAL calorimeter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6" descr="NA62Pinunu2.png"/>
          <p:cNvPicPr>
            <a:picLocks noGrp="1" noChangeAspect="1"/>
          </p:cNvPicPr>
          <p:nvPr>
            <p:ph idx="1"/>
          </p:nvPr>
        </p:nvPicPr>
        <p:blipFill>
          <a:blip r:embed="rId2"/>
          <a:srcRect b="1440"/>
          <a:stretch>
            <a:fillRect/>
          </a:stretch>
        </p:blipFill>
        <p:spPr>
          <a:xfrm>
            <a:off x="0" y="1016614"/>
            <a:ext cx="5603875" cy="3775896"/>
          </a:xfrm>
        </p:spPr>
      </p:pic>
      <p:pic>
        <p:nvPicPr>
          <p:cNvPr id="6" name="Picture 2" descr="ModuleZe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6331" y="3018861"/>
            <a:ext cx="1527544" cy="178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961462"/>
            <a:ext cx="3095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SzPct val="70000"/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12 </a:t>
            </a:r>
            <a:r>
              <a:rPr lang="en-US" sz="2000" b="1" dirty="0">
                <a:solidFill>
                  <a:schemeClr val="bg1"/>
                </a:solidFill>
              </a:rPr>
              <a:t>rings along &gt;120 </a:t>
            </a:r>
            <a:r>
              <a:rPr lang="en-US" sz="2000" b="1" dirty="0" err="1">
                <a:solidFill>
                  <a:schemeClr val="bg1"/>
                </a:solidFill>
              </a:rPr>
              <a:t>m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decay region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05269" y="3018862"/>
            <a:ext cx="2971062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05269" y="4085662"/>
            <a:ext cx="3009531" cy="706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5" descr="evC"/>
          <p:cNvPicPr>
            <a:picLocks noChangeAspect="1" noChangeArrowheads="1"/>
          </p:cNvPicPr>
          <p:nvPr/>
        </p:nvPicPr>
        <p:blipFill>
          <a:blip r:embed="rId4"/>
          <a:srcRect t="7143" r="7143"/>
          <a:stretch>
            <a:fillRect/>
          </a:stretch>
        </p:blipFill>
        <p:spPr bwMode="auto">
          <a:xfrm>
            <a:off x="2853253" y="1012261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3843853" y="1016614"/>
            <a:ext cx="1185347" cy="325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843853" y="1545662"/>
            <a:ext cx="1380080" cy="4571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IMG_3263.jpg"/>
          <p:cNvPicPr>
            <a:picLocks noChangeAspect="1"/>
          </p:cNvPicPr>
          <p:nvPr/>
        </p:nvPicPr>
        <p:blipFill>
          <a:blip r:embed="rId5" cstate="print"/>
          <a:srcRect t="10131" b="16340"/>
          <a:stretch>
            <a:fillRect/>
          </a:stretch>
        </p:blipFill>
        <p:spPr>
          <a:xfrm>
            <a:off x="5638800" y="999366"/>
            <a:ext cx="3505200" cy="3877434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5400000" flipH="1" flipV="1">
            <a:off x="6789145" y="4164987"/>
            <a:ext cx="1304924" cy="118702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LAV STATUS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007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2009 LAV1 Test beam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6600"/>
                </a:solidFill>
              </a:rPr>
              <a:t>	</a:t>
            </a:r>
            <a:r>
              <a:rPr lang="en-US" sz="2000" dirty="0" smtClean="0"/>
              <a:t>(80 ch. </a:t>
            </a:r>
            <a:r>
              <a:rPr lang="en-US" sz="2000" dirty="0" smtClean="0"/>
              <a:t>instrumented for </a:t>
            </a:r>
            <a:r>
              <a:rPr lang="en-US" sz="2000" dirty="0" smtClean="0"/>
              <a:t>R/O: 16 </a:t>
            </a:r>
            <a:r>
              <a:rPr lang="en-US" sz="2000" dirty="0" smtClean="0"/>
              <a:t>per layer, summing up to 5 </a:t>
            </a:r>
            <a:r>
              <a:rPr lang="en-US" sz="2000" dirty="0" smtClean="0"/>
              <a:t>half-rings)</a:t>
            </a:r>
            <a:endParaRPr lang="en-US" sz="2000" dirty="0" smtClean="0"/>
          </a:p>
          <a:p>
            <a:pPr marL="0" indent="0"/>
            <a:r>
              <a:rPr lang="en-US" sz="2400" b="1" dirty="0" smtClean="0"/>
              <a:t>   </a:t>
            </a:r>
            <a:r>
              <a:rPr lang="en-US" sz="2400" dirty="0" smtClean="0"/>
              <a:t>Validate </a:t>
            </a:r>
            <a:r>
              <a:rPr lang="en-US" sz="2400" dirty="0" smtClean="0"/>
              <a:t>time-over-threshold as </a:t>
            </a:r>
            <a:r>
              <a:rPr lang="en-US" sz="2400" dirty="0" smtClean="0"/>
              <a:t>R/O method</a:t>
            </a:r>
            <a:endParaRPr lang="en-US" sz="2200" b="1" dirty="0" smtClean="0"/>
          </a:p>
          <a:p>
            <a:pPr marL="0" indent="0"/>
            <a:r>
              <a:rPr lang="en-US" sz="2400" dirty="0" smtClean="0"/>
              <a:t>  </a:t>
            </a:r>
            <a:r>
              <a:rPr lang="en-US" sz="2400" dirty="0" smtClean="0"/>
              <a:t> Equalization </a:t>
            </a:r>
            <a:r>
              <a:rPr lang="en-US" sz="2400" dirty="0" smtClean="0"/>
              <a:t>procedure with muon </a:t>
            </a:r>
            <a:r>
              <a:rPr lang="en-US" sz="2400" dirty="0" smtClean="0"/>
              <a:t>runs</a:t>
            </a:r>
          </a:p>
          <a:p>
            <a:pPr marL="0" indent="0"/>
            <a:r>
              <a:rPr lang="en-US" sz="2400" dirty="0" smtClean="0"/>
              <a:t>   Study </a:t>
            </a:r>
            <a:r>
              <a:rPr lang="en-US" sz="2400" dirty="0" smtClean="0"/>
              <a:t>response </a:t>
            </a:r>
            <a:r>
              <a:rPr lang="en-US" sz="2400" dirty="0" smtClean="0"/>
              <a:t>to 2-4-6 GeV </a:t>
            </a:r>
            <a:r>
              <a:rPr lang="en-US" sz="2400" dirty="0" smtClean="0"/>
              <a:t>electrons, compare with </a:t>
            </a:r>
            <a:r>
              <a:rPr lang="en-US" sz="2400" dirty="0" smtClean="0">
                <a:latin typeface="Symbol" pitchFamily="18" charset="2"/>
              </a:rPr>
              <a:t>m</a:t>
            </a:r>
            <a:endParaRPr lang="en-US" sz="2400" dirty="0" smtClean="0"/>
          </a:p>
          <a:p>
            <a:pPr marL="0" indent="0"/>
            <a:r>
              <a:rPr lang="en-US" sz="2400" dirty="0" smtClean="0"/>
              <a:t> </a:t>
            </a:r>
            <a:r>
              <a:rPr lang="en-US" sz="2400" dirty="0" smtClean="0"/>
              <a:t>  Evaluate </a:t>
            </a:r>
            <a:r>
              <a:rPr lang="en-US" sz="2400" dirty="0" smtClean="0"/>
              <a:t>energy resolution, linearity of </a:t>
            </a:r>
            <a:r>
              <a:rPr lang="en-US" sz="2400" dirty="0" smtClean="0"/>
              <a:t>response</a:t>
            </a:r>
            <a:endParaRPr lang="en-US" dirty="0" smtClean="0"/>
          </a:p>
          <a:p>
            <a:r>
              <a:rPr lang="en-US" dirty="0" smtClean="0">
                <a:solidFill>
                  <a:srgbClr val="0033CC"/>
                </a:solidFill>
              </a:rPr>
              <a:t>2010 LAV2 Test beam August 2010</a:t>
            </a:r>
          </a:p>
          <a:p>
            <a:pPr>
              <a:buNone/>
            </a:pPr>
            <a:r>
              <a:rPr lang="en-US" sz="2000" dirty="0" smtClean="0"/>
              <a:t>	(All 160 ch. </a:t>
            </a:r>
            <a:r>
              <a:rPr lang="en-US" sz="2000" dirty="0" smtClean="0"/>
              <a:t>instrumented for </a:t>
            </a:r>
            <a:r>
              <a:rPr lang="en-US" sz="2000" dirty="0" smtClean="0"/>
              <a:t>R/O)</a:t>
            </a:r>
          </a:p>
          <a:p>
            <a:r>
              <a:rPr lang="en-US" sz="2400" dirty="0" smtClean="0"/>
              <a:t>Test </a:t>
            </a:r>
            <a:r>
              <a:rPr lang="en-US" sz="2400" dirty="0" smtClean="0"/>
              <a:t>of new HPTDC on </a:t>
            </a:r>
            <a:r>
              <a:rPr lang="en-US" sz="2400" dirty="0" smtClean="0"/>
              <a:t>TELL1</a:t>
            </a:r>
            <a:endParaRPr lang="en-US" sz="2000" dirty="0" smtClean="0">
              <a:solidFill>
                <a:srgbClr val="0033CC"/>
              </a:solidFill>
            </a:endParaRPr>
          </a:p>
          <a:p>
            <a:r>
              <a:rPr lang="en-US" sz="2400" dirty="0" smtClean="0"/>
              <a:t>Final version of ToT circuit, LED monitoring system</a:t>
            </a:r>
          </a:p>
          <a:p>
            <a:r>
              <a:rPr lang="en-US" sz="2400" dirty="0" smtClean="0"/>
              <a:t>New </a:t>
            </a:r>
            <a:r>
              <a:rPr lang="en-US" sz="2400" dirty="0" smtClean="0"/>
              <a:t>voltage dividers </a:t>
            </a:r>
            <a:r>
              <a:rPr lang="en-US" sz="2400" dirty="0" smtClean="0"/>
              <a:t>PM’s</a:t>
            </a:r>
          </a:p>
          <a:p>
            <a:r>
              <a:rPr lang="en-US" sz="2400" dirty="0" smtClean="0"/>
              <a:t>Validation of whole R/O chain. 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1055</Words>
  <PresentationFormat>On-screen Show (4:3)</PresentationFormat>
  <Paragraphs>338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Tema di Office</vt:lpstr>
      <vt:lpstr>Acrobat Document</vt:lpstr>
      <vt:lpstr>Slide 1</vt:lpstr>
      <vt:lpstr>NA62 Pisa TDAQ</vt:lpstr>
      <vt:lpstr>Slide 3</vt:lpstr>
      <vt:lpstr>NA62 Pisa TDAQ – Stato/progressi (1)</vt:lpstr>
      <vt:lpstr>NA62 Pisa TDAQ – Stato/progressi (2)</vt:lpstr>
      <vt:lpstr>NA62 Pisa TDAQ – Stato/progressi (3)</vt:lpstr>
      <vt:lpstr>Pisa TDAQ – 2011</vt:lpstr>
      <vt:lpstr>LAV postcard</vt:lpstr>
      <vt:lpstr>LAV STATUS</vt:lpstr>
      <vt:lpstr>Time resolution</vt:lpstr>
      <vt:lpstr>‘Bananas’ assembly (LNF)</vt:lpstr>
      <vt:lpstr>Module assembly: cabling</vt:lpstr>
      <vt:lpstr>Slide 13</vt:lpstr>
      <vt:lpstr>Slide 14</vt:lpstr>
      <vt:lpstr>Slide 15</vt:lpstr>
      <vt:lpstr>Slide 16</vt:lpstr>
      <vt:lpstr>SPARES</vt:lpstr>
      <vt:lpstr>Status of Supporting mechanics for Anti 2-3-4-5</vt:lpstr>
      <vt:lpstr>Test of Supporting mechanics for Anti 2-3-4-5</vt:lpstr>
      <vt:lpstr>NA62 CATIA STATUS</vt:lpstr>
      <vt:lpstr>Status of production of production drawing of anti 6-7-8.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costantini</dc:creator>
  <cp:lastModifiedBy>costanti</cp:lastModifiedBy>
  <cp:revision>59</cp:revision>
  <dcterms:created xsi:type="dcterms:W3CDTF">2010-06-19T13:56:08Z</dcterms:created>
  <dcterms:modified xsi:type="dcterms:W3CDTF">2010-06-21T10:44:06Z</dcterms:modified>
</cp:coreProperties>
</file>