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3" r:id="rId7"/>
    <p:sldId id="264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2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C9150-14D6-426D-9EFD-E84B89C8275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F9D79-6FEC-4779-A433-AD43B7EE6D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DD4-1E5A-4A4E-AF96-B077443E928A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33E-47B4-4542-BCD8-2DE08985047A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0078-EEE4-40BB-9208-C027E516AAAF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3DBC-A31A-4892-8376-C32971748928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fld id="{7A901C18-8A0F-4013-B514-5E9F6781E65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33C-7E7B-4A7C-9370-4E80566CC424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0108-C6A3-47F8-B92E-353DC0046752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343E-D782-4BDE-973E-C8E1FBADF3A0}" type="datetime1">
              <a:rPr lang="en-US" smtClean="0"/>
              <a:t>6/3/2021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AC5A-0D83-4DFF-9EF6-B416339D79A0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5377-D56A-4A17-B47B-D60F9C00D8E0}" type="datetime1">
              <a:rPr lang="en-US" smtClean="0"/>
              <a:t>6/3/2021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7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E344-3251-4BDD-9D03-3A7068ACDF25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7B64-60F3-449E-B282-516A81EA9C3A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A77D-F4A1-4C17-B5BC-EE6E1AE124A3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1C18-8A0F-4013-B514-5E9F6781E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14750" y="0"/>
            <a:ext cx="4772025" cy="838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5400" dirty="0" err="1" smtClean="0">
                <a:solidFill>
                  <a:schemeClr val="bg1"/>
                </a:solidFill>
              </a:rPr>
              <a:t>Mock</a:t>
            </a:r>
            <a:r>
              <a:rPr lang="fr-FR" sz="5400" dirty="0" smtClean="0">
                <a:solidFill>
                  <a:schemeClr val="bg1"/>
                </a:solidFill>
              </a:rPr>
              <a:t>-up </a:t>
            </a:r>
            <a:r>
              <a:rPr lang="fr-FR" sz="5400" dirty="0" err="1" smtClean="0">
                <a:solidFill>
                  <a:schemeClr val="bg1"/>
                </a:solidFill>
              </a:rPr>
              <a:t>status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bg1"/>
                </a:solidFill>
              </a:rPr>
              <a:t>Calibration system meeting – 3</a:t>
            </a:r>
            <a:r>
              <a:rPr lang="fr-FR" sz="2400" baseline="30000" dirty="0" smtClean="0">
                <a:solidFill>
                  <a:schemeClr val="bg1"/>
                </a:solidFill>
              </a:rPr>
              <a:t>rd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June</a:t>
            </a:r>
            <a:r>
              <a:rPr lang="fr-FR" sz="2400" dirty="0" smtClean="0">
                <a:solidFill>
                  <a:schemeClr val="bg1"/>
                </a:solidFill>
              </a:rPr>
              <a:t> 2021 – Pierre B. on </a:t>
            </a:r>
            <a:r>
              <a:rPr lang="fr-FR" sz="2400" dirty="0" err="1" smtClean="0">
                <a:solidFill>
                  <a:schemeClr val="bg1"/>
                </a:solidFill>
              </a:rPr>
              <a:t>behalf</a:t>
            </a:r>
            <a:r>
              <a:rPr lang="fr-FR" sz="2400" dirty="0" smtClean="0">
                <a:solidFill>
                  <a:schemeClr val="bg1"/>
                </a:solidFill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</a:rPr>
              <a:t>CPPM</a:t>
            </a:r>
            <a:r>
              <a:rPr lang="fr-FR" sz="2400" dirty="0" smtClean="0">
                <a:solidFill>
                  <a:schemeClr val="bg1"/>
                </a:solidFill>
              </a:rPr>
              <a:t> group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6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331" y="721598"/>
            <a:ext cx="4810899" cy="366746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ZoneTexte 4"/>
          <p:cNvSpPr txBox="1"/>
          <p:nvPr/>
        </p:nvSpPr>
        <p:spPr>
          <a:xfrm>
            <a:off x="111622" y="82379"/>
            <a:ext cx="2055253" cy="53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r>
              <a:t>Using NI9237</a:t>
            </a:r>
          </a:p>
        </p:txBody>
      </p:sp>
      <p:pic>
        <p:nvPicPr>
          <p:cNvPr id="130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9458" y="74140"/>
            <a:ext cx="2647340" cy="3468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8" descr="Imag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84826" y="64677"/>
            <a:ext cx="2500735" cy="335402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ZoneTexte 9"/>
          <p:cNvSpPr txBox="1"/>
          <p:nvPr/>
        </p:nvSpPr>
        <p:spPr>
          <a:xfrm>
            <a:off x="9552184" y="3336325"/>
            <a:ext cx="21545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RJ50 connector pinout</a:t>
            </a:r>
          </a:p>
        </p:txBody>
      </p:sp>
      <p:sp>
        <p:nvSpPr>
          <p:cNvPr id="133" name="ZoneTexte 10"/>
          <p:cNvSpPr txBox="1"/>
          <p:nvPr/>
        </p:nvSpPr>
        <p:spPr>
          <a:xfrm>
            <a:off x="243428" y="4473146"/>
            <a:ext cx="351517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R1 is defined between EX + &amp; AI -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R2 is defined between EX - &amp; AI -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R3 is defined between EX - &amp; AI +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R4 is defined between EX + &amp; AI +</a:t>
            </a:r>
          </a:p>
        </p:txBody>
      </p:sp>
      <p:pic>
        <p:nvPicPr>
          <p:cNvPr id="134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0599" y="3888178"/>
            <a:ext cx="3809525" cy="283809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ZoneTexte 12"/>
          <p:cNvSpPr txBox="1"/>
          <p:nvPr/>
        </p:nvSpPr>
        <p:spPr>
          <a:xfrm>
            <a:off x="6784270" y="3583459"/>
            <a:ext cx="8242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NI 9237</a:t>
            </a:r>
          </a:p>
        </p:txBody>
      </p:sp>
      <p:pic>
        <p:nvPicPr>
          <p:cNvPr id="136" name="Image 13" descr="Image 1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51565" y="4143633"/>
            <a:ext cx="3637143" cy="2597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 14" descr="Imag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34031" y="189468"/>
            <a:ext cx="2800868" cy="175839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ZoneTexte 15"/>
          <p:cNvSpPr txBox="1"/>
          <p:nvPr/>
        </p:nvSpPr>
        <p:spPr>
          <a:xfrm>
            <a:off x="4230540" y="1960604"/>
            <a:ext cx="154789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/>
            </a:lvl1pPr>
          </a:lstStyle>
          <a:p>
            <a:r>
              <a:t>NI 9949 could be of use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Reminder</a:t>
            </a:r>
            <a:r>
              <a:rPr lang="fr-FR" dirty="0" smtClean="0"/>
              <a:t>: </a:t>
            </a:r>
            <a:r>
              <a:rPr lang="fr-FR" dirty="0" err="1" smtClean="0"/>
              <a:t>Mock</a:t>
            </a:r>
            <a:r>
              <a:rPr lang="fr-FR" dirty="0" smtClean="0"/>
              <a:t>-up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247" y="1138687"/>
            <a:ext cx="7694778" cy="5572663"/>
          </a:xfrm>
        </p:spPr>
        <p:txBody>
          <a:bodyPr>
            <a:noAutofit/>
          </a:bodyPr>
          <a:lstStyle/>
          <a:p>
            <a:r>
              <a:rPr lang="en-US" sz="2000" b="1" dirty="0"/>
              <a:t>Testing the principle of the calibration system is mandatory</a:t>
            </a:r>
          </a:p>
          <a:p>
            <a:r>
              <a:rPr lang="en-US" sz="2000" dirty="0"/>
              <a:t>The idea is to test most of the aspects of the calibration system with a U-pipe of shorter length (~ 3m) but baseline dimensions (30 mm diameter, 1.5 mm thickness) and curvature (40 cm radius) immersed in liquid nitrogen.</a:t>
            </a:r>
          </a:p>
          <a:p>
            <a:r>
              <a:rPr lang="en-US" sz="2000" dirty="0"/>
              <a:t>The mock-up should include the final motor box and glove box (could be included later) + the pipe-box fixation system.</a:t>
            </a:r>
          </a:p>
          <a:p>
            <a:r>
              <a:rPr lang="en-US" sz="2000" b="1" dirty="0"/>
              <a:t>The mock-up will be the ideal set-up to develop and test the control-command system.</a:t>
            </a:r>
          </a:p>
          <a:p>
            <a:r>
              <a:rPr lang="en-US" sz="2000" b="1" dirty="0"/>
              <a:t>It seems imperative to perform long duration tests to assess the robustness of the system.</a:t>
            </a:r>
          </a:p>
          <a:p>
            <a:r>
              <a:rPr lang="en-US" sz="2000" b="1" dirty="0"/>
              <a:t>Cold tests must be carried out to check the impact of cold environment on the system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EF7B363D-29EA-4FC1-AD5F-B753297E20C1}" type="slidenum">
              <a:rPr lang="en-US" smtClean="0"/>
              <a:t>2</a:t>
            </a:fld>
            <a:endParaRPr lang="en-US"/>
          </a:p>
        </p:txBody>
      </p:sp>
      <p:pic>
        <p:nvPicPr>
          <p:cNvPr id="4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34" y="3951351"/>
            <a:ext cx="4186913" cy="27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35" y="509388"/>
            <a:ext cx="3688253" cy="300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676525" cy="50355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Elements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" y="552450"/>
            <a:ext cx="6328410" cy="630555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Cold cuve</a:t>
            </a:r>
          </a:p>
          <a:p>
            <a:r>
              <a:rPr lang="fr-FR" sz="2400" dirty="0" err="1" smtClean="0">
                <a:solidFill>
                  <a:srgbClr val="FF0000"/>
                </a:solidFill>
              </a:rPr>
              <a:t>Oxygen</a:t>
            </a:r>
            <a:r>
              <a:rPr lang="fr-FR" sz="2400" dirty="0" smtClean="0">
                <a:solidFill>
                  <a:srgbClr val="FF0000"/>
                </a:solidFill>
              </a:rPr>
              <a:t> detector</a:t>
            </a:r>
          </a:p>
          <a:p>
            <a:r>
              <a:rPr lang="fr-FR" sz="2400" dirty="0" err="1" smtClean="0">
                <a:solidFill>
                  <a:srgbClr val="FFC000"/>
                </a:solidFill>
              </a:rPr>
              <a:t>Liquid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nitrogen</a:t>
            </a:r>
            <a:endParaRPr lang="fr-FR" sz="2400" dirty="0" smtClean="0">
              <a:solidFill>
                <a:srgbClr val="FFC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Dry air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U-tube</a:t>
            </a:r>
          </a:p>
          <a:p>
            <a:r>
              <a:rPr lang="fr-FR" sz="2400" dirty="0" err="1" smtClean="0">
                <a:solidFill>
                  <a:srgbClr val="00B050"/>
                </a:solidFill>
              </a:rPr>
              <a:t>Strain</a:t>
            </a:r>
            <a:r>
              <a:rPr lang="fr-FR" sz="2400" dirty="0" smtClean="0">
                <a:solidFill>
                  <a:srgbClr val="00B050"/>
                </a:solidFill>
              </a:rPr>
              <a:t> gauges (</a:t>
            </a:r>
            <a:r>
              <a:rPr lang="fr-FR" sz="2400" dirty="0" err="1" smtClean="0">
                <a:solidFill>
                  <a:srgbClr val="00B050"/>
                </a:solidFill>
              </a:rPr>
              <a:t>deformation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measurement</a:t>
            </a:r>
            <a:r>
              <a:rPr lang="fr-FR" sz="2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PT100 </a:t>
            </a:r>
            <a:r>
              <a:rPr lang="fr-FR" sz="2400" dirty="0" err="1" smtClean="0">
                <a:solidFill>
                  <a:srgbClr val="00B050"/>
                </a:solidFill>
              </a:rPr>
              <a:t>temperature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measurements</a:t>
            </a:r>
            <a:endParaRPr lang="fr-FR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cDAQ-9174 rack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NI-9217 module (</a:t>
            </a:r>
            <a:r>
              <a:rPr lang="fr-FR" sz="2400" dirty="0" err="1" smtClean="0">
                <a:solidFill>
                  <a:srgbClr val="FFC000"/>
                </a:solidFill>
              </a:rPr>
              <a:t>temperature</a:t>
            </a:r>
            <a:r>
              <a:rPr lang="fr-FR" sz="2400" dirty="0" smtClean="0">
                <a:solidFill>
                  <a:srgbClr val="FFC000"/>
                </a:solidFill>
              </a:rPr>
              <a:t>)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NI-9237 module (</a:t>
            </a:r>
            <a:r>
              <a:rPr lang="fr-FR" sz="2400" dirty="0" err="1" smtClean="0">
                <a:solidFill>
                  <a:srgbClr val="FFC000"/>
                </a:solidFill>
              </a:rPr>
              <a:t>strain</a:t>
            </a:r>
            <a:r>
              <a:rPr lang="fr-FR" sz="2400" dirty="0" smtClean="0">
                <a:solidFill>
                  <a:srgbClr val="FFC000"/>
                </a:solidFill>
              </a:rPr>
              <a:t> gage)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NI-9949 (RJ50 to </a:t>
            </a:r>
            <a:r>
              <a:rPr lang="fr-FR" sz="2400" dirty="0" err="1" smtClean="0">
                <a:solidFill>
                  <a:srgbClr val="00B050"/>
                </a:solidFill>
              </a:rPr>
              <a:t>screws</a:t>
            </a:r>
            <a:r>
              <a:rPr lang="fr-FR" sz="2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RJ50 </a:t>
            </a:r>
            <a:r>
              <a:rPr lang="fr-FR" sz="2400" dirty="0" err="1" smtClean="0">
                <a:solidFill>
                  <a:srgbClr val="00B050"/>
                </a:solidFill>
              </a:rPr>
              <a:t>cable</a:t>
            </a:r>
            <a:endParaRPr lang="fr-FR" sz="2400" dirty="0" smtClean="0">
              <a:solidFill>
                <a:srgbClr val="00B050"/>
              </a:solidFill>
            </a:endParaRPr>
          </a:p>
          <a:p>
            <a:r>
              <a:rPr lang="fr-FR" sz="2400" dirty="0" err="1" smtClean="0">
                <a:solidFill>
                  <a:srgbClr val="00B050"/>
                </a:solidFill>
              </a:rPr>
              <a:t>Rope</a:t>
            </a:r>
            <a:r>
              <a:rPr lang="fr-FR" sz="2400" dirty="0" smtClean="0">
                <a:solidFill>
                  <a:srgbClr val="00B050"/>
                </a:solidFill>
              </a:rPr>
              <a:t>/</a:t>
            </a:r>
            <a:r>
              <a:rPr lang="fr-FR" sz="2400" dirty="0" err="1" smtClean="0">
                <a:solidFill>
                  <a:srgbClr val="00B050"/>
                </a:solidFill>
              </a:rPr>
              <a:t>cable</a:t>
            </a:r>
            <a:endParaRPr lang="fr-FR" sz="2400" dirty="0" smtClean="0">
              <a:solidFill>
                <a:srgbClr val="00B050"/>
              </a:solidFill>
            </a:endParaRPr>
          </a:p>
          <a:p>
            <a:r>
              <a:rPr lang="fr-FR" sz="2400" dirty="0" err="1" smtClean="0">
                <a:solidFill>
                  <a:srgbClr val="00B050"/>
                </a:solidFill>
              </a:rPr>
              <a:t>Humidity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sensor</a:t>
            </a:r>
            <a:endParaRPr lang="fr-FR" sz="2400" dirty="0" smtClean="0">
              <a:solidFill>
                <a:srgbClr val="00B050"/>
              </a:solidFill>
            </a:endParaRPr>
          </a:p>
          <a:p>
            <a:r>
              <a:rPr lang="fr-FR" sz="2400" dirty="0" smtClean="0">
                <a:solidFill>
                  <a:srgbClr val="00B050"/>
                </a:solidFill>
              </a:rPr>
              <a:t>Glue for </a:t>
            </a:r>
            <a:r>
              <a:rPr lang="fr-FR" sz="2400" dirty="0" err="1" smtClean="0">
                <a:solidFill>
                  <a:srgbClr val="00B050"/>
                </a:solidFill>
              </a:rPr>
              <a:t>strain</a:t>
            </a:r>
            <a:r>
              <a:rPr lang="fr-FR" sz="2400" dirty="0" smtClean="0">
                <a:solidFill>
                  <a:srgbClr val="00B050"/>
                </a:solidFill>
              </a:rPr>
              <a:t> gages/PT100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772150" y="511173"/>
            <a:ext cx="6332220" cy="626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>
                <a:solidFill>
                  <a:srgbClr val="00B050"/>
                </a:solidFill>
              </a:rPr>
              <a:t>Cables</a:t>
            </a:r>
            <a:r>
              <a:rPr lang="fr-FR" sz="2400" dirty="0" smtClean="0">
                <a:solidFill>
                  <a:srgbClr val="00B050"/>
                </a:solidFill>
              </a:rPr>
              <a:t> for </a:t>
            </a:r>
            <a:r>
              <a:rPr lang="fr-FR" sz="2400" dirty="0" err="1" smtClean="0">
                <a:solidFill>
                  <a:srgbClr val="00B050"/>
                </a:solidFill>
              </a:rPr>
              <a:t>strain</a:t>
            </a:r>
            <a:r>
              <a:rPr lang="fr-FR" sz="2400" dirty="0" smtClean="0">
                <a:solidFill>
                  <a:srgbClr val="00B050"/>
                </a:solidFill>
              </a:rPr>
              <a:t> gages, PT100, </a:t>
            </a:r>
            <a:r>
              <a:rPr lang="fr-FR" sz="2400" dirty="0" err="1" smtClean="0">
                <a:solidFill>
                  <a:srgbClr val="00B050"/>
                </a:solidFill>
              </a:rPr>
              <a:t>humidity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sensor</a:t>
            </a:r>
            <a:endParaRPr lang="fr-FR" sz="2400" dirty="0" smtClean="0">
              <a:solidFill>
                <a:srgbClr val="00B050"/>
              </a:solidFill>
            </a:endParaRPr>
          </a:p>
          <a:p>
            <a:r>
              <a:rPr lang="fr-FR" sz="2400" dirty="0" err="1" smtClean="0">
                <a:solidFill>
                  <a:srgbClr val="00B050"/>
                </a:solidFill>
              </a:rPr>
              <a:t>Soldering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wire</a:t>
            </a:r>
            <a:r>
              <a:rPr lang="fr-FR" sz="2400" dirty="0" smtClean="0">
                <a:solidFill>
                  <a:srgbClr val="00B050"/>
                </a:solidFill>
              </a:rPr>
              <a:t> for </a:t>
            </a:r>
            <a:r>
              <a:rPr lang="fr-FR" sz="2400" dirty="0" err="1" smtClean="0">
                <a:solidFill>
                  <a:srgbClr val="00B050"/>
                </a:solidFill>
              </a:rPr>
              <a:t>strain</a:t>
            </a:r>
            <a:r>
              <a:rPr lang="fr-FR" sz="2400" dirty="0" smtClean="0">
                <a:solidFill>
                  <a:srgbClr val="00B050"/>
                </a:solidFill>
              </a:rPr>
              <a:t> gages and PT100</a:t>
            </a:r>
          </a:p>
          <a:p>
            <a:r>
              <a:rPr lang="fr-FR" sz="2400" dirty="0" err="1" smtClean="0">
                <a:solidFill>
                  <a:srgbClr val="00B050"/>
                </a:solidFill>
              </a:rPr>
              <a:t>Arduino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UNO</a:t>
            </a:r>
            <a:r>
              <a:rPr lang="fr-FR" sz="2400" dirty="0" smtClean="0">
                <a:solidFill>
                  <a:srgbClr val="00B050"/>
                </a:solidFill>
              </a:rPr>
              <a:t> (</a:t>
            </a:r>
            <a:r>
              <a:rPr lang="fr-FR" sz="2400" dirty="0" err="1" smtClean="0">
                <a:solidFill>
                  <a:srgbClr val="00B050"/>
                </a:solidFill>
              </a:rPr>
              <a:t>humidity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measurement</a:t>
            </a:r>
            <a:r>
              <a:rPr lang="fr-FR" sz="2400" dirty="0" smtClean="0">
                <a:solidFill>
                  <a:srgbClr val="00B050"/>
                </a:solidFill>
              </a:rPr>
              <a:t> - </a:t>
            </a:r>
            <a:r>
              <a:rPr lang="fr-FR" sz="2400" dirty="0" err="1" smtClean="0">
                <a:solidFill>
                  <a:srgbClr val="00B050"/>
                </a:solidFill>
              </a:rPr>
              <a:t>tbc</a:t>
            </a:r>
            <a:r>
              <a:rPr lang="fr-FR" sz="2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Motors</a:t>
            </a:r>
          </a:p>
          <a:p>
            <a:r>
              <a:rPr lang="fr-FR" sz="2400" dirty="0" err="1" smtClean="0">
                <a:solidFill>
                  <a:srgbClr val="FFC000"/>
                </a:solidFill>
              </a:rPr>
              <a:t>Motor</a:t>
            </a:r>
            <a:r>
              <a:rPr lang="fr-FR" sz="2400" dirty="0" smtClean="0">
                <a:solidFill>
                  <a:srgbClr val="FFC000"/>
                </a:solidFill>
              </a:rPr>
              <a:t> box </a:t>
            </a:r>
            <a:r>
              <a:rPr lang="fr-FR" sz="2400" dirty="0" err="1" smtClean="0">
                <a:solidFill>
                  <a:srgbClr val="FFC000"/>
                </a:solidFill>
              </a:rPr>
              <a:t>mechanical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pieces</a:t>
            </a:r>
            <a:endParaRPr lang="fr-FR" sz="2400" dirty="0" smtClean="0">
              <a:solidFill>
                <a:srgbClr val="FFC000"/>
              </a:solidFill>
            </a:endParaRPr>
          </a:p>
          <a:p>
            <a:r>
              <a:rPr lang="fr-FR" sz="2400" dirty="0" err="1" smtClean="0">
                <a:solidFill>
                  <a:srgbClr val="FF0000"/>
                </a:solidFill>
              </a:rPr>
              <a:t>Motor</a:t>
            </a:r>
            <a:r>
              <a:rPr lang="fr-FR" sz="2400" dirty="0" smtClean="0">
                <a:solidFill>
                  <a:srgbClr val="FF0000"/>
                </a:solidFill>
              </a:rPr>
              <a:t> boxes</a:t>
            </a:r>
          </a:p>
          <a:p>
            <a:r>
              <a:rPr lang="fr-FR" sz="2400" dirty="0" err="1" smtClean="0">
                <a:solidFill>
                  <a:srgbClr val="FF0000"/>
                </a:solidFill>
              </a:rPr>
              <a:t>Glove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boxes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err="1" smtClean="0">
                <a:solidFill>
                  <a:srgbClr val="00B050"/>
                </a:solidFill>
              </a:rPr>
              <a:t>Encoders</a:t>
            </a:r>
            <a:endParaRPr lang="fr-FR" sz="2400" dirty="0" smtClean="0">
              <a:solidFill>
                <a:srgbClr val="00B050"/>
              </a:solidFill>
            </a:endParaRPr>
          </a:p>
          <a:p>
            <a:r>
              <a:rPr lang="fr-FR" sz="2400" dirty="0" err="1" smtClean="0">
                <a:solidFill>
                  <a:srgbClr val="FF0000"/>
                </a:solidFill>
              </a:rPr>
              <a:t>Loadcells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Evaluation </a:t>
            </a:r>
            <a:r>
              <a:rPr lang="fr-FR" sz="2400" dirty="0" err="1" smtClean="0">
                <a:solidFill>
                  <a:srgbClr val="FFC000"/>
                </a:solidFill>
              </a:rPr>
              <a:t>board</a:t>
            </a:r>
            <a:r>
              <a:rPr lang="fr-FR" sz="2400" dirty="0" smtClean="0">
                <a:solidFill>
                  <a:srgbClr val="FFC000"/>
                </a:solidFill>
              </a:rPr>
              <a:t> (</a:t>
            </a:r>
            <a:r>
              <a:rPr lang="en-US" sz="2400" dirty="0" smtClean="0">
                <a:solidFill>
                  <a:srgbClr val="FFC000"/>
                </a:solidFill>
              </a:rPr>
              <a:t>XCore407I)</a:t>
            </a:r>
            <a:endParaRPr lang="fr-FR" sz="2400" dirty="0" smtClean="0">
              <a:solidFill>
                <a:srgbClr val="FFC000"/>
              </a:solidFill>
            </a:endParaRPr>
          </a:p>
          <a:p>
            <a:r>
              <a:rPr lang="fr-FR" sz="2400" dirty="0" err="1" smtClean="0">
                <a:solidFill>
                  <a:srgbClr val="FF0000"/>
                </a:solidFill>
              </a:rPr>
              <a:t>Daughter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boards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00B050"/>
                </a:solidFill>
              </a:rPr>
              <a:t>Monitoring laptop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Software</a:t>
            </a:r>
          </a:p>
          <a:p>
            <a:endParaRPr lang="fr-FR" sz="2400" dirty="0" smtClean="0">
              <a:solidFill>
                <a:srgbClr val="00B050"/>
              </a:solidFill>
            </a:endParaRPr>
          </a:p>
          <a:p>
            <a:endParaRPr lang="fr-FR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6" y="133350"/>
            <a:ext cx="3567649" cy="21976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r="7373"/>
          <a:stretch/>
        </p:blipFill>
        <p:spPr>
          <a:xfrm>
            <a:off x="9851044" y="257175"/>
            <a:ext cx="2045681" cy="18573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97" y="2708155"/>
            <a:ext cx="2696103" cy="3749796"/>
          </a:xfrm>
          <a:prstGeom prst="rect">
            <a:avLst/>
          </a:prstGeom>
        </p:spPr>
      </p:pic>
      <p:pic>
        <p:nvPicPr>
          <p:cNvPr id="9" name="Image 7" descr="Imag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81500" y="0"/>
            <a:ext cx="1505045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20750"/>
          <a:stretch/>
        </p:blipFill>
        <p:spPr>
          <a:xfrm>
            <a:off x="3133725" y="2540000"/>
            <a:ext cx="1600200" cy="1854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12222"/>
          <a:stretch/>
        </p:blipFill>
        <p:spPr>
          <a:xfrm>
            <a:off x="6593783" y="219075"/>
            <a:ext cx="2835966" cy="17668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8" r="49062"/>
          <a:stretch/>
        </p:blipFill>
        <p:spPr>
          <a:xfrm>
            <a:off x="4832668" y="2457449"/>
            <a:ext cx="2587308" cy="1358797"/>
          </a:xfrm>
          <a:prstGeom prst="rect">
            <a:avLst/>
          </a:prstGeom>
        </p:spPr>
      </p:pic>
      <p:pic>
        <p:nvPicPr>
          <p:cNvPr id="13" name="Image 14" descr="Image 1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29231" y="4818618"/>
            <a:ext cx="2800868" cy="1758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8399" r="19400" b="8000"/>
          <a:stretch/>
        </p:blipFill>
        <p:spPr>
          <a:xfrm>
            <a:off x="9936990" y="3686175"/>
            <a:ext cx="2064510" cy="28765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0601" y="4162424"/>
            <a:ext cx="1992873" cy="2573046"/>
          </a:xfrm>
          <a:prstGeom prst="rect">
            <a:avLst/>
          </a:prstGeom>
        </p:spPr>
      </p:pic>
      <p:pic>
        <p:nvPicPr>
          <p:cNvPr id="16" name="MororBox-Components-QueensU-2021.05.06.pdf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15225" y="2171701"/>
            <a:ext cx="2705100" cy="17907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2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8825"/>
          </a:xfrm>
        </p:spPr>
        <p:txBody>
          <a:bodyPr/>
          <a:lstStyle/>
          <a:p>
            <a:r>
              <a:rPr lang="fr-FR" dirty="0" err="1" smtClean="0"/>
              <a:t>Mock</a:t>
            </a:r>
            <a:r>
              <a:rPr lang="fr-FR" dirty="0" smtClean="0"/>
              <a:t>-up tests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987424"/>
            <a:ext cx="11582400" cy="5394325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Cold cuve </a:t>
            </a:r>
            <a:r>
              <a:rPr lang="fr-FR" dirty="0" err="1" smtClean="0">
                <a:solidFill>
                  <a:srgbClr val="00B050"/>
                </a:solidFill>
              </a:rPr>
              <a:t>leak</a:t>
            </a:r>
            <a:r>
              <a:rPr lang="fr-FR" dirty="0" smtClean="0">
                <a:solidFill>
                  <a:srgbClr val="00B050"/>
                </a:solidFill>
              </a:rPr>
              <a:t> tests (end 2020)</a:t>
            </a:r>
          </a:p>
          <a:p>
            <a:r>
              <a:rPr lang="fr-FR" dirty="0" err="1" smtClean="0">
                <a:solidFill>
                  <a:srgbClr val="00B050"/>
                </a:solidFill>
              </a:rPr>
              <a:t>Strain</a:t>
            </a:r>
            <a:r>
              <a:rPr lang="fr-FR" dirty="0" smtClean="0">
                <a:solidFill>
                  <a:srgbClr val="00B050"/>
                </a:solidFill>
              </a:rPr>
              <a:t> gauge </a:t>
            </a:r>
            <a:r>
              <a:rPr lang="fr-FR" dirty="0" err="1" smtClean="0">
                <a:solidFill>
                  <a:srgbClr val="00B050"/>
                </a:solidFill>
              </a:rPr>
              <a:t>measurements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with</a:t>
            </a:r>
            <a:r>
              <a:rPr lang="fr-FR" dirty="0" smtClean="0">
                <a:solidFill>
                  <a:srgbClr val="00B050"/>
                </a:solidFill>
              </a:rPr>
              <a:t> 10 cm segment of tube in </a:t>
            </a:r>
            <a:r>
              <a:rPr lang="fr-FR" dirty="0" err="1" smtClean="0">
                <a:solidFill>
                  <a:srgbClr val="00B050"/>
                </a:solidFill>
              </a:rPr>
              <a:t>climate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chamber</a:t>
            </a:r>
            <a:r>
              <a:rPr lang="fr-FR" dirty="0" smtClean="0">
                <a:solidFill>
                  <a:srgbClr val="00B050"/>
                </a:solidFill>
              </a:rPr>
              <a:t> and </a:t>
            </a:r>
            <a:r>
              <a:rPr lang="fr-FR" dirty="0" err="1" smtClean="0">
                <a:solidFill>
                  <a:srgbClr val="00B050"/>
                </a:solidFill>
              </a:rPr>
              <a:t>liquid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nitrogen</a:t>
            </a:r>
            <a:r>
              <a:rPr lang="fr-FR" dirty="0" smtClean="0">
                <a:solidFill>
                  <a:srgbClr val="00B050"/>
                </a:solidFill>
              </a:rPr>
              <a:t> (April-May 2021)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Cold tests </a:t>
            </a:r>
            <a:r>
              <a:rPr lang="fr-FR" dirty="0" err="1" smtClean="0">
                <a:solidFill>
                  <a:srgbClr val="FFC000"/>
                </a:solidFill>
              </a:rPr>
              <a:t>involving</a:t>
            </a:r>
            <a:r>
              <a:rPr lang="fr-FR" dirty="0" smtClean="0">
                <a:solidFill>
                  <a:srgbClr val="FFC000"/>
                </a:solidFill>
              </a:rPr>
              <a:t> (</a:t>
            </a:r>
            <a:r>
              <a:rPr lang="fr-FR" dirty="0" err="1" smtClean="0">
                <a:solidFill>
                  <a:srgbClr val="FFC000"/>
                </a:solidFill>
              </a:rPr>
              <a:t>week</a:t>
            </a:r>
            <a:r>
              <a:rPr lang="fr-FR" dirty="0" smtClean="0">
                <a:solidFill>
                  <a:srgbClr val="FFC000"/>
                </a:solidFill>
              </a:rPr>
              <a:t> of 5th of July):</a:t>
            </a:r>
          </a:p>
          <a:p>
            <a:pPr lvl="1"/>
            <a:r>
              <a:rPr lang="fr-FR" sz="2000" dirty="0" smtClean="0">
                <a:solidFill>
                  <a:srgbClr val="FFC000"/>
                </a:solidFill>
              </a:rPr>
              <a:t>Cold cuve</a:t>
            </a:r>
          </a:p>
          <a:p>
            <a:pPr lvl="1"/>
            <a:r>
              <a:rPr lang="fr-FR" sz="2000" dirty="0" smtClean="0">
                <a:solidFill>
                  <a:srgbClr val="FFC000"/>
                </a:solidFill>
              </a:rPr>
              <a:t>U-tube</a:t>
            </a:r>
          </a:p>
          <a:p>
            <a:pPr lvl="1"/>
            <a:r>
              <a:rPr lang="fr-FR" sz="2000" dirty="0" err="1" smtClean="0">
                <a:solidFill>
                  <a:srgbClr val="FFC000"/>
                </a:solidFill>
              </a:rPr>
              <a:t>Liquid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nitrogen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fr-FR" sz="2000" dirty="0" err="1" smtClean="0">
                <a:solidFill>
                  <a:srgbClr val="FFC000"/>
                </a:solidFill>
              </a:rPr>
              <a:t>Strain</a:t>
            </a:r>
            <a:r>
              <a:rPr lang="fr-FR" sz="2000" smtClean="0">
                <a:solidFill>
                  <a:srgbClr val="FFC000"/>
                </a:solidFill>
              </a:rPr>
              <a:t> gauges </a:t>
            </a:r>
            <a:r>
              <a:rPr lang="fr-FR" sz="2000" dirty="0" smtClean="0">
                <a:solidFill>
                  <a:srgbClr val="FFC000"/>
                </a:solidFill>
              </a:rPr>
              <a:t>+ NI9237</a:t>
            </a:r>
          </a:p>
          <a:p>
            <a:pPr lvl="1"/>
            <a:r>
              <a:rPr lang="fr-FR" sz="2000" dirty="0" smtClean="0">
                <a:solidFill>
                  <a:srgbClr val="FFC000"/>
                </a:solidFill>
              </a:rPr>
              <a:t>PT100 + NI9217</a:t>
            </a:r>
          </a:p>
          <a:p>
            <a:pPr lvl="1"/>
            <a:r>
              <a:rPr lang="fr-FR" sz="2000" dirty="0" err="1" smtClean="0">
                <a:solidFill>
                  <a:srgbClr val="FFC000"/>
                </a:solidFill>
              </a:rPr>
              <a:t>Humidity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sensor</a:t>
            </a:r>
            <a:r>
              <a:rPr lang="fr-FR" sz="2000" dirty="0" smtClean="0">
                <a:solidFill>
                  <a:srgbClr val="FFC000"/>
                </a:solidFill>
              </a:rPr>
              <a:t> + </a:t>
            </a:r>
            <a:r>
              <a:rPr lang="fr-FR" sz="2000" dirty="0" err="1" smtClean="0">
                <a:solidFill>
                  <a:srgbClr val="FFC000"/>
                </a:solidFill>
              </a:rPr>
              <a:t>arduino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uno</a:t>
            </a:r>
            <a:endParaRPr lang="fr-FR" sz="2000" dirty="0" smtClean="0">
              <a:solidFill>
                <a:srgbClr val="FFC000"/>
              </a:solidFill>
            </a:endParaRPr>
          </a:p>
          <a:p>
            <a:pPr lvl="1"/>
            <a:r>
              <a:rPr lang="fr-FR" sz="2000" dirty="0" smtClean="0">
                <a:solidFill>
                  <a:srgbClr val="FFC000"/>
                </a:solidFill>
              </a:rPr>
              <a:t>Dry air</a:t>
            </a:r>
          </a:p>
          <a:p>
            <a:r>
              <a:rPr lang="fr-FR" dirty="0" smtClean="0"/>
              <a:t>Cold tests (</a:t>
            </a:r>
            <a:r>
              <a:rPr lang="fr-FR" u="sng" dirty="0" err="1" smtClean="0"/>
              <a:t>fall</a:t>
            </a:r>
            <a:r>
              <a:rPr lang="fr-FR" u="sng" dirty="0" smtClean="0"/>
              <a:t> 2021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everything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+ </a:t>
            </a:r>
            <a:r>
              <a:rPr lang="fr-FR" dirty="0" err="1" smtClean="0"/>
              <a:t>motor</a:t>
            </a:r>
            <a:r>
              <a:rPr lang="fr-FR" dirty="0" smtClean="0"/>
              <a:t> system and control-command system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6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8825"/>
          </a:xfrm>
        </p:spPr>
        <p:txBody>
          <a:bodyPr/>
          <a:lstStyle/>
          <a:p>
            <a:r>
              <a:rPr lang="fr-FR" dirty="0" smtClean="0"/>
              <a:t>Initial </a:t>
            </a:r>
            <a:r>
              <a:rPr lang="fr-FR" err="1" smtClean="0"/>
              <a:t>strain</a:t>
            </a:r>
            <a:r>
              <a:rPr lang="fr-FR" smtClean="0"/>
              <a:t> gauge </a:t>
            </a:r>
            <a:r>
              <a:rPr lang="fr-FR" dirty="0" err="1" smtClean="0"/>
              <a:t>measurements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3595688"/>
            <a:ext cx="4197348" cy="31480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3586162"/>
            <a:ext cx="4197352" cy="31480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r="11389" b="17778"/>
          <a:stretch/>
        </p:blipFill>
        <p:spPr>
          <a:xfrm>
            <a:off x="3981450" y="762000"/>
            <a:ext cx="4097688" cy="2524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28661"/>
            <a:ext cx="3486150" cy="26146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t="2189"/>
          <a:stretch/>
        </p:blipFill>
        <p:spPr>
          <a:xfrm>
            <a:off x="8300133" y="800099"/>
            <a:ext cx="3667158" cy="22574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776" y="4142739"/>
            <a:ext cx="3324224" cy="218844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039225" y="3257550"/>
            <a:ext cx="296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Analysis</a:t>
            </a:r>
            <a:r>
              <a:rPr lang="fr-FR" dirty="0" smtClean="0"/>
              <a:t> by Marie Van </a:t>
            </a:r>
            <a:r>
              <a:rPr lang="fr-FR" dirty="0" err="1" smtClean="0"/>
              <a:t>Uffelen</a:t>
            </a:r>
            <a:endParaRPr lang="fr-FR" dirty="0" smtClean="0"/>
          </a:p>
          <a:p>
            <a:pPr algn="ctr"/>
            <a:r>
              <a:rPr lang="fr-FR" dirty="0" smtClean="0"/>
              <a:t>(Master/future </a:t>
            </a:r>
            <a:r>
              <a:rPr lang="fr-FR" dirty="0" err="1" smtClean="0"/>
              <a:t>phd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3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947210" cy="5035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 err="1" smtClean="0"/>
              <a:t>set-up</a:t>
            </a:r>
            <a:r>
              <a:rPr lang="fr-FR" dirty="0" smtClean="0"/>
              <a:t> for first cold test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8543" y="2254215"/>
            <a:ext cx="6952734" cy="3344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0303" y="2245979"/>
            <a:ext cx="6952736" cy="90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303" y="3901785"/>
            <a:ext cx="6952736" cy="90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10034" y="5219384"/>
            <a:ext cx="381838" cy="3818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14976" y="5219383"/>
            <a:ext cx="381838" cy="3818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e 11"/>
          <p:cNvGrpSpPr/>
          <p:nvPr/>
        </p:nvGrpSpPr>
        <p:grpSpPr>
          <a:xfrm>
            <a:off x="980552" y="1412706"/>
            <a:ext cx="6400800" cy="3793523"/>
            <a:chOff x="1947492" y="2423067"/>
            <a:chExt cx="6948899" cy="3793523"/>
          </a:xfrm>
        </p:grpSpPr>
        <p:grpSp>
          <p:nvGrpSpPr>
            <p:cNvPr id="13" name="Groupe 12"/>
            <p:cNvGrpSpPr/>
            <p:nvPr/>
          </p:nvGrpSpPr>
          <p:grpSpPr>
            <a:xfrm>
              <a:off x="1949216" y="2427185"/>
              <a:ext cx="3789405" cy="3789405"/>
              <a:chOff x="1808205" y="1264507"/>
              <a:chExt cx="3789405" cy="3789405"/>
            </a:xfrm>
          </p:grpSpPr>
          <p:sp>
            <p:nvSpPr>
              <p:cNvPr id="22" name="Arc 21"/>
              <p:cNvSpPr/>
              <p:nvPr/>
            </p:nvSpPr>
            <p:spPr>
              <a:xfrm rot="10800000">
                <a:off x="1808205" y="1264507"/>
                <a:ext cx="3789405" cy="3789405"/>
              </a:xfrm>
              <a:prstGeom prst="arc">
                <a:avLst/>
              </a:prstGeom>
              <a:ln w="76200">
                <a:solidFill>
                  <a:schemeClr val="tx1">
                    <a:alpha val="5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 flipV="1">
                <a:off x="3688619" y="5049795"/>
                <a:ext cx="663146" cy="4117"/>
              </a:xfrm>
              <a:prstGeom prst="line">
                <a:avLst/>
              </a:prstGeom>
              <a:ln w="76200">
                <a:solidFill>
                  <a:schemeClr val="tx1">
                    <a:alpha val="5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/>
            <p:cNvGrpSpPr/>
            <p:nvPr/>
          </p:nvGrpSpPr>
          <p:grpSpPr>
            <a:xfrm>
              <a:off x="5084733" y="2423067"/>
              <a:ext cx="3789405" cy="3793523"/>
              <a:chOff x="5972422" y="1260389"/>
              <a:chExt cx="3789405" cy="3793523"/>
            </a:xfrm>
          </p:grpSpPr>
          <p:sp>
            <p:nvSpPr>
              <p:cNvPr id="20" name="Arc 19"/>
              <p:cNvSpPr/>
              <p:nvPr/>
            </p:nvSpPr>
            <p:spPr>
              <a:xfrm rot="5400000">
                <a:off x="5972422" y="1260389"/>
                <a:ext cx="3789405" cy="3789405"/>
              </a:xfrm>
              <a:prstGeom prst="arc">
                <a:avLst/>
              </a:prstGeom>
              <a:ln w="76200">
                <a:solidFill>
                  <a:schemeClr val="tx1">
                    <a:alpha val="5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Connecteur droit 20"/>
              <p:cNvCxnSpPr/>
              <p:nvPr/>
            </p:nvCxnSpPr>
            <p:spPr>
              <a:xfrm flipV="1">
                <a:off x="7224299" y="5049795"/>
                <a:ext cx="663146" cy="4117"/>
              </a:xfrm>
              <a:prstGeom prst="line">
                <a:avLst/>
              </a:prstGeom>
              <a:ln w="76200">
                <a:solidFill>
                  <a:schemeClr val="tx1">
                    <a:alpha val="5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Connecteur droit 14"/>
            <p:cNvCxnSpPr/>
            <p:nvPr/>
          </p:nvCxnSpPr>
          <p:spPr>
            <a:xfrm>
              <a:off x="4484411" y="6214738"/>
              <a:ext cx="1882140" cy="0"/>
            </a:xfrm>
            <a:prstGeom prst="line">
              <a:avLst/>
            </a:prstGeom>
            <a:ln w="76200">
              <a:solidFill>
                <a:schemeClr val="tx1"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1954571" y="2526658"/>
              <a:ext cx="15240" cy="1333500"/>
            </a:xfrm>
            <a:prstGeom prst="line">
              <a:avLst/>
            </a:prstGeom>
            <a:ln w="76200">
              <a:solidFill>
                <a:schemeClr val="tx1"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8881151" y="2579998"/>
              <a:ext cx="15240" cy="1333500"/>
            </a:xfrm>
            <a:prstGeom prst="line">
              <a:avLst/>
            </a:prstGeom>
            <a:ln w="76200">
              <a:solidFill>
                <a:schemeClr val="tx1"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1947492" y="3847348"/>
              <a:ext cx="7364" cy="497154"/>
            </a:xfrm>
            <a:prstGeom prst="line">
              <a:avLst/>
            </a:prstGeom>
            <a:ln w="76200">
              <a:solidFill>
                <a:schemeClr val="tx1"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8874072" y="3895160"/>
              <a:ext cx="7364" cy="497154"/>
            </a:xfrm>
            <a:prstGeom prst="line">
              <a:avLst/>
            </a:prstGeom>
            <a:ln w="76200">
              <a:solidFill>
                <a:schemeClr val="tx1">
                  <a:alpha val="5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7286625" y="2362200"/>
            <a:ext cx="66675" cy="2000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707726">
            <a:off x="6883783" y="4370853"/>
            <a:ext cx="73645" cy="2010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77100" y="3048000"/>
            <a:ext cx="66675" cy="2000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71925" y="5086350"/>
            <a:ext cx="180975" cy="666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2450" y="5076825"/>
            <a:ext cx="180975" cy="666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52825" y="5086350"/>
            <a:ext cx="180975" cy="666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>
            <a:endCxn id="24" idx="3"/>
          </p:cNvCxnSpPr>
          <p:nvPr/>
        </p:nvCxnSpPr>
        <p:spPr>
          <a:xfrm flipH="1" flipV="1">
            <a:off x="7353300" y="2462213"/>
            <a:ext cx="1152525" cy="747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7334250" y="3109914"/>
            <a:ext cx="1171575" cy="119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4076701" y="3228975"/>
            <a:ext cx="4448174" cy="1881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6972301" y="3238500"/>
            <a:ext cx="1571624" cy="117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8601075" y="3076575"/>
            <a:ext cx="76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PT100</a:t>
            </a:r>
            <a:endParaRPr lang="en-US" dirty="0"/>
          </a:p>
        </p:txBody>
      </p:sp>
      <p:cxnSp>
        <p:nvCxnSpPr>
          <p:cNvPr id="43" name="Connecteur droit avec flèche 42"/>
          <p:cNvCxnSpPr>
            <a:stCxn id="45" idx="3"/>
          </p:cNvCxnSpPr>
          <p:nvPr/>
        </p:nvCxnSpPr>
        <p:spPr>
          <a:xfrm flipV="1">
            <a:off x="7068041" y="1662113"/>
            <a:ext cx="351936" cy="56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229350" y="153352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U-tube</a:t>
            </a:r>
            <a:endParaRPr lang="en-US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4415883" y="5110163"/>
            <a:ext cx="51344" cy="75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 flipV="1">
            <a:off x="3648077" y="5091114"/>
            <a:ext cx="778957" cy="819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4267665" y="5865077"/>
            <a:ext cx="14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Strain</a:t>
            </a:r>
            <a:r>
              <a:rPr lang="fr-FR" dirty="0" smtClean="0"/>
              <a:t> gauges</a:t>
            </a:r>
            <a:endParaRPr lang="en-US" dirty="0"/>
          </a:p>
        </p:txBody>
      </p:sp>
      <p:grpSp>
        <p:nvGrpSpPr>
          <p:cNvPr id="57" name="Groupe 56"/>
          <p:cNvGrpSpPr/>
          <p:nvPr/>
        </p:nvGrpSpPr>
        <p:grpSpPr>
          <a:xfrm>
            <a:off x="9010650" y="4495800"/>
            <a:ext cx="1323975" cy="1971675"/>
            <a:chOff x="8705850" y="4410075"/>
            <a:chExt cx="1323975" cy="1971675"/>
          </a:xfrm>
        </p:grpSpPr>
        <p:sp>
          <p:nvSpPr>
            <p:cNvPr id="55" name="Rectangle 54"/>
            <p:cNvSpPr/>
            <p:nvPr/>
          </p:nvSpPr>
          <p:spPr>
            <a:xfrm>
              <a:off x="8705850" y="4410075"/>
              <a:ext cx="1323975" cy="19716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896349" y="4905375"/>
              <a:ext cx="923925" cy="55245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NI9217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915399" y="5648325"/>
              <a:ext cx="923925" cy="5524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NI9237</a:t>
              </a:r>
              <a:endParaRPr lang="en-US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963025" y="4419600"/>
              <a:ext cx="832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NI rack</a:t>
              </a:r>
              <a:endParaRPr lang="en-US" dirty="0"/>
            </a:p>
          </p:txBody>
        </p:sp>
      </p:grpSp>
      <p:sp>
        <p:nvSpPr>
          <p:cNvPr id="58" name="Flèche vers le bas 57"/>
          <p:cNvSpPr/>
          <p:nvPr/>
        </p:nvSpPr>
        <p:spPr>
          <a:xfrm rot="16200000">
            <a:off x="8710502" y="5017848"/>
            <a:ext cx="438150" cy="4667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524875" y="3486151"/>
            <a:ext cx="209549" cy="18764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èche vers le bas 59"/>
          <p:cNvSpPr/>
          <p:nvPr/>
        </p:nvSpPr>
        <p:spPr>
          <a:xfrm rot="16200000">
            <a:off x="7235686" y="4358370"/>
            <a:ext cx="438150" cy="34100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31" y="1600199"/>
            <a:ext cx="2325318" cy="130492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962025" y="1828800"/>
            <a:ext cx="66675" cy="200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1028701" y="1590675"/>
            <a:ext cx="800099" cy="34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933575" y="1381125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Humidity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en-US" dirty="0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9" y="516881"/>
            <a:ext cx="1571625" cy="1250006"/>
          </a:xfrm>
          <a:prstGeom prst="rect">
            <a:avLst/>
          </a:prstGeom>
        </p:spPr>
      </p:pic>
      <p:cxnSp>
        <p:nvCxnSpPr>
          <p:cNvPr id="68" name="Connecteur droit avec flèche 67"/>
          <p:cNvCxnSpPr>
            <a:stCxn id="65" idx="3"/>
          </p:cNvCxnSpPr>
          <p:nvPr/>
        </p:nvCxnSpPr>
        <p:spPr>
          <a:xfrm flipV="1">
            <a:off x="3649109" y="1085850"/>
            <a:ext cx="1018141" cy="47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ngle 69"/>
          <p:cNvCxnSpPr/>
          <p:nvPr/>
        </p:nvCxnSpPr>
        <p:spPr>
          <a:xfrm>
            <a:off x="6467707" y="814039"/>
            <a:ext cx="3524018" cy="116716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8315325" y="164782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USB</a:t>
            </a:r>
            <a:endParaRPr lang="en-US" dirty="0"/>
          </a:p>
        </p:txBody>
      </p:sp>
      <p:cxnSp>
        <p:nvCxnSpPr>
          <p:cNvPr id="75" name="Connecteur en angle 74"/>
          <p:cNvCxnSpPr>
            <a:endCxn id="62" idx="2"/>
          </p:cNvCxnSpPr>
          <p:nvPr/>
        </p:nvCxnSpPr>
        <p:spPr>
          <a:xfrm rot="5400000" flipH="1" flipV="1">
            <a:off x="9681857" y="3481693"/>
            <a:ext cx="1600201" cy="44706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0325100" y="37338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USB</a:t>
            </a:r>
            <a:endParaRPr lang="en-US" dirty="0"/>
          </a:p>
        </p:txBody>
      </p:sp>
      <p:sp>
        <p:nvSpPr>
          <p:cNvPr id="78" name="ZoneTexte 77"/>
          <p:cNvSpPr txBox="1"/>
          <p:nvPr/>
        </p:nvSpPr>
        <p:spPr>
          <a:xfrm>
            <a:off x="6867525" y="857250"/>
            <a:ext cx="80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Dry air</a:t>
            </a:r>
            <a:endParaRPr lang="en-US" dirty="0"/>
          </a:p>
        </p:txBody>
      </p:sp>
      <p:sp>
        <p:nvSpPr>
          <p:cNvPr id="79" name="Cylindre 78"/>
          <p:cNvSpPr/>
          <p:nvPr/>
        </p:nvSpPr>
        <p:spPr>
          <a:xfrm>
            <a:off x="714376" y="1819275"/>
            <a:ext cx="114300" cy="714375"/>
          </a:xfrm>
          <a:prstGeom prst="can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èche vers le bas 79"/>
          <p:cNvSpPr/>
          <p:nvPr/>
        </p:nvSpPr>
        <p:spPr>
          <a:xfrm>
            <a:off x="689749" y="1447335"/>
            <a:ext cx="161925" cy="3619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ZoneTexte 80"/>
          <p:cNvSpPr txBox="1"/>
          <p:nvPr/>
        </p:nvSpPr>
        <p:spPr>
          <a:xfrm>
            <a:off x="245327" y="1114193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LN2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9843042" y="132444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Python/</a:t>
            </a:r>
            <a:r>
              <a:rPr lang="fr-FR" dirty="0" err="1" smtClean="0"/>
              <a:t>Labview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7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562475" y="1704975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Arduino</a:t>
            </a:r>
            <a:endParaRPr lang="en-US" dirty="0"/>
          </a:p>
        </p:txBody>
      </p:sp>
      <p:sp>
        <p:nvSpPr>
          <p:cNvPr id="67" name="Flèche vers le bas 66"/>
          <p:cNvSpPr/>
          <p:nvPr/>
        </p:nvSpPr>
        <p:spPr>
          <a:xfrm>
            <a:off x="7296150" y="1190625"/>
            <a:ext cx="161925" cy="3619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Connecteur droit avec flèche 68"/>
          <p:cNvCxnSpPr/>
          <p:nvPr/>
        </p:nvCxnSpPr>
        <p:spPr>
          <a:xfrm flipH="1" flipV="1">
            <a:off x="1143002" y="5510214"/>
            <a:ext cx="778957" cy="819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1591140" y="6312752"/>
            <a:ext cx="10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Cold cuve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3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Back-up slides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C18-8A0F-4013-B514-5E9F6781E6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lèche droite 26"/>
          <p:cNvSpPr/>
          <p:nvPr/>
        </p:nvSpPr>
        <p:spPr>
          <a:xfrm rot="20850438">
            <a:off x="10313774" y="675501"/>
            <a:ext cx="1210963" cy="2965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699"/>
          </a:solidFill>
          <a:ln w="1270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8" name="Cylindre 3"/>
          <p:cNvGrpSpPr/>
          <p:nvPr/>
        </p:nvGrpSpPr>
        <p:grpSpPr>
          <a:xfrm>
            <a:off x="5483012" y="575900"/>
            <a:ext cx="5291304" cy="1909160"/>
            <a:chOff x="0" y="0"/>
            <a:chExt cx="5291303" cy="1909159"/>
          </a:xfrm>
        </p:grpSpPr>
        <p:sp>
          <p:nvSpPr>
            <p:cNvPr id="95" name="Shape"/>
            <p:cNvSpPr/>
            <p:nvPr/>
          </p:nvSpPr>
          <p:spPr>
            <a:xfrm rot="15356538">
              <a:off x="2324375" y="-1692305"/>
              <a:ext cx="642553" cy="529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"/>
                  </a:moveTo>
                  <a:cubicBezTo>
                    <a:pt x="0" y="181"/>
                    <a:pt x="4835" y="0"/>
                    <a:pt x="10800" y="0"/>
                  </a:cubicBezTo>
                  <a:cubicBezTo>
                    <a:pt x="16765" y="0"/>
                    <a:pt x="21600" y="181"/>
                    <a:pt x="21600" y="405"/>
                  </a:cubicBezTo>
                  <a:lnTo>
                    <a:pt x="21600" y="21195"/>
                  </a:lnTo>
                  <a:cubicBezTo>
                    <a:pt x="21600" y="21419"/>
                    <a:pt x="16765" y="21600"/>
                    <a:pt x="10800" y="21600"/>
                  </a:cubicBezTo>
                  <a:cubicBezTo>
                    <a:pt x="4835" y="21600"/>
                    <a:pt x="0" y="21419"/>
                    <a:pt x="0" y="2119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Oval"/>
            <p:cNvSpPr/>
            <p:nvPr/>
          </p:nvSpPr>
          <p:spPr>
            <a:xfrm rot="15356538">
              <a:off x="-146910" y="1474080"/>
              <a:ext cx="642553" cy="19860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Line"/>
            <p:cNvSpPr/>
            <p:nvPr/>
          </p:nvSpPr>
          <p:spPr>
            <a:xfrm rot="15356538">
              <a:off x="2324375" y="-1692305"/>
              <a:ext cx="642553" cy="529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5"/>
                  </a:moveTo>
                  <a:cubicBezTo>
                    <a:pt x="21600" y="629"/>
                    <a:pt x="16765" y="810"/>
                    <a:pt x="10800" y="810"/>
                  </a:cubicBezTo>
                  <a:cubicBezTo>
                    <a:pt x="4835" y="810"/>
                    <a:pt x="0" y="629"/>
                    <a:pt x="0" y="405"/>
                  </a:cubicBezTo>
                  <a:cubicBezTo>
                    <a:pt x="0" y="181"/>
                    <a:pt x="4835" y="0"/>
                    <a:pt x="10800" y="0"/>
                  </a:cubicBezTo>
                  <a:cubicBezTo>
                    <a:pt x="16765" y="0"/>
                    <a:pt x="21600" y="181"/>
                    <a:pt x="21600" y="405"/>
                  </a:cubicBezTo>
                  <a:lnTo>
                    <a:pt x="21600" y="21195"/>
                  </a:lnTo>
                  <a:cubicBezTo>
                    <a:pt x="21600" y="21419"/>
                    <a:pt x="16765" y="21600"/>
                    <a:pt x="10800" y="21600"/>
                  </a:cubicBezTo>
                  <a:cubicBezTo>
                    <a:pt x="4835" y="21600"/>
                    <a:pt x="0" y="21419"/>
                    <a:pt x="0" y="21195"/>
                  </a:cubicBezTo>
                  <a:lnTo>
                    <a:pt x="0" y="405"/>
                  </a:lnTo>
                </a:path>
              </a:pathLst>
            </a:custGeom>
            <a:noFill/>
            <a:ln w="285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3" name="Cube 4"/>
          <p:cNvGrpSpPr/>
          <p:nvPr/>
        </p:nvGrpSpPr>
        <p:grpSpPr>
          <a:xfrm>
            <a:off x="6870355" y="3707027"/>
            <a:ext cx="2916195" cy="922638"/>
            <a:chOff x="0" y="0"/>
            <a:chExt cx="2916194" cy="922637"/>
          </a:xfrm>
        </p:grpSpPr>
        <p:sp>
          <p:nvSpPr>
            <p:cNvPr id="99" name="Shape"/>
            <p:cNvSpPr/>
            <p:nvPr/>
          </p:nvSpPr>
          <p:spPr>
            <a:xfrm>
              <a:off x="-1" y="0"/>
              <a:ext cx="2916195" cy="92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114"/>
                  </a:moveTo>
                  <a:lnTo>
                    <a:pt x="4149" y="0"/>
                  </a:lnTo>
                  <a:lnTo>
                    <a:pt x="21600" y="0"/>
                  </a:lnTo>
                  <a:lnTo>
                    <a:pt x="21600" y="8486"/>
                  </a:lnTo>
                  <a:lnTo>
                    <a:pt x="1745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55A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"/>
            <p:cNvSpPr/>
            <p:nvPr/>
          </p:nvSpPr>
          <p:spPr>
            <a:xfrm>
              <a:off x="2356024" y="0"/>
              <a:ext cx="560171" cy="92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114"/>
                  </a:moveTo>
                  <a:lnTo>
                    <a:pt x="21600" y="0"/>
                  </a:lnTo>
                  <a:lnTo>
                    <a:pt x="21600" y="848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"/>
            <p:cNvSpPr/>
            <p:nvPr/>
          </p:nvSpPr>
          <p:spPr>
            <a:xfrm>
              <a:off x="-1" y="-1"/>
              <a:ext cx="2916195" cy="56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149" y="0"/>
                  </a:lnTo>
                  <a:lnTo>
                    <a:pt x="21600" y="0"/>
                  </a:lnTo>
                  <a:lnTo>
                    <a:pt x="17451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Shape"/>
            <p:cNvSpPr/>
            <p:nvPr/>
          </p:nvSpPr>
          <p:spPr>
            <a:xfrm>
              <a:off x="-1" y="0"/>
              <a:ext cx="2916195" cy="92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114"/>
                  </a:moveTo>
                  <a:lnTo>
                    <a:pt x="4149" y="0"/>
                  </a:lnTo>
                  <a:lnTo>
                    <a:pt x="21600" y="0"/>
                  </a:lnTo>
                  <a:lnTo>
                    <a:pt x="21600" y="8486"/>
                  </a:lnTo>
                  <a:lnTo>
                    <a:pt x="17451" y="21600"/>
                  </a:lnTo>
                  <a:lnTo>
                    <a:pt x="0" y="21600"/>
                  </a:lnTo>
                  <a:close/>
                  <a:moveTo>
                    <a:pt x="0" y="13114"/>
                  </a:moveTo>
                  <a:lnTo>
                    <a:pt x="17451" y="13114"/>
                  </a:lnTo>
                  <a:lnTo>
                    <a:pt x="21600" y="0"/>
                  </a:lnTo>
                  <a:moveTo>
                    <a:pt x="17451" y="13114"/>
                  </a:moveTo>
                  <a:lnTo>
                    <a:pt x="17451" y="21600"/>
                  </a:lnTo>
                </a:path>
              </a:pathLst>
            </a:custGeom>
            <a:noFill/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4" name="Parallélogramme 5"/>
          <p:cNvSpPr/>
          <p:nvPr/>
        </p:nvSpPr>
        <p:spPr>
          <a:xfrm>
            <a:off x="7455240" y="3764691"/>
            <a:ext cx="617840" cy="189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289" y="0"/>
                </a:lnTo>
                <a:lnTo>
                  <a:pt x="21600" y="0"/>
                </a:lnTo>
                <a:lnTo>
                  <a:pt x="18311" y="216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76717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Parallélogramme 6"/>
          <p:cNvSpPr/>
          <p:nvPr/>
        </p:nvSpPr>
        <p:spPr>
          <a:xfrm>
            <a:off x="8138980" y="4028302"/>
            <a:ext cx="617840" cy="189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289" y="0"/>
                </a:lnTo>
                <a:lnTo>
                  <a:pt x="21600" y="0"/>
                </a:lnTo>
                <a:lnTo>
                  <a:pt x="18311" y="216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76717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Parallélogramme 7"/>
          <p:cNvSpPr/>
          <p:nvPr/>
        </p:nvSpPr>
        <p:spPr>
          <a:xfrm rot="20933355">
            <a:off x="6557315" y="1540474"/>
            <a:ext cx="617840" cy="189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289" y="0"/>
                </a:lnTo>
                <a:lnTo>
                  <a:pt x="21600" y="0"/>
                </a:lnTo>
                <a:lnTo>
                  <a:pt x="18311" y="216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76717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Parallélogramme 8"/>
          <p:cNvSpPr/>
          <p:nvPr/>
        </p:nvSpPr>
        <p:spPr>
          <a:xfrm rot="20933355">
            <a:off x="8262548" y="1128582"/>
            <a:ext cx="617840" cy="189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289" y="0"/>
                </a:lnTo>
                <a:lnTo>
                  <a:pt x="21600" y="0"/>
                </a:lnTo>
                <a:lnTo>
                  <a:pt x="18311" y="216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76717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8" name="Image 9" descr="Imag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09" y="107091"/>
            <a:ext cx="4218122" cy="257305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ZoneTexte 10"/>
          <p:cNvSpPr txBox="1"/>
          <p:nvPr/>
        </p:nvSpPr>
        <p:spPr>
          <a:xfrm>
            <a:off x="9609848" y="4250725"/>
            <a:ext cx="185837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Reference material</a:t>
            </a:r>
          </a:p>
        </p:txBody>
      </p:sp>
      <p:sp>
        <p:nvSpPr>
          <p:cNvPr id="110" name="ZoneTexte 11"/>
          <p:cNvSpPr txBox="1"/>
          <p:nvPr/>
        </p:nvSpPr>
        <p:spPr>
          <a:xfrm>
            <a:off x="8798624" y="0"/>
            <a:ext cx="187199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Tube to be tested</a:t>
            </a:r>
          </a:p>
          <a:p>
            <a:pPr algn="ctr"/>
            <a:r>
              <a:t>(axial deformation)</a:t>
            </a:r>
          </a:p>
        </p:txBody>
      </p:sp>
      <p:sp>
        <p:nvSpPr>
          <p:cNvPr id="111" name="ZoneTexte 12"/>
          <p:cNvSpPr txBox="1"/>
          <p:nvPr/>
        </p:nvSpPr>
        <p:spPr>
          <a:xfrm>
            <a:off x="786574" y="2636106"/>
            <a:ext cx="2062980" cy="241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/>
            </a:pPr>
            <a:r>
              <a:t>Wheastone bridge</a:t>
            </a:r>
          </a:p>
          <a:p>
            <a:pPr algn="ctr">
              <a:defRPr i="1"/>
            </a:pPr>
            <a:endParaRPr/>
          </a:p>
          <a:p>
            <a:pPr algn="ctr">
              <a:defRPr i="1"/>
            </a:pPr>
            <a:endParaRPr/>
          </a:p>
          <a:p>
            <a:pPr algn="ctr">
              <a:defRPr i="1"/>
            </a:pPr>
            <a:endParaRPr/>
          </a:p>
          <a:p>
            <a:pPr algn="ctr">
              <a:defRPr i="1"/>
            </a:pPr>
            <a:endParaRPr/>
          </a:p>
          <a:p>
            <a:pPr algn="ctr">
              <a:defRPr i="1"/>
            </a:pPr>
            <a:endParaRPr/>
          </a:p>
          <a:p>
            <a:pPr algn="ctr">
              <a:defRPr i="1"/>
            </a:pPr>
            <a:r>
              <a:t>With R</a:t>
            </a:r>
            <a:r>
              <a:rPr baseline="-25000"/>
              <a:t>1</a:t>
            </a:r>
            <a:r>
              <a:t> = R</a:t>
            </a:r>
            <a:r>
              <a:rPr baseline="-25000"/>
              <a:t>2</a:t>
            </a:r>
            <a:r>
              <a:t> = R</a:t>
            </a:r>
            <a:r>
              <a:rPr baseline="-25000"/>
              <a:t>3</a:t>
            </a:r>
            <a:r>
              <a:t> = R</a:t>
            </a:r>
            <a:r>
              <a:rPr baseline="-25000"/>
              <a:t>4</a:t>
            </a:r>
          </a:p>
          <a:p>
            <a:pPr algn="ctr">
              <a:defRPr i="1"/>
            </a:pPr>
            <a:r>
              <a:t>V</a:t>
            </a:r>
            <a:r>
              <a:rPr baseline="-25000"/>
              <a:t>0</a:t>
            </a:r>
            <a:r>
              <a:t> = 0</a:t>
            </a:r>
          </a:p>
        </p:txBody>
      </p:sp>
      <p:pic>
        <p:nvPicPr>
          <p:cNvPr id="112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806" y="3043749"/>
            <a:ext cx="4124529" cy="105058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ZoneTexte 14"/>
          <p:cNvSpPr txBox="1"/>
          <p:nvPr/>
        </p:nvSpPr>
        <p:spPr>
          <a:xfrm>
            <a:off x="3179804" y="3583459"/>
            <a:ext cx="305506" cy="414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</a:t>
            </a:r>
            <a:r>
              <a:rPr baseline="-25000"/>
              <a:t>2</a:t>
            </a:r>
          </a:p>
        </p:txBody>
      </p:sp>
      <p:pic>
        <p:nvPicPr>
          <p:cNvPr id="114" name="Image 15" descr="Imag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560" y="5218450"/>
            <a:ext cx="2568102" cy="83658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ZoneTexte 16"/>
          <p:cNvSpPr txBox="1"/>
          <p:nvPr/>
        </p:nvSpPr>
        <p:spPr>
          <a:xfrm>
            <a:off x="194001" y="6021859"/>
            <a:ext cx="324488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Gage factor (dependent of the strain gage model and t°)</a:t>
            </a:r>
          </a:p>
        </p:txBody>
      </p:sp>
      <p:sp>
        <p:nvSpPr>
          <p:cNvPr id="116" name="ZoneTexte 17"/>
          <p:cNvSpPr txBox="1"/>
          <p:nvPr/>
        </p:nvSpPr>
        <p:spPr>
          <a:xfrm>
            <a:off x="7715145" y="3344562"/>
            <a:ext cx="305506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</a:t>
            </a:r>
            <a:r>
              <a:rPr baseline="-25000"/>
              <a:t>2</a:t>
            </a:r>
          </a:p>
        </p:txBody>
      </p:sp>
      <p:sp>
        <p:nvSpPr>
          <p:cNvPr id="117" name="ZoneTexte 18"/>
          <p:cNvSpPr txBox="1"/>
          <p:nvPr/>
        </p:nvSpPr>
        <p:spPr>
          <a:xfrm>
            <a:off x="8349459" y="3649362"/>
            <a:ext cx="305506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</a:t>
            </a:r>
            <a:r>
              <a:rPr baseline="-25000"/>
              <a:t>4</a:t>
            </a:r>
          </a:p>
        </p:txBody>
      </p:sp>
      <p:sp>
        <p:nvSpPr>
          <p:cNvPr id="118" name="ZoneTexte 19"/>
          <p:cNvSpPr txBox="1"/>
          <p:nvPr/>
        </p:nvSpPr>
        <p:spPr>
          <a:xfrm>
            <a:off x="6743080" y="1112110"/>
            <a:ext cx="305506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</a:t>
            </a:r>
            <a:r>
              <a:rPr baseline="-25000"/>
              <a:t>1</a:t>
            </a:r>
          </a:p>
        </p:txBody>
      </p:sp>
      <p:sp>
        <p:nvSpPr>
          <p:cNvPr id="119" name="ZoneTexte 20"/>
          <p:cNvSpPr txBox="1"/>
          <p:nvPr/>
        </p:nvSpPr>
        <p:spPr>
          <a:xfrm>
            <a:off x="8415362" y="724930"/>
            <a:ext cx="305506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</a:t>
            </a:r>
            <a:r>
              <a:rPr baseline="-25000"/>
              <a:t>3</a:t>
            </a:r>
          </a:p>
        </p:txBody>
      </p:sp>
      <p:sp>
        <p:nvSpPr>
          <p:cNvPr id="120" name="Forme libre 22"/>
          <p:cNvSpPr/>
          <p:nvPr/>
        </p:nvSpPr>
        <p:spPr>
          <a:xfrm>
            <a:off x="7798882" y="1268627"/>
            <a:ext cx="578999" cy="2603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9" h="21600" extrusionOk="0">
                <a:moveTo>
                  <a:pt x="5538" y="21600"/>
                </a:moveTo>
                <a:cubicBezTo>
                  <a:pt x="7457" y="21577"/>
                  <a:pt x="9390" y="21590"/>
                  <a:pt x="11293" y="21532"/>
                </a:cubicBezTo>
                <a:cubicBezTo>
                  <a:pt x="11654" y="21521"/>
                  <a:pt x="12000" y="21463"/>
                  <a:pt x="12202" y="21395"/>
                </a:cubicBezTo>
                <a:cubicBezTo>
                  <a:pt x="13767" y="20865"/>
                  <a:pt x="11132" y="21328"/>
                  <a:pt x="13414" y="20985"/>
                </a:cubicBezTo>
                <a:cubicBezTo>
                  <a:pt x="13534" y="20849"/>
                  <a:pt x="13806" y="20514"/>
                  <a:pt x="14019" y="20370"/>
                </a:cubicBezTo>
                <a:cubicBezTo>
                  <a:pt x="14191" y="20253"/>
                  <a:pt x="14382" y="20138"/>
                  <a:pt x="14625" y="20028"/>
                </a:cubicBezTo>
                <a:cubicBezTo>
                  <a:pt x="14889" y="19909"/>
                  <a:pt x="15231" y="19800"/>
                  <a:pt x="15534" y="19686"/>
                </a:cubicBezTo>
                <a:cubicBezTo>
                  <a:pt x="15635" y="19572"/>
                  <a:pt x="15767" y="19459"/>
                  <a:pt x="15837" y="19344"/>
                </a:cubicBezTo>
                <a:cubicBezTo>
                  <a:pt x="16171" y="18798"/>
                  <a:pt x="16746" y="17704"/>
                  <a:pt x="16746" y="17704"/>
                </a:cubicBezTo>
                <a:cubicBezTo>
                  <a:pt x="16544" y="17248"/>
                  <a:pt x="16487" y="16788"/>
                  <a:pt x="16140" y="16337"/>
                </a:cubicBezTo>
                <a:cubicBezTo>
                  <a:pt x="16077" y="16256"/>
                  <a:pt x="15697" y="16205"/>
                  <a:pt x="15534" y="16132"/>
                </a:cubicBezTo>
                <a:cubicBezTo>
                  <a:pt x="15391" y="16067"/>
                  <a:pt x="15357" y="15993"/>
                  <a:pt x="15231" y="15927"/>
                </a:cubicBezTo>
                <a:cubicBezTo>
                  <a:pt x="15053" y="15833"/>
                  <a:pt x="14827" y="15744"/>
                  <a:pt x="14625" y="15653"/>
                </a:cubicBezTo>
                <a:cubicBezTo>
                  <a:pt x="14619" y="15646"/>
                  <a:pt x="14142" y="15079"/>
                  <a:pt x="14019" y="15038"/>
                </a:cubicBezTo>
                <a:cubicBezTo>
                  <a:pt x="13818" y="14970"/>
                  <a:pt x="13414" y="14947"/>
                  <a:pt x="13111" y="14901"/>
                </a:cubicBezTo>
                <a:cubicBezTo>
                  <a:pt x="12909" y="14833"/>
                  <a:pt x="12648" y="14772"/>
                  <a:pt x="12505" y="14696"/>
                </a:cubicBezTo>
                <a:cubicBezTo>
                  <a:pt x="11923" y="14390"/>
                  <a:pt x="12489" y="14484"/>
                  <a:pt x="11899" y="14218"/>
                </a:cubicBezTo>
                <a:cubicBezTo>
                  <a:pt x="11736" y="14144"/>
                  <a:pt x="11596" y="14058"/>
                  <a:pt x="11293" y="14013"/>
                </a:cubicBezTo>
                <a:cubicBezTo>
                  <a:pt x="10947" y="13961"/>
                  <a:pt x="10486" y="13967"/>
                  <a:pt x="10082" y="13944"/>
                </a:cubicBezTo>
                <a:cubicBezTo>
                  <a:pt x="8981" y="13696"/>
                  <a:pt x="9236" y="13773"/>
                  <a:pt x="8264" y="13466"/>
                </a:cubicBezTo>
                <a:cubicBezTo>
                  <a:pt x="8053" y="13399"/>
                  <a:pt x="7852" y="13330"/>
                  <a:pt x="7659" y="13261"/>
                </a:cubicBezTo>
                <a:cubicBezTo>
                  <a:pt x="7347" y="13148"/>
                  <a:pt x="7103" y="13025"/>
                  <a:pt x="6750" y="12919"/>
                </a:cubicBezTo>
                <a:cubicBezTo>
                  <a:pt x="6493" y="12842"/>
                  <a:pt x="6144" y="12782"/>
                  <a:pt x="5841" y="12714"/>
                </a:cubicBezTo>
                <a:cubicBezTo>
                  <a:pt x="5380" y="12402"/>
                  <a:pt x="5652" y="12536"/>
                  <a:pt x="4630" y="12167"/>
                </a:cubicBezTo>
                <a:cubicBezTo>
                  <a:pt x="4437" y="12097"/>
                  <a:pt x="4261" y="12024"/>
                  <a:pt x="4024" y="11962"/>
                </a:cubicBezTo>
                <a:cubicBezTo>
                  <a:pt x="3652" y="11864"/>
                  <a:pt x="3216" y="11780"/>
                  <a:pt x="2812" y="11689"/>
                </a:cubicBezTo>
                <a:cubicBezTo>
                  <a:pt x="2610" y="11529"/>
                  <a:pt x="2394" y="11371"/>
                  <a:pt x="2206" y="11210"/>
                </a:cubicBezTo>
                <a:cubicBezTo>
                  <a:pt x="1889" y="10938"/>
                  <a:pt x="1601" y="10663"/>
                  <a:pt x="1298" y="10390"/>
                </a:cubicBezTo>
                <a:cubicBezTo>
                  <a:pt x="1197" y="10299"/>
                  <a:pt x="1127" y="10206"/>
                  <a:pt x="995" y="10116"/>
                </a:cubicBezTo>
                <a:lnTo>
                  <a:pt x="692" y="9911"/>
                </a:lnTo>
                <a:cubicBezTo>
                  <a:pt x="-311" y="7987"/>
                  <a:pt x="-147" y="8861"/>
                  <a:pt x="692" y="6084"/>
                </a:cubicBezTo>
                <a:cubicBezTo>
                  <a:pt x="803" y="5718"/>
                  <a:pt x="972" y="5749"/>
                  <a:pt x="1904" y="5468"/>
                </a:cubicBezTo>
                <a:cubicBezTo>
                  <a:pt x="2561" y="4579"/>
                  <a:pt x="1521" y="5371"/>
                  <a:pt x="3115" y="4922"/>
                </a:cubicBezTo>
                <a:cubicBezTo>
                  <a:pt x="3315" y="4865"/>
                  <a:pt x="3241" y="4776"/>
                  <a:pt x="3418" y="4716"/>
                </a:cubicBezTo>
                <a:cubicBezTo>
                  <a:pt x="3656" y="4636"/>
                  <a:pt x="4024" y="4580"/>
                  <a:pt x="4327" y="4511"/>
                </a:cubicBezTo>
                <a:cubicBezTo>
                  <a:pt x="4428" y="4420"/>
                  <a:pt x="4399" y="4316"/>
                  <a:pt x="4630" y="4238"/>
                </a:cubicBezTo>
                <a:cubicBezTo>
                  <a:pt x="4832" y="4170"/>
                  <a:pt x="5259" y="4154"/>
                  <a:pt x="5538" y="4101"/>
                </a:cubicBezTo>
                <a:cubicBezTo>
                  <a:pt x="5867" y="4039"/>
                  <a:pt x="6144" y="3965"/>
                  <a:pt x="6447" y="3896"/>
                </a:cubicBezTo>
                <a:cubicBezTo>
                  <a:pt x="7239" y="3360"/>
                  <a:pt x="6505" y="3560"/>
                  <a:pt x="8567" y="3281"/>
                </a:cubicBezTo>
                <a:cubicBezTo>
                  <a:pt x="10603" y="2668"/>
                  <a:pt x="9545" y="2861"/>
                  <a:pt x="11293" y="2597"/>
                </a:cubicBezTo>
                <a:cubicBezTo>
                  <a:pt x="11809" y="2249"/>
                  <a:pt x="11267" y="2513"/>
                  <a:pt x="12505" y="2187"/>
                </a:cubicBezTo>
                <a:cubicBezTo>
                  <a:pt x="12834" y="2101"/>
                  <a:pt x="13120" y="2007"/>
                  <a:pt x="13414" y="1914"/>
                </a:cubicBezTo>
                <a:cubicBezTo>
                  <a:pt x="13625" y="1847"/>
                  <a:pt x="13735" y="1760"/>
                  <a:pt x="14019" y="1709"/>
                </a:cubicBezTo>
                <a:cubicBezTo>
                  <a:pt x="14269" y="1664"/>
                  <a:pt x="14625" y="1663"/>
                  <a:pt x="14928" y="1641"/>
                </a:cubicBezTo>
                <a:cubicBezTo>
                  <a:pt x="16254" y="1341"/>
                  <a:pt x="16113" y="1416"/>
                  <a:pt x="17048" y="889"/>
                </a:cubicBezTo>
                <a:cubicBezTo>
                  <a:pt x="17250" y="775"/>
                  <a:pt x="17334" y="646"/>
                  <a:pt x="17654" y="547"/>
                </a:cubicBezTo>
                <a:cubicBezTo>
                  <a:pt x="19342" y="23"/>
                  <a:pt x="18846" y="207"/>
                  <a:pt x="20683" y="68"/>
                </a:cubicBezTo>
                <a:cubicBezTo>
                  <a:pt x="20897" y="52"/>
                  <a:pt x="21087" y="23"/>
                  <a:pt x="21289" y="0"/>
                </a:cubicBezTo>
              </a:path>
            </a:pathLst>
          </a:custGeom>
          <a:ln w="3175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Forme libre 23"/>
          <p:cNvSpPr/>
          <p:nvPr/>
        </p:nvSpPr>
        <p:spPr>
          <a:xfrm>
            <a:off x="8657967" y="1169772"/>
            <a:ext cx="1330668" cy="2967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545" extrusionOk="0">
                <a:moveTo>
                  <a:pt x="1713" y="0"/>
                </a:moveTo>
                <a:cubicBezTo>
                  <a:pt x="3239" y="277"/>
                  <a:pt x="1332" y="-40"/>
                  <a:pt x="3426" y="179"/>
                </a:cubicBezTo>
                <a:cubicBezTo>
                  <a:pt x="3657" y="204"/>
                  <a:pt x="3857" y="271"/>
                  <a:pt x="4085" y="299"/>
                </a:cubicBezTo>
                <a:cubicBezTo>
                  <a:pt x="4518" y="351"/>
                  <a:pt x="4964" y="379"/>
                  <a:pt x="5403" y="419"/>
                </a:cubicBezTo>
                <a:cubicBezTo>
                  <a:pt x="6678" y="853"/>
                  <a:pt x="5320" y="430"/>
                  <a:pt x="6326" y="658"/>
                </a:cubicBezTo>
                <a:cubicBezTo>
                  <a:pt x="6467" y="690"/>
                  <a:pt x="6579" y="745"/>
                  <a:pt x="6721" y="778"/>
                </a:cubicBezTo>
                <a:cubicBezTo>
                  <a:pt x="6845" y="806"/>
                  <a:pt x="6989" y="813"/>
                  <a:pt x="7116" y="837"/>
                </a:cubicBezTo>
                <a:cubicBezTo>
                  <a:pt x="7297" y="872"/>
                  <a:pt x="7455" y="931"/>
                  <a:pt x="7644" y="957"/>
                </a:cubicBezTo>
                <a:cubicBezTo>
                  <a:pt x="7900" y="992"/>
                  <a:pt x="8171" y="997"/>
                  <a:pt x="8434" y="1017"/>
                </a:cubicBezTo>
                <a:cubicBezTo>
                  <a:pt x="8742" y="1077"/>
                  <a:pt x="9070" y="1118"/>
                  <a:pt x="9357" y="1196"/>
                </a:cubicBezTo>
                <a:cubicBezTo>
                  <a:pt x="9517" y="1240"/>
                  <a:pt x="9582" y="1341"/>
                  <a:pt x="9752" y="1376"/>
                </a:cubicBezTo>
                <a:cubicBezTo>
                  <a:pt x="9996" y="1425"/>
                  <a:pt x="10279" y="1416"/>
                  <a:pt x="10543" y="1435"/>
                </a:cubicBezTo>
                <a:cubicBezTo>
                  <a:pt x="10719" y="1475"/>
                  <a:pt x="10890" y="1520"/>
                  <a:pt x="11070" y="1555"/>
                </a:cubicBezTo>
                <a:cubicBezTo>
                  <a:pt x="11198" y="1580"/>
                  <a:pt x="11345" y="1584"/>
                  <a:pt x="11465" y="1615"/>
                </a:cubicBezTo>
                <a:cubicBezTo>
                  <a:pt x="12582" y="1905"/>
                  <a:pt x="11482" y="1717"/>
                  <a:pt x="12388" y="1854"/>
                </a:cubicBezTo>
                <a:cubicBezTo>
                  <a:pt x="12651" y="2213"/>
                  <a:pt x="12307" y="1874"/>
                  <a:pt x="13179" y="2213"/>
                </a:cubicBezTo>
                <a:cubicBezTo>
                  <a:pt x="13946" y="2512"/>
                  <a:pt x="12750" y="2330"/>
                  <a:pt x="14101" y="2452"/>
                </a:cubicBezTo>
                <a:cubicBezTo>
                  <a:pt x="14221" y="2534"/>
                  <a:pt x="14638" y="2825"/>
                  <a:pt x="14760" y="2871"/>
                </a:cubicBezTo>
                <a:cubicBezTo>
                  <a:pt x="14867" y="2911"/>
                  <a:pt x="15024" y="2911"/>
                  <a:pt x="15156" y="2931"/>
                </a:cubicBezTo>
                <a:cubicBezTo>
                  <a:pt x="15243" y="2991"/>
                  <a:pt x="15307" y="3059"/>
                  <a:pt x="15419" y="3110"/>
                </a:cubicBezTo>
                <a:cubicBezTo>
                  <a:pt x="15531" y="3161"/>
                  <a:pt x="15715" y="3174"/>
                  <a:pt x="15814" y="3230"/>
                </a:cubicBezTo>
                <a:cubicBezTo>
                  <a:pt x="15901" y="3279"/>
                  <a:pt x="15884" y="3353"/>
                  <a:pt x="15946" y="3409"/>
                </a:cubicBezTo>
                <a:cubicBezTo>
                  <a:pt x="16017" y="3474"/>
                  <a:pt x="16103" y="3536"/>
                  <a:pt x="16210" y="3589"/>
                </a:cubicBezTo>
                <a:cubicBezTo>
                  <a:pt x="17938" y="4451"/>
                  <a:pt x="16737" y="3748"/>
                  <a:pt x="17659" y="4307"/>
                </a:cubicBezTo>
                <a:cubicBezTo>
                  <a:pt x="17855" y="4573"/>
                  <a:pt x="17751" y="4474"/>
                  <a:pt x="18187" y="4785"/>
                </a:cubicBezTo>
                <a:cubicBezTo>
                  <a:pt x="18357" y="4906"/>
                  <a:pt x="18572" y="5015"/>
                  <a:pt x="18714" y="5144"/>
                </a:cubicBezTo>
                <a:cubicBezTo>
                  <a:pt x="18846" y="5264"/>
                  <a:pt x="18940" y="5393"/>
                  <a:pt x="19109" y="5503"/>
                </a:cubicBezTo>
                <a:cubicBezTo>
                  <a:pt x="19252" y="5595"/>
                  <a:pt x="19475" y="5656"/>
                  <a:pt x="19636" y="5742"/>
                </a:cubicBezTo>
                <a:cubicBezTo>
                  <a:pt x="19739" y="5797"/>
                  <a:pt x="19812" y="5862"/>
                  <a:pt x="19900" y="5921"/>
                </a:cubicBezTo>
                <a:cubicBezTo>
                  <a:pt x="20222" y="6652"/>
                  <a:pt x="19745" y="5859"/>
                  <a:pt x="20427" y="6400"/>
                </a:cubicBezTo>
                <a:cubicBezTo>
                  <a:pt x="20552" y="6500"/>
                  <a:pt x="20673" y="7032"/>
                  <a:pt x="20691" y="7058"/>
                </a:cubicBezTo>
                <a:cubicBezTo>
                  <a:pt x="20736" y="7127"/>
                  <a:pt x="20866" y="7178"/>
                  <a:pt x="20954" y="7237"/>
                </a:cubicBezTo>
                <a:cubicBezTo>
                  <a:pt x="20998" y="7317"/>
                  <a:pt x="21062" y="7395"/>
                  <a:pt x="21086" y="7477"/>
                </a:cubicBezTo>
                <a:cubicBezTo>
                  <a:pt x="21600" y="9227"/>
                  <a:pt x="20972" y="13140"/>
                  <a:pt x="20954" y="13398"/>
                </a:cubicBezTo>
                <a:cubicBezTo>
                  <a:pt x="20944" y="13543"/>
                  <a:pt x="20854" y="13978"/>
                  <a:pt x="20691" y="14176"/>
                </a:cubicBezTo>
                <a:cubicBezTo>
                  <a:pt x="20622" y="14259"/>
                  <a:pt x="20504" y="14333"/>
                  <a:pt x="20427" y="14415"/>
                </a:cubicBezTo>
                <a:cubicBezTo>
                  <a:pt x="20372" y="14473"/>
                  <a:pt x="20372" y="14542"/>
                  <a:pt x="20295" y="14594"/>
                </a:cubicBezTo>
                <a:cubicBezTo>
                  <a:pt x="20192" y="14665"/>
                  <a:pt x="20032" y="14714"/>
                  <a:pt x="19900" y="14774"/>
                </a:cubicBezTo>
                <a:lnTo>
                  <a:pt x="19373" y="15252"/>
                </a:lnTo>
                <a:lnTo>
                  <a:pt x="19109" y="15492"/>
                </a:lnTo>
                <a:cubicBezTo>
                  <a:pt x="19067" y="15568"/>
                  <a:pt x="18940" y="15824"/>
                  <a:pt x="18846" y="15910"/>
                </a:cubicBezTo>
                <a:cubicBezTo>
                  <a:pt x="18687" y="16054"/>
                  <a:pt x="18501" y="16191"/>
                  <a:pt x="18318" y="16329"/>
                </a:cubicBezTo>
                <a:cubicBezTo>
                  <a:pt x="18237" y="16391"/>
                  <a:pt x="18167" y="16458"/>
                  <a:pt x="18055" y="16508"/>
                </a:cubicBezTo>
                <a:cubicBezTo>
                  <a:pt x="17943" y="16559"/>
                  <a:pt x="17791" y="16588"/>
                  <a:pt x="17659" y="16628"/>
                </a:cubicBezTo>
                <a:cubicBezTo>
                  <a:pt x="17392" y="16992"/>
                  <a:pt x="17747" y="16638"/>
                  <a:pt x="16869" y="16987"/>
                </a:cubicBezTo>
                <a:cubicBezTo>
                  <a:pt x="16354" y="17191"/>
                  <a:pt x="16030" y="17506"/>
                  <a:pt x="15419" y="17645"/>
                </a:cubicBezTo>
                <a:cubicBezTo>
                  <a:pt x="14980" y="17745"/>
                  <a:pt x="14448" y="17786"/>
                  <a:pt x="14101" y="17944"/>
                </a:cubicBezTo>
                <a:cubicBezTo>
                  <a:pt x="12919" y="18481"/>
                  <a:pt x="13529" y="18368"/>
                  <a:pt x="12520" y="18482"/>
                </a:cubicBezTo>
                <a:cubicBezTo>
                  <a:pt x="12228" y="18615"/>
                  <a:pt x="12096" y="18698"/>
                  <a:pt x="11729" y="18781"/>
                </a:cubicBezTo>
                <a:cubicBezTo>
                  <a:pt x="11430" y="18849"/>
                  <a:pt x="11100" y="18888"/>
                  <a:pt x="10807" y="18961"/>
                </a:cubicBezTo>
                <a:cubicBezTo>
                  <a:pt x="9487" y="19287"/>
                  <a:pt x="10981" y="18988"/>
                  <a:pt x="9884" y="19320"/>
                </a:cubicBezTo>
                <a:cubicBezTo>
                  <a:pt x="9768" y="19355"/>
                  <a:pt x="9616" y="19355"/>
                  <a:pt x="9489" y="19379"/>
                </a:cubicBezTo>
                <a:cubicBezTo>
                  <a:pt x="9308" y="19415"/>
                  <a:pt x="9119" y="19446"/>
                  <a:pt x="8962" y="19499"/>
                </a:cubicBezTo>
                <a:cubicBezTo>
                  <a:pt x="8763" y="19567"/>
                  <a:pt x="8637" y="19673"/>
                  <a:pt x="8434" y="19738"/>
                </a:cubicBezTo>
                <a:cubicBezTo>
                  <a:pt x="8321" y="19775"/>
                  <a:pt x="8163" y="19770"/>
                  <a:pt x="8039" y="19798"/>
                </a:cubicBezTo>
                <a:cubicBezTo>
                  <a:pt x="7362" y="19952"/>
                  <a:pt x="7873" y="19912"/>
                  <a:pt x="7116" y="20157"/>
                </a:cubicBezTo>
                <a:cubicBezTo>
                  <a:pt x="7003" y="20194"/>
                  <a:pt x="6845" y="20189"/>
                  <a:pt x="6721" y="20217"/>
                </a:cubicBezTo>
                <a:cubicBezTo>
                  <a:pt x="6492" y="20269"/>
                  <a:pt x="6279" y="20335"/>
                  <a:pt x="6062" y="20396"/>
                </a:cubicBezTo>
                <a:cubicBezTo>
                  <a:pt x="5928" y="20434"/>
                  <a:pt x="5812" y="20487"/>
                  <a:pt x="5667" y="20516"/>
                </a:cubicBezTo>
                <a:cubicBezTo>
                  <a:pt x="5413" y="20567"/>
                  <a:pt x="5140" y="20596"/>
                  <a:pt x="4876" y="20636"/>
                </a:cubicBezTo>
                <a:lnTo>
                  <a:pt x="4085" y="20755"/>
                </a:lnTo>
                <a:lnTo>
                  <a:pt x="3690" y="20815"/>
                </a:lnTo>
                <a:cubicBezTo>
                  <a:pt x="3514" y="20875"/>
                  <a:pt x="3303" y="20918"/>
                  <a:pt x="3163" y="20994"/>
                </a:cubicBezTo>
                <a:cubicBezTo>
                  <a:pt x="3074" y="21043"/>
                  <a:pt x="3140" y="21134"/>
                  <a:pt x="3031" y="21174"/>
                </a:cubicBezTo>
                <a:cubicBezTo>
                  <a:pt x="2890" y="21225"/>
                  <a:pt x="2680" y="21214"/>
                  <a:pt x="2504" y="21234"/>
                </a:cubicBezTo>
                <a:cubicBezTo>
                  <a:pt x="1744" y="21464"/>
                  <a:pt x="2477" y="21265"/>
                  <a:pt x="1713" y="21413"/>
                </a:cubicBezTo>
                <a:cubicBezTo>
                  <a:pt x="1533" y="21448"/>
                  <a:pt x="1380" y="21519"/>
                  <a:pt x="1186" y="21533"/>
                </a:cubicBezTo>
                <a:cubicBezTo>
                  <a:pt x="795" y="21560"/>
                  <a:pt x="395" y="21533"/>
                  <a:pt x="0" y="21533"/>
                </a:cubicBezTo>
              </a:path>
            </a:pathLst>
          </a:custGeom>
          <a:ln w="3175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Forme libre 24"/>
          <p:cNvSpPr/>
          <p:nvPr/>
        </p:nvSpPr>
        <p:spPr>
          <a:xfrm>
            <a:off x="7059827" y="1573427"/>
            <a:ext cx="623435" cy="2281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4" h="21600" extrusionOk="0">
                <a:moveTo>
                  <a:pt x="0" y="0"/>
                </a:moveTo>
                <a:cubicBezTo>
                  <a:pt x="270" y="286"/>
                  <a:pt x="449" y="580"/>
                  <a:pt x="809" y="858"/>
                </a:cubicBezTo>
                <a:cubicBezTo>
                  <a:pt x="993" y="1000"/>
                  <a:pt x="1364" y="1115"/>
                  <a:pt x="1618" y="1248"/>
                </a:cubicBezTo>
                <a:cubicBezTo>
                  <a:pt x="1814" y="1349"/>
                  <a:pt x="1958" y="1459"/>
                  <a:pt x="2158" y="1560"/>
                </a:cubicBezTo>
                <a:cubicBezTo>
                  <a:pt x="2319" y="1641"/>
                  <a:pt x="2526" y="1714"/>
                  <a:pt x="2697" y="1794"/>
                </a:cubicBezTo>
                <a:cubicBezTo>
                  <a:pt x="4323" y="2545"/>
                  <a:pt x="2814" y="1883"/>
                  <a:pt x="4046" y="2417"/>
                </a:cubicBezTo>
                <a:cubicBezTo>
                  <a:pt x="4203" y="2553"/>
                  <a:pt x="4692" y="3051"/>
                  <a:pt x="5125" y="3197"/>
                </a:cubicBezTo>
                <a:cubicBezTo>
                  <a:pt x="5418" y="3296"/>
                  <a:pt x="5845" y="3353"/>
                  <a:pt x="6204" y="3431"/>
                </a:cubicBezTo>
                <a:cubicBezTo>
                  <a:pt x="6294" y="3639"/>
                  <a:pt x="6283" y="3853"/>
                  <a:pt x="6474" y="4055"/>
                </a:cubicBezTo>
                <a:cubicBezTo>
                  <a:pt x="6559" y="4145"/>
                  <a:pt x="6886" y="4203"/>
                  <a:pt x="7013" y="4289"/>
                </a:cubicBezTo>
                <a:cubicBezTo>
                  <a:pt x="7159" y="4387"/>
                  <a:pt x="7217" y="4495"/>
                  <a:pt x="7283" y="4601"/>
                </a:cubicBezTo>
                <a:cubicBezTo>
                  <a:pt x="8003" y="5745"/>
                  <a:pt x="7021" y="4582"/>
                  <a:pt x="8092" y="5614"/>
                </a:cubicBezTo>
                <a:cubicBezTo>
                  <a:pt x="8199" y="5717"/>
                  <a:pt x="8216" y="5828"/>
                  <a:pt x="8362" y="5926"/>
                </a:cubicBezTo>
                <a:cubicBezTo>
                  <a:pt x="8490" y="6012"/>
                  <a:pt x="8744" y="6078"/>
                  <a:pt x="8902" y="6160"/>
                </a:cubicBezTo>
                <a:cubicBezTo>
                  <a:pt x="9195" y="6313"/>
                  <a:pt x="9461" y="6469"/>
                  <a:pt x="9711" y="6628"/>
                </a:cubicBezTo>
                <a:cubicBezTo>
                  <a:pt x="10745" y="7286"/>
                  <a:pt x="9777" y="6759"/>
                  <a:pt x="10790" y="7564"/>
                </a:cubicBezTo>
                <a:cubicBezTo>
                  <a:pt x="10927" y="7673"/>
                  <a:pt x="11150" y="7772"/>
                  <a:pt x="11329" y="7876"/>
                </a:cubicBezTo>
                <a:cubicBezTo>
                  <a:pt x="11419" y="8058"/>
                  <a:pt x="11435" y="8244"/>
                  <a:pt x="11599" y="8422"/>
                </a:cubicBezTo>
                <a:cubicBezTo>
                  <a:pt x="11797" y="8636"/>
                  <a:pt x="12192" y="8832"/>
                  <a:pt x="12408" y="9045"/>
                </a:cubicBezTo>
                <a:cubicBezTo>
                  <a:pt x="12642" y="9275"/>
                  <a:pt x="12768" y="9513"/>
                  <a:pt x="12948" y="9747"/>
                </a:cubicBezTo>
                <a:cubicBezTo>
                  <a:pt x="13568" y="11539"/>
                  <a:pt x="12985" y="9751"/>
                  <a:pt x="13757" y="13100"/>
                </a:cubicBezTo>
                <a:cubicBezTo>
                  <a:pt x="13811" y="13334"/>
                  <a:pt x="13981" y="14162"/>
                  <a:pt x="14297" y="14504"/>
                </a:cubicBezTo>
                <a:cubicBezTo>
                  <a:pt x="14832" y="15084"/>
                  <a:pt x="14914" y="15095"/>
                  <a:pt x="15645" y="15518"/>
                </a:cubicBezTo>
                <a:cubicBezTo>
                  <a:pt x="15735" y="15700"/>
                  <a:pt x="15631" y="15899"/>
                  <a:pt x="15915" y="16064"/>
                </a:cubicBezTo>
                <a:cubicBezTo>
                  <a:pt x="16042" y="16137"/>
                  <a:pt x="16523" y="16083"/>
                  <a:pt x="16724" y="16142"/>
                </a:cubicBezTo>
                <a:cubicBezTo>
                  <a:pt x="16856" y="16179"/>
                  <a:pt x="17259" y="16684"/>
                  <a:pt x="17264" y="16687"/>
                </a:cubicBezTo>
                <a:cubicBezTo>
                  <a:pt x="17392" y="16774"/>
                  <a:pt x="17623" y="16843"/>
                  <a:pt x="17803" y="16921"/>
                </a:cubicBezTo>
                <a:cubicBezTo>
                  <a:pt x="17893" y="17155"/>
                  <a:pt x="17939" y="17391"/>
                  <a:pt x="18073" y="17623"/>
                </a:cubicBezTo>
                <a:cubicBezTo>
                  <a:pt x="18172" y="17795"/>
                  <a:pt x="18637" y="18027"/>
                  <a:pt x="18882" y="18169"/>
                </a:cubicBezTo>
                <a:cubicBezTo>
                  <a:pt x="19041" y="18398"/>
                  <a:pt x="19111" y="18583"/>
                  <a:pt x="19422" y="18793"/>
                </a:cubicBezTo>
                <a:cubicBezTo>
                  <a:pt x="19580" y="18900"/>
                  <a:pt x="19781" y="19001"/>
                  <a:pt x="19961" y="19105"/>
                </a:cubicBezTo>
                <a:cubicBezTo>
                  <a:pt x="19683" y="21518"/>
                  <a:pt x="21600" y="20892"/>
                  <a:pt x="19152" y="21600"/>
                </a:cubicBezTo>
              </a:path>
            </a:pathLst>
          </a:custGeom>
          <a:ln w="3175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Forme libre 25"/>
          <p:cNvSpPr/>
          <p:nvPr/>
        </p:nvSpPr>
        <p:spPr>
          <a:xfrm>
            <a:off x="6688990" y="1705232"/>
            <a:ext cx="1565323" cy="2430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26" extrusionOk="0">
                <a:moveTo>
                  <a:pt x="21564" y="21373"/>
                </a:moveTo>
                <a:cubicBezTo>
                  <a:pt x="17996" y="21508"/>
                  <a:pt x="17503" y="21600"/>
                  <a:pt x="13960" y="21446"/>
                </a:cubicBezTo>
                <a:cubicBezTo>
                  <a:pt x="12973" y="21403"/>
                  <a:pt x="11010" y="21227"/>
                  <a:pt x="11010" y="21227"/>
                </a:cubicBezTo>
                <a:cubicBezTo>
                  <a:pt x="10858" y="21178"/>
                  <a:pt x="10714" y="21119"/>
                  <a:pt x="10556" y="21081"/>
                </a:cubicBezTo>
                <a:cubicBezTo>
                  <a:pt x="10373" y="21037"/>
                  <a:pt x="9689" y="20955"/>
                  <a:pt x="9534" y="20935"/>
                </a:cubicBezTo>
                <a:cubicBezTo>
                  <a:pt x="9199" y="20791"/>
                  <a:pt x="8914" y="20656"/>
                  <a:pt x="8513" y="20570"/>
                </a:cubicBezTo>
                <a:cubicBezTo>
                  <a:pt x="8295" y="20524"/>
                  <a:pt x="8059" y="20522"/>
                  <a:pt x="7832" y="20497"/>
                </a:cubicBezTo>
                <a:cubicBezTo>
                  <a:pt x="6654" y="19993"/>
                  <a:pt x="8478" y="20761"/>
                  <a:pt x="7038" y="20206"/>
                </a:cubicBezTo>
                <a:cubicBezTo>
                  <a:pt x="6804" y="20115"/>
                  <a:pt x="6584" y="20011"/>
                  <a:pt x="6357" y="19914"/>
                </a:cubicBezTo>
                <a:cubicBezTo>
                  <a:pt x="6243" y="19865"/>
                  <a:pt x="6138" y="19807"/>
                  <a:pt x="6016" y="19768"/>
                </a:cubicBezTo>
                <a:cubicBezTo>
                  <a:pt x="5865" y="19719"/>
                  <a:pt x="5707" y="19678"/>
                  <a:pt x="5562" y="19622"/>
                </a:cubicBezTo>
                <a:cubicBezTo>
                  <a:pt x="5328" y="19532"/>
                  <a:pt x="4881" y="19330"/>
                  <a:pt x="4881" y="19330"/>
                </a:cubicBezTo>
                <a:cubicBezTo>
                  <a:pt x="4768" y="19233"/>
                  <a:pt x="4675" y="19124"/>
                  <a:pt x="4541" y="19038"/>
                </a:cubicBezTo>
                <a:cubicBezTo>
                  <a:pt x="4445" y="18976"/>
                  <a:pt x="4290" y="18959"/>
                  <a:pt x="4201" y="18893"/>
                </a:cubicBezTo>
                <a:cubicBezTo>
                  <a:pt x="3274" y="18212"/>
                  <a:pt x="4172" y="18637"/>
                  <a:pt x="3406" y="18309"/>
                </a:cubicBezTo>
                <a:cubicBezTo>
                  <a:pt x="3368" y="17507"/>
                  <a:pt x="3411" y="16701"/>
                  <a:pt x="3293" y="15902"/>
                </a:cubicBezTo>
                <a:cubicBezTo>
                  <a:pt x="3259" y="15672"/>
                  <a:pt x="2952" y="15245"/>
                  <a:pt x="2952" y="15245"/>
                </a:cubicBezTo>
                <a:cubicBezTo>
                  <a:pt x="2839" y="14176"/>
                  <a:pt x="2771" y="13103"/>
                  <a:pt x="2612" y="12036"/>
                </a:cubicBezTo>
                <a:cubicBezTo>
                  <a:pt x="2582" y="11836"/>
                  <a:pt x="2452" y="11648"/>
                  <a:pt x="2385" y="11452"/>
                </a:cubicBezTo>
                <a:lnTo>
                  <a:pt x="2158" y="10796"/>
                </a:lnTo>
                <a:cubicBezTo>
                  <a:pt x="2144" y="10684"/>
                  <a:pt x="2049" y="9614"/>
                  <a:pt x="1931" y="9337"/>
                </a:cubicBezTo>
                <a:cubicBezTo>
                  <a:pt x="1886" y="9232"/>
                  <a:pt x="1780" y="9142"/>
                  <a:pt x="1704" y="9045"/>
                </a:cubicBezTo>
                <a:cubicBezTo>
                  <a:pt x="1666" y="8875"/>
                  <a:pt x="1604" y="8706"/>
                  <a:pt x="1590" y="8534"/>
                </a:cubicBezTo>
                <a:cubicBezTo>
                  <a:pt x="1389" y="6008"/>
                  <a:pt x="2216" y="6834"/>
                  <a:pt x="1136" y="5908"/>
                </a:cubicBezTo>
                <a:cubicBezTo>
                  <a:pt x="1061" y="5617"/>
                  <a:pt x="981" y="5325"/>
                  <a:pt x="909" y="5033"/>
                </a:cubicBezTo>
                <a:cubicBezTo>
                  <a:pt x="868" y="4863"/>
                  <a:pt x="844" y="4692"/>
                  <a:pt x="796" y="4523"/>
                </a:cubicBezTo>
                <a:cubicBezTo>
                  <a:pt x="566" y="3709"/>
                  <a:pt x="748" y="5029"/>
                  <a:pt x="455" y="3428"/>
                </a:cubicBezTo>
                <a:cubicBezTo>
                  <a:pt x="353" y="2871"/>
                  <a:pt x="337" y="2308"/>
                  <a:pt x="229" y="1751"/>
                </a:cubicBezTo>
                <a:cubicBezTo>
                  <a:pt x="-36" y="391"/>
                  <a:pt x="2" y="976"/>
                  <a:pt x="2" y="0"/>
                </a:cubicBezTo>
              </a:path>
            </a:pathLst>
          </a:custGeom>
          <a:ln w="3175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ZoneTexte 27"/>
          <p:cNvSpPr txBox="1"/>
          <p:nvPr/>
        </p:nvSpPr>
        <p:spPr>
          <a:xfrm>
            <a:off x="6089990" y="4876798"/>
            <a:ext cx="412596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/>
            </a:lvl1pPr>
          </a:lstStyle>
          <a:p>
            <a:r>
              <a:t>All resistors can be replaced by strain gages</a:t>
            </a:r>
          </a:p>
        </p:txBody>
      </p:sp>
      <p:pic>
        <p:nvPicPr>
          <p:cNvPr id="125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00151" y="5289874"/>
            <a:ext cx="7373133" cy="125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ZoneTexte 29"/>
          <p:cNvSpPr txBox="1"/>
          <p:nvPr/>
        </p:nvSpPr>
        <p:spPr>
          <a:xfrm>
            <a:off x="4945158" y="6488667"/>
            <a:ext cx="546005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/>
            </a:lvl1pPr>
          </a:lstStyle>
          <a:p>
            <a:r>
              <a:t>WK-06-125BS-120: provided by Eric V (GF = 2.03% @24°C)</a:t>
            </a:r>
          </a:p>
        </p:txBody>
      </p:sp>
    </p:spTree>
    <p:extLst>
      <p:ext uri="{BB962C8B-B14F-4D97-AF65-F5344CB8AC3E}">
        <p14:creationId xmlns:p14="http://schemas.microsoft.com/office/powerpoint/2010/main" val="24793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472</Words>
  <Application>Microsoft Office PowerPoint</Application>
  <PresentationFormat>Grand écran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Mock-up status</vt:lpstr>
      <vt:lpstr>Reminder: Mock-up</vt:lpstr>
      <vt:lpstr>Elements</vt:lpstr>
      <vt:lpstr>Présentation PowerPoint</vt:lpstr>
      <vt:lpstr>Mock-up tests</vt:lpstr>
      <vt:lpstr>Initial strain gauge measurements</vt:lpstr>
      <vt:lpstr>Mock-up set-up for first cold test</vt:lpstr>
      <vt:lpstr>Back-up slides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Mock-up</dc:title>
  <dc:creator>Pierre Barrillon</dc:creator>
  <cp:lastModifiedBy>Pierre Barrillon</cp:lastModifiedBy>
  <cp:revision>34</cp:revision>
  <dcterms:created xsi:type="dcterms:W3CDTF">2021-05-31T14:49:22Z</dcterms:created>
  <dcterms:modified xsi:type="dcterms:W3CDTF">2021-06-03T11:21:46Z</dcterms:modified>
</cp:coreProperties>
</file>