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17"/>
  </p:notesMasterIdLst>
  <p:sldIdLst>
    <p:sldId id="258" r:id="rId9"/>
    <p:sldId id="423" r:id="rId10"/>
    <p:sldId id="419" r:id="rId11"/>
    <p:sldId id="421" r:id="rId12"/>
    <p:sldId id="424" r:id="rId13"/>
    <p:sldId id="425" r:id="rId14"/>
    <p:sldId id="428" r:id="rId15"/>
    <p:sldId id="429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E62C3821-066F-4CEF-BA1D-98FE4524F30E}">
          <p14:sldIdLst>
            <p14:sldId id="258"/>
            <p14:sldId id="423"/>
            <p14:sldId id="419"/>
            <p14:sldId id="421"/>
            <p14:sldId id="424"/>
            <p14:sldId id="425"/>
            <p14:sldId id="428"/>
            <p14:sldId id="42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19BE"/>
    <a:srgbClr val="F4A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28" autoAdjust="0"/>
    <p:restoredTop sz="92197" autoAdjust="0"/>
  </p:normalViewPr>
  <p:slideViewPr>
    <p:cSldViewPr snapToGrid="0">
      <p:cViewPr varScale="1">
        <p:scale>
          <a:sx n="97" d="100"/>
          <a:sy n="97" d="100"/>
        </p:scale>
        <p:origin x="-67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E624C-A3EB-4A42-ABDF-08C39ECAFCD0}" type="datetimeFigureOut">
              <a:rPr lang="it-IT" smtClean="0"/>
              <a:t>6/8/21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CDE62-044E-449D-83B6-68A911DB03E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866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2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CD5AF69-92EF-4D95-9D82-7E86F940371F}" type="datetimeFigureOut">
              <a:rPr lang="it-IT" smtClean="0"/>
              <a:t>6/8/21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9A4DBC0-06C9-4701-9891-6BD2791C2D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77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CD5AF69-92EF-4D95-9D82-7E86F940371F}" type="datetimeFigureOut">
              <a:rPr lang="it-IT" smtClean="0"/>
              <a:t>6/8/21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9A4DBC0-06C9-4701-9891-6BD2791C2D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6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07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3" y="153781"/>
            <a:ext cx="11290852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13" y="1168401"/>
            <a:ext cx="11290852" cy="5008563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2082ED0C-FBD0-EA44-8EF3-86B28E9C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AD510443-D07A-8546-9047-91485FB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14103"/>
            <a:ext cx="620201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920466FF-7992-9047-B2A2-61DEE335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14102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852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1" y="6367388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6963" y="6350405"/>
            <a:ext cx="45656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1" y="6350406"/>
            <a:ext cx="1692133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41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681" y="1174283"/>
            <a:ext cx="5616121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4283"/>
            <a:ext cx="5571262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xmlns="" id="{855CF7B8-E41E-EA44-B6F2-29F64E27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23727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xmlns="" id="{17327D60-E416-3340-9C2C-FF97F24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23728"/>
            <a:ext cx="620201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7" name="Foliennummernplatzhalter 8">
            <a:extLst>
              <a:ext uri="{FF2B5EF4-FFF2-40B4-BE49-F238E27FC236}">
                <a16:creationId xmlns:a16="http://schemas.microsoft.com/office/drawing/2014/main" xmlns="" id="{529D1ABB-FE6F-6A41-873B-2DF4595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23727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54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xmlns="" id="{7314C961-7CB7-CF4D-8582-63C358D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356352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xmlns="" id="{7BEC3162-D17E-5B42-AEF7-9054832A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356353"/>
            <a:ext cx="620201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12" name="Foliennummernplatzhalter 8">
            <a:extLst>
              <a:ext uri="{FF2B5EF4-FFF2-40B4-BE49-F238E27FC236}">
                <a16:creationId xmlns:a16="http://schemas.microsoft.com/office/drawing/2014/main" xmlns="" id="{562A2537-5694-854E-9ACE-4D0A34B9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356352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488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816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57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54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3" y="153781"/>
            <a:ext cx="11290852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13" y="1168401"/>
            <a:ext cx="11290852" cy="5008563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2082ED0C-FBD0-EA44-8EF3-86B28E9C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  <a:prstGeom prst="rect">
            <a:avLst/>
          </a:prstGeom>
        </p:spPr>
        <p:txBody>
          <a:bodyPr/>
          <a:lstStyle/>
          <a:p>
            <a:fld id="{ECD5AF69-92EF-4D95-9D82-7E86F940371F}" type="datetimeFigureOut">
              <a:rPr lang="it-IT" smtClean="0"/>
              <a:t>6/8/21</a:t>
            </a:fld>
            <a:endParaRPr lang="it-IT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AD510443-D07A-8546-9047-91485FB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14103"/>
            <a:ext cx="6202018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920466FF-7992-9047-B2A2-61DEE335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14102"/>
            <a:ext cx="1334646" cy="365125"/>
          </a:xfrm>
          <a:prstGeom prst="rect">
            <a:avLst/>
          </a:prstGeom>
        </p:spPr>
        <p:txBody>
          <a:bodyPr/>
          <a:lstStyle/>
          <a:p>
            <a:fld id="{E9A4DBC0-06C9-4701-9891-6BD2791C2D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50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432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256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389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70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3" y="153781"/>
            <a:ext cx="11290852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13" y="1168401"/>
            <a:ext cx="11290852" cy="5008563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2082ED0C-FBD0-EA44-8EF3-86B28E9C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AD510443-D07A-8546-9047-91485FB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14103"/>
            <a:ext cx="620201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920466FF-7992-9047-B2A2-61DEE335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14102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906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1" y="6367388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6963" y="6350405"/>
            <a:ext cx="45656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1" y="6350406"/>
            <a:ext cx="1692133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668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681" y="1174283"/>
            <a:ext cx="5616121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4283"/>
            <a:ext cx="5571262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xmlns="" id="{855CF7B8-E41E-EA44-B6F2-29F64E27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23727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xmlns="" id="{17327D60-E416-3340-9C2C-FF97F24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23728"/>
            <a:ext cx="620201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7" name="Foliennummernplatzhalter 8">
            <a:extLst>
              <a:ext uri="{FF2B5EF4-FFF2-40B4-BE49-F238E27FC236}">
                <a16:creationId xmlns:a16="http://schemas.microsoft.com/office/drawing/2014/main" xmlns="" id="{529D1ABB-FE6F-6A41-873B-2DF4595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23727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250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xmlns="" id="{7314C961-7CB7-CF4D-8582-63C358D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356352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xmlns="" id="{7BEC3162-D17E-5B42-AEF7-9054832A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356353"/>
            <a:ext cx="620201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12" name="Foliennummernplatzhalter 8">
            <a:extLst>
              <a:ext uri="{FF2B5EF4-FFF2-40B4-BE49-F238E27FC236}">
                <a16:creationId xmlns:a16="http://schemas.microsoft.com/office/drawing/2014/main" xmlns="" id="{562A2537-5694-854E-9ACE-4D0A34B9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356352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278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194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10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1" y="6367388"/>
            <a:ext cx="2743200" cy="365125"/>
          </a:xfrm>
          <a:prstGeom prst="rect">
            <a:avLst/>
          </a:prstGeom>
        </p:spPr>
        <p:txBody>
          <a:bodyPr/>
          <a:lstStyle/>
          <a:p>
            <a:fld id="{ECD5AF69-92EF-4D95-9D82-7E86F940371F}" type="datetimeFigureOut">
              <a:rPr lang="it-IT" smtClean="0"/>
              <a:t>6/8/21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6963" y="6350405"/>
            <a:ext cx="456565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1" y="6350406"/>
            <a:ext cx="1692133" cy="365125"/>
          </a:xfrm>
          <a:prstGeom prst="rect">
            <a:avLst/>
          </a:prstGeom>
        </p:spPr>
        <p:txBody>
          <a:bodyPr/>
          <a:lstStyle/>
          <a:p>
            <a:fld id="{E9A4DBC0-06C9-4701-9891-6BD2791C2D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84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083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563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775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632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78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3" y="153781"/>
            <a:ext cx="11290852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13" y="1168401"/>
            <a:ext cx="11290852" cy="5008563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2082ED0C-FBD0-EA44-8EF3-86B28E9C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AD510443-D07A-8546-9047-91485FB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14103"/>
            <a:ext cx="620201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920466FF-7992-9047-B2A2-61DEE335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14102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785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1" y="6367388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6963" y="6350405"/>
            <a:ext cx="45656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1" y="6350406"/>
            <a:ext cx="1692133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328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681" y="1174283"/>
            <a:ext cx="5616121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4283"/>
            <a:ext cx="5571262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xmlns="" id="{855CF7B8-E41E-EA44-B6F2-29F64E27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23727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xmlns="" id="{17327D60-E416-3340-9C2C-FF97F24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23728"/>
            <a:ext cx="620201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7" name="Foliennummernplatzhalter 8">
            <a:extLst>
              <a:ext uri="{FF2B5EF4-FFF2-40B4-BE49-F238E27FC236}">
                <a16:creationId xmlns:a16="http://schemas.microsoft.com/office/drawing/2014/main" xmlns="" id="{529D1ABB-FE6F-6A41-873B-2DF4595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23727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21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xmlns="" id="{7314C961-7CB7-CF4D-8582-63C358D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356352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xmlns="" id="{7BEC3162-D17E-5B42-AEF7-9054832A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356353"/>
            <a:ext cx="620201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12" name="Foliennummernplatzhalter 8">
            <a:extLst>
              <a:ext uri="{FF2B5EF4-FFF2-40B4-BE49-F238E27FC236}">
                <a16:creationId xmlns:a16="http://schemas.microsoft.com/office/drawing/2014/main" xmlns="" id="{562A2537-5694-854E-9ACE-4D0A34B9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356352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092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19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681" y="1174283"/>
            <a:ext cx="5616121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4283"/>
            <a:ext cx="5571262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xmlns="" id="{855CF7B8-E41E-EA44-B6F2-29F64E27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23727"/>
            <a:ext cx="1565796" cy="365125"/>
          </a:xfrm>
          <a:prstGeom prst="rect">
            <a:avLst/>
          </a:prstGeom>
        </p:spPr>
        <p:txBody>
          <a:bodyPr/>
          <a:lstStyle/>
          <a:p>
            <a:fld id="{ECD5AF69-92EF-4D95-9D82-7E86F940371F}" type="datetimeFigureOut">
              <a:rPr lang="it-IT" smtClean="0"/>
              <a:t>6/8/21</a:t>
            </a:fld>
            <a:endParaRPr lang="it-IT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xmlns="" id="{17327D60-E416-3340-9C2C-FF97F24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23728"/>
            <a:ext cx="6202018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Foliennummernplatzhalter 8">
            <a:extLst>
              <a:ext uri="{FF2B5EF4-FFF2-40B4-BE49-F238E27FC236}">
                <a16:creationId xmlns:a16="http://schemas.microsoft.com/office/drawing/2014/main" xmlns="" id="{529D1ABB-FE6F-6A41-873B-2DF4595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23727"/>
            <a:ext cx="1334646" cy="365125"/>
          </a:xfrm>
          <a:prstGeom prst="rect">
            <a:avLst/>
          </a:prstGeom>
        </p:spPr>
        <p:txBody>
          <a:bodyPr/>
          <a:lstStyle/>
          <a:p>
            <a:fld id="{E9A4DBC0-06C9-4701-9891-6BD2791C2D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3010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9660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723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527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2952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317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698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3" y="153781"/>
            <a:ext cx="11290852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13" y="1168401"/>
            <a:ext cx="11290852" cy="5008563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2082ED0C-FBD0-EA44-8EF3-86B28E9C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  <a:prstGeom prst="rect">
            <a:avLst/>
          </a:prstGeom>
        </p:spPr>
        <p:txBody>
          <a:bodyPr/>
          <a:lstStyle/>
          <a:p>
            <a:fld id="{ECD5AF69-92EF-4D95-9D82-7E86F940371F}" type="datetimeFigureOut">
              <a:rPr lang="it-IT" smtClean="0"/>
              <a:t>6/8/21</a:t>
            </a:fld>
            <a:endParaRPr lang="it-IT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AD510443-D07A-8546-9047-91485FB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14103"/>
            <a:ext cx="6202018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920466FF-7992-9047-B2A2-61DEE335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14102"/>
            <a:ext cx="1334646" cy="365125"/>
          </a:xfrm>
          <a:prstGeom prst="rect">
            <a:avLst/>
          </a:prstGeom>
        </p:spPr>
        <p:txBody>
          <a:bodyPr/>
          <a:lstStyle/>
          <a:p>
            <a:fld id="{E9A4DBC0-06C9-4701-9891-6BD2791C2D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705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1" y="6367388"/>
            <a:ext cx="2743200" cy="365125"/>
          </a:xfrm>
          <a:prstGeom prst="rect">
            <a:avLst/>
          </a:prstGeom>
        </p:spPr>
        <p:txBody>
          <a:bodyPr/>
          <a:lstStyle/>
          <a:p>
            <a:fld id="{ECD5AF69-92EF-4D95-9D82-7E86F940371F}" type="datetimeFigureOut">
              <a:rPr lang="it-IT" smtClean="0"/>
              <a:t>6/8/21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6963" y="6350405"/>
            <a:ext cx="456565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1" y="6350406"/>
            <a:ext cx="1692133" cy="365125"/>
          </a:xfrm>
          <a:prstGeom prst="rect">
            <a:avLst/>
          </a:prstGeom>
        </p:spPr>
        <p:txBody>
          <a:bodyPr/>
          <a:lstStyle/>
          <a:p>
            <a:fld id="{E9A4DBC0-06C9-4701-9891-6BD2791C2D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578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681" y="1174283"/>
            <a:ext cx="5616121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4283"/>
            <a:ext cx="5571262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xmlns="" id="{855CF7B8-E41E-EA44-B6F2-29F64E27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23727"/>
            <a:ext cx="1565796" cy="365125"/>
          </a:xfrm>
          <a:prstGeom prst="rect">
            <a:avLst/>
          </a:prstGeom>
        </p:spPr>
        <p:txBody>
          <a:bodyPr/>
          <a:lstStyle/>
          <a:p>
            <a:fld id="{ECD5AF69-92EF-4D95-9D82-7E86F940371F}" type="datetimeFigureOut">
              <a:rPr lang="it-IT" smtClean="0"/>
              <a:t>6/8/21</a:t>
            </a:fld>
            <a:endParaRPr lang="it-IT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xmlns="" id="{17327D60-E416-3340-9C2C-FF97F24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23728"/>
            <a:ext cx="6202018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Foliennummernplatzhalter 8">
            <a:extLst>
              <a:ext uri="{FF2B5EF4-FFF2-40B4-BE49-F238E27FC236}">
                <a16:creationId xmlns:a16="http://schemas.microsoft.com/office/drawing/2014/main" xmlns="" id="{529D1ABB-FE6F-6A41-873B-2DF4595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23727"/>
            <a:ext cx="1334646" cy="365125"/>
          </a:xfrm>
          <a:prstGeom prst="rect">
            <a:avLst/>
          </a:prstGeom>
        </p:spPr>
        <p:txBody>
          <a:bodyPr/>
          <a:lstStyle/>
          <a:p>
            <a:fld id="{E9A4DBC0-06C9-4701-9891-6BD2791C2D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926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xmlns="" id="{7314C961-7CB7-CF4D-8582-63C358D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356352"/>
            <a:ext cx="1565796" cy="365125"/>
          </a:xfrm>
          <a:prstGeom prst="rect">
            <a:avLst/>
          </a:prstGeom>
        </p:spPr>
        <p:txBody>
          <a:bodyPr/>
          <a:lstStyle/>
          <a:p>
            <a:fld id="{ECD5AF69-92EF-4D95-9D82-7E86F940371F}" type="datetimeFigureOut">
              <a:rPr lang="it-IT" smtClean="0"/>
              <a:t>6/8/21</a:t>
            </a:fld>
            <a:endParaRPr lang="it-IT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xmlns="" id="{7BEC3162-D17E-5B42-AEF7-9054832A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356353"/>
            <a:ext cx="6202018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2" name="Foliennummernplatzhalter 8">
            <a:extLst>
              <a:ext uri="{FF2B5EF4-FFF2-40B4-BE49-F238E27FC236}">
                <a16:creationId xmlns:a16="http://schemas.microsoft.com/office/drawing/2014/main" xmlns="" id="{562A2537-5694-854E-9ACE-4D0A34B9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356352"/>
            <a:ext cx="1334646" cy="365125"/>
          </a:xfrm>
          <a:prstGeom prst="rect">
            <a:avLst/>
          </a:prstGeom>
        </p:spPr>
        <p:txBody>
          <a:bodyPr/>
          <a:lstStyle/>
          <a:p>
            <a:fld id="{E9A4DBC0-06C9-4701-9891-6BD2791C2D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44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xmlns="" id="{7314C961-7CB7-CF4D-8582-63C358D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356352"/>
            <a:ext cx="1565796" cy="365125"/>
          </a:xfrm>
          <a:prstGeom prst="rect">
            <a:avLst/>
          </a:prstGeom>
        </p:spPr>
        <p:txBody>
          <a:bodyPr/>
          <a:lstStyle/>
          <a:p>
            <a:fld id="{ECD5AF69-92EF-4D95-9D82-7E86F940371F}" type="datetimeFigureOut">
              <a:rPr lang="it-IT" smtClean="0"/>
              <a:t>6/8/21</a:t>
            </a:fld>
            <a:endParaRPr lang="it-IT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xmlns="" id="{7BEC3162-D17E-5B42-AEF7-9054832A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356353"/>
            <a:ext cx="6202018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2" name="Foliennummernplatzhalter 8">
            <a:extLst>
              <a:ext uri="{FF2B5EF4-FFF2-40B4-BE49-F238E27FC236}">
                <a16:creationId xmlns:a16="http://schemas.microsoft.com/office/drawing/2014/main" xmlns="" id="{562A2537-5694-854E-9ACE-4D0A34B9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356352"/>
            <a:ext cx="1334646" cy="365125"/>
          </a:xfrm>
          <a:prstGeom prst="rect">
            <a:avLst/>
          </a:prstGeom>
        </p:spPr>
        <p:txBody>
          <a:bodyPr/>
          <a:lstStyle/>
          <a:p>
            <a:fld id="{E9A4DBC0-06C9-4701-9891-6BD2791C2D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1550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CD5AF69-92EF-4D95-9D82-7E86F940371F}" type="datetimeFigureOut">
              <a:rPr lang="it-IT" smtClean="0"/>
              <a:t>6/8/21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9A4DBC0-06C9-4701-9891-6BD2791C2D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705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CD5AF69-92EF-4D95-9D82-7E86F940371F}" type="datetimeFigureOut">
              <a:rPr lang="it-IT" smtClean="0"/>
              <a:t>6/8/21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9A4DBC0-06C9-4701-9891-6BD2791C2D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5950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CD5AF69-92EF-4D95-9D82-7E86F940371F}" type="datetimeFigureOut">
              <a:rPr lang="it-IT" smtClean="0"/>
              <a:t>6/8/21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9A4DBC0-06C9-4701-9891-6BD2791C2D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867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CD5AF69-92EF-4D95-9D82-7E86F940371F}" type="datetimeFigureOut">
              <a:rPr lang="it-IT" smtClean="0"/>
              <a:t>6/8/21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9A4DBC0-06C9-4701-9891-6BD2791C2D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689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CD5AF69-92EF-4D95-9D82-7E86F940371F}" type="datetimeFigureOut">
              <a:rPr lang="it-IT" smtClean="0"/>
              <a:t>6/8/21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9A4DBC0-06C9-4701-9891-6BD2791C2D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7691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CD5AF69-92EF-4D95-9D82-7E86F940371F}" type="datetimeFigureOut">
              <a:rPr lang="it-IT" smtClean="0"/>
              <a:t>6/8/21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9A4DBC0-06C9-4701-9891-6BD2791C2D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4130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884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3" y="153781"/>
            <a:ext cx="11290852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13" y="1168401"/>
            <a:ext cx="11290852" cy="5008563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2082ED0C-FBD0-EA44-8EF3-86B28E9C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AD510443-D07A-8546-9047-91485FB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14103"/>
            <a:ext cx="620201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920466FF-7992-9047-B2A2-61DEE335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14102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5322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1" y="6367388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6963" y="6350405"/>
            <a:ext cx="45656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1" y="6350406"/>
            <a:ext cx="1692133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29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681" y="1174283"/>
            <a:ext cx="5616121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4283"/>
            <a:ext cx="5571262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xmlns="" id="{855CF7B8-E41E-EA44-B6F2-29F64E27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23727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xmlns="" id="{17327D60-E416-3340-9C2C-FF97F24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23728"/>
            <a:ext cx="620201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7" name="Foliennummernplatzhalter 8">
            <a:extLst>
              <a:ext uri="{FF2B5EF4-FFF2-40B4-BE49-F238E27FC236}">
                <a16:creationId xmlns:a16="http://schemas.microsoft.com/office/drawing/2014/main" xmlns="" id="{529D1ABB-FE6F-6A41-873B-2DF4595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23727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95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CD5AF69-92EF-4D95-9D82-7E86F940371F}" type="datetimeFigureOut">
              <a:rPr lang="it-IT" smtClean="0"/>
              <a:t>6/8/21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9A4DBC0-06C9-4701-9891-6BD2791C2D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4045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xmlns="" id="{7314C961-7CB7-CF4D-8582-63C358D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356352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xmlns="" id="{7BEC3162-D17E-5B42-AEF7-9054832A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356353"/>
            <a:ext cx="620201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12" name="Foliennummernplatzhalter 8">
            <a:extLst>
              <a:ext uri="{FF2B5EF4-FFF2-40B4-BE49-F238E27FC236}">
                <a16:creationId xmlns:a16="http://schemas.microsoft.com/office/drawing/2014/main" xmlns="" id="{562A2537-5694-854E-9ACE-4D0A34B9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356352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57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0653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1446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5632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8822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2257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98684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2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3" y="153781"/>
            <a:ext cx="11290852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13" y="1168401"/>
            <a:ext cx="11290852" cy="5008563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2082ED0C-FBD0-EA44-8EF3-86B28E9C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AD510443-D07A-8546-9047-91485FB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14103"/>
            <a:ext cx="620201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920466FF-7992-9047-B2A2-61DEE335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14102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8787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1" y="6367388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6963" y="6350405"/>
            <a:ext cx="45656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1" y="6350406"/>
            <a:ext cx="1692133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51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CD5AF69-92EF-4D95-9D82-7E86F940371F}" type="datetimeFigureOut">
              <a:rPr lang="it-IT" smtClean="0"/>
              <a:t>6/8/21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9A4DBC0-06C9-4701-9891-6BD2791C2D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0846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681" y="1174283"/>
            <a:ext cx="5616121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4283"/>
            <a:ext cx="5571262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xmlns="" id="{855CF7B8-E41E-EA44-B6F2-29F64E27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23727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xmlns="" id="{17327D60-E416-3340-9C2C-FF97F24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23728"/>
            <a:ext cx="620201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7" name="Foliennummernplatzhalter 8">
            <a:extLst>
              <a:ext uri="{FF2B5EF4-FFF2-40B4-BE49-F238E27FC236}">
                <a16:creationId xmlns:a16="http://schemas.microsoft.com/office/drawing/2014/main" xmlns="" id="{529D1ABB-FE6F-6A41-873B-2DF4595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23727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0902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xmlns="" id="{7314C961-7CB7-CF4D-8582-63C358D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356352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xmlns="" id="{7BEC3162-D17E-5B42-AEF7-9054832A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356353"/>
            <a:ext cx="620201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12" name="Foliennummernplatzhalter 8">
            <a:extLst>
              <a:ext uri="{FF2B5EF4-FFF2-40B4-BE49-F238E27FC236}">
                <a16:creationId xmlns:a16="http://schemas.microsoft.com/office/drawing/2014/main" xmlns="" id="{562A2537-5694-854E-9ACE-4D0A34B9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356352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7103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191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0895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5386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1803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6394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9950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672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3" y="153781"/>
            <a:ext cx="11290852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13" y="1168401"/>
            <a:ext cx="11290852" cy="5008563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2082ED0C-FBD0-EA44-8EF3-86B28E9C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AD510443-D07A-8546-9047-91485FB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14103"/>
            <a:ext cx="620201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920466FF-7992-9047-B2A2-61DEE335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14102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17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CD5AF69-92EF-4D95-9D82-7E86F940371F}" type="datetimeFigureOut">
              <a:rPr lang="it-IT" smtClean="0"/>
              <a:t>6/8/21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9A4DBC0-06C9-4701-9891-6BD2791C2D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3426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1" y="6367388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6963" y="6350405"/>
            <a:ext cx="45656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1" y="6350406"/>
            <a:ext cx="1692133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9383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681" y="1174283"/>
            <a:ext cx="5616121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4283"/>
            <a:ext cx="5571262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xmlns="" id="{855CF7B8-E41E-EA44-B6F2-29F64E27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23727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xmlns="" id="{17327D60-E416-3340-9C2C-FF97F24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23728"/>
            <a:ext cx="620201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7" name="Foliennummernplatzhalter 8">
            <a:extLst>
              <a:ext uri="{FF2B5EF4-FFF2-40B4-BE49-F238E27FC236}">
                <a16:creationId xmlns:a16="http://schemas.microsoft.com/office/drawing/2014/main" xmlns="" id="{529D1ABB-FE6F-6A41-873B-2DF4595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23727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1572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xmlns="" id="{7314C961-7CB7-CF4D-8582-63C358D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356352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xmlns="" id="{7BEC3162-D17E-5B42-AEF7-9054832A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356353"/>
            <a:ext cx="620201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12" name="Foliennummernplatzhalter 8">
            <a:extLst>
              <a:ext uri="{FF2B5EF4-FFF2-40B4-BE49-F238E27FC236}">
                <a16:creationId xmlns:a16="http://schemas.microsoft.com/office/drawing/2014/main" xmlns="" id="{562A2537-5694-854E-9ACE-4D0A34B9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356352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644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3555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0766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2083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95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5056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26/03/2020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35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CD5AF69-92EF-4D95-9D82-7E86F940371F}" type="datetimeFigureOut">
              <a:rPr lang="it-IT" smtClean="0"/>
              <a:t>6/8/21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9A4DBC0-06C9-4701-9891-6BD2791C2D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39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681" y="172088"/>
            <a:ext cx="11339782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2" y="1168401"/>
            <a:ext cx="11339782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" y="6345259"/>
            <a:ext cx="12192000" cy="512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5" y="6353614"/>
            <a:ext cx="12188249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-2" y="961292"/>
            <a:ext cx="1219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03" y="6267760"/>
            <a:ext cx="2175335" cy="594360"/>
          </a:xfrm>
          <a:prstGeom prst="rect">
            <a:avLst/>
          </a:prstGeom>
          <a:ln>
            <a:noFill/>
          </a:ln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xmlns="" id="{95AE4578-1E36-CC44-A910-D09ADE948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182" y="6397619"/>
            <a:ext cx="606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xmlns="" id="{78133603-5F21-334C-90BE-A2B7FC99B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6594" y="6403010"/>
            <a:ext cx="171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CD5AF69-92EF-4D95-9D82-7E86F940371F}" type="datetimeFigureOut">
              <a:rPr lang="it-IT" smtClean="0"/>
              <a:t>6/8/21</a:t>
            </a:fld>
            <a:endParaRPr lang="it-IT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xmlns="" id="{7636BDCF-4F36-4B41-94DA-659CFE79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681" y="6397620"/>
            <a:ext cx="156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E9A4DBC0-06C9-4701-9891-6BD2791C2D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30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681" y="172088"/>
            <a:ext cx="11339782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2" y="1168401"/>
            <a:ext cx="11339782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" y="6345259"/>
            <a:ext cx="12192000" cy="512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5" y="6353614"/>
            <a:ext cx="12188249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-2" y="961292"/>
            <a:ext cx="1219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03" y="6267760"/>
            <a:ext cx="2175335" cy="594360"/>
          </a:xfrm>
          <a:prstGeom prst="rect">
            <a:avLst/>
          </a:prstGeom>
          <a:ln>
            <a:noFill/>
          </a:ln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xmlns="" id="{95AE4578-1E36-CC44-A910-D09ADE948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182" y="6397619"/>
            <a:ext cx="606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xmlns="" id="{78133603-5F21-334C-90BE-A2B7FC99B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6594" y="6403010"/>
            <a:ext cx="171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26/03/2020</a:t>
            </a:r>
            <a:endParaRPr lang="it-IT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xmlns="" id="{7636BDCF-4F36-4B41-94DA-659CFE79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681" y="6397620"/>
            <a:ext cx="156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681" y="172088"/>
            <a:ext cx="11339782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2" y="1168401"/>
            <a:ext cx="11339782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" y="6345259"/>
            <a:ext cx="12192000" cy="512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5" y="6353614"/>
            <a:ext cx="12188249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-2" y="961292"/>
            <a:ext cx="1219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03" y="6267760"/>
            <a:ext cx="2175335" cy="594360"/>
          </a:xfrm>
          <a:prstGeom prst="rect">
            <a:avLst/>
          </a:prstGeom>
          <a:ln>
            <a:noFill/>
          </a:ln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xmlns="" id="{95AE4578-1E36-CC44-A910-D09ADE948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182" y="6397619"/>
            <a:ext cx="606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xmlns="" id="{78133603-5F21-334C-90BE-A2B7FC99B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6594" y="6403010"/>
            <a:ext cx="171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26/03/2020</a:t>
            </a:r>
            <a:endParaRPr lang="it-IT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xmlns="" id="{7636BDCF-4F36-4B41-94DA-659CFE79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681" y="6397620"/>
            <a:ext cx="156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50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681" y="172088"/>
            <a:ext cx="11339782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2" y="1168401"/>
            <a:ext cx="11339782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" y="6345259"/>
            <a:ext cx="12192000" cy="512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5" y="6353614"/>
            <a:ext cx="12188249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-2" y="961292"/>
            <a:ext cx="1219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03" y="6267760"/>
            <a:ext cx="2175335" cy="594360"/>
          </a:xfrm>
          <a:prstGeom prst="rect">
            <a:avLst/>
          </a:prstGeom>
          <a:ln>
            <a:noFill/>
          </a:ln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xmlns="" id="{95AE4578-1E36-CC44-A910-D09ADE948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182" y="6397619"/>
            <a:ext cx="606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xmlns="" id="{78133603-5F21-334C-90BE-A2B7FC99B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6594" y="6403010"/>
            <a:ext cx="171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26/03/2020</a:t>
            </a:r>
            <a:endParaRPr lang="it-IT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xmlns="" id="{7636BDCF-4F36-4B41-94DA-659CFE79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681" y="6397620"/>
            <a:ext cx="156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91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681" y="172088"/>
            <a:ext cx="11339782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2" y="1168401"/>
            <a:ext cx="11339782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" y="6345259"/>
            <a:ext cx="12192000" cy="512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5" y="6353614"/>
            <a:ext cx="12188249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-2" y="961292"/>
            <a:ext cx="1219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03" y="6267760"/>
            <a:ext cx="2175335" cy="594360"/>
          </a:xfrm>
          <a:prstGeom prst="rect">
            <a:avLst/>
          </a:prstGeom>
          <a:ln>
            <a:noFill/>
          </a:ln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xmlns="" id="{95AE4578-1E36-CC44-A910-D09ADE948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182" y="6397619"/>
            <a:ext cx="606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xmlns="" id="{78133603-5F21-334C-90BE-A2B7FC99B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6594" y="6403010"/>
            <a:ext cx="171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CD5AF69-92EF-4D95-9D82-7E86F940371F}" type="datetimeFigureOut">
              <a:rPr lang="it-IT" smtClean="0"/>
              <a:t>6/8/21</a:t>
            </a:fld>
            <a:endParaRPr lang="it-IT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xmlns="" id="{7636BDCF-4F36-4B41-94DA-659CFE79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681" y="6397620"/>
            <a:ext cx="156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E9A4DBC0-06C9-4701-9891-6BD2791C2DC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47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681" y="172088"/>
            <a:ext cx="11339782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2" y="1168401"/>
            <a:ext cx="11339782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" y="6345259"/>
            <a:ext cx="12192000" cy="512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5" y="6353614"/>
            <a:ext cx="12188249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-2" y="961292"/>
            <a:ext cx="1219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03" y="6267760"/>
            <a:ext cx="2175335" cy="594360"/>
          </a:xfrm>
          <a:prstGeom prst="rect">
            <a:avLst/>
          </a:prstGeom>
          <a:ln>
            <a:noFill/>
          </a:ln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xmlns="" id="{95AE4578-1E36-CC44-A910-D09ADE948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182" y="6397619"/>
            <a:ext cx="606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xmlns="" id="{78133603-5F21-334C-90BE-A2B7FC99B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6594" y="6403010"/>
            <a:ext cx="171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26/03/2020</a:t>
            </a:r>
            <a:endParaRPr lang="it-IT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xmlns="" id="{7636BDCF-4F36-4B41-94DA-659CFE79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681" y="6397620"/>
            <a:ext cx="156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681" y="172088"/>
            <a:ext cx="11339782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2" y="1168401"/>
            <a:ext cx="11339782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" y="6345259"/>
            <a:ext cx="12192000" cy="512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5" y="6353614"/>
            <a:ext cx="12188249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-2" y="961292"/>
            <a:ext cx="1219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03" y="6267760"/>
            <a:ext cx="2175335" cy="594360"/>
          </a:xfrm>
          <a:prstGeom prst="rect">
            <a:avLst/>
          </a:prstGeom>
          <a:ln>
            <a:noFill/>
          </a:ln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xmlns="" id="{95AE4578-1E36-CC44-A910-D09ADE948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182" y="6397619"/>
            <a:ext cx="606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xmlns="" id="{78133603-5F21-334C-90BE-A2B7FC99B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6594" y="6403010"/>
            <a:ext cx="171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26/03/2020</a:t>
            </a:r>
            <a:endParaRPr lang="it-IT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xmlns="" id="{7636BDCF-4F36-4B41-94DA-659CFE79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681" y="6397620"/>
            <a:ext cx="156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34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681" y="172088"/>
            <a:ext cx="11339782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2" y="1168401"/>
            <a:ext cx="11339782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" y="6345259"/>
            <a:ext cx="12192000" cy="512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5" y="6353614"/>
            <a:ext cx="12188249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-2" y="961292"/>
            <a:ext cx="1219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03" y="6267760"/>
            <a:ext cx="2175335" cy="594360"/>
          </a:xfrm>
          <a:prstGeom prst="rect">
            <a:avLst/>
          </a:prstGeom>
          <a:ln>
            <a:noFill/>
          </a:ln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xmlns="" id="{95AE4578-1E36-CC44-A910-D09ADE948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182" y="6397619"/>
            <a:ext cx="606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ATLAS ITk Pixel Services Preliminary Design Review</a:t>
            </a:r>
            <a:endParaRPr lang="it-IT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xmlns="" id="{78133603-5F21-334C-90BE-A2B7FC99B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6594" y="6403010"/>
            <a:ext cx="171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26/03/2020</a:t>
            </a:r>
            <a:endParaRPr lang="it-IT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xmlns="" id="{7636BDCF-4F36-4B41-94DA-659CFE79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681" y="6397620"/>
            <a:ext cx="156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489A5B7-659C-43EA-B4A0-B0F71C0760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84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871" y="322942"/>
            <a:ext cx="8490858" cy="6220047"/>
          </a:xfrm>
          <a:prstGeom prst="rect">
            <a:avLst/>
          </a:prstGeom>
        </p:spPr>
      </p:pic>
      <p:cxnSp>
        <p:nvCxnSpPr>
          <p:cNvPr id="3" name="Connettore 2 2"/>
          <p:cNvCxnSpPr>
            <a:stCxn id="4" idx="2"/>
          </p:cNvCxnSpPr>
          <p:nvPr/>
        </p:nvCxnSpPr>
        <p:spPr>
          <a:xfrm flipH="1">
            <a:off x="3854450" y="1368597"/>
            <a:ext cx="2689" cy="892003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072340" y="968487"/>
            <a:ext cx="1569597" cy="40011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2000" b="1">
                <a:solidFill>
                  <a:srgbClr val="FFFF00"/>
                </a:solidFill>
              </a:defRPr>
            </a:lvl1pPr>
          </a:lstStyle>
          <a:p>
            <a:r>
              <a:rPr lang="it-IT" dirty="0"/>
              <a:t>Inner System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6871" y="2555959"/>
            <a:ext cx="1630767" cy="40011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2000" b="1">
                <a:solidFill>
                  <a:srgbClr val="FFFF00"/>
                </a:solidFill>
              </a:defRPr>
            </a:lvl1pPr>
          </a:lstStyle>
          <a:p>
            <a:r>
              <a:rPr lang="it-IT" dirty="0"/>
              <a:t>Outer </a:t>
            </a:r>
            <a:r>
              <a:rPr lang="it-IT" dirty="0" err="1" smtClean="0"/>
              <a:t>Endcap</a:t>
            </a:r>
            <a:endParaRPr lang="it-IT" dirty="0"/>
          </a:p>
        </p:txBody>
      </p:sp>
      <p:cxnSp>
        <p:nvCxnSpPr>
          <p:cNvPr id="7" name="Connettore 2 6"/>
          <p:cNvCxnSpPr>
            <a:stCxn id="5" idx="3"/>
          </p:cNvCxnSpPr>
          <p:nvPr/>
        </p:nvCxnSpPr>
        <p:spPr>
          <a:xfrm>
            <a:off x="1817638" y="2756014"/>
            <a:ext cx="865237" cy="266586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6887782" y="3022600"/>
            <a:ext cx="433768" cy="276225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7851477" y="3100776"/>
            <a:ext cx="0" cy="332189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800614" y="2624693"/>
            <a:ext cx="1502719" cy="40011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2000" b="1">
                <a:solidFill>
                  <a:srgbClr val="FFFF00"/>
                </a:solidFill>
              </a:defRPr>
            </a:lvl1pPr>
          </a:lstStyle>
          <a:p>
            <a:r>
              <a:rPr lang="it-IT" dirty="0"/>
              <a:t>Outer </a:t>
            </a:r>
            <a:r>
              <a:rPr lang="it-IT" dirty="0" err="1" smtClean="0"/>
              <a:t>Barrel</a:t>
            </a:r>
            <a:endParaRPr lang="it-IT" dirty="0"/>
          </a:p>
        </p:txBody>
      </p:sp>
      <p:cxnSp>
        <p:nvCxnSpPr>
          <p:cNvPr id="17" name="Connettore 2 16"/>
          <p:cNvCxnSpPr/>
          <p:nvPr/>
        </p:nvCxnSpPr>
        <p:spPr>
          <a:xfrm>
            <a:off x="7531100" y="3100776"/>
            <a:ext cx="0" cy="332189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86871" y="4005818"/>
            <a:ext cx="1430520" cy="40011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FFFF00"/>
                </a:solidFill>
              </a:rPr>
              <a:t>Warm</a:t>
            </a:r>
            <a:r>
              <a:rPr lang="it-IT" sz="2000" b="1" dirty="0" smtClean="0">
                <a:solidFill>
                  <a:srgbClr val="FFFF00"/>
                </a:solidFill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</a:rPr>
              <a:t>Nose</a:t>
            </a:r>
            <a:endParaRPr lang="it-IT" sz="2000" b="1" dirty="0">
              <a:solidFill>
                <a:srgbClr val="FFFF00"/>
              </a:solidFill>
            </a:endParaRPr>
          </a:p>
        </p:txBody>
      </p:sp>
      <p:cxnSp>
        <p:nvCxnSpPr>
          <p:cNvPr id="21" name="Connettore 2 20"/>
          <p:cNvCxnSpPr/>
          <p:nvPr/>
        </p:nvCxnSpPr>
        <p:spPr>
          <a:xfrm>
            <a:off x="1082675" y="4405928"/>
            <a:ext cx="114300" cy="540722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1530350" y="4344100"/>
            <a:ext cx="400050" cy="135825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V="1">
            <a:off x="1530350" y="1868758"/>
            <a:ext cx="533400" cy="687201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Subtitle 2"/>
          <p:cNvSpPr txBox="1">
            <a:spLocks/>
          </p:cNvSpPr>
          <p:nvPr/>
        </p:nvSpPr>
        <p:spPr>
          <a:xfrm>
            <a:off x="8847320" y="1338348"/>
            <a:ext cx="3138845" cy="3244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000" dirty="0" smtClean="0"/>
              <a:t>In attesa degli input esterni: nuove flange EC, nuovi </a:t>
            </a:r>
            <a:r>
              <a:rPr lang="it-IT" sz="2000" dirty="0" err="1" smtClean="0"/>
              <a:t>tools</a:t>
            </a:r>
            <a:r>
              <a:rPr lang="it-IT" sz="2000" dirty="0" smtClean="0"/>
              <a:t> per saldature in loco;</a:t>
            </a:r>
            <a:endParaRPr lang="it-IT" sz="2000" dirty="0"/>
          </a:p>
          <a:p>
            <a:pPr>
              <a:lnSpc>
                <a:spcPct val="100000"/>
              </a:lnSpc>
            </a:pPr>
            <a:r>
              <a:rPr lang="it-IT" sz="2000" dirty="0" smtClean="0"/>
              <a:t>Nuovi </a:t>
            </a:r>
            <a:r>
              <a:rPr lang="it-IT" sz="2000" dirty="0" err="1" smtClean="0"/>
              <a:t>capillary</a:t>
            </a:r>
            <a:r>
              <a:rPr lang="it-IT" sz="2000" dirty="0" smtClean="0"/>
              <a:t> </a:t>
            </a:r>
            <a:r>
              <a:rPr lang="it-IT" sz="2000" dirty="0" err="1" smtClean="0"/>
              <a:t>manifold</a:t>
            </a:r>
            <a:r>
              <a:rPr lang="it-IT" sz="2000" dirty="0"/>
              <a:t>;</a:t>
            </a:r>
            <a:endParaRPr lang="it-IT" sz="2000" dirty="0"/>
          </a:p>
          <a:p>
            <a:pPr>
              <a:lnSpc>
                <a:spcPct val="100000"/>
              </a:lnSpc>
            </a:pPr>
            <a:r>
              <a:rPr lang="it-IT" sz="2000" dirty="0" smtClean="0"/>
              <a:t>Procedure di assemblaggio OB, EC, IS;</a:t>
            </a:r>
            <a:endParaRPr lang="it-IT" sz="2000" dirty="0"/>
          </a:p>
          <a:p>
            <a:pPr>
              <a:lnSpc>
                <a:spcPct val="100000"/>
              </a:lnSpc>
            </a:pPr>
            <a:r>
              <a:rPr lang="it-IT" sz="2000" dirty="0" err="1" smtClean="0"/>
              <a:t>Mockup;</a:t>
            </a:r>
            <a:endParaRPr lang="it-IT" sz="1600" dirty="0"/>
          </a:p>
        </p:txBody>
      </p: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8677729" y="155687"/>
            <a:ext cx="3514271" cy="692150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>
                <a:latin typeface="+mn-lt"/>
              </a:rPr>
              <a:t>PP1 </a:t>
            </a:r>
            <a:r>
              <a:rPr lang="it-IT" sz="2800" dirty="0" err="1" smtClean="0">
                <a:latin typeface="+mn-lt"/>
              </a:rPr>
              <a:t>Cooling</a:t>
            </a:r>
            <a:endParaRPr lang="it-IT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690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8468" y="2070779"/>
            <a:ext cx="4937334" cy="4087069"/>
          </a:xfrm>
          <a:prstGeom prst="rect">
            <a:avLst/>
          </a:prstGeom>
        </p:spPr>
      </p:pic>
      <p:pic>
        <p:nvPicPr>
          <p:cNvPr id="18" name="Picture 8" descr="Screen Shot 2021-03-11 at 11.58.53 A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7525" y="1007492"/>
            <a:ext cx="5248276" cy="2895690"/>
          </a:xfrm>
          <a:prstGeom prst="rect">
            <a:avLst/>
          </a:prstGeom>
        </p:spPr>
      </p:pic>
      <p:sp>
        <p:nvSpPr>
          <p:cNvPr id="19" name="Rectangle 3"/>
          <p:cNvSpPr/>
          <p:nvPr/>
        </p:nvSpPr>
        <p:spPr>
          <a:xfrm>
            <a:off x="3485660" y="271080"/>
            <a:ext cx="5067790" cy="543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ea typeface="+mj-ea"/>
                <a:cs typeface="+mj-cs"/>
              </a:rPr>
              <a:t>New </a:t>
            </a:r>
            <a:r>
              <a:rPr lang="en-US" sz="2400" dirty="0" smtClean="0">
                <a:ea typeface="+mj-ea"/>
                <a:cs typeface="+mj-cs"/>
              </a:rPr>
              <a:t>Manifold for the capillaries under </a:t>
            </a:r>
            <a:r>
              <a:rPr lang="en-US" sz="2400" dirty="0">
                <a:ea typeface="+mj-ea"/>
                <a:cs typeface="+mj-cs"/>
              </a:rPr>
              <a:t>study</a:t>
            </a:r>
          </a:p>
        </p:txBody>
      </p:sp>
      <p:pic>
        <p:nvPicPr>
          <p:cNvPr id="9" name="Picture 38" descr="Screen Shot 2021-03-14 at 5.26.15 P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0023" y="4071370"/>
            <a:ext cx="4285251" cy="2109932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0090450" y="4431640"/>
            <a:ext cx="1149050" cy="2301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i="1">
                <a:solidFill>
                  <a:schemeClr val="dk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9pPr>
          </a:lstStyle>
          <a:p>
            <a:r>
              <a:rPr lang="it-IT" dirty="0"/>
              <a:t>“</a:t>
            </a:r>
            <a:r>
              <a:rPr lang="it-IT" dirty="0" err="1" smtClean="0"/>
              <a:t>capillary</a:t>
            </a:r>
            <a:r>
              <a:rPr lang="it-IT" dirty="0" smtClean="0"/>
              <a:t> side”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440023" y="4431640"/>
            <a:ext cx="1113427" cy="2301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i="1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“</a:t>
            </a:r>
            <a:r>
              <a:rPr lang="it-IT" dirty="0" err="1" smtClean="0"/>
              <a:t>manifold</a:t>
            </a:r>
            <a:r>
              <a:rPr lang="it-IT" dirty="0" smtClean="0"/>
              <a:t> side”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8383645" y="4070363"/>
            <a:ext cx="1497255" cy="246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100" i="1" dirty="0" err="1"/>
              <a:t>orbital</a:t>
            </a:r>
            <a:r>
              <a:rPr lang="it-IT" sz="1100" i="1" dirty="0"/>
              <a:t> </a:t>
            </a:r>
            <a:r>
              <a:rPr lang="it-IT" sz="1100" i="1" dirty="0" err="1"/>
              <a:t>welding</a:t>
            </a:r>
            <a:r>
              <a:rPr lang="it-IT" sz="1100" i="1" dirty="0"/>
              <a:t> head</a:t>
            </a:r>
            <a:endParaRPr lang="en-US" sz="1100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30717" y="942609"/>
            <a:ext cx="5230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More rooming for </a:t>
            </a:r>
            <a:r>
              <a:rPr lang="en-US" dirty="0" smtClean="0"/>
              <a:t>brazing and repairing capillaries</a:t>
            </a:r>
            <a:endParaRPr lang="en-US" dirty="0"/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Special cap for </a:t>
            </a:r>
            <a:r>
              <a:rPr lang="en-US" dirty="0" smtClean="0"/>
              <a:t>testing, avoiding the pipe cutting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35377" y="2325641"/>
            <a:ext cx="176553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/>
              <a:t>Alignment</a:t>
            </a:r>
            <a:r>
              <a:rPr lang="it-IT" sz="1400" dirty="0" smtClean="0"/>
              <a:t> </a:t>
            </a:r>
            <a:r>
              <a:rPr lang="it-IT" sz="1400" dirty="0" err="1" smtClean="0"/>
              <a:t>tool</a:t>
            </a:r>
            <a:endParaRPr lang="it-IT" sz="1400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7838456" y="2633418"/>
            <a:ext cx="714994" cy="39867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204533" y="5009485"/>
            <a:ext cx="2656217" cy="1148364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 rot="19201837">
            <a:off x="358664" y="4477092"/>
            <a:ext cx="1733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Very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preliminary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518468" y="4787782"/>
            <a:ext cx="138922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err="1" smtClean="0"/>
              <a:t>Female</a:t>
            </a:r>
            <a:r>
              <a:rPr lang="it-IT" sz="1600" dirty="0" smtClean="0"/>
              <a:t> </a:t>
            </a:r>
            <a:r>
              <a:rPr lang="it-IT" sz="1600" dirty="0" err="1" smtClean="0"/>
              <a:t>thread</a:t>
            </a:r>
            <a:endParaRPr lang="it-IT" sz="1600" dirty="0"/>
          </a:p>
        </p:txBody>
      </p:sp>
      <p:cxnSp>
        <p:nvCxnSpPr>
          <p:cNvPr id="28" name="Connettore 2 27"/>
          <p:cNvCxnSpPr>
            <a:stCxn id="26" idx="2"/>
          </p:cNvCxnSpPr>
          <p:nvPr/>
        </p:nvCxnSpPr>
        <p:spPr>
          <a:xfrm>
            <a:off x="2213081" y="5126336"/>
            <a:ext cx="263419" cy="379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3596860" y="2862819"/>
            <a:ext cx="2475871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Male </a:t>
            </a:r>
            <a:r>
              <a:rPr lang="it-IT" sz="1600" dirty="0" err="1" smtClean="0"/>
              <a:t>thread</a:t>
            </a:r>
            <a:r>
              <a:rPr lang="it-IT" sz="1600" dirty="0" smtClean="0"/>
              <a:t> (</a:t>
            </a:r>
            <a:r>
              <a:rPr lang="it-IT" sz="1600" dirty="0" err="1" smtClean="0"/>
              <a:t>not</a:t>
            </a:r>
            <a:r>
              <a:rPr lang="it-IT" sz="1600" dirty="0" smtClean="0"/>
              <a:t> in the </a:t>
            </a:r>
            <a:r>
              <a:rPr lang="it-IT" sz="1600" dirty="0" err="1" smtClean="0"/>
              <a:t>pic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cxnSp>
        <p:nvCxnSpPr>
          <p:cNvPr id="33" name="Connettore 2 32"/>
          <p:cNvCxnSpPr/>
          <p:nvPr/>
        </p:nvCxnSpPr>
        <p:spPr>
          <a:xfrm flipH="1">
            <a:off x="3990976" y="3201373"/>
            <a:ext cx="257174" cy="701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177665" y="6417972"/>
            <a:ext cx="3397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>
                <a:solidFill>
                  <a:schemeClr val="bg1"/>
                </a:solidFill>
              </a:rPr>
              <a:t>Emiliano </a:t>
            </a:r>
            <a:r>
              <a:rPr lang="it-IT" sz="1600" i="1" dirty="0" err="1" smtClean="0">
                <a:solidFill>
                  <a:schemeClr val="bg1"/>
                </a:solidFill>
              </a:rPr>
              <a:t>Dané</a:t>
            </a:r>
            <a:r>
              <a:rPr lang="it-IT" sz="1600" i="1" dirty="0" smtClean="0">
                <a:solidFill>
                  <a:schemeClr val="bg1"/>
                </a:solidFill>
              </a:rPr>
              <a:t> – AUW- April 28th 2021</a:t>
            </a:r>
            <a:endParaRPr lang="it-IT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7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" y="0"/>
            <a:ext cx="12180366" cy="6858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19099" y="1285875"/>
            <a:ext cx="27717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don’t</a:t>
            </a:r>
            <a:r>
              <a:rPr lang="it-IT" dirty="0"/>
              <a:t> to </a:t>
            </a:r>
            <a:r>
              <a:rPr lang="it-IT" dirty="0" err="1"/>
              <a:t>cut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to use «special» </a:t>
            </a:r>
            <a:r>
              <a:rPr lang="it-IT" dirty="0" err="1" smtClean="0"/>
              <a:t>caps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844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31094" y="1156680"/>
            <a:ext cx="5138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Alex/Fred </a:t>
            </a:r>
            <a:r>
              <a:rPr lang="it-IT" dirty="0" err="1" smtClean="0"/>
              <a:t>have</a:t>
            </a:r>
            <a:r>
              <a:rPr lang="it-IT" dirty="0" smtClean="0"/>
              <a:t> to </a:t>
            </a:r>
            <a:r>
              <a:rPr lang="it-IT" dirty="0" err="1" smtClean="0"/>
              <a:t>confirm</a:t>
            </a:r>
            <a:r>
              <a:rPr lang="it-IT" dirty="0" smtClean="0"/>
              <a:t> the </a:t>
            </a:r>
            <a:r>
              <a:rPr lang="it-IT" dirty="0" err="1" smtClean="0"/>
              <a:t>exhaust</a:t>
            </a:r>
            <a:r>
              <a:rPr lang="it-IT" dirty="0" smtClean="0"/>
              <a:t> and </a:t>
            </a:r>
            <a:r>
              <a:rPr lang="it-IT" dirty="0" err="1" smtClean="0"/>
              <a:t>inlets</a:t>
            </a:r>
            <a:r>
              <a:rPr lang="it-IT" dirty="0" smtClean="0"/>
              <a:t> pipe </a:t>
            </a:r>
            <a:r>
              <a:rPr lang="it-IT" dirty="0" err="1" smtClean="0"/>
              <a:t>diameters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We</a:t>
            </a:r>
            <a:r>
              <a:rPr lang="it-IT" dirty="0" smtClean="0"/>
              <a:t> are </a:t>
            </a:r>
            <a:r>
              <a:rPr lang="it-IT" dirty="0" err="1" smtClean="0"/>
              <a:t>waiting</a:t>
            </a:r>
            <a:r>
              <a:rPr lang="it-IT" dirty="0" smtClean="0"/>
              <a:t> for the new positions of the </a:t>
            </a:r>
            <a:r>
              <a:rPr lang="it-IT" dirty="0" err="1" smtClean="0"/>
              <a:t>Exhaust</a:t>
            </a:r>
            <a:r>
              <a:rPr lang="it-IT" dirty="0" smtClean="0"/>
              <a:t> and </a:t>
            </a:r>
            <a:r>
              <a:rPr lang="it-IT" dirty="0" err="1" smtClean="0"/>
              <a:t>Inlets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Endcap</a:t>
            </a:r>
            <a:r>
              <a:rPr lang="it-IT" dirty="0" smtClean="0"/>
              <a:t> </a:t>
            </a:r>
            <a:r>
              <a:rPr lang="it-IT" dirty="0" err="1" smtClean="0"/>
              <a:t>piping</a:t>
            </a:r>
            <a:r>
              <a:rPr lang="it-IT" dirty="0" smtClean="0"/>
              <a:t> procedure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36984" t="14409" r="17381" b="10953"/>
          <a:stretch/>
        </p:blipFill>
        <p:spPr>
          <a:xfrm>
            <a:off x="5874644" y="489377"/>
            <a:ext cx="5868821" cy="539931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26979" t="18148" r="12917" b="13704"/>
          <a:stretch/>
        </p:blipFill>
        <p:spPr>
          <a:xfrm>
            <a:off x="331094" y="2688715"/>
            <a:ext cx="5021956" cy="320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0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00" y="1126223"/>
            <a:ext cx="4978400" cy="508746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7419" y="1126223"/>
            <a:ext cx="3462033" cy="5092700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93700" y="179707"/>
            <a:ext cx="7112000" cy="671193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+mn-lt"/>
              </a:rPr>
              <a:t>Inner System: some open </a:t>
            </a:r>
            <a:r>
              <a:rPr lang="it-IT" sz="2800" dirty="0" err="1" smtClean="0">
                <a:latin typeface="+mn-lt"/>
              </a:rPr>
              <a:t>issues</a:t>
            </a:r>
            <a:r>
              <a:rPr lang="it-IT" sz="2800" dirty="0" smtClean="0">
                <a:latin typeface="+mn-lt"/>
              </a:rPr>
              <a:t> in SR1</a:t>
            </a:r>
            <a:endParaRPr lang="it-IT" sz="2800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482304" y="1032088"/>
            <a:ext cx="2214396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How to do the tests for Inner System? </a:t>
            </a:r>
          </a:p>
          <a:p>
            <a:endParaRPr lang="en-US" sz="2000" dirty="0"/>
          </a:p>
          <a:p>
            <a:r>
              <a:rPr lang="en-US" sz="2000" dirty="0" smtClean="0"/>
              <a:t>It will be tested before the insertion in the IST ?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When do the cables will be tested?</a:t>
            </a:r>
          </a:p>
          <a:p>
            <a:endParaRPr lang="en-US" sz="2000" dirty="0"/>
          </a:p>
          <a:p>
            <a:r>
              <a:rPr lang="en-US" sz="2000" dirty="0" smtClean="0"/>
              <a:t>Are necessary the “temporary flex lines”?</a:t>
            </a:r>
          </a:p>
        </p:txBody>
      </p:sp>
      <p:sp>
        <p:nvSpPr>
          <p:cNvPr id="9" name="Rettangolo 8"/>
          <p:cNvSpPr/>
          <p:nvPr/>
        </p:nvSpPr>
        <p:spPr>
          <a:xfrm>
            <a:off x="177665" y="6417972"/>
            <a:ext cx="3397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>
                <a:solidFill>
                  <a:schemeClr val="bg1"/>
                </a:solidFill>
              </a:rPr>
              <a:t>Emiliano </a:t>
            </a:r>
            <a:r>
              <a:rPr lang="it-IT" sz="1600" i="1" dirty="0" err="1" smtClean="0">
                <a:solidFill>
                  <a:schemeClr val="bg1"/>
                </a:solidFill>
              </a:rPr>
              <a:t>Dané</a:t>
            </a:r>
            <a:r>
              <a:rPr lang="it-IT" sz="1600" i="1" dirty="0" smtClean="0">
                <a:solidFill>
                  <a:schemeClr val="bg1"/>
                </a:solidFill>
              </a:rPr>
              <a:t> – AUW- April 28th 2021</a:t>
            </a:r>
            <a:endParaRPr lang="it-IT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4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latin typeface="+mn-lt"/>
              </a:rPr>
              <a:t>Inner System </a:t>
            </a:r>
            <a:r>
              <a:rPr lang="it-IT" sz="2800" dirty="0" err="1" smtClean="0">
                <a:latin typeface="+mn-lt"/>
              </a:rPr>
              <a:t>Cooling</a:t>
            </a:r>
            <a:r>
              <a:rPr lang="it-IT" sz="2800" dirty="0" smtClean="0">
                <a:latin typeface="+mn-lt"/>
              </a:rPr>
              <a:t> pipe connection </a:t>
            </a:r>
            <a:r>
              <a:rPr lang="it-IT" sz="2800" dirty="0" err="1" smtClean="0">
                <a:latin typeface="+mn-lt"/>
              </a:rPr>
              <a:t>at</a:t>
            </a:r>
            <a:r>
              <a:rPr lang="it-IT" sz="2800" dirty="0" smtClean="0">
                <a:latin typeface="+mn-lt"/>
              </a:rPr>
              <a:t> PIT</a:t>
            </a:r>
            <a:endParaRPr lang="it-IT" sz="2800" dirty="0">
              <a:latin typeface="+mn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372" y="1720197"/>
            <a:ext cx="5699800" cy="3911342"/>
          </a:xfrm>
          <a:prstGeom prst="rect">
            <a:avLst/>
          </a:prstGeom>
        </p:spPr>
      </p:pic>
      <p:grpSp>
        <p:nvGrpSpPr>
          <p:cNvPr id="5" name="Group 2"/>
          <p:cNvGrpSpPr/>
          <p:nvPr/>
        </p:nvGrpSpPr>
        <p:grpSpPr>
          <a:xfrm>
            <a:off x="6272207" y="1720197"/>
            <a:ext cx="5382761" cy="3911342"/>
            <a:chOff x="1835696" y="1124744"/>
            <a:chExt cx="4479983" cy="3312368"/>
          </a:xfrm>
        </p:grpSpPr>
        <p:pic>
          <p:nvPicPr>
            <p:cNvPr id="6" name="Picture 9" descr="Screen Shot 2020-09-24 at 11.37.43 A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5696" y="1124744"/>
              <a:ext cx="4479983" cy="3312368"/>
            </a:xfrm>
            <a:prstGeom prst="rect">
              <a:avLst/>
            </a:prstGeom>
          </p:spPr>
        </p:pic>
        <p:sp>
          <p:nvSpPr>
            <p:cNvPr id="7" name="TextBox 10"/>
            <p:cNvSpPr txBox="1"/>
            <p:nvPr/>
          </p:nvSpPr>
          <p:spPr>
            <a:xfrm rot="19058432">
              <a:off x="4314654" y="2273315"/>
              <a:ext cx="1722517" cy="400110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3366FF"/>
                  </a:solidFill>
                </a:rPr>
                <a:t>CFT-IS-A1-2-1/2</a:t>
              </a:r>
            </a:p>
          </p:txBody>
        </p:sp>
      </p:grpSp>
      <p:sp>
        <p:nvSpPr>
          <p:cNvPr id="8" name="Freccia a destra con strisce 7"/>
          <p:cNvSpPr/>
          <p:nvPr/>
        </p:nvSpPr>
        <p:spPr>
          <a:xfrm rot="8584029">
            <a:off x="3659746" y="1788078"/>
            <a:ext cx="1792419" cy="536969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con strisce 8"/>
          <p:cNvSpPr/>
          <p:nvPr/>
        </p:nvSpPr>
        <p:spPr>
          <a:xfrm rot="8584029">
            <a:off x="4079021" y="2204837"/>
            <a:ext cx="1792419" cy="536969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/>
          <p:nvPr/>
        </p:nvCxnSpPr>
        <p:spPr>
          <a:xfrm>
            <a:off x="1857375" y="2257425"/>
            <a:ext cx="250825" cy="73977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olo 1"/>
          <p:cNvSpPr txBox="1">
            <a:spLocks/>
          </p:cNvSpPr>
          <p:nvPr/>
        </p:nvSpPr>
        <p:spPr>
          <a:xfrm>
            <a:off x="359177" y="1873337"/>
            <a:ext cx="2913843" cy="36644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dirty="0" err="1" smtClean="0"/>
              <a:t>Remove</a:t>
            </a:r>
            <a:r>
              <a:rPr lang="it-IT" sz="2400" dirty="0" smtClean="0"/>
              <a:t> the TOP</a:t>
            </a:r>
            <a:endParaRPr lang="it-IT" sz="2400" dirty="0"/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3969715" y="1157551"/>
            <a:ext cx="2615601" cy="3664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dirty="0" err="1" smtClean="0"/>
              <a:t>Flex</a:t>
            </a:r>
            <a:r>
              <a:rPr lang="it-IT" sz="2400" dirty="0" smtClean="0"/>
              <a:t> </a:t>
            </a:r>
            <a:r>
              <a:rPr lang="it-IT" sz="2400" dirty="0" err="1" smtClean="0"/>
              <a:t>Insertion</a:t>
            </a:r>
            <a:endParaRPr lang="it-IT" sz="2400" dirty="0"/>
          </a:p>
        </p:txBody>
      </p:sp>
      <p:sp>
        <p:nvSpPr>
          <p:cNvPr id="12" name="Rettangolo 11"/>
          <p:cNvSpPr/>
          <p:nvPr/>
        </p:nvSpPr>
        <p:spPr>
          <a:xfrm>
            <a:off x="177665" y="6417972"/>
            <a:ext cx="3397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>
                <a:solidFill>
                  <a:schemeClr val="bg1"/>
                </a:solidFill>
              </a:rPr>
              <a:t>Emiliano </a:t>
            </a:r>
            <a:r>
              <a:rPr lang="it-IT" sz="1600" i="1" dirty="0" err="1" smtClean="0">
                <a:solidFill>
                  <a:schemeClr val="bg1"/>
                </a:solidFill>
              </a:rPr>
              <a:t>Dané</a:t>
            </a:r>
            <a:r>
              <a:rPr lang="it-IT" sz="1600" i="1" dirty="0" smtClean="0">
                <a:solidFill>
                  <a:schemeClr val="bg1"/>
                </a:solidFill>
              </a:rPr>
              <a:t> – AUW- April 28th 2021</a:t>
            </a:r>
            <a:endParaRPr lang="it-IT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6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9707" y="85265"/>
            <a:ext cx="2872478" cy="671193"/>
          </a:xfrm>
        </p:spPr>
        <p:txBody>
          <a:bodyPr/>
          <a:lstStyle/>
          <a:p>
            <a:pPr algn="ctr"/>
            <a:r>
              <a:rPr lang="it-IT" dirty="0" smtClean="0"/>
              <a:t>Camera Pulita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" t="6713" r="1894" b="2170"/>
          <a:stretch/>
        </p:blipFill>
        <p:spPr>
          <a:xfrm>
            <a:off x="198736" y="756458"/>
            <a:ext cx="9357419" cy="5541772"/>
          </a:xfrm>
        </p:spPr>
      </p:pic>
      <p:sp>
        <p:nvSpPr>
          <p:cNvPr id="5" name="CasellaDiTesto 4"/>
          <p:cNvSpPr txBox="1"/>
          <p:nvPr/>
        </p:nvSpPr>
        <p:spPr>
          <a:xfrm>
            <a:off x="9190638" y="350544"/>
            <a:ext cx="2696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000" dirty="0" smtClean="0"/>
              <a:t>Apertura busta in questa settimana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 smtClean="0"/>
              <a:t>Inizio lavori: Settembre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 smtClean="0"/>
              <a:t>Questioni aperte: </a:t>
            </a:r>
            <a:r>
              <a:rPr lang="it-IT" sz="2000" dirty="0" err="1" smtClean="0"/>
              <a:t>Lucasz</a:t>
            </a:r>
            <a:r>
              <a:rPr lang="it-IT" sz="2000" dirty="0"/>
              <a:t>, basamenti;</a:t>
            </a:r>
            <a:endParaRPr lang="it-IT" sz="20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199599" y="4296816"/>
            <a:ext cx="2872478" cy="67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 smtClean="0"/>
              <a:t>Camera Climatica</a:t>
            </a:r>
            <a:endParaRPr lang="it-IT" sz="18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9648864" y="2642239"/>
            <a:ext cx="2425308" cy="56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 smtClean="0"/>
              <a:t>Impianto Lucasz</a:t>
            </a:r>
            <a:endParaRPr lang="it-IT" sz="18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763594" y="5771713"/>
            <a:ext cx="2872478" cy="67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 smtClean="0"/>
              <a:t>Basamenti</a:t>
            </a:r>
            <a:endParaRPr lang="it-IT" sz="1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462487" y="1440345"/>
            <a:ext cx="2403408" cy="13402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588151" y="3397483"/>
            <a:ext cx="2023744" cy="11878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727158" y="4344737"/>
            <a:ext cx="1804737" cy="14170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283326" y="1898316"/>
            <a:ext cx="2235200" cy="37939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89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Camera Climatica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27" y="3410011"/>
            <a:ext cx="5726146" cy="321939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35" y="264261"/>
            <a:ext cx="5387238" cy="302884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4" y="3293108"/>
            <a:ext cx="5934075" cy="333629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2613" y="1012219"/>
            <a:ext cx="5634876" cy="1412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dirty="0" smtClean="0"/>
              <a:t>Venerdì prossimo visita presso ditta;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dirty="0" smtClean="0"/>
              <a:t>Fine costruzione prevista per fine Luglio;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dirty="0" smtClean="0"/>
              <a:t>Inizio test presso la ditta a Settembre;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dirty="0" smtClean="0"/>
              <a:t>Consegna a metà Ottobre (dipende dai tempi della CC);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00333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a1" id="{224E095B-181F-4AD8-ACEB-561AD26FC03B}" vid="{A252BB58-3DFA-4499-9039-9D18D600ECFC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TK_Pixel_PDR_Template" id="{1B7F58F4-A463-D64A-A5EA-60E55FDB1124}" vid="{4C1A78A1-E709-1040-9591-4F61A6E8BD37}"/>
    </a:ext>
  </a:extLst>
</a:theme>
</file>

<file path=ppt/theme/theme3.xml><?xml version="1.0" encoding="utf-8"?>
<a:theme xmlns:a="http://schemas.openxmlformats.org/drawingml/2006/main" name="2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TK_Pixel_PDR_Template" id="{1B7F58F4-A463-D64A-A5EA-60E55FDB1124}" vid="{4C1A78A1-E709-1040-9591-4F61A6E8BD37}"/>
    </a:ext>
  </a:extLst>
</a:theme>
</file>

<file path=ppt/theme/theme4.xml><?xml version="1.0" encoding="utf-8"?>
<a:theme xmlns:a="http://schemas.openxmlformats.org/drawingml/2006/main" name="2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TK_Pixel_PDR_Template" id="{1B7F58F4-A463-D64A-A5EA-60E55FDB1124}" vid="{4C1A78A1-E709-1040-9591-4F61A6E8BD37}"/>
    </a:ext>
  </a:extLst>
</a:theme>
</file>

<file path=ppt/theme/theme5.xml><?xml version="1.0" encoding="utf-8"?>
<a:theme xmlns:a="http://schemas.openxmlformats.org/drawingml/2006/main" name="1_Tema1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a1" id="{224E095B-181F-4AD8-ACEB-561AD26FC03B}" vid="{A252BB58-3DFA-4499-9039-9D18D600ECFC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TK_Pixel_PDR_Template" id="{1B7F58F4-A463-D64A-A5EA-60E55FDB1124}" vid="{4C1A78A1-E709-1040-9591-4F61A6E8BD37}"/>
    </a:ext>
  </a:extLst>
</a:theme>
</file>

<file path=ppt/theme/theme7.xml><?xml version="1.0" encoding="utf-8"?>
<a:theme xmlns:a="http://schemas.openxmlformats.org/drawingml/2006/main" name="2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TK_Pixel_PDR_Template" id="{1B7F58F4-A463-D64A-A5EA-60E55FDB1124}" vid="{4C1A78A1-E709-1040-9591-4F61A6E8BD37}"/>
    </a:ext>
  </a:extLst>
</a:theme>
</file>

<file path=ppt/theme/theme8.xml><?xml version="1.0" encoding="utf-8"?>
<a:theme xmlns:a="http://schemas.openxmlformats.org/drawingml/2006/main" name="2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TK_Pixel_PDR_Template" id="{1B7F58F4-A463-D64A-A5EA-60E55FDB1124}" vid="{4C1A78A1-E709-1040-9591-4F61A6E8BD37}"/>
    </a:ext>
  </a:extLst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9584</TotalTime>
  <Words>264</Words>
  <Application>Microsoft Macintosh PowerPoint</Application>
  <PresentationFormat>Custom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Tema1</vt:lpstr>
      <vt:lpstr>1_Office Theme</vt:lpstr>
      <vt:lpstr>21_Office Theme</vt:lpstr>
      <vt:lpstr>22_Office Theme</vt:lpstr>
      <vt:lpstr>1_Tema1</vt:lpstr>
      <vt:lpstr>2_Office Theme</vt:lpstr>
      <vt:lpstr>23_Office Theme</vt:lpstr>
      <vt:lpstr>24_Office Theme</vt:lpstr>
      <vt:lpstr>PP1 Cooling</vt:lpstr>
      <vt:lpstr>PowerPoint Presentation</vt:lpstr>
      <vt:lpstr>PowerPoint Presentation</vt:lpstr>
      <vt:lpstr>Endcap piping procedure</vt:lpstr>
      <vt:lpstr>Inner System: some open issues in SR1</vt:lpstr>
      <vt:lpstr>Inner System Cooling pipe connection at PIT</vt:lpstr>
      <vt:lpstr>Camera Pulita</vt:lpstr>
      <vt:lpstr>Camera Climatica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dane</dc:creator>
  <cp:lastModifiedBy>MacDane Dané</cp:lastModifiedBy>
  <cp:revision>232</cp:revision>
  <dcterms:created xsi:type="dcterms:W3CDTF">2021-04-20T09:01:04Z</dcterms:created>
  <dcterms:modified xsi:type="dcterms:W3CDTF">2021-06-08T12:45:18Z</dcterms:modified>
</cp:coreProperties>
</file>