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7" r:id="rId4"/>
    <p:sldId id="256" r:id="rId5"/>
    <p:sldId id="260" r:id="rId6"/>
  </p:sldIdLst>
  <p:sldSz cx="9906000" cy="6858000" type="A4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AB3D-308A-41EA-B07B-0B8B9530D01A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28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AB3D-308A-41EA-B07B-0B8B9530D01A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8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AB3D-308A-41EA-B07B-0B8B9530D01A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79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AB3D-308A-41EA-B07B-0B8B9530D01A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8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AB3D-308A-41EA-B07B-0B8B9530D01A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39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AB3D-308A-41EA-B07B-0B8B9530D01A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1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AB3D-308A-41EA-B07B-0B8B9530D01A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46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AB3D-308A-41EA-B07B-0B8B9530D01A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93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AB3D-308A-41EA-B07B-0B8B9530D01A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5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AB3D-308A-41EA-B07B-0B8B9530D01A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52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AB3D-308A-41EA-B07B-0B8B9530D01A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16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AAB3D-308A-41EA-B07B-0B8B9530D01A}" type="datetimeFigureOut">
              <a:rPr lang="it-IT" smtClean="0"/>
              <a:t>09/06/2021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7FDB-A23B-4A1C-8C1C-B97F61997E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45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IF-2021Cesidio.Capoccia@lnf.infn.i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IF-2021Cesidio.Capoccia@lnf.infn.i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IF-2021Cesidio.Capoccia@lnf.infn.i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IF-2021Cesidio.Capoccia@lnf.infn.it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hyperlink" Target="mailto:CIF-2021Cesidio.Capoccia@lnf.infn.it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41" y="288941"/>
            <a:ext cx="7408228" cy="60365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364" y="352559"/>
            <a:ext cx="2272724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latin typeface="Arial Narrow" panose="020B0606020202030204" pitchFamily="34" charset="0"/>
              </a:rPr>
              <a:t>MEGANTE EXP. (1)</a:t>
            </a:r>
          </a:p>
          <a:p>
            <a:r>
              <a:rPr lang="en-US" sz="1400" i="1" dirty="0" smtClean="0">
                <a:latin typeface="Arial Narrow" panose="020B0606020202030204" pitchFamily="34" charset="0"/>
              </a:rPr>
              <a:t>Di </a:t>
            </a:r>
            <a:r>
              <a:rPr lang="en-US" sz="1400" i="1" dirty="0" err="1" smtClean="0">
                <a:latin typeface="Arial Narrow" panose="020B0606020202030204" pitchFamily="34" charset="0"/>
              </a:rPr>
              <a:t>seguito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alle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indicazioni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ricevute</a:t>
            </a:r>
            <a:r>
              <a:rPr lang="en-US" sz="1400" i="1" dirty="0" smtClean="0">
                <a:latin typeface="Arial Narrow" panose="020B0606020202030204" pitchFamily="34" charset="0"/>
              </a:rPr>
              <a:t> dal </a:t>
            </a:r>
            <a:r>
              <a:rPr lang="en-US" sz="1400" i="1" dirty="0" err="1" smtClean="0">
                <a:latin typeface="Arial Narrow" panose="020B0606020202030204" pitchFamily="34" charset="0"/>
              </a:rPr>
              <a:t>responsabile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delle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 err="1" smtClean="0">
                <a:latin typeface="Arial Narrow" panose="020B0606020202030204" pitchFamily="34" charset="0"/>
              </a:rPr>
              <a:t>sicurezze</a:t>
            </a:r>
            <a:r>
              <a:rPr lang="en-US" sz="1400" i="1" dirty="0" smtClean="0">
                <a:latin typeface="Arial Narrow" panose="020B0606020202030204" pitchFamily="34" charset="0"/>
              </a:rPr>
              <a:t> (</a:t>
            </a:r>
            <a:r>
              <a:rPr lang="en-US" sz="1400" i="1" dirty="0" err="1" smtClean="0">
                <a:latin typeface="Arial Narrow" panose="020B0606020202030204" pitchFamily="34" charset="0"/>
              </a:rPr>
              <a:t>Ing.Vescovi</a:t>
            </a:r>
            <a:r>
              <a:rPr lang="en-US" sz="1400" i="1" dirty="0" smtClean="0">
                <a:latin typeface="Arial Narrow" panose="020B0606020202030204" pitchFamily="34" charset="0"/>
              </a:rPr>
              <a:t>), </a:t>
            </a:r>
            <a:r>
              <a:rPr lang="it-IT" sz="1400" i="1" dirty="0" smtClean="0">
                <a:latin typeface="Arial Narrow" panose="020B0606020202030204" pitchFamily="34" charset="0"/>
              </a:rPr>
              <a:t>in questi mesi si è proceduto a distinguere il setup di Megante in due parti distinte:</a:t>
            </a:r>
          </a:p>
          <a:p>
            <a:endParaRPr lang="it-IT" sz="1400" i="1" dirty="0" smtClean="0">
              <a:latin typeface="Arial Narrow" panose="020B0606020202030204" pitchFamily="34" charset="0"/>
            </a:endParaRPr>
          </a:p>
          <a:p>
            <a:r>
              <a:rPr lang="it-IT" sz="1400" i="1" dirty="0" smtClean="0">
                <a:latin typeface="Arial Narrow" panose="020B0606020202030204" pitchFamily="34" charset="0"/>
              </a:rPr>
              <a:t>Una parte ‘’Civile’’ da realizzare come opera ‘’agibile’’ per l’accesso alle persone.</a:t>
            </a:r>
          </a:p>
          <a:p>
            <a:endParaRPr lang="it-IT" sz="1400" i="1" dirty="0" smtClean="0">
              <a:latin typeface="Arial Narrow" panose="020B0606020202030204" pitchFamily="34" charset="0"/>
            </a:endParaRPr>
          </a:p>
          <a:p>
            <a:r>
              <a:rPr lang="it-IT" sz="1400" i="1" dirty="0" smtClean="0">
                <a:latin typeface="Arial Narrow" panose="020B0606020202030204" pitchFamily="34" charset="0"/>
              </a:rPr>
              <a:t>Un a parte ‘’Macchina’’ che riguarda tutta la parte dell’apparato sperimentale: Massa di misura, movimentazione, vuoto etc.</a:t>
            </a:r>
          </a:p>
          <a:p>
            <a:endParaRPr lang="it-IT" sz="1400" i="1" dirty="0" smtClean="0">
              <a:latin typeface="Arial Narrow" panose="020B0606020202030204" pitchFamily="34" charset="0"/>
            </a:endParaRPr>
          </a:p>
          <a:p>
            <a:r>
              <a:rPr lang="it-IT" sz="1400" i="1" dirty="0" smtClean="0">
                <a:latin typeface="Arial Narrow" panose="020B0606020202030204" pitchFamily="34" charset="0"/>
              </a:rPr>
              <a:t>Per la parte civile abbiamo realizzato un disegno preliminare che è stato affidato a uno studio tecnico (dietro indicazione dell’università proprietaria dello stabile) che sta procedendo alla verifica della fattibilità in funzione delle condizioni a contorno.</a:t>
            </a:r>
            <a:endParaRPr lang="it-IT" sz="1400" i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9824" y="3022613"/>
            <a:ext cx="2547429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b="1" i="1" dirty="0" smtClean="0">
                <a:latin typeface="Arial Narrow" panose="020B0606020202030204" pitchFamily="34" charset="0"/>
              </a:rPr>
              <a:t>MEGANTE SERVICE STRUCTURE</a:t>
            </a:r>
            <a:endParaRPr lang="it-IT" sz="1400" b="1" i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312" y="6392101"/>
            <a:ext cx="29514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Arial Narrow" panose="020B0606020202030204" pitchFamily="34" charset="0"/>
                <a:hlinkClick r:id="rId3"/>
              </a:rPr>
              <a:t>Giugno 2021 Cesidio.Capoccia@lnf.infn.it</a:t>
            </a:r>
            <a:r>
              <a:rPr lang="it-IT" sz="1400" dirty="0" smtClean="0">
                <a:latin typeface="Arial Narrow" panose="020B0606020202030204" pitchFamily="34" charset="0"/>
              </a:rPr>
              <a:t> </a:t>
            </a:r>
            <a:endParaRPr lang="it-IT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2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81" y="594986"/>
            <a:ext cx="7132655" cy="57056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12" y="389661"/>
            <a:ext cx="2517998" cy="56938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latin typeface="Arial Narrow" panose="020B0606020202030204" pitchFamily="34" charset="0"/>
              </a:rPr>
              <a:t>MEGANTE EXP. (2) </a:t>
            </a:r>
          </a:p>
          <a:p>
            <a:r>
              <a:rPr lang="it-IT" sz="1400" i="1" dirty="0" smtClean="0">
                <a:latin typeface="Arial Narrow" panose="020B0606020202030204" pitchFamily="34" charset="0"/>
              </a:rPr>
              <a:t>Per la parte del setup proprio dell’esperimento, stiamo lavorando sulla nuova soluzione proposta da Rosi: passare, con la massa di misura, da 4 a 6 tonnellate abbandonando il tungsteno e passando al Rame (puro).</a:t>
            </a:r>
          </a:p>
          <a:p>
            <a:endParaRPr lang="it-IT" sz="1400" i="1" dirty="0" smtClean="0">
              <a:latin typeface="Arial Narrow" panose="020B0606020202030204" pitchFamily="34" charset="0"/>
            </a:endParaRPr>
          </a:p>
          <a:p>
            <a:r>
              <a:rPr lang="it-IT" sz="1400" i="1" dirty="0" smtClean="0">
                <a:latin typeface="Arial Narrow" panose="020B0606020202030204" pitchFamily="34" charset="0"/>
              </a:rPr>
              <a:t>Abbiamo sviluppato la nuova geometria considerando 12 dischi di rame di alta precisione dimensionale (l’ideale sarebbe avere 12 ‘’campioni di misura’’ in peso).</a:t>
            </a:r>
          </a:p>
          <a:p>
            <a:endParaRPr lang="it-IT" sz="1400" i="1" dirty="0" smtClean="0">
              <a:latin typeface="Arial Narrow" panose="020B0606020202030204" pitchFamily="34" charset="0"/>
            </a:endParaRPr>
          </a:p>
          <a:p>
            <a:r>
              <a:rPr lang="it-IT" sz="1400" i="1" dirty="0" smtClean="0">
                <a:latin typeface="Arial Narrow" panose="020B0606020202030204" pitchFamily="34" charset="0"/>
              </a:rPr>
              <a:t>Attualmente stiamo raccogliendo pareri e offerte da varie ditte selezionate per verificare il grado di precisione che potrebbe essere garantito. L’idea è di procedere appena possibile a realizzare uno dei 12 dischi come prototipo. </a:t>
            </a:r>
          </a:p>
          <a:p>
            <a:endParaRPr lang="it-IT" sz="1400" i="1" dirty="0" smtClean="0">
              <a:latin typeface="Arial Narrow" panose="020B0606020202030204" pitchFamily="34" charset="0"/>
            </a:endParaRPr>
          </a:p>
          <a:p>
            <a:r>
              <a:rPr lang="it-IT" sz="1400" i="1" dirty="0" smtClean="0">
                <a:latin typeface="Arial Narrow" panose="020B0606020202030204" pitchFamily="34" charset="0"/>
              </a:rPr>
              <a:t>In parallelo anche il sistema di mivimentazione si sta aggiornando.</a:t>
            </a:r>
            <a:endParaRPr lang="it-IT" sz="1400" i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2076" y="3263122"/>
            <a:ext cx="1802994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b="1" i="1" dirty="0" smtClean="0">
                <a:latin typeface="Arial Narrow" panose="020B0606020202030204" pitchFamily="34" charset="0"/>
              </a:rPr>
              <a:t>MEGANTE EXP. SETUP</a:t>
            </a:r>
            <a:endParaRPr lang="it-IT" sz="1400" b="1" i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312" y="6392101"/>
            <a:ext cx="29514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Arial Narrow" panose="020B0606020202030204" pitchFamily="34" charset="0"/>
                <a:hlinkClick r:id="rId3"/>
              </a:rPr>
              <a:t>Giugno 2021 Cesidio.Capoccia@lnf.infn.it</a:t>
            </a:r>
            <a:r>
              <a:rPr lang="it-IT" sz="1400" dirty="0" smtClean="0">
                <a:latin typeface="Arial Narrow" panose="020B0606020202030204" pitchFamily="34" charset="0"/>
              </a:rPr>
              <a:t> </a:t>
            </a:r>
            <a:endParaRPr lang="it-IT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1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6318"/>
          <a:stretch/>
        </p:blipFill>
        <p:spPr>
          <a:xfrm>
            <a:off x="3601113" y="2099087"/>
            <a:ext cx="6048103" cy="450839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85" y="305887"/>
            <a:ext cx="6108288" cy="431509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445029" y="1160193"/>
            <a:ext cx="131157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b="1" i="1" dirty="0" smtClean="0">
                <a:latin typeface="Arial Narrow" panose="020B0606020202030204" pitchFamily="34" charset="0"/>
              </a:rPr>
              <a:t>LIME SETUP</a:t>
            </a:r>
            <a:endParaRPr lang="it-IT" b="1" i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8396" y="1842490"/>
            <a:ext cx="121642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b="1" i="1" dirty="0" smtClean="0">
                <a:latin typeface="Arial Narrow" panose="020B0606020202030204" pitchFamily="34" charset="0"/>
              </a:rPr>
              <a:t>LIME AREA</a:t>
            </a:r>
            <a:endParaRPr lang="it-IT" b="1" i="1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312" y="6392101"/>
            <a:ext cx="29514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Arial Narrow" panose="020B0606020202030204" pitchFamily="34" charset="0"/>
                <a:hlinkClick r:id="rId4"/>
              </a:rPr>
              <a:t>Giugno 2021 Cesidio.Capoccia@lnf.infn.it</a:t>
            </a:r>
            <a:r>
              <a:rPr lang="it-IT" sz="1400" dirty="0" smtClean="0">
                <a:latin typeface="Arial Narrow" panose="020B0606020202030204" pitchFamily="34" charset="0"/>
              </a:rPr>
              <a:t> 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88" y="502061"/>
            <a:ext cx="2818602" cy="56938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latin typeface="Arial Narrow" panose="020B0606020202030204" pitchFamily="34" charset="0"/>
              </a:rPr>
              <a:t>CYGNO </a:t>
            </a:r>
            <a:r>
              <a:rPr lang="it-IT" sz="1400" b="1" i="1" dirty="0">
                <a:latin typeface="Arial Narrow" panose="020B0606020202030204" pitchFamily="34" charset="0"/>
              </a:rPr>
              <a:t>EXPERIMENT (1)</a:t>
            </a:r>
          </a:p>
          <a:p>
            <a:r>
              <a:rPr lang="it-IT" sz="1400" i="1" dirty="0">
                <a:latin typeface="Arial Narrow" panose="020B0606020202030204" pitchFamily="34" charset="0"/>
              </a:rPr>
              <a:t>E’ stato completato lo studio per portare il detector LIME nel laboratorio underground dei LNGS.</a:t>
            </a:r>
          </a:p>
          <a:p>
            <a:endParaRPr lang="it-IT" sz="1400" i="1" dirty="0">
              <a:latin typeface="Arial Narrow" panose="020B0606020202030204" pitchFamily="34" charset="0"/>
            </a:endParaRPr>
          </a:p>
          <a:p>
            <a:r>
              <a:rPr lang="it-IT" sz="1400" i="1" dirty="0">
                <a:latin typeface="Arial Narrow" panose="020B0606020202030204" pitchFamily="34" charset="0"/>
              </a:rPr>
              <a:t>Sono previste due fasi di R&amp;D:</a:t>
            </a:r>
          </a:p>
          <a:p>
            <a:r>
              <a:rPr lang="it-IT" sz="1400" i="1" dirty="0">
                <a:latin typeface="Arial Narrow" panose="020B0606020202030204" pitchFamily="34" charset="0"/>
              </a:rPr>
              <a:t>La prima con il rivelatore ‘’alone’’ con solo la Faraday Cage per ottimizzare il setup e per la raccolta dati in condizioni di underground.</a:t>
            </a:r>
          </a:p>
          <a:p>
            <a:r>
              <a:rPr lang="it-IT" sz="1400" i="1" dirty="0">
                <a:latin typeface="Arial Narrow" panose="020B0606020202030204" pitchFamily="34" charset="0"/>
              </a:rPr>
              <a:t>La seconda fase prevede di procedere all’installazione (graduale) di tre strati di shielding (Rame-Piombo-Acqua) per verificare e ottimizzare la configurazione di shielding da utilizzare.</a:t>
            </a:r>
          </a:p>
          <a:p>
            <a:endParaRPr lang="it-IT" sz="1400" i="1" dirty="0">
              <a:latin typeface="Arial Narrow" panose="020B0606020202030204" pitchFamily="34" charset="0"/>
            </a:endParaRPr>
          </a:p>
          <a:p>
            <a:r>
              <a:rPr lang="it-IT" sz="1400" i="1" dirty="0">
                <a:latin typeface="Arial Narrow" panose="020B0606020202030204" pitchFamily="34" charset="0"/>
              </a:rPr>
              <a:t>Sono stati definiti i lavori necessari per adeguare gli spazi che sono stati messi a disposizione e pianificati gli interventi per i servizi (gas, alimentazione elettrica, rete dati etc. )</a:t>
            </a:r>
          </a:p>
          <a:p>
            <a:r>
              <a:rPr lang="it-IT" sz="1400" i="1" dirty="0">
                <a:latin typeface="Arial Narrow" panose="020B0606020202030204" pitchFamily="34" charset="0"/>
              </a:rPr>
              <a:t>Sono state anche sviluppate le procedure per le varie operazioni e la relativa PRA richiesta (e approvata) dai LNGS per poter procedere all’inizio dei lavori</a:t>
            </a:r>
            <a:r>
              <a:rPr lang="it-IT" sz="1400" i="1" dirty="0" smtClean="0">
                <a:latin typeface="Arial Narrow" panose="020B0606020202030204" pitchFamily="34" charset="0"/>
              </a:rPr>
              <a:t>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98525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11" y="336907"/>
            <a:ext cx="5663682" cy="4167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0759" y="336907"/>
            <a:ext cx="1171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PATCH PANEL</a:t>
            </a:r>
            <a:endParaRPr lang="it-IT" sz="1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032414" y="830424"/>
            <a:ext cx="1410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WINDOW &amp; PCB</a:t>
            </a:r>
            <a:endParaRPr lang="it-IT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383987" y="1390262"/>
            <a:ext cx="1654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GEM (100x100 mm)</a:t>
            </a:r>
            <a:endParaRPr lang="it-IT" sz="1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206743" y="1759594"/>
            <a:ext cx="2299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FIELD CAGE (DRIFT 250 mm) </a:t>
            </a:r>
            <a:endParaRPr lang="it-IT" sz="1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73372" y="2128926"/>
            <a:ext cx="105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GAS VESSEL</a:t>
            </a:r>
            <a:endParaRPr lang="it-IT" sz="1400" b="1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4" y="4233072"/>
            <a:ext cx="2828294" cy="2577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43" y="2967344"/>
            <a:ext cx="3761016" cy="35684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04380" y="5368119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CAMERA</a:t>
            </a:r>
            <a:endParaRPr lang="it-IT" sz="1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06636" y="3820684"/>
            <a:ext cx="1315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FARADAY CAGE</a:t>
            </a:r>
            <a:endParaRPr lang="it-IT" sz="14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3941" y="373726"/>
            <a:ext cx="3463185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latin typeface="Arial Narrow" panose="020B0606020202030204" pitchFamily="34" charset="0"/>
              </a:rPr>
              <a:t>CYGNO EXP. (2): NEW DETECTOR ‘’GIN’’</a:t>
            </a:r>
          </a:p>
          <a:p>
            <a:r>
              <a:rPr lang="it-IT" sz="1400" i="1" dirty="0" smtClean="0">
                <a:latin typeface="Arial Narrow" panose="020B0606020202030204" pitchFamily="34" charset="0"/>
              </a:rPr>
              <a:t>Per portare avanti una serie di ulteriori test sulla ‘’TPC’’ di Cygno, si è deciso di realizzare un nuovo detector in scala ridotta denominato ‘’GIN’’, che andrà a sostituire ‘’Lemmon’’ e ‘’Mango’’.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1" y="1913482"/>
            <a:ext cx="3065301" cy="29919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0312" y="6392101"/>
            <a:ext cx="29514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Arial Narrow" panose="020B0606020202030204" pitchFamily="34" charset="0"/>
                <a:hlinkClick r:id="rId6"/>
              </a:rPr>
              <a:t>Giugno 2021 Cesidio.Capoccia@lnf.infn.it</a:t>
            </a:r>
            <a:r>
              <a:rPr lang="it-IT" sz="1400" dirty="0" smtClean="0">
                <a:latin typeface="Arial Narrow" panose="020B0606020202030204" pitchFamily="34" charset="0"/>
              </a:rPr>
              <a:t> 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5" y="5522007"/>
            <a:ext cx="827304" cy="85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7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73" y="4704419"/>
            <a:ext cx="1838381" cy="176844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93" y="4745231"/>
            <a:ext cx="1838381" cy="176844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9"/>
          <a:stretch/>
        </p:blipFill>
        <p:spPr>
          <a:xfrm>
            <a:off x="5263346" y="4772416"/>
            <a:ext cx="1945077" cy="17004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396" y="4745231"/>
            <a:ext cx="1795955" cy="172763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667" y="1853787"/>
            <a:ext cx="1708742" cy="242340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80592" y="4181199"/>
            <a:ext cx="184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>
                <a:latin typeface="Arial Narrow" panose="020B0606020202030204" pitchFamily="34" charset="0"/>
              </a:rPr>
              <a:t>1) Apertura e rmozione della targhetta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2663" y="4340173"/>
            <a:ext cx="1048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>
                <a:latin typeface="Arial Narrow" panose="020B0606020202030204" pitchFamily="34" charset="0"/>
              </a:rPr>
              <a:t>2) Chiusura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9566" y="4267754"/>
            <a:ext cx="179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latin typeface="Arial Narrow" panose="020B0606020202030204" pitchFamily="34" charset="0"/>
              </a:rPr>
              <a:t>3</a:t>
            </a:r>
            <a:r>
              <a:rPr lang="it-IT" sz="1400" dirty="0" smtClean="0">
                <a:latin typeface="Arial Narrow" panose="020B0606020202030204" pitchFamily="34" charset="0"/>
              </a:rPr>
              <a:t>) Rimozione meccanica movimentazione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34829" y="4340173"/>
            <a:ext cx="2159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 Narrow" panose="020B0606020202030204" pitchFamily="34" charset="0"/>
              </a:rPr>
              <a:t>3</a:t>
            </a:r>
            <a:r>
              <a:rPr lang="it-IT" sz="1400" dirty="0" smtClean="0">
                <a:latin typeface="Arial Narrow" panose="020B0606020202030204" pitchFamily="34" charset="0"/>
              </a:rPr>
              <a:t>) Estrazione Target-Cooler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17" y="899186"/>
            <a:ext cx="2632049" cy="183151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70" y="2806861"/>
            <a:ext cx="1769353" cy="141921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15" y="1067434"/>
            <a:ext cx="3192663" cy="179587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81331" y="236437"/>
            <a:ext cx="2311557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latin typeface="Arial Narrow" panose="020B0606020202030204" pitchFamily="34" charset="0"/>
              </a:rPr>
              <a:t>SICURA DETECTOR</a:t>
            </a:r>
          </a:p>
          <a:p>
            <a:r>
              <a:rPr lang="it-IT" sz="1400" i="1" dirty="0" smtClean="0">
                <a:latin typeface="Arial Narrow" panose="020B0606020202030204" pitchFamily="34" charset="0"/>
              </a:rPr>
              <a:t>La realizzazione del prototipo è terminata e sono in corso i test</a:t>
            </a:r>
          </a:p>
          <a:p>
            <a:r>
              <a:rPr lang="it-IT" sz="1400" i="1" dirty="0" smtClean="0">
                <a:latin typeface="Arial Narrow" panose="020B0606020202030204" pitchFamily="34" charset="0"/>
              </a:rPr>
              <a:t>Salvo attività di ottimizzazione derivanti dai test si può considerare il lavoro finito.</a:t>
            </a:r>
            <a:endParaRPr lang="it-IT" sz="1400" i="1" dirty="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9422" y="217408"/>
            <a:ext cx="2311557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latin typeface="Arial Narrow" panose="020B0606020202030204" pitchFamily="34" charset="0"/>
              </a:rPr>
              <a:t>SIDDHARTA II - SIDDHARTINO</a:t>
            </a:r>
          </a:p>
          <a:p>
            <a:r>
              <a:rPr lang="it-IT" sz="1400" i="1" dirty="0" smtClean="0">
                <a:latin typeface="Arial Narrow" panose="020B0606020202030204" pitchFamily="34" charset="0"/>
              </a:rPr>
              <a:t>Il lavoro di debugging del setup continua.</a:t>
            </a:r>
          </a:p>
          <a:p>
            <a:r>
              <a:rPr lang="it-IT" sz="1400" i="1" dirty="0" smtClean="0">
                <a:latin typeface="Arial Narrow" panose="020B0606020202030204" pitchFamily="34" charset="0"/>
              </a:rPr>
              <a:t>Sono stati realizzati i supporti ex-novo per il Kaon-Trigger per migliorare rigidità/stabilità...</a:t>
            </a:r>
            <a:endParaRPr lang="it-IT" sz="1400" i="1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4898" y="3093644"/>
            <a:ext cx="374409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latin typeface="Arial Narrow" panose="020B0606020202030204" pitchFamily="34" charset="0"/>
              </a:rPr>
              <a:t>SIDDHARTA II - SIDDHARTINO</a:t>
            </a:r>
          </a:p>
          <a:p>
            <a:r>
              <a:rPr lang="it-IT" sz="1400" i="1" dirty="0" smtClean="0">
                <a:latin typeface="Arial Narrow" panose="020B0606020202030204" pitchFamily="34" charset="0"/>
              </a:rPr>
              <a:t>E’ stato necessario sostituire tutto il sistema criogenico di raffreddamento della targhetta, l’operazione è stata organizzata ed eseguita in due giorni.</a:t>
            </a:r>
            <a:endParaRPr lang="it-IT" sz="1400" i="1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802" y="6513674"/>
            <a:ext cx="29514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Arial Narrow" panose="020B0606020202030204" pitchFamily="34" charset="0"/>
                <a:hlinkClick r:id="rId10"/>
              </a:rPr>
              <a:t>Giugno 2021 Cesidio.Capoccia@lnf.infn.it</a:t>
            </a:r>
            <a:r>
              <a:rPr lang="it-IT" sz="1400" dirty="0" smtClean="0">
                <a:latin typeface="Arial Narrow" panose="020B0606020202030204" pitchFamily="34" charset="0"/>
              </a:rPr>
              <a:t> 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4686" y="236437"/>
            <a:ext cx="1566198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Arial Narrow" panose="020B0606020202030204" pitchFamily="34" charset="0"/>
              </a:rPr>
              <a:t>KAONNIS ACTIVITY</a:t>
            </a:r>
            <a:endParaRPr lang="it-IT" sz="1400" b="1" i="1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29759" y="2906537"/>
            <a:ext cx="2258907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i="1" dirty="0" smtClean="0">
                <a:latin typeface="Arial Narrow" panose="020B0606020202030204" pitchFamily="34" charset="0"/>
              </a:rPr>
              <a:t>VIP II</a:t>
            </a:r>
            <a:r>
              <a:rPr lang="it-IT" sz="1400" b="1" i="1" dirty="0">
                <a:latin typeface="Arial Narrow" panose="020B0606020202030204" pitchFamily="34" charset="0"/>
              </a:rPr>
              <a:t> </a:t>
            </a:r>
            <a:r>
              <a:rPr lang="it-IT" sz="1400" b="1" i="1" dirty="0" smtClean="0">
                <a:latin typeface="Arial Narrow" panose="020B0606020202030204" pitchFamily="34" charset="0"/>
              </a:rPr>
              <a:t> </a:t>
            </a:r>
            <a:r>
              <a:rPr lang="it-IT" sz="1400" i="1" dirty="0" smtClean="0">
                <a:latin typeface="Arial Narrow" panose="020B0606020202030204" pitchFamily="34" charset="0"/>
              </a:rPr>
              <a:t>è coinvolto nella ristrutturazione del sito U-LNGS mirata alla convivenza con Cygno. Quindi si sta adeguando il setup e i servizi alla nuova configurazione degli spazi. </a:t>
            </a:r>
            <a:endParaRPr lang="it-IT" sz="14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12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613</Words>
  <Application>Microsoft Office PowerPoint</Application>
  <PresentationFormat>A4 Paper (210x297 mm)</PresentationFormat>
  <Paragraphs>57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Capoccia</dc:creator>
  <cp:lastModifiedBy>Capoccia</cp:lastModifiedBy>
  <cp:revision>55</cp:revision>
  <cp:lastPrinted>2021-06-09T16:10:11Z</cp:lastPrinted>
  <dcterms:created xsi:type="dcterms:W3CDTF">2021-06-07T13:52:59Z</dcterms:created>
  <dcterms:modified xsi:type="dcterms:W3CDTF">2021-06-09T16:10:51Z</dcterms:modified>
</cp:coreProperties>
</file>