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68" r:id="rId3"/>
    <p:sldId id="261" r:id="rId4"/>
    <p:sldId id="266" r:id="rId5"/>
    <p:sldId id="263" r:id="rId6"/>
    <p:sldId id="264" r:id="rId7"/>
    <p:sldId id="269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6" y="13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951D7-74C9-4ED2-8583-DE4C504B5723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C13EE-612F-4D27-9B37-248D5134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3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00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52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3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94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89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31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04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6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6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15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3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9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0236-1780-43DB-B8E1-E72CE93491D1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3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3.jpeg"/><Relationship Id="rId5" Type="http://schemas.microsoft.com/office/2007/relationships/hdphoto" Target="../media/hdphoto4.wdp"/><Relationship Id="rId10" Type="http://schemas.openxmlformats.org/officeDocument/2006/relationships/image" Target="../media/image12.jpeg"/><Relationship Id="rId4" Type="http://schemas.openxmlformats.org/officeDocument/2006/relationships/image" Target="../media/image10.png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0.jpeg"/><Relationship Id="rId5" Type="http://schemas.openxmlformats.org/officeDocument/2006/relationships/image" Target="../media/image17.png"/><Relationship Id="rId10" Type="http://schemas.openxmlformats.org/officeDocument/2006/relationships/image" Target="../media/image19.JPG"/><Relationship Id="rId4" Type="http://schemas.microsoft.com/office/2007/relationships/hdphoto" Target="../media/hdphoto7.wdp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microsoft.com/office/2007/relationships/hdphoto" Target="../media/hdphoto1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3.jpeg"/><Relationship Id="rId4" Type="http://schemas.microsoft.com/office/2007/relationships/hdphoto" Target="../media/hdphoto9.wdp"/><Relationship Id="rId9" Type="http://schemas.openxmlformats.org/officeDocument/2006/relationships/image" Target="../media/image2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656136"/>
            <a:ext cx="6215343" cy="608369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17527" y="5032336"/>
            <a:ext cx="139214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PP1 C_Side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748031" y="2227225"/>
            <a:ext cx="2822713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Itk Lenght Dimension: 6800mm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3707" y="644663"/>
            <a:ext cx="317084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Arial Narrow" panose="020B0606020202030204" pitchFamily="34" charset="0"/>
              </a:rPr>
              <a:t>ITk</a:t>
            </a:r>
            <a:r>
              <a:rPr lang="en-US" b="1" i="1" dirty="0" smtClean="0">
                <a:latin typeface="Arial Narrow" panose="020B0606020202030204" pitchFamily="34" charset="0"/>
              </a:rPr>
              <a:t> - PP1 DESIGN OVERVIEW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117929" y="893153"/>
            <a:ext cx="2746447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PP1 Outer Diameter: 1400mm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548479" y="1248172"/>
            <a:ext cx="139214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PP1 A_Side</a:t>
            </a:r>
          </a:p>
        </p:txBody>
      </p:sp>
      <p:cxnSp>
        <p:nvCxnSpPr>
          <p:cNvPr id="7" name="Straight Arrow Connector 6"/>
          <p:cNvCxnSpPr>
            <a:stCxn id="29" idx="1"/>
          </p:cNvCxnSpPr>
          <p:nvPr/>
        </p:nvCxnSpPr>
        <p:spPr>
          <a:xfrm flipH="1">
            <a:off x="6747993" y="1077819"/>
            <a:ext cx="1369936" cy="13340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6" y="3875981"/>
            <a:ext cx="3585752" cy="276126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5514" y="3242793"/>
            <a:ext cx="3625524" cy="646331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PP1_</a:t>
            </a:r>
            <a:r>
              <a:rPr lang="en-US" i="1" dirty="0" smtClean="0">
                <a:latin typeface="Arial Narrow" panose="020B0606020202030204" pitchFamily="34" charset="0"/>
              </a:rPr>
              <a:t>completely </a:t>
            </a:r>
            <a:r>
              <a:rPr lang="en-US" i="1" dirty="0">
                <a:latin typeface="Arial Narrow" panose="020B0606020202030204" pitchFamily="34" charset="0"/>
              </a:rPr>
              <a:t>removable </a:t>
            </a:r>
            <a:r>
              <a:rPr lang="en-US" i="1" dirty="0" smtClean="0">
                <a:latin typeface="Arial Narrow" panose="020B0606020202030204" pitchFamily="34" charset="0"/>
              </a:rPr>
              <a:t>components,</a:t>
            </a:r>
          </a:p>
          <a:p>
            <a:r>
              <a:rPr lang="en-US" i="1" dirty="0">
                <a:latin typeface="Arial Narrow" panose="020B0606020202030204" pitchFamily="34" charset="0"/>
              </a:rPr>
              <a:t> </a:t>
            </a:r>
            <a:r>
              <a:rPr lang="en-US" i="1" dirty="0" smtClean="0">
                <a:latin typeface="Arial Narrow" panose="020B0606020202030204" pitchFamily="34" charset="0"/>
              </a:rPr>
              <a:t>        but nitrogen tight. </a:t>
            </a:r>
            <a:r>
              <a:rPr lang="it-IT" i="1" dirty="0" smtClean="0">
                <a:latin typeface="Arial Narrow" panose="020B0606020202030204" pitchFamily="34" charset="0"/>
              </a:rPr>
              <a:t>  </a:t>
            </a:r>
          </a:p>
        </p:txBody>
      </p:sp>
      <p:sp>
        <p:nvSpPr>
          <p:cNvPr id="21" name="Titolo 1"/>
          <p:cNvSpPr txBox="1">
            <a:spLocks/>
          </p:cNvSpPr>
          <p:nvPr/>
        </p:nvSpPr>
        <p:spPr>
          <a:xfrm>
            <a:off x="10113653" y="6347474"/>
            <a:ext cx="206818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 Giugno 2021- D. Orecchini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026845" y="4109661"/>
            <a:ext cx="4062059" cy="2308324"/>
          </a:xfrm>
          <a:prstGeom prst="rect">
            <a:avLst/>
          </a:prstGeom>
          <a:solidFill>
            <a:srgbClr val="92D05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i="1" dirty="0" smtClean="0">
                <a:latin typeface="Arial Narrow" panose="020B0606020202030204" pitchFamily="34" charset="0"/>
              </a:rPr>
              <a:t>MAIN  ASPECTS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i="1" dirty="0" smtClean="0">
                <a:latin typeface="Arial Narrow" panose="020B0606020202030204" pitchFamily="34" charset="0"/>
              </a:rPr>
              <a:t>Feedthrough for:        -  </a:t>
            </a:r>
            <a:r>
              <a:rPr lang="it-IT" sz="12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8488</a:t>
            </a:r>
            <a:r>
              <a:rPr lang="it-IT" sz="1200" i="1" dirty="0" smtClean="0">
                <a:latin typeface="Arial Narrow" panose="020B0606020202030204" pitchFamily="34" charset="0"/>
              </a:rPr>
              <a:t> </a:t>
            </a:r>
            <a:r>
              <a:rPr lang="it-IT" sz="1200" b="1" i="1" dirty="0">
                <a:latin typeface="Arial Narrow" panose="020B0606020202030204" pitchFamily="34" charset="0"/>
              </a:rPr>
              <a:t>Twinax</a:t>
            </a:r>
            <a:r>
              <a:rPr lang="it-IT" sz="1200" i="1" dirty="0" smtClean="0">
                <a:latin typeface="Arial Narrow" panose="020B0606020202030204" pitchFamily="34" charset="0"/>
              </a:rPr>
              <a:t> </a:t>
            </a:r>
            <a:r>
              <a:rPr lang="it-IT" sz="1200" b="1" i="1" dirty="0">
                <a:latin typeface="Arial Narrow" panose="020B0606020202030204" pitchFamily="34" charset="0"/>
              </a:rPr>
              <a:t>Cables</a:t>
            </a:r>
            <a:r>
              <a:rPr lang="it-IT" sz="1200" i="1" dirty="0" smtClean="0">
                <a:latin typeface="Arial Narrow" panose="020B0606020202030204" pitchFamily="34" charset="0"/>
              </a:rPr>
              <a:t> (Outer System)</a:t>
            </a:r>
          </a:p>
          <a:p>
            <a:r>
              <a:rPr lang="it-IT" sz="1200" i="1" dirty="0">
                <a:latin typeface="Arial Narrow" panose="020B0606020202030204" pitchFamily="34" charset="0"/>
              </a:rPr>
              <a:t> </a:t>
            </a:r>
            <a:r>
              <a:rPr lang="it-IT" sz="1200" i="1" dirty="0" smtClean="0">
                <a:latin typeface="Arial Narrow" panose="020B0606020202030204" pitchFamily="34" charset="0"/>
              </a:rPr>
              <a:t>                                        -  </a:t>
            </a:r>
            <a:r>
              <a:rPr lang="it-IT" sz="1200" b="1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4604</a:t>
            </a:r>
            <a:r>
              <a:rPr lang="it-IT" sz="1200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it-IT" sz="1200" b="1" i="1" dirty="0">
                <a:latin typeface="Arial Narrow" panose="020B0606020202030204" pitchFamily="34" charset="0"/>
              </a:rPr>
              <a:t>Twinax</a:t>
            </a:r>
            <a:r>
              <a:rPr lang="it-IT" sz="1200" i="1" dirty="0" smtClean="0">
                <a:latin typeface="Arial Narrow" panose="020B0606020202030204" pitchFamily="34" charset="0"/>
              </a:rPr>
              <a:t> </a:t>
            </a:r>
            <a:r>
              <a:rPr lang="it-IT" sz="1200" b="1" i="1" dirty="0">
                <a:latin typeface="Arial Narrow" panose="020B0606020202030204" pitchFamily="34" charset="0"/>
              </a:rPr>
              <a:t>Cables</a:t>
            </a:r>
            <a:r>
              <a:rPr lang="it-IT" sz="1200" i="1" dirty="0" smtClean="0">
                <a:latin typeface="Arial Narrow" panose="020B0606020202030204" pitchFamily="34" charset="0"/>
              </a:rPr>
              <a:t> (Inner System)</a:t>
            </a:r>
            <a:endParaRPr lang="it-IT" sz="1200" i="1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i="1" dirty="0" smtClean="0">
                <a:latin typeface="Arial Narrow" panose="020B0606020202030204" pitchFamily="34" charset="0"/>
              </a:rPr>
              <a:t>Cooling lines:             -  </a:t>
            </a:r>
            <a:r>
              <a:rPr lang="it-IT" sz="1200" b="1" i="1" dirty="0" smtClean="0">
                <a:latin typeface="Arial Narrow" panose="020B0606020202030204" pitchFamily="34" charset="0"/>
              </a:rPr>
              <a:t>14 lines </a:t>
            </a:r>
            <a:r>
              <a:rPr lang="it-IT" sz="1200" i="1" dirty="0" smtClean="0">
                <a:latin typeface="Arial Narrow" panose="020B0606020202030204" pitchFamily="34" charset="0"/>
              </a:rPr>
              <a:t>(Outer System) - </a:t>
            </a:r>
            <a:r>
              <a:rPr lang="it-IT" sz="1200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Previously 12</a:t>
            </a:r>
          </a:p>
          <a:p>
            <a:r>
              <a:rPr lang="it-IT" sz="1200" i="1" dirty="0">
                <a:latin typeface="Arial Narrow" panose="020B0606020202030204" pitchFamily="34" charset="0"/>
              </a:rPr>
              <a:t> </a:t>
            </a:r>
            <a:r>
              <a:rPr lang="it-IT" sz="1200" i="1" dirty="0" smtClean="0">
                <a:latin typeface="Arial Narrow" panose="020B0606020202030204" pitchFamily="34" charset="0"/>
              </a:rPr>
              <a:t>                                        -</a:t>
            </a:r>
            <a:r>
              <a:rPr lang="it-IT" sz="1200" b="1" i="1" dirty="0" smtClean="0">
                <a:latin typeface="Arial Narrow" panose="020B0606020202030204" pitchFamily="34" charset="0"/>
              </a:rPr>
              <a:t>  2 lines </a:t>
            </a:r>
            <a:r>
              <a:rPr lang="it-IT" sz="1200" i="1" dirty="0" smtClean="0">
                <a:latin typeface="Arial Narrow" panose="020B0606020202030204" pitchFamily="34" charset="0"/>
              </a:rPr>
              <a:t>(Inner System)</a:t>
            </a:r>
            <a:endParaRPr lang="it-IT" sz="1200" i="1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i="1" dirty="0" smtClean="0">
                <a:latin typeface="Arial Narrow" panose="020B0606020202030204" pitchFamily="34" charset="0"/>
              </a:rPr>
              <a:t>HV –LV Connectors:  - </a:t>
            </a:r>
            <a:r>
              <a:rPr lang="it-IT" sz="1200" b="1" i="1" dirty="0">
                <a:latin typeface="Arial Narrow" panose="020B0606020202030204" pitchFamily="34" charset="0"/>
              </a:rPr>
              <a:t>112</a:t>
            </a:r>
            <a:r>
              <a:rPr lang="it-IT" sz="1200" i="1" dirty="0" smtClean="0">
                <a:latin typeface="Arial Narrow" panose="020B0606020202030204" pitchFamily="34" charset="0"/>
              </a:rPr>
              <a:t> (</a:t>
            </a:r>
            <a:r>
              <a:rPr lang="it-IT" sz="1200" i="1" dirty="0">
                <a:latin typeface="Arial Narrow" panose="020B0606020202030204" pitchFamily="34" charset="0"/>
              </a:rPr>
              <a:t>Outer </a:t>
            </a:r>
            <a:r>
              <a:rPr lang="it-IT" sz="1200" i="1" dirty="0" smtClean="0">
                <a:latin typeface="Arial Narrow" panose="020B0606020202030204" pitchFamily="34" charset="0"/>
              </a:rPr>
              <a:t>System)</a:t>
            </a:r>
            <a:endParaRPr lang="it-IT" sz="1200" i="1" dirty="0">
              <a:latin typeface="Arial Narrow" panose="020B0606020202030204" pitchFamily="34" charset="0"/>
            </a:endParaRPr>
          </a:p>
          <a:p>
            <a:r>
              <a:rPr lang="it-IT" sz="1200" i="1" dirty="0" smtClean="0">
                <a:latin typeface="Arial Narrow" panose="020B0606020202030204" pitchFamily="34" charset="0"/>
              </a:rPr>
              <a:t>                                         - </a:t>
            </a:r>
            <a:r>
              <a:rPr lang="it-IT" sz="1200" b="1" i="1" dirty="0">
                <a:latin typeface="Arial Narrow" panose="020B0606020202030204" pitchFamily="34" charset="0"/>
              </a:rPr>
              <a:t>52</a:t>
            </a:r>
            <a:r>
              <a:rPr lang="it-IT" sz="1200" i="1" dirty="0">
                <a:latin typeface="Arial Narrow" panose="020B0606020202030204" pitchFamily="34" charset="0"/>
              </a:rPr>
              <a:t> (Inner </a:t>
            </a:r>
            <a:r>
              <a:rPr lang="it-IT" sz="1200" i="1" dirty="0" smtClean="0">
                <a:latin typeface="Arial Narrow" panose="020B0606020202030204" pitchFamily="34" charset="0"/>
              </a:rPr>
              <a:t>System)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i="1" dirty="0" smtClean="0">
                <a:latin typeface="Arial Narrow" panose="020B0606020202030204" pitchFamily="34" charset="0"/>
              </a:rPr>
              <a:t>Inside PP1 Nitrogen </a:t>
            </a:r>
            <a:r>
              <a:rPr lang="it-IT" sz="1200" i="1" dirty="0">
                <a:latin typeface="Arial Narrow" panose="020B0606020202030204" pitchFamily="34" charset="0"/>
              </a:rPr>
              <a:t>Overpressure </a:t>
            </a:r>
            <a:r>
              <a:rPr lang="it-IT" sz="1200" i="1" dirty="0" smtClean="0">
                <a:latin typeface="Arial Narrow" panose="020B0606020202030204" pitchFamily="34" charset="0"/>
              </a:rPr>
              <a:t>of about</a:t>
            </a:r>
            <a:r>
              <a:rPr lang="it-IT" sz="1200" i="1" dirty="0">
                <a:latin typeface="Arial Narrow" panose="020B0606020202030204" pitchFamily="34" charset="0"/>
              </a:rPr>
              <a:t>: </a:t>
            </a:r>
            <a:r>
              <a:rPr lang="it-IT" sz="1200" b="1" i="1" dirty="0" smtClean="0">
                <a:latin typeface="Arial Narrow" panose="020B0606020202030204" pitchFamily="34" charset="0"/>
              </a:rPr>
              <a:t>4mBar</a:t>
            </a:r>
            <a:endParaRPr lang="it-IT" sz="1200" i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i="1" dirty="0" smtClean="0">
                <a:latin typeface="Arial Narrow" panose="020B0606020202030204" pitchFamily="34" charset="0"/>
              </a:rPr>
              <a:t>Inside PP1 Dew Point temperature: </a:t>
            </a:r>
            <a:r>
              <a:rPr lang="it-IT" sz="1200" b="1" i="1" dirty="0" smtClean="0">
                <a:latin typeface="Arial Narrow" panose="020B0606020202030204" pitchFamily="34" charset="0"/>
              </a:rPr>
              <a:t>&lt; </a:t>
            </a:r>
            <a:r>
              <a:rPr lang="it-IT" sz="1200" b="1" i="1" dirty="0">
                <a:latin typeface="Arial Narrow" panose="020B0606020202030204" pitchFamily="34" charset="0"/>
              </a:rPr>
              <a:t>-</a:t>
            </a:r>
            <a:r>
              <a:rPr lang="it-IT" sz="1200" b="1" i="1" dirty="0" smtClean="0">
                <a:latin typeface="Arial Narrow" panose="020B0606020202030204" pitchFamily="34" charset="0"/>
              </a:rPr>
              <a:t>60°C</a:t>
            </a:r>
            <a:endParaRPr lang="it-IT" sz="1200" i="1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i="1" dirty="0" smtClean="0">
                <a:latin typeface="Arial Narrow" panose="020B0606020202030204" pitchFamily="34" charset="0"/>
              </a:rPr>
              <a:t>External Dew Point: </a:t>
            </a:r>
            <a:r>
              <a:rPr lang="it-IT" sz="1200" b="1" i="1" dirty="0" smtClean="0">
                <a:latin typeface="Arial Narrow" panose="020B0606020202030204" pitchFamily="34" charset="0"/>
              </a:rPr>
              <a:t>&lt; -30°C</a:t>
            </a:r>
            <a:endParaRPr lang="it-IT" sz="1200" b="1" i="1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i="1" dirty="0" smtClean="0">
                <a:latin typeface="Arial Narrow" panose="020B0606020202030204" pitchFamily="34" charset="0"/>
              </a:rPr>
              <a:t>Heaters on the body to avoid condensation</a:t>
            </a:r>
            <a:endParaRPr lang="it-IT" sz="1200" i="1" dirty="0" smtClean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b="1" i="1" dirty="0">
                <a:latin typeface="Arial Narrow" panose="020B0606020202030204" pitchFamily="34" charset="0"/>
              </a:rPr>
              <a:t>Close the Faraday </a:t>
            </a:r>
            <a:r>
              <a:rPr lang="it-IT" sz="1200" b="1" i="1" dirty="0" smtClean="0">
                <a:latin typeface="Arial Narrow" panose="020B0606020202030204" pitchFamily="34" charset="0"/>
              </a:rPr>
              <a:t>Cage</a:t>
            </a:r>
            <a:endParaRPr lang="it-IT" sz="1200" b="1" i="1" dirty="0">
              <a:latin typeface="Arial Narrow" panose="020B0606020202030204" pitchFamily="34" charset="0"/>
            </a:endParaRP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587395" y="3848484"/>
            <a:ext cx="3547977" cy="276999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i="1" dirty="0" smtClean="0">
                <a:latin typeface="Arial Narrow" panose="020B0606020202030204" pitchFamily="34" charset="0"/>
              </a:rPr>
              <a:t>Material Aluminum Alloy - TOTAL WEIGHT 35kg (</a:t>
            </a:r>
            <a:r>
              <a:rPr lang="en-US" sz="1200" i="1" dirty="0" smtClean="0">
                <a:latin typeface="Arial Narrow" panose="020B0606020202030204" pitchFamily="34" charset="0"/>
              </a:rPr>
              <a:t>roughly)</a:t>
            </a:r>
            <a:endParaRPr lang="en-US" sz="12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338826" y="656136"/>
            <a:ext cx="294506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PP1 PROTOTYPE OVERVIEW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6853" r="6761" b="7976"/>
          <a:stretch/>
        </p:blipFill>
        <p:spPr>
          <a:xfrm>
            <a:off x="3410326" y="808055"/>
            <a:ext cx="4859307" cy="38430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8" y="1262186"/>
            <a:ext cx="3577002" cy="476933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83" y="1063624"/>
            <a:ext cx="3833992" cy="511199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16637" r="9276" b="4492"/>
          <a:stretch/>
        </p:blipFill>
        <p:spPr>
          <a:xfrm>
            <a:off x="3279708" y="4467703"/>
            <a:ext cx="1576031" cy="225466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itolo 1"/>
          <p:cNvSpPr txBox="1">
            <a:spLocks/>
          </p:cNvSpPr>
          <p:nvPr/>
        </p:nvSpPr>
        <p:spPr>
          <a:xfrm>
            <a:off x="10113653" y="6347474"/>
            <a:ext cx="206818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 Giugno 2021- D. Orecchini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08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b="19768"/>
          <a:stretch/>
        </p:blipFill>
        <p:spPr>
          <a:xfrm>
            <a:off x="3570578" y="1496297"/>
            <a:ext cx="3425377" cy="31548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0" y="1496296"/>
            <a:ext cx="2875600" cy="3154836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27929" y="1224502"/>
            <a:ext cx="2464472" cy="307777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GLUED SEALING SOLUTION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25" y="656136"/>
            <a:ext cx="43444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PP1 Signal Cables Feedthrough development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4483936" y="1264182"/>
            <a:ext cx="2583139" cy="307777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RUBBER SEALING SOLUTION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64098" y="783381"/>
            <a:ext cx="3229275" cy="338554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 Narrow" panose="020B0606020202030204" pitchFamily="34" charset="0"/>
              </a:rPr>
              <a:t>Development in sharing with F. </a:t>
            </a:r>
            <a:r>
              <a:rPr lang="en-US" sz="1600" i="1" dirty="0" smtClean="0">
                <a:latin typeface="Arial Narrow" panose="020B0606020202030204" pitchFamily="34" charset="0"/>
              </a:rPr>
              <a:t>Rosatelli</a:t>
            </a:r>
            <a:endParaRPr lang="en-US" sz="2000" i="1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4" t="30609" b="17334"/>
          <a:stretch/>
        </p:blipFill>
        <p:spPr>
          <a:xfrm>
            <a:off x="7141850" y="1699224"/>
            <a:ext cx="4966305" cy="20924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7" y="4572001"/>
            <a:ext cx="2435033" cy="18262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15" y="4827576"/>
            <a:ext cx="2443351" cy="18325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64" y="4924063"/>
            <a:ext cx="2492828" cy="186962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Titolo 1"/>
          <p:cNvSpPr txBox="1">
            <a:spLocks/>
          </p:cNvSpPr>
          <p:nvPr/>
        </p:nvSpPr>
        <p:spPr>
          <a:xfrm>
            <a:off x="10113653" y="6347474"/>
            <a:ext cx="206818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 Giugno 2021- D. Orecchini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010" y="3942700"/>
            <a:ext cx="3302163" cy="24766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511071" y="4783406"/>
            <a:ext cx="2975329" cy="307777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CUSTOM NOZZLE FOR ARALDITE 2011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103497" y="1433459"/>
            <a:ext cx="3104195" cy="307777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OUTER FLANGE FEEDTHROUGH </a:t>
            </a:r>
            <a:r>
              <a:rPr lang="it-IT" sz="1400" i="1" dirty="0" smtClean="0">
                <a:latin typeface="Arial Narrow" panose="020B0606020202030204" pitchFamily="34" charset="0"/>
              </a:rPr>
              <a:t>DETAIL</a:t>
            </a:r>
            <a:endParaRPr lang="it-IT" sz="1400" i="1" dirty="0" smtClean="0">
              <a:latin typeface="Arial Narrow" panose="020B0606020202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893460" y="3884400"/>
            <a:ext cx="3082001" cy="523220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FEEDTHROUGH VeroClear PROTOTYPE FOR GLUE BEHAVIOUR TEST </a:t>
            </a:r>
            <a:endParaRPr lang="it-IT" sz="1400" i="1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338825" y="656136"/>
            <a:ext cx="1032775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latin typeface="Arial Narrow" panose="020B0606020202030204" pitchFamily="34" charset="0"/>
              </a:rPr>
              <a:t>ITk_PP1</a:t>
            </a:r>
            <a:endParaRPr lang="en-US" sz="2000" b="1" i="1" dirty="0">
              <a:latin typeface="Arial Narrow" panose="020B0606020202030204" pitchFamily="34" charset="0"/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10113653" y="6347474"/>
            <a:ext cx="206818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 Giugno 2021- D. Orecchini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565" y="1630606"/>
            <a:ext cx="1030602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600" dirty="0">
              <a:latin typeface="Arial Narrow" panose="020B0606020202030204" pitchFamily="34" charset="0"/>
            </a:endParaRPr>
          </a:p>
          <a:p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600" b="1" i="1" dirty="0">
                <a:latin typeface="Arial Narrow" panose="020B0606020202030204" pitchFamily="34" charset="0"/>
              </a:rPr>
              <a:t>1</a:t>
            </a:r>
            <a:r>
              <a:rPr lang="it-IT" sz="1600" b="1" i="1" dirty="0" smtClean="0">
                <a:latin typeface="Arial Narrow" panose="020B0606020202030204" pitchFamily="34" charset="0"/>
              </a:rPr>
              <a:t>) </a:t>
            </a:r>
            <a:r>
              <a:rPr lang="it-IT" sz="1600" b="1" i="1" dirty="0">
                <a:latin typeface="Arial Narrow" panose="020B0606020202030204" pitchFamily="34" charset="0"/>
              </a:rPr>
              <a:t>Prototipazione rapida: </a:t>
            </a:r>
            <a:r>
              <a:rPr lang="it-IT" sz="1600" b="1" i="1" dirty="0" smtClean="0">
                <a:latin typeface="Arial Narrow" panose="020B0606020202030204" pitchFamily="34" charset="0"/>
              </a:rPr>
              <a:t>1 mesi/u </a:t>
            </a:r>
            <a:r>
              <a:rPr lang="it-IT" sz="1600" i="1" dirty="0" smtClean="0">
                <a:latin typeface="Arial Narrow" panose="020B0606020202030204" pitchFamily="34" charset="0"/>
              </a:rPr>
              <a:t>(in corso di verifica con il  reparto)</a:t>
            </a:r>
            <a:endParaRPr lang="it-IT" sz="1600" i="1" dirty="0">
              <a:latin typeface="Arial Narrow" panose="020B0606020202030204" pitchFamily="34" charset="0"/>
            </a:endParaRPr>
          </a:p>
          <a:p>
            <a:r>
              <a:rPr lang="it-IT" sz="1600" i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          </a:t>
            </a:r>
            <a:r>
              <a:rPr lang="it-IT" sz="1600" i="1" dirty="0" smtClean="0">
                <a:latin typeface="Arial Narrow" panose="020B0606020202030204" pitchFamily="34" charset="0"/>
              </a:rPr>
              <a:t>- produzione prototipi relativi allo sviluppo del feedthrough cavi segnale (elementi tenuta in tango-black, versioni di combs,.... Etc.)</a:t>
            </a:r>
          </a:p>
          <a:p>
            <a:r>
              <a:rPr lang="it-IT" sz="1600" i="1" dirty="0">
                <a:latin typeface="Arial Narrow" panose="020B0606020202030204" pitchFamily="34" charset="0"/>
              </a:rPr>
              <a:t> </a:t>
            </a:r>
            <a:r>
              <a:rPr lang="it-IT" sz="1600" i="1" dirty="0" smtClean="0">
                <a:latin typeface="Arial Narrow" panose="020B0606020202030204" pitchFamily="34" charset="0"/>
              </a:rPr>
              <a:t>          - produzione prototipi Transfer Lines </a:t>
            </a:r>
            <a:r>
              <a:rPr lang="it-IT" sz="1600" i="1" dirty="0" smtClean="0">
                <a:latin typeface="Arial Narrow" panose="020B0606020202030204" pitchFamily="34" charset="0"/>
              </a:rPr>
              <a:t>(richiesti anche da Emiliano Danè)</a:t>
            </a:r>
            <a:endParaRPr lang="it-IT" sz="1600" i="1" dirty="0" smtClean="0">
              <a:latin typeface="Arial Narrow" panose="020B0606020202030204" pitchFamily="34" charset="0"/>
            </a:endParaRPr>
          </a:p>
          <a:p>
            <a:r>
              <a:rPr lang="it-IT" sz="1600" i="1" dirty="0">
                <a:latin typeface="Arial Narrow" panose="020B0606020202030204" pitchFamily="34" charset="0"/>
              </a:rPr>
              <a:t> </a:t>
            </a:r>
            <a:r>
              <a:rPr lang="it-IT" sz="1600" i="1" dirty="0" smtClean="0">
                <a:latin typeface="Arial Narrow" panose="020B0606020202030204" pitchFamily="34" charset="0"/>
              </a:rPr>
              <a:t>          - produzione prototipi connettori HV-LV</a:t>
            </a:r>
          </a:p>
          <a:p>
            <a:endParaRPr lang="it-IT" sz="1600" dirty="0">
              <a:latin typeface="Arial Narrow" panose="020B0606020202030204" pitchFamily="34" charset="0"/>
            </a:endParaRPr>
          </a:p>
          <a:p>
            <a:endParaRPr lang="it-IT" sz="1600" dirty="0" smtClean="0">
              <a:latin typeface="Arial Narrow" panose="020B0606020202030204" pitchFamily="34" charset="0"/>
            </a:endParaRPr>
          </a:p>
          <a:p>
            <a:endParaRPr lang="it-IT" sz="1600" dirty="0" smtClean="0">
              <a:latin typeface="Arial Narrow" panose="020B0606020202030204" pitchFamily="34" charset="0"/>
            </a:endParaRPr>
          </a:p>
          <a:p>
            <a:r>
              <a:rPr lang="it-IT" sz="1600" b="1" i="1" dirty="0">
                <a:latin typeface="Arial Narrow" panose="020B0606020202030204" pitchFamily="34" charset="0"/>
              </a:rPr>
              <a:t>2</a:t>
            </a:r>
            <a:r>
              <a:rPr lang="it-IT" sz="1600" b="1" i="1" dirty="0" smtClean="0">
                <a:latin typeface="Arial Narrow" panose="020B0606020202030204" pitchFamily="34" charset="0"/>
              </a:rPr>
              <a:t>) Progettazione (Dario Orecchini): 2 mesi/u</a:t>
            </a:r>
            <a:endParaRPr lang="it-IT" sz="1600" b="1" i="1" dirty="0">
              <a:latin typeface="Arial Narrow" panose="020B0606020202030204" pitchFamily="34" charset="0"/>
            </a:endParaRPr>
          </a:p>
          <a:p>
            <a:r>
              <a:rPr lang="it-IT" sz="1600" i="1" dirty="0" smtClean="0">
                <a:latin typeface="Arial Narrow" panose="020B0606020202030204" pitchFamily="34" charset="0"/>
              </a:rPr>
              <a:t>          - sviluppo progetto PP1</a:t>
            </a:r>
            <a:endParaRPr lang="it-IT" sz="1600" i="1" dirty="0">
              <a:latin typeface="Arial Narrow" panose="020B0606020202030204" pitchFamily="34" charset="0"/>
            </a:endParaRPr>
          </a:p>
          <a:p>
            <a:r>
              <a:rPr lang="it-IT" sz="1600" i="1" dirty="0" smtClean="0">
                <a:latin typeface="Arial Narrow" panose="020B0606020202030204" pitchFamily="34" charset="0"/>
              </a:rPr>
              <a:t>          - sviluppo progettazione e assistenza alla costruzione dei tool installazione </a:t>
            </a:r>
          </a:p>
          <a:p>
            <a:r>
              <a:rPr lang="it-IT" sz="1600" i="1" dirty="0">
                <a:latin typeface="Arial Narrow" panose="020B0606020202030204" pitchFamily="34" charset="0"/>
              </a:rPr>
              <a:t> </a:t>
            </a:r>
            <a:r>
              <a:rPr lang="it-IT" sz="1600" i="1" dirty="0" smtClean="0">
                <a:latin typeface="Arial Narrow" panose="020B0606020202030204" pitchFamily="34" charset="0"/>
              </a:rPr>
              <a:t>         - sviluppo progettazione dei feedthrough dei cavi segnale</a:t>
            </a:r>
            <a:endParaRPr lang="en-US" sz="16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4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" y="1225836"/>
            <a:ext cx="3058932" cy="33753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13" y="1238279"/>
            <a:ext cx="3810825" cy="343396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4372798" y="2077981"/>
            <a:ext cx="79624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3500mm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4866215" y="1324812"/>
            <a:ext cx="772869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4200mm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3" y="3921760"/>
            <a:ext cx="2113007" cy="27586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 rot="20107419">
            <a:off x="849515" y="5778845"/>
            <a:ext cx="752643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1200mm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 rot="20133612">
            <a:off x="1641604" y="4447259"/>
            <a:ext cx="76256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4200mm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25" y="656136"/>
            <a:ext cx="346985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CLAS 12_RICH DESIGN OVERVIEW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780744" y="1560540"/>
            <a:ext cx="1596696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Aerogel 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3421775" y="4524151"/>
            <a:ext cx="1444440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Lateral Mirrors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841494" y="3789356"/>
            <a:ext cx="1597916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Spherical Mirror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5018888" y="4759108"/>
            <a:ext cx="1421219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PMTs System</a:t>
            </a:r>
          </a:p>
        </p:txBody>
      </p:sp>
      <p:cxnSp>
        <p:nvCxnSpPr>
          <p:cNvPr id="9" name="Straight Arrow Connector 8"/>
          <p:cNvCxnSpPr>
            <a:stCxn id="22" idx="2"/>
          </p:cNvCxnSpPr>
          <p:nvPr/>
        </p:nvCxnSpPr>
        <p:spPr>
          <a:xfrm>
            <a:off x="1579092" y="1929872"/>
            <a:ext cx="295483" cy="11154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337263" y="3872720"/>
            <a:ext cx="681625" cy="6592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88122" y="2884000"/>
            <a:ext cx="1148403" cy="90535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84244" y="3545006"/>
            <a:ext cx="229350" cy="121376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27" name="Titolo 1"/>
          <p:cNvSpPr txBox="1">
            <a:spLocks/>
          </p:cNvSpPr>
          <p:nvPr/>
        </p:nvSpPr>
        <p:spPr>
          <a:xfrm>
            <a:off x="10113653" y="6347474"/>
            <a:ext cx="206818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 Giugno 2021- D. Orecchini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26" y="944552"/>
            <a:ext cx="5489101" cy="3086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7"/>
          <a:stretch/>
        </p:blipFill>
        <p:spPr>
          <a:xfrm>
            <a:off x="6776860" y="3545006"/>
            <a:ext cx="4592828" cy="290294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807403" y="652653"/>
            <a:ext cx="2325766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Mirrors reflections effects</a:t>
            </a:r>
          </a:p>
        </p:txBody>
      </p:sp>
    </p:spTree>
    <p:extLst>
      <p:ext uri="{BB962C8B-B14F-4D97-AF65-F5344CB8AC3E}">
        <p14:creationId xmlns:p14="http://schemas.microsoft.com/office/powerpoint/2010/main" val="4007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5" t="1277" r="19655" b="3074"/>
          <a:stretch/>
        </p:blipFill>
        <p:spPr>
          <a:xfrm>
            <a:off x="3944677" y="625196"/>
            <a:ext cx="4658629" cy="4522722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" t="17623" r="16" b="116"/>
          <a:stretch/>
        </p:blipFill>
        <p:spPr>
          <a:xfrm>
            <a:off x="8357645" y="727395"/>
            <a:ext cx="3726806" cy="41838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5" t="10666" r="1450" b="2840"/>
          <a:stretch/>
        </p:blipFill>
        <p:spPr>
          <a:xfrm>
            <a:off x="217014" y="2169822"/>
            <a:ext cx="4037985" cy="360327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6608" r="12841" b="9449"/>
          <a:stretch/>
        </p:blipFill>
        <p:spPr>
          <a:xfrm>
            <a:off x="2264581" y="3971459"/>
            <a:ext cx="2517917" cy="23923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90" y="3720601"/>
            <a:ext cx="2008254" cy="267767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0154293" y="6398274"/>
            <a:ext cx="202754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 Giugno 2021- D. Orecchini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21558" y="6340671"/>
            <a:ext cx="4537674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CLAS 12_RICH ASSEMBLY </a:t>
            </a:r>
            <a:r>
              <a:rPr lang="en-US" sz="1600" b="1" i="1" dirty="0" smtClean="0">
                <a:latin typeface="Arial Narrow" panose="020B0606020202030204" pitchFamily="34" charset="0"/>
              </a:rPr>
              <a:t>IN TECNAVAN OVERVIEW</a:t>
            </a:r>
            <a:endParaRPr lang="en-US" sz="1600" b="1" i="1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65887" y="829159"/>
            <a:ext cx="4385274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Arial Narrow" panose="020B0606020202030204" pitchFamily="34" charset="0"/>
              </a:rPr>
              <a:t>CLAS 12_RICH ASSEMBLY </a:t>
            </a:r>
            <a:r>
              <a:rPr lang="en-US" sz="1600" b="1" i="1" dirty="0" smtClean="0">
                <a:latin typeface="Arial Narrow" panose="020B0606020202030204" pitchFamily="34" charset="0"/>
              </a:rPr>
              <a:t>IN JLAB CLEANROOM</a:t>
            </a:r>
            <a:endParaRPr lang="en-US" sz="1600" b="1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338826" y="656136"/>
            <a:ext cx="385151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CLAS 12_RICH DEPARTURE FOR </a:t>
            </a:r>
            <a:r>
              <a:rPr lang="en-US" b="1" i="1" dirty="0" err="1" smtClean="0">
                <a:latin typeface="Arial Narrow" panose="020B0606020202030204" pitchFamily="34" charset="0"/>
              </a:rPr>
              <a:t>J_Lab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10154293" y="6398274"/>
            <a:ext cx="202754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 Giugno 2021- D. Orecchini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169747"/>
            <a:ext cx="4116630" cy="308747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52" y="769682"/>
            <a:ext cx="3469599" cy="46261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1" y="3929321"/>
            <a:ext cx="2870149" cy="21526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94"/>
          <a:stretch/>
        </p:blipFill>
        <p:spPr>
          <a:xfrm>
            <a:off x="3240626" y="3732106"/>
            <a:ext cx="5201920" cy="29614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91" y="769682"/>
            <a:ext cx="2722199" cy="362959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731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2° SEMESTRE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338825" y="656136"/>
            <a:ext cx="1868044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 Narrow" panose="020B0606020202030204" pitchFamily="34" charset="0"/>
              </a:rPr>
              <a:t>CLAS 12_RICH</a:t>
            </a:r>
            <a:endParaRPr lang="en-US" sz="2000" b="1" i="1" dirty="0">
              <a:latin typeface="Arial Narrow" panose="020B0606020202030204" pitchFamily="34" charset="0"/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10154293" y="6398274"/>
            <a:ext cx="2027547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 Giugno 2021- D. Orecchini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0804" y="1515614"/>
            <a:ext cx="670568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600" b="1" i="1" dirty="0">
                <a:latin typeface="Arial Narrow" panose="020B0606020202030204" pitchFamily="34" charset="0"/>
              </a:rPr>
              <a:t>1) Officina meccanica: 1 </a:t>
            </a:r>
            <a:r>
              <a:rPr lang="it-IT" sz="1600" b="1" i="1" dirty="0" smtClean="0">
                <a:latin typeface="Arial Narrow" panose="020B0606020202030204" pitchFamily="34" charset="0"/>
              </a:rPr>
              <a:t>mese/u</a:t>
            </a:r>
            <a:endParaRPr lang="it-IT" sz="1600" b="1" i="1" dirty="0">
              <a:latin typeface="Arial Narrow" panose="020B0606020202030204" pitchFamily="34" charset="0"/>
            </a:endParaRP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 - In </a:t>
            </a:r>
            <a:r>
              <a:rPr lang="it-IT" sz="1600" dirty="0">
                <a:latin typeface="Arial Narrow" panose="020B0606020202030204" pitchFamily="34" charset="0"/>
              </a:rPr>
              <a:t>produzione ma non </a:t>
            </a:r>
            <a:r>
              <a:rPr lang="it-IT" sz="1600" dirty="0" smtClean="0">
                <a:latin typeface="Arial Narrow" panose="020B0606020202030204" pitchFamily="34" charset="0"/>
              </a:rPr>
              <a:t>completato, </a:t>
            </a:r>
            <a:r>
              <a:rPr lang="it-IT" sz="1600" dirty="0">
                <a:latin typeface="Arial Narrow" panose="020B0606020202030204" pitchFamily="34" charset="0"/>
              </a:rPr>
              <a:t>cavallotti in PVC per sostegno aerogel</a:t>
            </a: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 - Nuova richiesta: 2 supporti </a:t>
            </a:r>
            <a:r>
              <a:rPr lang="it-IT" sz="1600" dirty="0">
                <a:latin typeface="Arial Narrow" panose="020B0606020202030204" pitchFamily="34" charset="0"/>
              </a:rPr>
              <a:t>in alluminio a L per sostegno aerogel 3 cm</a:t>
            </a:r>
          </a:p>
          <a:p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600" b="1" i="1" dirty="0" smtClean="0">
                <a:latin typeface="Arial Narrow" panose="020B0606020202030204" pitchFamily="34" charset="0"/>
              </a:rPr>
              <a:t>2</a:t>
            </a:r>
            <a:r>
              <a:rPr lang="it-IT" sz="1600" b="1" i="1" dirty="0">
                <a:latin typeface="Arial Narrow" panose="020B0606020202030204" pitchFamily="34" charset="0"/>
              </a:rPr>
              <a:t>) Prototipazione rapida: </a:t>
            </a:r>
            <a:r>
              <a:rPr lang="it-IT" sz="1600" b="1" i="1" dirty="0" smtClean="0">
                <a:latin typeface="Arial Narrow" panose="020B0606020202030204" pitchFamily="34" charset="0"/>
              </a:rPr>
              <a:t>1 </a:t>
            </a:r>
            <a:r>
              <a:rPr lang="it-IT" sz="1600" b="1" i="1" dirty="0">
                <a:latin typeface="Arial Narrow" panose="020B0606020202030204" pitchFamily="34" charset="0"/>
              </a:rPr>
              <a:t>mesi/u</a:t>
            </a: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 - </a:t>
            </a:r>
            <a:r>
              <a:rPr lang="it-IT" sz="1600" dirty="0">
                <a:latin typeface="Arial Narrow" panose="020B0606020202030204" pitchFamily="34" charset="0"/>
              </a:rPr>
              <a:t>supporti aerogel 2 </a:t>
            </a:r>
            <a:r>
              <a:rPr lang="it-IT" sz="1600" dirty="0" smtClean="0">
                <a:latin typeface="Arial Narrow" panose="020B0606020202030204" pitchFamily="34" charset="0"/>
              </a:rPr>
              <a:t>cm </a:t>
            </a:r>
            <a:r>
              <a:rPr lang="it-IT" sz="1600" dirty="0" smtClean="0">
                <a:latin typeface="Arial Narrow" panose="020B0606020202030204" pitchFamily="34" charset="0"/>
              </a:rPr>
              <a:t>N</a:t>
            </a:r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latin typeface="Arial Narrow" panose="020B0606020202030204" pitchFamily="34" charset="0"/>
              </a:rPr>
              <a:t>16</a:t>
            </a:r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 - </a:t>
            </a:r>
            <a:r>
              <a:rPr lang="it-IT" sz="1600" dirty="0">
                <a:latin typeface="Arial Narrow" panose="020B0606020202030204" pitchFamily="34" charset="0"/>
              </a:rPr>
              <a:t>soffiatori </a:t>
            </a:r>
            <a:r>
              <a:rPr lang="it-IT" sz="1600" dirty="0" smtClean="0">
                <a:latin typeface="Arial Narrow" panose="020B0606020202030204" pitchFamily="34" charset="0"/>
              </a:rPr>
              <a:t>azoto </a:t>
            </a:r>
            <a:r>
              <a:rPr lang="it-IT" sz="1600" dirty="0" smtClean="0">
                <a:latin typeface="Arial Narrow" panose="020B0606020202030204" pitchFamily="34" charset="0"/>
              </a:rPr>
              <a:t>N</a:t>
            </a:r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latin typeface="Arial Narrow" panose="020B0606020202030204" pitchFamily="34" charset="0"/>
              </a:rPr>
              <a:t>14</a:t>
            </a:r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 - </a:t>
            </a:r>
            <a:r>
              <a:rPr lang="it-IT" sz="1600" dirty="0">
                <a:latin typeface="Arial Narrow" panose="020B0606020202030204" pitchFamily="34" charset="0"/>
              </a:rPr>
              <a:t>coperchi attacchi specchi piani (2 tipologie</a:t>
            </a:r>
            <a:r>
              <a:rPr lang="it-IT" sz="1600" dirty="0" smtClean="0">
                <a:latin typeface="Arial Narrow" panose="020B0606020202030204" pitchFamily="34" charset="0"/>
              </a:rPr>
              <a:t>) </a:t>
            </a:r>
            <a:r>
              <a:rPr lang="it-IT" sz="1600" dirty="0" smtClean="0">
                <a:latin typeface="Arial Narrow" panose="020B0606020202030204" pitchFamily="34" charset="0"/>
              </a:rPr>
              <a:t>N</a:t>
            </a:r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latin typeface="Arial Narrow" panose="020B0606020202030204" pitchFamily="34" charset="0"/>
              </a:rPr>
              <a:t>24</a:t>
            </a:r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 - </a:t>
            </a:r>
            <a:r>
              <a:rPr lang="it-IT" sz="1600" dirty="0">
                <a:latin typeface="Arial Narrow" panose="020B0606020202030204" pitchFamily="34" charset="0"/>
              </a:rPr>
              <a:t>supporti fibre </a:t>
            </a:r>
            <a:r>
              <a:rPr lang="it-IT" sz="1600" dirty="0" smtClean="0">
                <a:latin typeface="Arial Narrow" panose="020B0606020202030204" pitchFamily="34" charset="0"/>
              </a:rPr>
              <a:t>ottiche </a:t>
            </a:r>
            <a:r>
              <a:rPr lang="it-IT" sz="1600" dirty="0" smtClean="0">
                <a:latin typeface="Arial Narrow" panose="020B0606020202030204" pitchFamily="34" charset="0"/>
              </a:rPr>
              <a:t>N 6</a:t>
            </a:r>
            <a:r>
              <a:rPr lang="it-IT" sz="1600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latin typeface="Arial Narrow" panose="020B0606020202030204" pitchFamily="34" charset="0"/>
              </a:rPr>
              <a:t>          - coprifori Electronic Panel N 10</a:t>
            </a:r>
            <a:endParaRPr lang="it-IT" sz="1600" dirty="0">
              <a:latin typeface="Arial Narrow" panose="020B0606020202030204" pitchFamily="34" charset="0"/>
            </a:endParaRP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 - </a:t>
            </a:r>
            <a:r>
              <a:rPr lang="it-IT" sz="1600" dirty="0">
                <a:latin typeface="Arial Narrow" panose="020B0606020202030204" pitchFamily="34" charset="0"/>
              </a:rPr>
              <a:t>cappellotti per regolazione specchi sferici </a:t>
            </a:r>
            <a:r>
              <a:rPr lang="it-IT" sz="1600" dirty="0" smtClean="0">
                <a:latin typeface="Arial Narrow" panose="020B0606020202030204" pitchFamily="34" charset="0"/>
              </a:rPr>
              <a:t>N. 35 pezzi</a:t>
            </a:r>
            <a:endParaRPr lang="it-IT" sz="1600" dirty="0">
              <a:latin typeface="Arial Narrow" panose="020B0606020202030204" pitchFamily="34" charset="0"/>
            </a:endParaRPr>
          </a:p>
          <a:p>
            <a:endParaRPr lang="it-IT" sz="1600" dirty="0" smtClean="0">
              <a:latin typeface="Arial Narrow" panose="020B0606020202030204" pitchFamily="34" charset="0"/>
            </a:endParaRPr>
          </a:p>
          <a:p>
            <a:r>
              <a:rPr lang="it-IT" sz="1600" b="1" i="1" dirty="0" smtClean="0">
                <a:latin typeface="Arial Narrow" panose="020B0606020202030204" pitchFamily="34" charset="0"/>
              </a:rPr>
              <a:t>3</a:t>
            </a:r>
            <a:r>
              <a:rPr lang="it-IT" sz="1600" b="1" i="1" dirty="0">
                <a:latin typeface="Arial Narrow" panose="020B0606020202030204" pitchFamily="34" charset="0"/>
              </a:rPr>
              <a:t>) </a:t>
            </a:r>
            <a:r>
              <a:rPr lang="it-IT" sz="1600" b="1" i="1" dirty="0" smtClean="0">
                <a:latin typeface="Arial Narrow" panose="020B0606020202030204" pitchFamily="34" charset="0"/>
              </a:rPr>
              <a:t>Progettazione (Dario Orecchini): 3 </a:t>
            </a:r>
            <a:r>
              <a:rPr lang="it-IT" sz="1600" b="1" i="1" dirty="0">
                <a:latin typeface="Arial Narrow" panose="020B0606020202030204" pitchFamily="34" charset="0"/>
              </a:rPr>
              <a:t>mesi/u</a:t>
            </a: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- test per definizione nuova procedura tenuta delle </a:t>
            </a:r>
            <a:r>
              <a:rPr lang="it-IT" sz="1600" dirty="0">
                <a:latin typeface="Arial Narrow" panose="020B0606020202030204" pitchFamily="34" charset="0"/>
              </a:rPr>
              <a:t>schede di elettronica</a:t>
            </a:r>
          </a:p>
          <a:p>
            <a:r>
              <a:rPr lang="it-IT" sz="1600" dirty="0" smtClean="0">
                <a:latin typeface="Arial Narrow" panose="020B0606020202030204" pitchFamily="34" charset="0"/>
              </a:rPr>
              <a:t>          - progettazione dei tool per la procedura di </a:t>
            </a:r>
            <a:r>
              <a:rPr lang="it-IT" sz="1600" dirty="0">
                <a:latin typeface="Arial Narrow" panose="020B0606020202030204" pitchFamily="34" charset="0"/>
              </a:rPr>
              <a:t>installazione del pannello di </a:t>
            </a:r>
            <a:r>
              <a:rPr lang="it-IT" sz="1600" dirty="0" smtClean="0">
                <a:latin typeface="Arial Narrow" panose="020B0606020202030204" pitchFamily="34" charset="0"/>
              </a:rPr>
              <a:t>elettronica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 </a:t>
            </a:r>
            <a:r>
              <a:rPr lang="it-IT" sz="1600" dirty="0" smtClean="0">
                <a:latin typeface="Arial Narrow" panose="020B0606020202030204" pitchFamily="34" charset="0"/>
              </a:rPr>
              <a:t>         - inizio fase assemblaggio </a:t>
            </a:r>
            <a:r>
              <a:rPr lang="it-IT" sz="1600" dirty="0">
                <a:latin typeface="Arial Narrow" panose="020B0606020202030204" pitchFamily="34" charset="0"/>
              </a:rPr>
              <a:t>del RICH al JLab</a:t>
            </a:r>
            <a:endParaRPr lang="en-US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0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555</Words>
  <Application>Microsoft Office PowerPoint</Application>
  <PresentationFormat>Widescreen</PresentationFormat>
  <Paragraphs>97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Orecchini Dario</dc:creator>
  <cp:lastModifiedBy>Orecchini Dario</cp:lastModifiedBy>
  <cp:revision>61</cp:revision>
  <dcterms:created xsi:type="dcterms:W3CDTF">2020-12-02T08:00:36Z</dcterms:created>
  <dcterms:modified xsi:type="dcterms:W3CDTF">2021-06-09T07:04:07Z</dcterms:modified>
</cp:coreProperties>
</file>