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1A6F6-9F5D-4C31-A51D-F93DCE48CD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210B21A-705C-423E-B037-76B5C8BFE61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 smtClean="0"/>
            <a:t>Analisi delle informazioni preliminari fornite dal responsabile dell’esperimento ;</a:t>
          </a:r>
          <a:endParaRPr lang="en-US" dirty="0"/>
        </a:p>
      </dgm:t>
    </dgm:pt>
    <dgm:pt modelId="{D8476182-70DB-4F27-9B4E-3B5A340410ED}" type="parTrans" cxnId="{07E32629-3D3E-4B42-ACCB-5B3410721FE8}">
      <dgm:prSet/>
      <dgm:spPr/>
      <dgm:t>
        <a:bodyPr/>
        <a:lstStyle/>
        <a:p>
          <a:endParaRPr lang="it-IT"/>
        </a:p>
      </dgm:t>
    </dgm:pt>
    <dgm:pt modelId="{AEF5C44D-5FBD-4027-A4D8-5D45A84F93FD}" type="sibTrans" cxnId="{07E32629-3D3E-4B42-ACCB-5B3410721FE8}">
      <dgm:prSet/>
      <dgm:spPr/>
      <dgm:t>
        <a:bodyPr/>
        <a:lstStyle/>
        <a:p>
          <a:endParaRPr lang="it-IT"/>
        </a:p>
      </dgm:t>
    </dgm:pt>
    <dgm:pt modelId="{088221EA-7BA2-42AE-AE29-B1B50E68882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 smtClean="0"/>
            <a:t>Sviluppo preliminare di un layout indicativo dei componenti del rivelatore impilati secondo un ordine preciso ;</a:t>
          </a:r>
          <a:endParaRPr lang="en-US" dirty="0"/>
        </a:p>
      </dgm:t>
    </dgm:pt>
    <dgm:pt modelId="{D353C685-AAC0-428D-99BB-C2AC9DEF6444}" type="parTrans" cxnId="{D5A29000-F185-4502-B930-07468C65A6B2}">
      <dgm:prSet/>
      <dgm:spPr/>
      <dgm:t>
        <a:bodyPr/>
        <a:lstStyle/>
        <a:p>
          <a:endParaRPr lang="it-IT"/>
        </a:p>
      </dgm:t>
    </dgm:pt>
    <dgm:pt modelId="{6ABC3F5D-43E2-4086-998B-6EB6CF21BF34}" type="sibTrans" cxnId="{D5A29000-F185-4502-B930-07468C65A6B2}">
      <dgm:prSet/>
      <dgm:spPr/>
      <dgm:t>
        <a:bodyPr/>
        <a:lstStyle/>
        <a:p>
          <a:endParaRPr lang="it-IT"/>
        </a:p>
      </dgm:t>
    </dgm:pt>
    <dgm:pt modelId="{42837993-2858-41A4-95E8-49D91DA8DCC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 smtClean="0"/>
            <a:t>Analisi di ulteriori specifiche pervenute e sviluppo del case contenente il pacchetto rivelatore , ottimizzazione con opportuni scarichi per evitare formazioni di sacche di aria indesiderate;</a:t>
          </a:r>
          <a:endParaRPr lang="en-US" dirty="0"/>
        </a:p>
      </dgm:t>
    </dgm:pt>
    <dgm:pt modelId="{61AF2E26-0B67-4CE4-B195-10BC9BC492DE}" type="parTrans" cxnId="{5A8E1A99-7894-4A04-AE5B-A90871BE33CC}">
      <dgm:prSet/>
      <dgm:spPr/>
      <dgm:t>
        <a:bodyPr/>
        <a:lstStyle/>
        <a:p>
          <a:endParaRPr lang="it-IT"/>
        </a:p>
      </dgm:t>
    </dgm:pt>
    <dgm:pt modelId="{DB74ED54-29DF-4BFE-900C-526FF85517AB}" type="sibTrans" cxnId="{5A8E1A99-7894-4A04-AE5B-A90871BE33CC}">
      <dgm:prSet/>
      <dgm:spPr/>
      <dgm:t>
        <a:bodyPr/>
        <a:lstStyle/>
        <a:p>
          <a:endParaRPr lang="it-IT"/>
        </a:p>
      </dgm:t>
    </dgm:pt>
    <dgm:pt modelId="{5EE3FCDC-ED4F-4B05-9F33-F5307DF5771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dirty="0" smtClean="0"/>
            <a:t>Sviluppo del sistema di fissaggio separato prevedendo la possibilità di montaggio al di fuori della camera da vuoto, realizzazione di un sistema indipendente per fissare il radiatore.</a:t>
          </a:r>
          <a:endParaRPr lang="en-US" dirty="0"/>
        </a:p>
      </dgm:t>
    </dgm:pt>
    <dgm:pt modelId="{FB129646-6879-407B-ACD6-244568DC1033}" type="parTrans" cxnId="{A1A3875F-4A2A-4FBE-AF71-B0525608A08E}">
      <dgm:prSet/>
      <dgm:spPr/>
      <dgm:t>
        <a:bodyPr/>
        <a:lstStyle/>
        <a:p>
          <a:endParaRPr lang="it-IT"/>
        </a:p>
      </dgm:t>
    </dgm:pt>
    <dgm:pt modelId="{4A4FD4ED-4670-4CE9-9C5F-3C205914E9DA}" type="sibTrans" cxnId="{A1A3875F-4A2A-4FBE-AF71-B0525608A08E}">
      <dgm:prSet/>
      <dgm:spPr/>
      <dgm:t>
        <a:bodyPr/>
        <a:lstStyle/>
        <a:p>
          <a:endParaRPr lang="it-IT"/>
        </a:p>
      </dgm:t>
    </dgm:pt>
    <dgm:pt modelId="{AFD2A5FA-F1D7-4F4D-9141-1882D47AB427}" type="pres">
      <dgm:prSet presAssocID="{B5B1A6F6-9F5D-4C31-A51D-F93DCE48CD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D6D31E3-86B5-40A5-9CE8-409F63F0174F}" type="pres">
      <dgm:prSet presAssocID="{3210B21A-705C-423E-B037-76B5C8BFE6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8DF6DE-5E90-474B-BADB-059F666B09F7}" type="pres">
      <dgm:prSet presAssocID="{AEF5C44D-5FBD-4027-A4D8-5D45A84F93FD}" presName="spacer" presStyleCnt="0"/>
      <dgm:spPr/>
    </dgm:pt>
    <dgm:pt modelId="{759FFA9F-78DB-4668-93DB-B0D081BBF914}" type="pres">
      <dgm:prSet presAssocID="{088221EA-7BA2-42AE-AE29-B1B50E6888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F6E20E-D6F5-496C-8FA2-22E8110124C8}" type="pres">
      <dgm:prSet presAssocID="{6ABC3F5D-43E2-4086-998B-6EB6CF21BF34}" presName="spacer" presStyleCnt="0"/>
      <dgm:spPr/>
    </dgm:pt>
    <dgm:pt modelId="{76AB2298-DFA8-4C41-856B-15A22B04CC63}" type="pres">
      <dgm:prSet presAssocID="{42837993-2858-41A4-95E8-49D91DA8DC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77998A-3FEE-4852-AE1C-0F86B321ECF8}" type="pres">
      <dgm:prSet presAssocID="{DB74ED54-29DF-4BFE-900C-526FF85517AB}" presName="spacer" presStyleCnt="0"/>
      <dgm:spPr/>
    </dgm:pt>
    <dgm:pt modelId="{8D2EB5EB-EE28-45EE-9884-EBD5AB42A3E1}" type="pres">
      <dgm:prSet presAssocID="{5EE3FCDC-ED4F-4B05-9F33-F5307DF577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8E1A99-7894-4A04-AE5B-A90871BE33CC}" srcId="{B5B1A6F6-9F5D-4C31-A51D-F93DCE48CD93}" destId="{42837993-2858-41A4-95E8-49D91DA8DCCC}" srcOrd="2" destOrd="0" parTransId="{61AF2E26-0B67-4CE4-B195-10BC9BC492DE}" sibTransId="{DB74ED54-29DF-4BFE-900C-526FF85517AB}"/>
    <dgm:cxn modelId="{07E32629-3D3E-4B42-ACCB-5B3410721FE8}" srcId="{B5B1A6F6-9F5D-4C31-A51D-F93DCE48CD93}" destId="{3210B21A-705C-423E-B037-76B5C8BFE61E}" srcOrd="0" destOrd="0" parTransId="{D8476182-70DB-4F27-9B4E-3B5A340410ED}" sibTransId="{AEF5C44D-5FBD-4027-A4D8-5D45A84F93FD}"/>
    <dgm:cxn modelId="{B6F9A222-8FCF-423A-AE16-18B257888D9C}" type="presOf" srcId="{088221EA-7BA2-42AE-AE29-B1B50E688826}" destId="{759FFA9F-78DB-4668-93DB-B0D081BBF914}" srcOrd="0" destOrd="0" presId="urn:microsoft.com/office/officeart/2005/8/layout/vList2"/>
    <dgm:cxn modelId="{A1A3875F-4A2A-4FBE-AF71-B0525608A08E}" srcId="{B5B1A6F6-9F5D-4C31-A51D-F93DCE48CD93}" destId="{5EE3FCDC-ED4F-4B05-9F33-F5307DF57711}" srcOrd="3" destOrd="0" parTransId="{FB129646-6879-407B-ACD6-244568DC1033}" sibTransId="{4A4FD4ED-4670-4CE9-9C5F-3C205914E9DA}"/>
    <dgm:cxn modelId="{6709C7EE-20E1-4BEF-867B-F6EB447B5210}" type="presOf" srcId="{3210B21A-705C-423E-B037-76B5C8BFE61E}" destId="{FD6D31E3-86B5-40A5-9CE8-409F63F0174F}" srcOrd="0" destOrd="0" presId="urn:microsoft.com/office/officeart/2005/8/layout/vList2"/>
    <dgm:cxn modelId="{D5A29000-F185-4502-B930-07468C65A6B2}" srcId="{B5B1A6F6-9F5D-4C31-A51D-F93DCE48CD93}" destId="{088221EA-7BA2-42AE-AE29-B1B50E688826}" srcOrd="1" destOrd="0" parTransId="{D353C685-AAC0-428D-99BB-C2AC9DEF6444}" sibTransId="{6ABC3F5D-43E2-4086-998B-6EB6CF21BF34}"/>
    <dgm:cxn modelId="{1EEDB63F-F2DF-4288-8B02-C0E372219D7B}" type="presOf" srcId="{5EE3FCDC-ED4F-4B05-9F33-F5307DF57711}" destId="{8D2EB5EB-EE28-45EE-9884-EBD5AB42A3E1}" srcOrd="0" destOrd="0" presId="urn:microsoft.com/office/officeart/2005/8/layout/vList2"/>
    <dgm:cxn modelId="{BA1E34A6-8DED-4EB5-B602-DD5CECB8E65E}" type="presOf" srcId="{B5B1A6F6-9F5D-4C31-A51D-F93DCE48CD93}" destId="{AFD2A5FA-F1D7-4F4D-9141-1882D47AB427}" srcOrd="0" destOrd="0" presId="urn:microsoft.com/office/officeart/2005/8/layout/vList2"/>
    <dgm:cxn modelId="{EDDF5E64-950F-4785-84FE-7BE06B9A3B0E}" type="presOf" srcId="{42837993-2858-41A4-95E8-49D91DA8DCCC}" destId="{76AB2298-DFA8-4C41-856B-15A22B04CC63}" srcOrd="0" destOrd="0" presId="urn:microsoft.com/office/officeart/2005/8/layout/vList2"/>
    <dgm:cxn modelId="{6F648877-AF5A-428B-8A9D-663AF59E6A22}" type="presParOf" srcId="{AFD2A5FA-F1D7-4F4D-9141-1882D47AB427}" destId="{FD6D31E3-86B5-40A5-9CE8-409F63F0174F}" srcOrd="0" destOrd="0" presId="urn:microsoft.com/office/officeart/2005/8/layout/vList2"/>
    <dgm:cxn modelId="{7F173179-5F71-47A8-9438-D254CB82B5DA}" type="presParOf" srcId="{AFD2A5FA-F1D7-4F4D-9141-1882D47AB427}" destId="{648DF6DE-5E90-474B-BADB-059F666B09F7}" srcOrd="1" destOrd="0" presId="urn:microsoft.com/office/officeart/2005/8/layout/vList2"/>
    <dgm:cxn modelId="{C10CB504-F9D9-4502-966B-4FDC174B5BD3}" type="presParOf" srcId="{AFD2A5FA-F1D7-4F4D-9141-1882D47AB427}" destId="{759FFA9F-78DB-4668-93DB-B0D081BBF914}" srcOrd="2" destOrd="0" presId="urn:microsoft.com/office/officeart/2005/8/layout/vList2"/>
    <dgm:cxn modelId="{CD8BBD40-11F0-4756-9E9C-8B5A5F0CD066}" type="presParOf" srcId="{AFD2A5FA-F1D7-4F4D-9141-1882D47AB427}" destId="{77F6E20E-D6F5-496C-8FA2-22E8110124C8}" srcOrd="3" destOrd="0" presId="urn:microsoft.com/office/officeart/2005/8/layout/vList2"/>
    <dgm:cxn modelId="{7921C4F8-6DB8-4B71-90E5-5F87A58A8B09}" type="presParOf" srcId="{AFD2A5FA-F1D7-4F4D-9141-1882D47AB427}" destId="{76AB2298-DFA8-4C41-856B-15A22B04CC63}" srcOrd="4" destOrd="0" presId="urn:microsoft.com/office/officeart/2005/8/layout/vList2"/>
    <dgm:cxn modelId="{FF224653-6701-4B1C-9CCC-3830CB96431C}" type="presParOf" srcId="{AFD2A5FA-F1D7-4F4D-9141-1882D47AB427}" destId="{5477998A-3FEE-4852-AE1C-0F86B321ECF8}" srcOrd="5" destOrd="0" presId="urn:microsoft.com/office/officeart/2005/8/layout/vList2"/>
    <dgm:cxn modelId="{F3919BE4-55CB-4FA5-B9BC-B71DDEABD567}" type="presParOf" srcId="{AFD2A5FA-F1D7-4F4D-9141-1882D47AB427}" destId="{8D2EB5EB-EE28-45EE-9884-EBD5AB42A3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9D045-333B-4E25-9965-2DE176BFCB8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E6CC753-491F-4C33-BD9F-C26C5E829AE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1600" dirty="0" smtClean="0"/>
            <a:t>Sviluppo </a:t>
          </a:r>
          <a:r>
            <a:rPr lang="it-IT" sz="1800" dirty="0" smtClean="0"/>
            <a:t>del</a:t>
          </a:r>
          <a:r>
            <a:rPr lang="it-IT" sz="1600" dirty="0" smtClean="0"/>
            <a:t> sistema di ancoraggio sulla flangia da vuoto composto da tre punti di ancoraggio a 120 ° con altezza regolabile attraverso dadi posizionati sulla filettatura ;</a:t>
          </a:r>
          <a:endParaRPr lang="en-US" sz="1600" dirty="0"/>
        </a:p>
      </dgm:t>
    </dgm:pt>
    <dgm:pt modelId="{C77128CD-1965-4D36-9077-4685300C2758}" type="parTrans" cxnId="{C99AEF2E-78FB-487C-A865-EA9D3702F7C9}">
      <dgm:prSet/>
      <dgm:spPr/>
      <dgm:t>
        <a:bodyPr/>
        <a:lstStyle/>
        <a:p>
          <a:endParaRPr lang="it-IT"/>
        </a:p>
      </dgm:t>
    </dgm:pt>
    <dgm:pt modelId="{B3E7353F-FB6C-4412-A205-F256225EF087}" type="sibTrans" cxnId="{C99AEF2E-78FB-487C-A865-EA9D3702F7C9}">
      <dgm:prSet/>
      <dgm:spPr/>
      <dgm:t>
        <a:bodyPr/>
        <a:lstStyle/>
        <a:p>
          <a:endParaRPr lang="it-IT"/>
        </a:p>
      </dgm:t>
    </dgm:pt>
    <dgm:pt modelId="{047F645C-8D1C-40BB-A2EF-E8F562BB6F3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1800" dirty="0" smtClean="0"/>
            <a:t>Progettazione della flangia di base con tre fori per i passanti da vuoto altri fori per l’ancoraggio del rivelatore e una parete sottile al centro ;</a:t>
          </a:r>
          <a:endParaRPr lang="en-US" sz="1800" dirty="0"/>
        </a:p>
      </dgm:t>
    </dgm:pt>
    <dgm:pt modelId="{2EBCDCA8-E2E3-4057-8891-2E1553A271AC}" type="parTrans" cxnId="{CCA94D86-405F-4331-889D-A1B6ABD8F81E}">
      <dgm:prSet/>
      <dgm:spPr/>
      <dgm:t>
        <a:bodyPr/>
        <a:lstStyle/>
        <a:p>
          <a:endParaRPr lang="it-IT"/>
        </a:p>
      </dgm:t>
    </dgm:pt>
    <dgm:pt modelId="{6B5498A7-D760-493E-8631-895F1DFFEC49}" type="sibTrans" cxnId="{CCA94D86-405F-4331-889D-A1B6ABD8F81E}">
      <dgm:prSet/>
      <dgm:spPr/>
      <dgm:t>
        <a:bodyPr/>
        <a:lstStyle/>
        <a:p>
          <a:endParaRPr lang="it-IT"/>
        </a:p>
      </dgm:t>
    </dgm:pt>
    <dgm:pt modelId="{69E137DC-E419-4CAB-BF12-BC5AE7BE62A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it-IT" sz="1800" dirty="0" smtClean="0"/>
            <a:t>Riduzione della minima distanza tra i pin inseriti sugli anelli e i collegamenti dei passanti da vuoto</a:t>
          </a:r>
          <a:endParaRPr lang="en-US" sz="1800" dirty="0"/>
        </a:p>
      </dgm:t>
    </dgm:pt>
    <dgm:pt modelId="{191F7B2D-ECF0-4083-B45E-8F2E7BA32CA8}" type="parTrans" cxnId="{578228A8-51FB-4548-BEFA-B5C6F79115B8}">
      <dgm:prSet/>
      <dgm:spPr/>
      <dgm:t>
        <a:bodyPr/>
        <a:lstStyle/>
        <a:p>
          <a:endParaRPr lang="it-IT"/>
        </a:p>
      </dgm:t>
    </dgm:pt>
    <dgm:pt modelId="{2CDFE394-B7A9-4B97-AB68-53EE7C5DC1F3}" type="sibTrans" cxnId="{578228A8-51FB-4548-BEFA-B5C6F79115B8}">
      <dgm:prSet/>
      <dgm:spPr/>
      <dgm:t>
        <a:bodyPr/>
        <a:lstStyle/>
        <a:p>
          <a:endParaRPr lang="it-IT"/>
        </a:p>
      </dgm:t>
    </dgm:pt>
    <dgm:pt modelId="{2EE94BA7-5269-4D7C-AC2E-50D44EC04E77}" type="pres">
      <dgm:prSet presAssocID="{D069D045-333B-4E25-9965-2DE176BFCB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91B127-1FCC-47C5-AA11-08027FAD3D02}" type="pres">
      <dgm:prSet presAssocID="{1E6CC753-491F-4C33-BD9F-C26C5E829AEB}" presName="parentText" presStyleLbl="node1" presStyleIdx="0" presStyleCnt="3" custLinFactY="-53901" custLinFactNeighborX="-9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DF5D11-044E-4F21-A937-141AF6E84134}" type="pres">
      <dgm:prSet presAssocID="{B3E7353F-FB6C-4412-A205-F256225EF087}" presName="spacer" presStyleCnt="0"/>
      <dgm:spPr/>
    </dgm:pt>
    <dgm:pt modelId="{4F20DCAF-CD96-4623-908E-141699CD0E2E}" type="pres">
      <dgm:prSet presAssocID="{047F645C-8D1C-40BB-A2EF-E8F562BB6F3F}" presName="parentText" presStyleLbl="node1" presStyleIdx="1" presStyleCnt="3" custLinFactY="-13898" custLinFactNeighborX="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3C59F6-F56D-4A5A-A992-6F79D28180FB}" type="pres">
      <dgm:prSet presAssocID="{6B5498A7-D760-493E-8631-895F1DFFEC49}" presName="spacer" presStyleCnt="0"/>
      <dgm:spPr/>
    </dgm:pt>
    <dgm:pt modelId="{844B39E0-F317-4F45-8C3E-403057E9C117}" type="pres">
      <dgm:prSet presAssocID="{69E137DC-E419-4CAB-BF12-BC5AE7BE62A7}" presName="parentText" presStyleLbl="node1" presStyleIdx="2" presStyleCnt="3" custLinFactNeighborY="877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2407A3-A587-438F-84EA-02EA5595D590}" type="presOf" srcId="{D069D045-333B-4E25-9965-2DE176BFCB88}" destId="{2EE94BA7-5269-4D7C-AC2E-50D44EC04E77}" srcOrd="0" destOrd="0" presId="urn:microsoft.com/office/officeart/2005/8/layout/vList2"/>
    <dgm:cxn modelId="{DE27A53C-5CB8-4FC6-86DE-B5091BBAA17F}" type="presOf" srcId="{69E137DC-E419-4CAB-BF12-BC5AE7BE62A7}" destId="{844B39E0-F317-4F45-8C3E-403057E9C117}" srcOrd="0" destOrd="0" presId="urn:microsoft.com/office/officeart/2005/8/layout/vList2"/>
    <dgm:cxn modelId="{CCA94D86-405F-4331-889D-A1B6ABD8F81E}" srcId="{D069D045-333B-4E25-9965-2DE176BFCB88}" destId="{047F645C-8D1C-40BB-A2EF-E8F562BB6F3F}" srcOrd="1" destOrd="0" parTransId="{2EBCDCA8-E2E3-4057-8891-2E1553A271AC}" sibTransId="{6B5498A7-D760-493E-8631-895F1DFFEC49}"/>
    <dgm:cxn modelId="{C99AEF2E-78FB-487C-A865-EA9D3702F7C9}" srcId="{D069D045-333B-4E25-9965-2DE176BFCB88}" destId="{1E6CC753-491F-4C33-BD9F-C26C5E829AEB}" srcOrd="0" destOrd="0" parTransId="{C77128CD-1965-4D36-9077-4685300C2758}" sibTransId="{B3E7353F-FB6C-4412-A205-F256225EF087}"/>
    <dgm:cxn modelId="{3308D95C-0F4A-4D74-96FE-B49D4DC5BC98}" type="presOf" srcId="{1E6CC753-491F-4C33-BD9F-C26C5E829AEB}" destId="{3591B127-1FCC-47C5-AA11-08027FAD3D02}" srcOrd="0" destOrd="0" presId="urn:microsoft.com/office/officeart/2005/8/layout/vList2"/>
    <dgm:cxn modelId="{4BE046CE-EB09-4EF6-B5BC-DA8000FEEAE5}" type="presOf" srcId="{047F645C-8D1C-40BB-A2EF-E8F562BB6F3F}" destId="{4F20DCAF-CD96-4623-908E-141699CD0E2E}" srcOrd="0" destOrd="0" presId="urn:microsoft.com/office/officeart/2005/8/layout/vList2"/>
    <dgm:cxn modelId="{578228A8-51FB-4548-BEFA-B5C6F79115B8}" srcId="{D069D045-333B-4E25-9965-2DE176BFCB88}" destId="{69E137DC-E419-4CAB-BF12-BC5AE7BE62A7}" srcOrd="2" destOrd="0" parTransId="{191F7B2D-ECF0-4083-B45E-8F2E7BA32CA8}" sibTransId="{2CDFE394-B7A9-4B97-AB68-53EE7C5DC1F3}"/>
    <dgm:cxn modelId="{61E4DB88-9C88-4008-B9C1-A0DAF7002C83}" type="presParOf" srcId="{2EE94BA7-5269-4D7C-AC2E-50D44EC04E77}" destId="{3591B127-1FCC-47C5-AA11-08027FAD3D02}" srcOrd="0" destOrd="0" presId="urn:microsoft.com/office/officeart/2005/8/layout/vList2"/>
    <dgm:cxn modelId="{5439B62A-9C35-495F-AEB8-A1189850DACF}" type="presParOf" srcId="{2EE94BA7-5269-4D7C-AC2E-50D44EC04E77}" destId="{10DF5D11-044E-4F21-A937-141AF6E84134}" srcOrd="1" destOrd="0" presId="urn:microsoft.com/office/officeart/2005/8/layout/vList2"/>
    <dgm:cxn modelId="{21206EDD-61D2-4C1E-A55E-CDBA04F591C4}" type="presParOf" srcId="{2EE94BA7-5269-4D7C-AC2E-50D44EC04E77}" destId="{4F20DCAF-CD96-4623-908E-141699CD0E2E}" srcOrd="2" destOrd="0" presId="urn:microsoft.com/office/officeart/2005/8/layout/vList2"/>
    <dgm:cxn modelId="{B50BB2E6-143C-483D-B786-876D150D624D}" type="presParOf" srcId="{2EE94BA7-5269-4D7C-AC2E-50D44EC04E77}" destId="{573C59F6-F56D-4A5A-A992-6F79D28180FB}" srcOrd="3" destOrd="0" presId="urn:microsoft.com/office/officeart/2005/8/layout/vList2"/>
    <dgm:cxn modelId="{978DF3D9-BD51-4749-8C5F-0D251266DAEE}" type="presParOf" srcId="{2EE94BA7-5269-4D7C-AC2E-50D44EC04E77}" destId="{844B39E0-F317-4F45-8C3E-403057E9C1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31E3-86B5-40A5-9CE8-409F63F0174F}">
      <dsp:nvSpPr>
        <dsp:cNvPr id="0" name=""/>
        <dsp:cNvSpPr/>
      </dsp:nvSpPr>
      <dsp:spPr>
        <a:xfrm>
          <a:off x="0" y="50775"/>
          <a:ext cx="6400800" cy="1218456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Analisi delle informazioni preliminari fornite dal responsabile dell’esperimento ;</a:t>
          </a:r>
          <a:endParaRPr lang="en-US" sz="1700" kern="1200" dirty="0"/>
        </a:p>
      </dsp:txBody>
      <dsp:txXfrm>
        <a:off x="59480" y="110255"/>
        <a:ext cx="6281840" cy="1099496"/>
      </dsp:txXfrm>
    </dsp:sp>
    <dsp:sp modelId="{759FFA9F-78DB-4668-93DB-B0D081BBF914}">
      <dsp:nvSpPr>
        <dsp:cNvPr id="0" name=""/>
        <dsp:cNvSpPr/>
      </dsp:nvSpPr>
      <dsp:spPr>
        <a:xfrm>
          <a:off x="0" y="1318192"/>
          <a:ext cx="6400800" cy="1218456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Sviluppo preliminare di un layout indicativo dei componenti del rivelatore impilati secondo un ordine preciso ;</a:t>
          </a:r>
          <a:endParaRPr lang="en-US" sz="1700" kern="1200" dirty="0"/>
        </a:p>
      </dsp:txBody>
      <dsp:txXfrm>
        <a:off x="59480" y="1377672"/>
        <a:ext cx="6281840" cy="1099496"/>
      </dsp:txXfrm>
    </dsp:sp>
    <dsp:sp modelId="{76AB2298-DFA8-4C41-856B-15A22B04CC63}">
      <dsp:nvSpPr>
        <dsp:cNvPr id="0" name=""/>
        <dsp:cNvSpPr/>
      </dsp:nvSpPr>
      <dsp:spPr>
        <a:xfrm>
          <a:off x="0" y="2585609"/>
          <a:ext cx="6400800" cy="1218456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Analisi di ulteriori specifiche pervenute e sviluppo del case contenente il pacchetto rivelatore , ottimizzazione con opportuni scarichi per evitare formazioni di sacche di aria indesiderate;</a:t>
          </a:r>
          <a:endParaRPr lang="en-US" sz="1700" kern="1200" dirty="0"/>
        </a:p>
      </dsp:txBody>
      <dsp:txXfrm>
        <a:off x="59480" y="2645089"/>
        <a:ext cx="6281840" cy="1099496"/>
      </dsp:txXfrm>
    </dsp:sp>
    <dsp:sp modelId="{8D2EB5EB-EE28-45EE-9884-EBD5AB42A3E1}">
      <dsp:nvSpPr>
        <dsp:cNvPr id="0" name=""/>
        <dsp:cNvSpPr/>
      </dsp:nvSpPr>
      <dsp:spPr>
        <a:xfrm>
          <a:off x="0" y="3853025"/>
          <a:ext cx="6400800" cy="1218456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Sviluppo del sistema di fissaggio separato prevedendo la possibilità di montaggio al di fuori della camera da vuoto, realizzazione di un sistema indipendente per fissare il radiatore.</a:t>
          </a:r>
          <a:endParaRPr lang="en-US" sz="1700" kern="1200" dirty="0"/>
        </a:p>
      </dsp:txBody>
      <dsp:txXfrm>
        <a:off x="59480" y="3912505"/>
        <a:ext cx="6281840" cy="109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1B127-1FCC-47C5-AA11-08027FAD3D02}">
      <dsp:nvSpPr>
        <dsp:cNvPr id="0" name=""/>
        <dsp:cNvSpPr/>
      </dsp:nvSpPr>
      <dsp:spPr>
        <a:xfrm>
          <a:off x="0" y="0"/>
          <a:ext cx="6161650" cy="1216800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Sviluppo </a:t>
          </a:r>
          <a:r>
            <a:rPr lang="it-IT" sz="1800" kern="1200" dirty="0" smtClean="0"/>
            <a:t>del</a:t>
          </a:r>
          <a:r>
            <a:rPr lang="it-IT" sz="1600" kern="1200" dirty="0" smtClean="0"/>
            <a:t> sistema di ancoraggio sulla flangia da vuoto composto da tre punti di ancoraggio a 120 ° con altezza regolabile attraverso dadi posizionati sulla filettatura ;</a:t>
          </a:r>
          <a:endParaRPr lang="en-US" sz="1600" kern="1200" dirty="0"/>
        </a:p>
      </dsp:txBody>
      <dsp:txXfrm>
        <a:off x="59399" y="59399"/>
        <a:ext cx="6042852" cy="1098002"/>
      </dsp:txXfrm>
    </dsp:sp>
    <dsp:sp modelId="{4F20DCAF-CD96-4623-908E-141699CD0E2E}">
      <dsp:nvSpPr>
        <dsp:cNvPr id="0" name=""/>
        <dsp:cNvSpPr/>
      </dsp:nvSpPr>
      <dsp:spPr>
        <a:xfrm>
          <a:off x="0" y="1882669"/>
          <a:ext cx="6161650" cy="1216800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Progettazione della flangia di base con tre fori per i passanti da vuoto altri fori per l’ancoraggio del rivelatore e una parete sottile al centro ;</a:t>
          </a:r>
          <a:endParaRPr lang="en-US" sz="1800" kern="1200" dirty="0"/>
        </a:p>
      </dsp:txBody>
      <dsp:txXfrm>
        <a:off x="59399" y="1942068"/>
        <a:ext cx="6042852" cy="1098002"/>
      </dsp:txXfrm>
    </dsp:sp>
    <dsp:sp modelId="{844B39E0-F317-4F45-8C3E-403057E9C117}">
      <dsp:nvSpPr>
        <dsp:cNvPr id="0" name=""/>
        <dsp:cNvSpPr/>
      </dsp:nvSpPr>
      <dsp:spPr>
        <a:xfrm>
          <a:off x="0" y="3659408"/>
          <a:ext cx="6161650" cy="1216800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Riduzione della minima distanza tra i pin inseriti sugli anelli e i collegamenti dei passanti da vuoto</a:t>
          </a:r>
          <a:endParaRPr lang="en-US" sz="1800" kern="1200" dirty="0"/>
        </a:p>
      </dsp:txBody>
      <dsp:txXfrm>
        <a:off x="59399" y="3718807"/>
        <a:ext cx="604285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5000">
              <a:schemeClr val="tx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0194" y="410670"/>
            <a:ext cx="8001000" cy="875964"/>
          </a:xfrm>
        </p:spPr>
        <p:txBody>
          <a:bodyPr/>
          <a:lstStyle/>
          <a:p>
            <a:r>
              <a:rPr lang="it-IT" dirty="0" smtClean="0"/>
              <a:t>                      </a:t>
            </a:r>
            <a:r>
              <a:rPr lang="it-IT" dirty="0" err="1" smtClean="0"/>
              <a:t>llmcp</a:t>
            </a:r>
            <a:endParaRPr lang="en-US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67178972"/>
              </p:ext>
            </p:extLst>
          </p:nvPr>
        </p:nvGraphicFramePr>
        <p:xfrm>
          <a:off x="287702" y="1286634"/>
          <a:ext cx="6400800" cy="512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94" y="679731"/>
            <a:ext cx="2878037" cy="26749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18" y="3623755"/>
            <a:ext cx="2998073" cy="29866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2" y="410670"/>
            <a:ext cx="778724" cy="74183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7702" y="6487284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Croce Antonio CIF 09/06/2021</a:t>
            </a:r>
            <a:endParaRPr lang="en-US" sz="1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32" y="410670"/>
            <a:ext cx="1215181" cy="6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7" y="395903"/>
            <a:ext cx="773629" cy="736983"/>
          </a:xfrm>
        </p:spPr>
      </p:pic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967124645"/>
              </p:ext>
            </p:extLst>
          </p:nvPr>
        </p:nvGraphicFramePr>
        <p:xfrm>
          <a:off x="4714046" y="995321"/>
          <a:ext cx="6161651" cy="56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06" y="1335186"/>
            <a:ext cx="2656196" cy="22483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3859899"/>
            <a:ext cx="2777079" cy="263073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7397" y="6566970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Croce Antonio CIF 09/06/2021</a:t>
            </a:r>
            <a:endParaRPr lang="en-US" sz="1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7" y="349925"/>
            <a:ext cx="1070617" cy="5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4" y="412086"/>
            <a:ext cx="799111" cy="76125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962" y="130321"/>
            <a:ext cx="2190464" cy="22812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3" y="186788"/>
            <a:ext cx="1439905" cy="15518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73" y="147642"/>
            <a:ext cx="1434089" cy="16301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8289" y="1877733"/>
            <a:ext cx="7574868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Progettazione e adeguamento camera </a:t>
            </a:r>
            <a:r>
              <a:rPr lang="it-IT" dirty="0" smtClean="0"/>
              <a:t>da </a:t>
            </a:r>
            <a:r>
              <a:rPr lang="it-IT" dirty="0" smtClean="0"/>
              <a:t>vuoto con </a:t>
            </a:r>
            <a:r>
              <a:rPr lang="it-IT" dirty="0" smtClean="0"/>
              <a:t>flangia</a:t>
            </a:r>
          </a:p>
          <a:p>
            <a:r>
              <a:rPr lang="it-IT" dirty="0" smtClean="0"/>
              <a:t>     superiore </a:t>
            </a:r>
            <a:r>
              <a:rPr lang="it-IT" dirty="0" smtClean="0"/>
              <a:t>scaricata per </a:t>
            </a:r>
            <a:r>
              <a:rPr lang="it-IT" dirty="0" smtClean="0"/>
              <a:t>alloggiare </a:t>
            </a:r>
            <a:r>
              <a:rPr lang="it-IT" dirty="0" smtClean="0"/>
              <a:t>una CF60 con finestra;</a:t>
            </a:r>
          </a:p>
          <a:p>
            <a:endParaRPr lang="it-IT" dirty="0"/>
          </a:p>
          <a:p>
            <a:r>
              <a:rPr lang="it-IT" dirty="0" smtClean="0"/>
              <a:t>-   </a:t>
            </a:r>
            <a:r>
              <a:rPr lang="it-IT" dirty="0" smtClean="0"/>
              <a:t>Chiusura con tappi CF 40 sulle uscite laterali ;</a:t>
            </a:r>
          </a:p>
          <a:p>
            <a:endParaRPr lang="it-IT" dirty="0"/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Analisi </a:t>
            </a:r>
            <a:r>
              <a:rPr lang="it-IT" dirty="0" err="1" smtClean="0"/>
              <a:t>fem</a:t>
            </a:r>
            <a:r>
              <a:rPr lang="it-IT" dirty="0" smtClean="0"/>
              <a:t> della parete sottile sulla flangia </a:t>
            </a:r>
            <a:r>
              <a:rPr lang="it-IT" dirty="0" smtClean="0"/>
              <a:t>di </a:t>
            </a:r>
            <a:r>
              <a:rPr lang="it-IT" dirty="0" smtClean="0"/>
              <a:t>base considerando </a:t>
            </a:r>
          </a:p>
          <a:p>
            <a:r>
              <a:rPr lang="it-IT" dirty="0" smtClean="0"/>
              <a:t>    un diametro di 40 mm e </a:t>
            </a:r>
            <a:r>
              <a:rPr lang="it-IT" dirty="0" smtClean="0"/>
              <a:t>verificarla </a:t>
            </a:r>
            <a:r>
              <a:rPr lang="it-IT" dirty="0" smtClean="0"/>
              <a:t>secondo alluminio e acciaio </a:t>
            </a:r>
            <a:endParaRPr lang="it-IT" dirty="0" smtClean="0"/>
          </a:p>
          <a:p>
            <a:r>
              <a:rPr lang="it-IT" dirty="0" smtClean="0"/>
              <a:t>    calcolando </a:t>
            </a:r>
            <a:r>
              <a:rPr lang="it-IT" dirty="0" smtClean="0"/>
              <a:t>la tensione massima </a:t>
            </a:r>
            <a:r>
              <a:rPr lang="it-IT" dirty="0" smtClean="0"/>
              <a:t>e </a:t>
            </a:r>
            <a:r>
              <a:rPr lang="it-IT" dirty="0" smtClean="0"/>
              <a:t>la freccia ;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Verifica con i parametri di sicurezza di </a:t>
            </a:r>
            <a:r>
              <a:rPr lang="it-IT" dirty="0" smtClean="0"/>
              <a:t>quanto emerso </a:t>
            </a:r>
            <a:r>
              <a:rPr lang="it-IT" dirty="0" smtClean="0"/>
              <a:t>dallo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dirty="0" smtClean="0"/>
              <a:t>studio fatto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-    Prototipo realizzato in stampa 3D e assemblato.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1318" r="16109" b="9297"/>
          <a:stretch/>
        </p:blipFill>
        <p:spPr>
          <a:xfrm rot="5400000">
            <a:off x="9756773" y="1762639"/>
            <a:ext cx="2686560" cy="2141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r="12081"/>
          <a:stretch/>
        </p:blipFill>
        <p:spPr>
          <a:xfrm rot="5400000">
            <a:off x="8098919" y="4248361"/>
            <a:ext cx="2309810" cy="23859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6774" y="6533147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Croce Antonio CIF 09/06/2021</a:t>
            </a:r>
            <a:endParaRPr lang="en-US" sz="1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21" y="412086"/>
            <a:ext cx="1292774" cy="6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20887</TotalTime>
  <Words>246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Sezione</vt:lpstr>
      <vt:lpstr>                      llmcp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llmcp</dc:title>
  <dc:creator>croce</dc:creator>
  <cp:lastModifiedBy>croce</cp:lastModifiedBy>
  <cp:revision>26</cp:revision>
  <dcterms:created xsi:type="dcterms:W3CDTF">2021-05-25T06:14:29Z</dcterms:created>
  <dcterms:modified xsi:type="dcterms:W3CDTF">2021-06-09T10:03:09Z</dcterms:modified>
</cp:coreProperties>
</file>