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256" r:id="rId2"/>
    <p:sldId id="265" r:id="rId3"/>
    <p:sldId id="260" r:id="rId4"/>
    <p:sldId id="262" r:id="rId5"/>
    <p:sldId id="263" r:id="rId6"/>
    <p:sldId id="264" r:id="rId7"/>
    <p:sldId id="257" r:id="rId8"/>
    <p:sldId id="258" r:id="rId9"/>
    <p:sldId id="259" r:id="rId10"/>
    <p:sldId id="261"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35"/>
    <p:restoredTop sz="94654"/>
  </p:normalViewPr>
  <p:slideViewPr>
    <p:cSldViewPr snapToGrid="0" snapToObjects="1">
      <p:cViewPr varScale="1">
        <p:scale>
          <a:sx n="80" d="100"/>
          <a:sy n="80" d="100"/>
        </p:scale>
        <p:origin x="224" y="8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0AAD5-A882-B94F-9BE4-B2ED69C7176A}" type="datetimeFigureOut">
              <a:rPr lang="en-GB" smtClean="0"/>
              <a:t>20/05/2021</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7A03E-FE4B-A444-8CA3-B0CEC72F7788}" type="slidenum">
              <a:rPr lang="en-GB" smtClean="0"/>
              <a:t>‹N›</a:t>
            </a:fld>
            <a:endParaRPr lang="en-GB"/>
          </a:p>
        </p:txBody>
      </p:sp>
    </p:spTree>
    <p:extLst>
      <p:ext uri="{BB962C8B-B14F-4D97-AF65-F5344CB8AC3E}">
        <p14:creationId xmlns:p14="http://schemas.microsoft.com/office/powerpoint/2010/main" val="380527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AA5708B8-0F51-814F-8B74-36F897AC6881}" type="datetime1">
              <a:rPr lang="it-IT" smtClean="0"/>
              <a:t>20/05/21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50799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0D385E85-906A-7A4D-82DA-ECA3CA172CEA}" type="datetime1">
              <a:rPr lang="it-IT" smtClean="0"/>
              <a:t>20/05/21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75925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D0DCC5CA-EA03-8B42-8CA2-B04636E72C70}" type="datetime1">
              <a:rPr lang="it-IT" smtClean="0"/>
              <a:t>20/05/21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00299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F537EFED-3457-E846-9CCF-E27DADBCDE6E}" type="datetime1">
              <a:rPr lang="it-IT" smtClean="0"/>
              <a:t>20/05/21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‹N›</a:t>
            </a:fld>
            <a:endParaRPr lang="en-US" dirty="0"/>
          </a:p>
        </p:txBody>
      </p:sp>
    </p:spTree>
    <p:extLst>
      <p:ext uri="{BB962C8B-B14F-4D97-AF65-F5344CB8AC3E}">
        <p14:creationId xmlns:p14="http://schemas.microsoft.com/office/powerpoint/2010/main" val="1244997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7896F967-3F36-B348-BBBB-FD6C5ABAB67C}" type="datetime1">
              <a:rPr lang="it-IT" smtClean="0"/>
              <a:t>20/05/21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38897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10A6B6F4-E304-9541-BF02-9E6927C80E90}" type="datetime1">
              <a:rPr lang="it-IT" smtClean="0"/>
              <a:t>20/05/21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3207865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1D34965D-2C56-F449-B211-DA51B1B3D1B1}" type="datetime1">
              <a:rPr lang="it-IT" smtClean="0"/>
              <a:t>20/05/21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59566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9DB2A48E-0BD5-D348-AFD5-9BC104AFE2B9}" type="datetime1">
              <a:rPr lang="it-IT" smtClean="0"/>
              <a:t>20/05/21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93417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7404B6AA-0503-0944-BF15-6427C5709F95}" type="datetime1">
              <a:rPr lang="it-IT" smtClean="0"/>
              <a:t>20/05/21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133762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99E83561-69CF-CF4F-ADE5-EE2174F49C01}" type="datetime1">
              <a:rPr lang="it-IT" smtClean="0"/>
              <a:t>20/05/21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264528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C3399540-0037-9E43-B5E5-5C8BD96F86E5}" type="datetime1">
              <a:rPr lang="it-IT" smtClean="0"/>
              <a:t>20/05/21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‹N›</a:t>
            </a:fld>
            <a:endParaRPr lang="en-US"/>
          </a:p>
        </p:txBody>
      </p:sp>
    </p:spTree>
    <p:extLst>
      <p:ext uri="{BB962C8B-B14F-4D97-AF65-F5344CB8AC3E}">
        <p14:creationId xmlns:p14="http://schemas.microsoft.com/office/powerpoint/2010/main" val="270158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AD377489-3AF5-534A-8602-BDE8908EAA4C}" type="datetime1">
              <a:rPr lang="it-IT" smtClean="0"/>
              <a:t>20/05/21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a:t>
            </a:fld>
            <a:endParaRPr lang="en-US"/>
          </a:p>
        </p:txBody>
      </p:sp>
    </p:spTree>
    <p:extLst>
      <p:ext uri="{BB962C8B-B14F-4D97-AF65-F5344CB8AC3E}">
        <p14:creationId xmlns:p14="http://schemas.microsoft.com/office/powerpoint/2010/main" val="421412850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1" r:id="rId6"/>
    <p:sldLayoutId id="2147483662" r:id="rId7"/>
    <p:sldLayoutId id="2147483663" r:id="rId8"/>
    <p:sldLayoutId id="2147483664" r:id="rId9"/>
    <p:sldLayoutId id="2147483665" r:id="rId10"/>
    <p:sldLayoutId id="2147483666" r:id="rId11"/>
  </p:sldLayoutIdLst>
  <p:hf hdr="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3">
            <a:extLst>
              <a:ext uri="{FF2B5EF4-FFF2-40B4-BE49-F238E27FC236}">
                <a16:creationId xmlns:a16="http://schemas.microsoft.com/office/drawing/2014/main" id="{4CFDB895-3927-7C45-851E-BE8A5C24C312}"/>
              </a:ext>
            </a:extLst>
          </p:cNvPr>
          <p:cNvSpPr>
            <a:spLocks noGrp="1"/>
          </p:cNvSpPr>
          <p:nvPr>
            <p:ph type="title"/>
          </p:nvPr>
        </p:nvSpPr>
        <p:spPr>
          <a:xfrm>
            <a:off x="7567966" y="1135530"/>
            <a:ext cx="4016188" cy="2892612"/>
          </a:xfrm>
        </p:spPr>
        <p:txBody>
          <a:bodyPr vert="horz" lIns="91440" tIns="45720" rIns="91440" bIns="45720" rtlCol="0" anchor="b">
            <a:normAutofit/>
          </a:bodyPr>
          <a:lstStyle/>
          <a:p>
            <a:pPr algn="ctr"/>
            <a:r>
              <a:rPr lang="en-US" dirty="0"/>
              <a:t>All Silicon Tracker in fun4all</a:t>
            </a:r>
          </a:p>
        </p:txBody>
      </p:sp>
      <p:pic>
        <p:nvPicPr>
          <p:cNvPr id="6" name="Picture 1" descr="Abstract background of data">
            <a:extLst>
              <a:ext uri="{FF2B5EF4-FFF2-40B4-BE49-F238E27FC236}">
                <a16:creationId xmlns:a16="http://schemas.microsoft.com/office/drawing/2014/main" id="{15A52D5F-8B39-4000-BBE5-87D0F846E407}"/>
              </a:ext>
            </a:extLst>
          </p:cNvPr>
          <p:cNvPicPr>
            <a:picLocks noChangeAspect="1"/>
          </p:cNvPicPr>
          <p:nvPr/>
        </p:nvPicPr>
        <p:blipFill rotWithShape="1">
          <a:blip r:embed="rId2"/>
          <a:srcRect l="17432" r="25850"/>
          <a:stretch/>
        </p:blipFill>
        <p:spPr>
          <a:xfrm>
            <a:off x="20" y="-1"/>
            <a:ext cx="6915093" cy="6858001"/>
          </a:xfrm>
          <a:prstGeom prst="rect">
            <a:avLst/>
          </a:prstGeom>
        </p:spPr>
      </p:pic>
      <p:sp>
        <p:nvSpPr>
          <p:cNvPr id="5" name="Segnaposto data 4">
            <a:extLst>
              <a:ext uri="{FF2B5EF4-FFF2-40B4-BE49-F238E27FC236}">
                <a16:creationId xmlns:a16="http://schemas.microsoft.com/office/drawing/2014/main" id="{4B2D6BC4-0B03-0240-BDC6-5F2C0A4310B2}"/>
              </a:ext>
            </a:extLst>
          </p:cNvPr>
          <p:cNvSpPr>
            <a:spLocks noGrp="1"/>
          </p:cNvSpPr>
          <p:nvPr>
            <p:ph type="dt" sz="half" idx="10"/>
          </p:nvPr>
        </p:nvSpPr>
        <p:spPr/>
        <p:txBody>
          <a:bodyPr/>
          <a:lstStyle/>
          <a:p>
            <a:fld id="{C41C9D47-06BE-4043-90D4-898DA6C8CD3C}" type="datetime1">
              <a:rPr lang="it-IT" smtClean="0"/>
              <a:t>20/05/21</a:t>
            </a:fld>
            <a:endParaRPr lang="en-US"/>
          </a:p>
        </p:txBody>
      </p:sp>
      <p:sp>
        <p:nvSpPr>
          <p:cNvPr id="7" name="Segnaposto piè di pagina 6">
            <a:extLst>
              <a:ext uri="{FF2B5EF4-FFF2-40B4-BE49-F238E27FC236}">
                <a16:creationId xmlns:a16="http://schemas.microsoft.com/office/drawing/2014/main" id="{7BC6896F-FC32-6043-AC73-163C6BFF3DCF}"/>
              </a:ext>
            </a:extLst>
          </p:cNvPr>
          <p:cNvSpPr>
            <a:spLocks noGrp="1"/>
          </p:cNvSpPr>
          <p:nvPr>
            <p:ph type="ftr" sz="quarter" idx="11"/>
          </p:nvPr>
        </p:nvSpPr>
        <p:spPr/>
        <p:txBody>
          <a:bodyPr/>
          <a:lstStyle/>
          <a:p>
            <a:endParaRPr lang="en-US"/>
          </a:p>
        </p:txBody>
      </p:sp>
      <p:sp>
        <p:nvSpPr>
          <p:cNvPr id="8" name="Segnaposto numero diapositiva 7">
            <a:extLst>
              <a:ext uri="{FF2B5EF4-FFF2-40B4-BE49-F238E27FC236}">
                <a16:creationId xmlns:a16="http://schemas.microsoft.com/office/drawing/2014/main" id="{D319CEF0-0AC7-944D-AD3F-3936289DABCA}"/>
              </a:ext>
            </a:extLst>
          </p:cNvPr>
          <p:cNvSpPr>
            <a:spLocks noGrp="1"/>
          </p:cNvSpPr>
          <p:nvPr>
            <p:ph type="sldNum" sz="quarter" idx="12"/>
          </p:nvPr>
        </p:nvSpPr>
        <p:spPr/>
        <p:txBody>
          <a:bodyPr/>
          <a:lstStyle/>
          <a:p>
            <a:fld id="{4C8B8A27-DF03-4546-BA93-21C967D57E5C}" type="slidenum">
              <a:rPr lang="en-US" smtClean="0"/>
              <a:t>1</a:t>
            </a:fld>
            <a:endParaRPr lang="en-US"/>
          </a:p>
        </p:txBody>
      </p:sp>
    </p:spTree>
    <p:extLst>
      <p:ext uri="{BB962C8B-B14F-4D97-AF65-F5344CB8AC3E}">
        <p14:creationId xmlns:p14="http://schemas.microsoft.com/office/powerpoint/2010/main" val="22139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9180F8-0F93-3349-91A6-26EBF1DE95C2}"/>
              </a:ext>
            </a:extLst>
          </p:cNvPr>
          <p:cNvSpPr>
            <a:spLocks noGrp="1"/>
          </p:cNvSpPr>
          <p:nvPr>
            <p:ph type="title"/>
          </p:nvPr>
        </p:nvSpPr>
        <p:spPr>
          <a:xfrm>
            <a:off x="583755" y="-2085"/>
            <a:ext cx="9634011" cy="1325563"/>
          </a:xfrm>
        </p:spPr>
        <p:txBody>
          <a:bodyPr/>
          <a:lstStyle/>
          <a:p>
            <a:r>
              <a:rPr lang="en-GB" dirty="0"/>
              <a:t>Tracks  (DEFAULT)</a:t>
            </a:r>
          </a:p>
        </p:txBody>
      </p:sp>
      <p:pic>
        <p:nvPicPr>
          <p:cNvPr id="3" name="Immagine 2">
            <a:extLst>
              <a:ext uri="{FF2B5EF4-FFF2-40B4-BE49-F238E27FC236}">
                <a16:creationId xmlns:a16="http://schemas.microsoft.com/office/drawing/2014/main" id="{70FF9602-E017-004D-9443-A2282C44B953}"/>
              </a:ext>
            </a:extLst>
          </p:cNvPr>
          <p:cNvPicPr>
            <a:picLocks noChangeAspect="1"/>
          </p:cNvPicPr>
          <p:nvPr/>
        </p:nvPicPr>
        <p:blipFill>
          <a:blip r:embed="rId2"/>
          <a:stretch>
            <a:fillRect/>
          </a:stretch>
        </p:blipFill>
        <p:spPr>
          <a:xfrm>
            <a:off x="115824" y="963599"/>
            <a:ext cx="7054997" cy="2896687"/>
          </a:xfrm>
          <a:prstGeom prst="rect">
            <a:avLst/>
          </a:prstGeom>
        </p:spPr>
      </p:pic>
      <p:sp>
        <p:nvSpPr>
          <p:cNvPr id="4" name="CasellaDiTesto 3">
            <a:extLst>
              <a:ext uri="{FF2B5EF4-FFF2-40B4-BE49-F238E27FC236}">
                <a16:creationId xmlns:a16="http://schemas.microsoft.com/office/drawing/2014/main" id="{56723D06-C21B-1247-BFF1-C984661ABBCB}"/>
              </a:ext>
            </a:extLst>
          </p:cNvPr>
          <p:cNvSpPr txBox="1"/>
          <p:nvPr/>
        </p:nvSpPr>
        <p:spPr>
          <a:xfrm>
            <a:off x="5261810" y="767557"/>
            <a:ext cx="4572000" cy="369332"/>
          </a:xfrm>
          <a:prstGeom prst="rect">
            <a:avLst/>
          </a:prstGeom>
          <a:noFill/>
        </p:spPr>
        <p:txBody>
          <a:bodyPr wrap="square" rtlCol="0">
            <a:spAutoFit/>
          </a:bodyPr>
          <a:lstStyle/>
          <a:p>
            <a:r>
              <a:rPr lang="en-GB" dirty="0">
                <a:latin typeface="Symbol" pitchFamily="2" charset="2"/>
              </a:rPr>
              <a:t>p</a:t>
            </a:r>
            <a:r>
              <a:rPr lang="en-GB" dirty="0"/>
              <a:t>- box : flat </a:t>
            </a:r>
            <a:r>
              <a:rPr lang="en-GB" dirty="0" err="1"/>
              <a:t>pt</a:t>
            </a:r>
            <a:r>
              <a:rPr lang="en-GB" dirty="0"/>
              <a:t> [0-30] and flat </a:t>
            </a:r>
            <a:r>
              <a:rPr lang="en-GB" dirty="0">
                <a:latin typeface="Symbol" pitchFamily="2" charset="2"/>
              </a:rPr>
              <a:t>h ( |h|&lt;4)</a:t>
            </a:r>
            <a:r>
              <a:rPr lang="en-GB" dirty="0"/>
              <a:t> </a:t>
            </a:r>
          </a:p>
        </p:txBody>
      </p:sp>
      <p:sp>
        <p:nvSpPr>
          <p:cNvPr id="5" name="Segnaposto data 4">
            <a:extLst>
              <a:ext uri="{FF2B5EF4-FFF2-40B4-BE49-F238E27FC236}">
                <a16:creationId xmlns:a16="http://schemas.microsoft.com/office/drawing/2014/main" id="{B39DB1C8-F62A-304C-9EB6-A85D871759B9}"/>
              </a:ext>
            </a:extLst>
          </p:cNvPr>
          <p:cNvSpPr>
            <a:spLocks noGrp="1"/>
          </p:cNvSpPr>
          <p:nvPr>
            <p:ph type="dt" sz="half" idx="10"/>
          </p:nvPr>
        </p:nvSpPr>
        <p:spPr/>
        <p:txBody>
          <a:bodyPr/>
          <a:lstStyle/>
          <a:p>
            <a:fld id="{0042D994-0132-774F-896D-8BD1C7F27D6F}" type="datetime1">
              <a:rPr lang="it-IT" smtClean="0"/>
              <a:t>20/05/21</a:t>
            </a:fld>
            <a:endParaRPr lang="en-US"/>
          </a:p>
        </p:txBody>
      </p:sp>
      <p:sp>
        <p:nvSpPr>
          <p:cNvPr id="6" name="Segnaposto piè di pagina 5">
            <a:extLst>
              <a:ext uri="{FF2B5EF4-FFF2-40B4-BE49-F238E27FC236}">
                <a16:creationId xmlns:a16="http://schemas.microsoft.com/office/drawing/2014/main" id="{B6EF7665-2B6F-334F-9DD9-EEE6A51CAB08}"/>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29BD0FDB-5A1E-2848-84B2-646991320700}"/>
              </a:ext>
            </a:extLst>
          </p:cNvPr>
          <p:cNvSpPr>
            <a:spLocks noGrp="1"/>
          </p:cNvSpPr>
          <p:nvPr>
            <p:ph type="sldNum" sz="quarter" idx="12"/>
          </p:nvPr>
        </p:nvSpPr>
        <p:spPr/>
        <p:txBody>
          <a:bodyPr/>
          <a:lstStyle/>
          <a:p>
            <a:fld id="{4C8B8A27-DF03-4546-BA93-21C967D57E5C}" type="slidenum">
              <a:rPr lang="en-US" smtClean="0"/>
              <a:t>10</a:t>
            </a:fld>
            <a:endParaRPr lang="en-US"/>
          </a:p>
        </p:txBody>
      </p:sp>
      <p:pic>
        <p:nvPicPr>
          <p:cNvPr id="8" name="Immagine 7">
            <a:extLst>
              <a:ext uri="{FF2B5EF4-FFF2-40B4-BE49-F238E27FC236}">
                <a16:creationId xmlns:a16="http://schemas.microsoft.com/office/drawing/2014/main" id="{EC89ADA4-474C-524C-A649-7508F81ECA51}"/>
              </a:ext>
            </a:extLst>
          </p:cNvPr>
          <p:cNvPicPr>
            <a:picLocks noChangeAspect="1"/>
          </p:cNvPicPr>
          <p:nvPr/>
        </p:nvPicPr>
        <p:blipFill>
          <a:blip r:embed="rId3"/>
          <a:stretch>
            <a:fillRect/>
          </a:stretch>
        </p:blipFill>
        <p:spPr>
          <a:xfrm>
            <a:off x="3785396" y="3788483"/>
            <a:ext cx="7207138" cy="2959154"/>
          </a:xfrm>
          <a:prstGeom prst="rect">
            <a:avLst/>
          </a:prstGeom>
        </p:spPr>
      </p:pic>
    </p:spTree>
    <p:extLst>
      <p:ext uri="{BB962C8B-B14F-4D97-AF65-F5344CB8AC3E}">
        <p14:creationId xmlns:p14="http://schemas.microsoft.com/office/powerpoint/2010/main" val="136115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200626-7DB1-FC4C-95E0-F8DE40182356}"/>
              </a:ext>
            </a:extLst>
          </p:cNvPr>
          <p:cNvSpPr>
            <a:spLocks noGrp="1"/>
          </p:cNvSpPr>
          <p:nvPr>
            <p:ph type="title"/>
          </p:nvPr>
        </p:nvSpPr>
        <p:spPr>
          <a:xfrm>
            <a:off x="873057" y="0"/>
            <a:ext cx="9634011" cy="1325563"/>
          </a:xfrm>
        </p:spPr>
        <p:txBody>
          <a:bodyPr/>
          <a:lstStyle/>
          <a:p>
            <a:r>
              <a:rPr lang="en-GB" dirty="0"/>
              <a:t>Geometry </a:t>
            </a:r>
          </a:p>
        </p:txBody>
      </p:sp>
      <p:sp>
        <p:nvSpPr>
          <p:cNvPr id="3" name="Segnaposto data 2">
            <a:extLst>
              <a:ext uri="{FF2B5EF4-FFF2-40B4-BE49-F238E27FC236}">
                <a16:creationId xmlns:a16="http://schemas.microsoft.com/office/drawing/2014/main" id="{716EAE7D-13D5-0341-AB5F-308E4E2B5050}"/>
              </a:ext>
            </a:extLst>
          </p:cNvPr>
          <p:cNvSpPr>
            <a:spLocks noGrp="1"/>
          </p:cNvSpPr>
          <p:nvPr>
            <p:ph type="dt" sz="half" idx="10"/>
          </p:nvPr>
        </p:nvSpPr>
        <p:spPr/>
        <p:txBody>
          <a:bodyPr/>
          <a:lstStyle/>
          <a:p>
            <a:fld id="{9DB2A48E-0BD5-D348-AFD5-9BC104AFE2B9}" type="datetime1">
              <a:rPr lang="it-IT" smtClean="0"/>
              <a:t>20/05/21</a:t>
            </a:fld>
            <a:endParaRPr lang="en-US"/>
          </a:p>
        </p:txBody>
      </p:sp>
      <p:sp>
        <p:nvSpPr>
          <p:cNvPr id="4" name="Segnaposto piè di pagina 3">
            <a:extLst>
              <a:ext uri="{FF2B5EF4-FFF2-40B4-BE49-F238E27FC236}">
                <a16:creationId xmlns:a16="http://schemas.microsoft.com/office/drawing/2014/main" id="{1DE1DFB0-0516-EE43-B982-A9B3D2A84A04}"/>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9E8D269C-A777-4F4D-B646-E9989055D2B6}"/>
              </a:ext>
            </a:extLst>
          </p:cNvPr>
          <p:cNvSpPr>
            <a:spLocks noGrp="1"/>
          </p:cNvSpPr>
          <p:nvPr>
            <p:ph type="sldNum" sz="quarter" idx="12"/>
          </p:nvPr>
        </p:nvSpPr>
        <p:spPr/>
        <p:txBody>
          <a:bodyPr/>
          <a:lstStyle/>
          <a:p>
            <a:fld id="{4C8B8A27-DF03-4546-BA93-21C967D57E5C}" type="slidenum">
              <a:rPr lang="en-US" smtClean="0"/>
              <a:t>2</a:t>
            </a:fld>
            <a:endParaRPr lang="en-US"/>
          </a:p>
        </p:txBody>
      </p:sp>
      <p:sp>
        <p:nvSpPr>
          <p:cNvPr id="6" name="CasellaDiTesto 5">
            <a:extLst>
              <a:ext uri="{FF2B5EF4-FFF2-40B4-BE49-F238E27FC236}">
                <a16:creationId xmlns:a16="http://schemas.microsoft.com/office/drawing/2014/main" id="{A1DFFCB6-C4BA-9046-8436-FB8C4DA10D90}"/>
              </a:ext>
            </a:extLst>
          </p:cNvPr>
          <p:cNvSpPr txBox="1"/>
          <p:nvPr/>
        </p:nvSpPr>
        <p:spPr>
          <a:xfrm>
            <a:off x="749604" y="4979917"/>
            <a:ext cx="9634011" cy="1200329"/>
          </a:xfrm>
          <a:prstGeom prst="rect">
            <a:avLst/>
          </a:prstGeom>
          <a:noFill/>
        </p:spPr>
        <p:txBody>
          <a:bodyPr wrap="square" rtlCol="0">
            <a:spAutoFit/>
          </a:bodyPr>
          <a:lstStyle/>
          <a:p>
            <a:r>
              <a:rPr lang="en" dirty="0"/>
              <a:t>Ver 1 : old version of the beampipe (way too small in radius, without crossing angle, ...) and it also included an aluminum support structure to simulate the effects from support and services. We exported the entire geometry (barrel, disks, support, beampipe) into a </a:t>
            </a:r>
            <a:r>
              <a:rPr lang="en" dirty="0" err="1"/>
              <a:t>TGeo</a:t>
            </a:r>
            <a:r>
              <a:rPr lang="en" dirty="0"/>
              <a:t> file which was then loaded into Fun4All</a:t>
            </a:r>
          </a:p>
        </p:txBody>
      </p:sp>
      <p:pic>
        <p:nvPicPr>
          <p:cNvPr id="9" name="Immagine 8">
            <a:extLst>
              <a:ext uri="{FF2B5EF4-FFF2-40B4-BE49-F238E27FC236}">
                <a16:creationId xmlns:a16="http://schemas.microsoft.com/office/drawing/2014/main" id="{38C0690A-E508-3949-B86D-9ABA48FA61AC}"/>
              </a:ext>
            </a:extLst>
          </p:cNvPr>
          <p:cNvPicPr>
            <a:picLocks noChangeAspect="1"/>
          </p:cNvPicPr>
          <p:nvPr/>
        </p:nvPicPr>
        <p:blipFill>
          <a:blip r:embed="rId2"/>
          <a:stretch>
            <a:fillRect/>
          </a:stretch>
        </p:blipFill>
        <p:spPr>
          <a:xfrm>
            <a:off x="2674738" y="1527829"/>
            <a:ext cx="6030647" cy="3102058"/>
          </a:xfrm>
          <a:prstGeom prst="rect">
            <a:avLst/>
          </a:prstGeom>
        </p:spPr>
      </p:pic>
    </p:spTree>
    <p:extLst>
      <p:ext uri="{BB962C8B-B14F-4D97-AF65-F5344CB8AC3E}">
        <p14:creationId xmlns:p14="http://schemas.microsoft.com/office/powerpoint/2010/main" val="2074549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AC7B0-8A97-F743-8103-6ACF76318726}"/>
              </a:ext>
            </a:extLst>
          </p:cNvPr>
          <p:cNvSpPr>
            <a:spLocks noGrp="1"/>
          </p:cNvSpPr>
          <p:nvPr>
            <p:ph type="title"/>
          </p:nvPr>
        </p:nvSpPr>
        <p:spPr>
          <a:xfrm>
            <a:off x="139406" y="-431467"/>
            <a:ext cx="5956594" cy="1772932"/>
          </a:xfrm>
        </p:spPr>
        <p:txBody>
          <a:bodyPr/>
          <a:lstStyle/>
          <a:p>
            <a:r>
              <a:rPr lang="en-GB" dirty="0"/>
              <a:t>Hits in silicon detectors</a:t>
            </a:r>
          </a:p>
        </p:txBody>
      </p:sp>
      <p:pic>
        <p:nvPicPr>
          <p:cNvPr id="3" name="Immagine 2">
            <a:extLst>
              <a:ext uri="{FF2B5EF4-FFF2-40B4-BE49-F238E27FC236}">
                <a16:creationId xmlns:a16="http://schemas.microsoft.com/office/drawing/2014/main" id="{2E7B218B-9B23-C345-B43C-A18B6F0214E5}"/>
              </a:ext>
            </a:extLst>
          </p:cNvPr>
          <p:cNvPicPr>
            <a:picLocks noChangeAspect="1"/>
          </p:cNvPicPr>
          <p:nvPr/>
        </p:nvPicPr>
        <p:blipFill>
          <a:blip r:embed="rId2"/>
          <a:stretch>
            <a:fillRect/>
          </a:stretch>
        </p:blipFill>
        <p:spPr>
          <a:xfrm>
            <a:off x="1042316" y="908329"/>
            <a:ext cx="11072102" cy="5107460"/>
          </a:xfrm>
          <a:prstGeom prst="rect">
            <a:avLst/>
          </a:prstGeom>
        </p:spPr>
      </p:pic>
      <p:pic>
        <p:nvPicPr>
          <p:cNvPr id="4" name="Immagine 3">
            <a:extLst>
              <a:ext uri="{FF2B5EF4-FFF2-40B4-BE49-F238E27FC236}">
                <a16:creationId xmlns:a16="http://schemas.microsoft.com/office/drawing/2014/main" id="{660D9EBC-7EF4-F849-A596-77C852D38B69}"/>
              </a:ext>
            </a:extLst>
          </p:cNvPr>
          <p:cNvPicPr>
            <a:picLocks noChangeAspect="1"/>
          </p:cNvPicPr>
          <p:nvPr/>
        </p:nvPicPr>
        <p:blipFill>
          <a:blip r:embed="rId3"/>
          <a:stretch>
            <a:fillRect/>
          </a:stretch>
        </p:blipFill>
        <p:spPr>
          <a:xfrm>
            <a:off x="3711172" y="908328"/>
            <a:ext cx="8341421" cy="5148669"/>
          </a:xfrm>
          <a:prstGeom prst="rect">
            <a:avLst/>
          </a:prstGeom>
        </p:spPr>
      </p:pic>
      <p:sp>
        <p:nvSpPr>
          <p:cNvPr id="5" name="Segnaposto data 4">
            <a:extLst>
              <a:ext uri="{FF2B5EF4-FFF2-40B4-BE49-F238E27FC236}">
                <a16:creationId xmlns:a16="http://schemas.microsoft.com/office/drawing/2014/main" id="{3B1AEC8C-5D1F-E14F-9FD9-49F87B257CC7}"/>
              </a:ext>
            </a:extLst>
          </p:cNvPr>
          <p:cNvSpPr>
            <a:spLocks noGrp="1"/>
          </p:cNvSpPr>
          <p:nvPr>
            <p:ph type="dt" sz="half" idx="10"/>
          </p:nvPr>
        </p:nvSpPr>
        <p:spPr/>
        <p:txBody>
          <a:bodyPr/>
          <a:lstStyle/>
          <a:p>
            <a:fld id="{7681A881-1D20-C344-98E7-6D22C93754C0}" type="datetime1">
              <a:rPr lang="it-IT" smtClean="0"/>
              <a:t>20/05/21</a:t>
            </a:fld>
            <a:endParaRPr lang="en-US"/>
          </a:p>
        </p:txBody>
      </p:sp>
      <p:sp>
        <p:nvSpPr>
          <p:cNvPr id="6" name="Segnaposto piè di pagina 5">
            <a:extLst>
              <a:ext uri="{FF2B5EF4-FFF2-40B4-BE49-F238E27FC236}">
                <a16:creationId xmlns:a16="http://schemas.microsoft.com/office/drawing/2014/main" id="{5C886C2A-39B3-5C40-9EE0-E6949F72F621}"/>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4DCA011-C193-614B-8029-7D4AB9297B82}"/>
              </a:ext>
            </a:extLst>
          </p:cNvPr>
          <p:cNvSpPr>
            <a:spLocks noGrp="1"/>
          </p:cNvSpPr>
          <p:nvPr>
            <p:ph type="sldNum" sz="quarter" idx="12"/>
          </p:nvPr>
        </p:nvSpPr>
        <p:spPr/>
        <p:txBody>
          <a:bodyPr/>
          <a:lstStyle/>
          <a:p>
            <a:fld id="{4C8B8A27-DF03-4546-BA93-21C967D57E5C}" type="slidenum">
              <a:rPr lang="en-US" smtClean="0"/>
              <a:t>3</a:t>
            </a:fld>
            <a:endParaRPr lang="en-US"/>
          </a:p>
        </p:txBody>
      </p:sp>
    </p:spTree>
    <p:extLst>
      <p:ext uri="{BB962C8B-B14F-4D97-AF65-F5344CB8AC3E}">
        <p14:creationId xmlns:p14="http://schemas.microsoft.com/office/powerpoint/2010/main" val="21146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7B2249-749B-9D44-A2A3-297766AC2B70}"/>
              </a:ext>
            </a:extLst>
          </p:cNvPr>
          <p:cNvSpPr>
            <a:spLocks noGrp="1"/>
          </p:cNvSpPr>
          <p:nvPr>
            <p:ph type="title"/>
          </p:nvPr>
        </p:nvSpPr>
        <p:spPr>
          <a:xfrm>
            <a:off x="312094" y="263283"/>
            <a:ext cx="9634011" cy="1325563"/>
          </a:xfrm>
        </p:spPr>
        <p:txBody>
          <a:bodyPr/>
          <a:lstStyle/>
          <a:p>
            <a:r>
              <a:rPr lang="en-GB" dirty="0"/>
              <a:t>Detector Version 1 </a:t>
            </a:r>
          </a:p>
        </p:txBody>
      </p:sp>
      <p:pic>
        <p:nvPicPr>
          <p:cNvPr id="3" name="Immagine 2">
            <a:extLst>
              <a:ext uri="{FF2B5EF4-FFF2-40B4-BE49-F238E27FC236}">
                <a16:creationId xmlns:a16="http://schemas.microsoft.com/office/drawing/2014/main" id="{2964EA03-3E9D-5346-AA19-CCF6F03ECDCA}"/>
              </a:ext>
            </a:extLst>
          </p:cNvPr>
          <p:cNvPicPr>
            <a:picLocks noChangeAspect="1"/>
          </p:cNvPicPr>
          <p:nvPr/>
        </p:nvPicPr>
        <p:blipFill>
          <a:blip r:embed="rId2"/>
          <a:stretch>
            <a:fillRect/>
          </a:stretch>
        </p:blipFill>
        <p:spPr>
          <a:xfrm>
            <a:off x="312094" y="1387131"/>
            <a:ext cx="10921644" cy="4484280"/>
          </a:xfrm>
          <a:prstGeom prst="rect">
            <a:avLst/>
          </a:prstGeom>
        </p:spPr>
      </p:pic>
      <p:sp>
        <p:nvSpPr>
          <p:cNvPr id="4" name="Segnaposto data 3">
            <a:extLst>
              <a:ext uri="{FF2B5EF4-FFF2-40B4-BE49-F238E27FC236}">
                <a16:creationId xmlns:a16="http://schemas.microsoft.com/office/drawing/2014/main" id="{9FE83F46-27E2-0244-AC02-5A024C64684E}"/>
              </a:ext>
            </a:extLst>
          </p:cNvPr>
          <p:cNvSpPr>
            <a:spLocks noGrp="1"/>
          </p:cNvSpPr>
          <p:nvPr>
            <p:ph type="dt" sz="half" idx="10"/>
          </p:nvPr>
        </p:nvSpPr>
        <p:spPr/>
        <p:txBody>
          <a:bodyPr/>
          <a:lstStyle/>
          <a:p>
            <a:fld id="{0FC25347-2A76-7445-9EF8-A08D349C0722}" type="datetime1">
              <a:rPr lang="it-IT" smtClean="0"/>
              <a:t>20/05/21</a:t>
            </a:fld>
            <a:endParaRPr lang="en-US"/>
          </a:p>
        </p:txBody>
      </p:sp>
      <p:sp>
        <p:nvSpPr>
          <p:cNvPr id="5" name="Segnaposto piè di pagina 4">
            <a:extLst>
              <a:ext uri="{FF2B5EF4-FFF2-40B4-BE49-F238E27FC236}">
                <a16:creationId xmlns:a16="http://schemas.microsoft.com/office/drawing/2014/main" id="{DBAA21F2-4B1A-3C4E-9B69-167B89DF6EEC}"/>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74E905C-8E49-E44E-8699-8709069FB63C}"/>
              </a:ext>
            </a:extLst>
          </p:cNvPr>
          <p:cNvSpPr>
            <a:spLocks noGrp="1"/>
          </p:cNvSpPr>
          <p:nvPr>
            <p:ph type="sldNum" sz="quarter" idx="12"/>
          </p:nvPr>
        </p:nvSpPr>
        <p:spPr/>
        <p:txBody>
          <a:bodyPr/>
          <a:lstStyle/>
          <a:p>
            <a:fld id="{4C8B8A27-DF03-4546-BA93-21C967D57E5C}" type="slidenum">
              <a:rPr lang="en-US" smtClean="0"/>
              <a:t>4</a:t>
            </a:fld>
            <a:endParaRPr lang="en-US"/>
          </a:p>
        </p:txBody>
      </p:sp>
    </p:spTree>
    <p:extLst>
      <p:ext uri="{BB962C8B-B14F-4D97-AF65-F5344CB8AC3E}">
        <p14:creationId xmlns:p14="http://schemas.microsoft.com/office/powerpoint/2010/main" val="1377818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3E2B75FE-E629-BF45-ACE7-DF4EB4ACA03B}"/>
              </a:ext>
            </a:extLst>
          </p:cNvPr>
          <p:cNvSpPr txBox="1">
            <a:spLocks/>
          </p:cNvSpPr>
          <p:nvPr/>
        </p:nvSpPr>
        <p:spPr>
          <a:xfrm>
            <a:off x="187532" y="0"/>
            <a:ext cx="10833394"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a:lstStyle>
          <a:p>
            <a:r>
              <a:rPr lang="en-GB" dirty="0"/>
              <a:t>Hits in forward silicon detectors Detector Version 1</a:t>
            </a:r>
          </a:p>
        </p:txBody>
      </p:sp>
      <p:pic>
        <p:nvPicPr>
          <p:cNvPr id="5" name="Immagine 4">
            <a:extLst>
              <a:ext uri="{FF2B5EF4-FFF2-40B4-BE49-F238E27FC236}">
                <a16:creationId xmlns:a16="http://schemas.microsoft.com/office/drawing/2014/main" id="{77BF453E-CF07-B24F-9690-BF29D0EFEF14}"/>
              </a:ext>
            </a:extLst>
          </p:cNvPr>
          <p:cNvPicPr>
            <a:picLocks noChangeAspect="1"/>
          </p:cNvPicPr>
          <p:nvPr/>
        </p:nvPicPr>
        <p:blipFill>
          <a:blip r:embed="rId2"/>
          <a:stretch>
            <a:fillRect/>
          </a:stretch>
        </p:blipFill>
        <p:spPr>
          <a:xfrm>
            <a:off x="0" y="926065"/>
            <a:ext cx="6849979" cy="2812509"/>
          </a:xfrm>
          <a:prstGeom prst="rect">
            <a:avLst/>
          </a:prstGeom>
        </p:spPr>
      </p:pic>
      <p:pic>
        <p:nvPicPr>
          <p:cNvPr id="7" name="Immagine 6">
            <a:extLst>
              <a:ext uri="{FF2B5EF4-FFF2-40B4-BE49-F238E27FC236}">
                <a16:creationId xmlns:a16="http://schemas.microsoft.com/office/drawing/2014/main" id="{CDFA614B-2FB4-CA48-AAB0-1067E9BB1C01}"/>
              </a:ext>
            </a:extLst>
          </p:cNvPr>
          <p:cNvPicPr>
            <a:picLocks noChangeAspect="1"/>
          </p:cNvPicPr>
          <p:nvPr/>
        </p:nvPicPr>
        <p:blipFill>
          <a:blip r:embed="rId3"/>
          <a:stretch>
            <a:fillRect/>
          </a:stretch>
        </p:blipFill>
        <p:spPr>
          <a:xfrm>
            <a:off x="4098668" y="3709737"/>
            <a:ext cx="7667721" cy="3148263"/>
          </a:xfrm>
          <a:prstGeom prst="rect">
            <a:avLst/>
          </a:prstGeom>
        </p:spPr>
      </p:pic>
      <p:sp>
        <p:nvSpPr>
          <p:cNvPr id="8" name="Segnaposto data 7">
            <a:extLst>
              <a:ext uri="{FF2B5EF4-FFF2-40B4-BE49-F238E27FC236}">
                <a16:creationId xmlns:a16="http://schemas.microsoft.com/office/drawing/2014/main" id="{873D73A9-2B86-5A4A-A5D4-A119B6F23072}"/>
              </a:ext>
            </a:extLst>
          </p:cNvPr>
          <p:cNvSpPr>
            <a:spLocks noGrp="1"/>
          </p:cNvSpPr>
          <p:nvPr>
            <p:ph type="dt" sz="half" idx="10"/>
          </p:nvPr>
        </p:nvSpPr>
        <p:spPr/>
        <p:txBody>
          <a:bodyPr/>
          <a:lstStyle/>
          <a:p>
            <a:fld id="{ADA4CACC-B05C-214C-8B85-5B29988A968B}" type="datetime1">
              <a:rPr lang="it-IT" smtClean="0"/>
              <a:t>20/05/21</a:t>
            </a:fld>
            <a:endParaRPr lang="en-US"/>
          </a:p>
        </p:txBody>
      </p:sp>
      <p:sp>
        <p:nvSpPr>
          <p:cNvPr id="9" name="Segnaposto piè di pagina 8">
            <a:extLst>
              <a:ext uri="{FF2B5EF4-FFF2-40B4-BE49-F238E27FC236}">
                <a16:creationId xmlns:a16="http://schemas.microsoft.com/office/drawing/2014/main" id="{F0FD837C-908F-4146-8C1B-E071B0F806FA}"/>
              </a:ext>
            </a:extLst>
          </p:cNvPr>
          <p:cNvSpPr>
            <a:spLocks noGrp="1"/>
          </p:cNvSpPr>
          <p:nvPr>
            <p:ph type="ftr" sz="quarter" idx="11"/>
          </p:nvPr>
        </p:nvSpPr>
        <p:spPr/>
        <p:txBody>
          <a:bodyPr/>
          <a:lstStyle/>
          <a:p>
            <a:endParaRPr lang="en-US"/>
          </a:p>
        </p:txBody>
      </p:sp>
      <p:sp>
        <p:nvSpPr>
          <p:cNvPr id="10" name="Segnaposto numero diapositiva 9">
            <a:extLst>
              <a:ext uri="{FF2B5EF4-FFF2-40B4-BE49-F238E27FC236}">
                <a16:creationId xmlns:a16="http://schemas.microsoft.com/office/drawing/2014/main" id="{C8A62E90-019F-8343-A48B-AE75C81D8D81}"/>
              </a:ext>
            </a:extLst>
          </p:cNvPr>
          <p:cNvSpPr>
            <a:spLocks noGrp="1"/>
          </p:cNvSpPr>
          <p:nvPr>
            <p:ph type="sldNum" sz="quarter" idx="12"/>
          </p:nvPr>
        </p:nvSpPr>
        <p:spPr/>
        <p:txBody>
          <a:bodyPr/>
          <a:lstStyle/>
          <a:p>
            <a:fld id="{4C8B8A27-DF03-4546-BA93-21C967D57E5C}" type="slidenum">
              <a:rPr lang="en-US" smtClean="0"/>
              <a:t>5</a:t>
            </a:fld>
            <a:endParaRPr lang="en-US"/>
          </a:p>
        </p:txBody>
      </p:sp>
    </p:spTree>
    <p:extLst>
      <p:ext uri="{BB962C8B-B14F-4D97-AF65-F5344CB8AC3E}">
        <p14:creationId xmlns:p14="http://schemas.microsoft.com/office/powerpoint/2010/main" val="702731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62740F-B3D2-0F42-B48C-D07072AD83B3}"/>
              </a:ext>
            </a:extLst>
          </p:cNvPr>
          <p:cNvSpPr>
            <a:spLocks noGrp="1"/>
          </p:cNvSpPr>
          <p:nvPr>
            <p:ph type="title"/>
          </p:nvPr>
        </p:nvSpPr>
        <p:spPr>
          <a:xfrm>
            <a:off x="684837" y="77387"/>
            <a:ext cx="9634011" cy="1325563"/>
          </a:xfrm>
        </p:spPr>
        <p:txBody>
          <a:bodyPr/>
          <a:lstStyle/>
          <a:p>
            <a:r>
              <a:rPr lang="en-GB" dirty="0"/>
              <a:t>Tracks Detector Version 1</a:t>
            </a:r>
          </a:p>
        </p:txBody>
      </p:sp>
      <p:pic>
        <p:nvPicPr>
          <p:cNvPr id="3" name="Immagine 2">
            <a:extLst>
              <a:ext uri="{FF2B5EF4-FFF2-40B4-BE49-F238E27FC236}">
                <a16:creationId xmlns:a16="http://schemas.microsoft.com/office/drawing/2014/main" id="{1ABE232E-5055-AD4D-9303-3BBBF3FDEB3C}"/>
              </a:ext>
            </a:extLst>
          </p:cNvPr>
          <p:cNvPicPr>
            <a:picLocks noChangeAspect="1"/>
          </p:cNvPicPr>
          <p:nvPr/>
        </p:nvPicPr>
        <p:blipFill>
          <a:blip r:embed="rId2"/>
          <a:stretch>
            <a:fillRect/>
          </a:stretch>
        </p:blipFill>
        <p:spPr>
          <a:xfrm>
            <a:off x="3725557" y="3862675"/>
            <a:ext cx="7026442" cy="2884962"/>
          </a:xfrm>
          <a:prstGeom prst="rect">
            <a:avLst/>
          </a:prstGeom>
        </p:spPr>
      </p:pic>
      <p:sp>
        <p:nvSpPr>
          <p:cNvPr id="4" name="Segnaposto data 3">
            <a:extLst>
              <a:ext uri="{FF2B5EF4-FFF2-40B4-BE49-F238E27FC236}">
                <a16:creationId xmlns:a16="http://schemas.microsoft.com/office/drawing/2014/main" id="{71CFFF15-3767-E443-B95E-1510B95D051E}"/>
              </a:ext>
            </a:extLst>
          </p:cNvPr>
          <p:cNvSpPr>
            <a:spLocks noGrp="1"/>
          </p:cNvSpPr>
          <p:nvPr>
            <p:ph type="dt" sz="half" idx="10"/>
          </p:nvPr>
        </p:nvSpPr>
        <p:spPr/>
        <p:txBody>
          <a:bodyPr/>
          <a:lstStyle/>
          <a:p>
            <a:fld id="{1DAEB765-2C39-8045-9DFD-C45807BFF6CF}" type="datetime1">
              <a:rPr lang="it-IT" smtClean="0"/>
              <a:t>20/05/21</a:t>
            </a:fld>
            <a:endParaRPr lang="en-US"/>
          </a:p>
        </p:txBody>
      </p:sp>
      <p:sp>
        <p:nvSpPr>
          <p:cNvPr id="5" name="Segnaposto piè di pagina 4">
            <a:extLst>
              <a:ext uri="{FF2B5EF4-FFF2-40B4-BE49-F238E27FC236}">
                <a16:creationId xmlns:a16="http://schemas.microsoft.com/office/drawing/2014/main" id="{707DD4BD-A126-7E40-9B70-2D43985FA85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09F7617-A8BF-574B-82F9-15C9E47B1209}"/>
              </a:ext>
            </a:extLst>
          </p:cNvPr>
          <p:cNvSpPr>
            <a:spLocks noGrp="1"/>
          </p:cNvSpPr>
          <p:nvPr>
            <p:ph type="sldNum" sz="quarter" idx="12"/>
          </p:nvPr>
        </p:nvSpPr>
        <p:spPr/>
        <p:txBody>
          <a:bodyPr/>
          <a:lstStyle/>
          <a:p>
            <a:fld id="{4C8B8A27-DF03-4546-BA93-21C967D57E5C}" type="slidenum">
              <a:rPr lang="en-US" smtClean="0"/>
              <a:t>6</a:t>
            </a:fld>
            <a:endParaRPr lang="en-US"/>
          </a:p>
        </p:txBody>
      </p:sp>
      <p:pic>
        <p:nvPicPr>
          <p:cNvPr id="8" name="Immagine 7">
            <a:extLst>
              <a:ext uri="{FF2B5EF4-FFF2-40B4-BE49-F238E27FC236}">
                <a16:creationId xmlns:a16="http://schemas.microsoft.com/office/drawing/2014/main" id="{07DCDBEB-6C7A-E04A-8A34-05444833BFA8}"/>
              </a:ext>
            </a:extLst>
          </p:cNvPr>
          <p:cNvPicPr>
            <a:picLocks noChangeAspect="1"/>
          </p:cNvPicPr>
          <p:nvPr/>
        </p:nvPicPr>
        <p:blipFill>
          <a:blip r:embed="rId3"/>
          <a:stretch>
            <a:fillRect/>
          </a:stretch>
        </p:blipFill>
        <p:spPr>
          <a:xfrm>
            <a:off x="215762" y="1081185"/>
            <a:ext cx="7026442" cy="2884962"/>
          </a:xfrm>
          <a:prstGeom prst="rect">
            <a:avLst/>
          </a:prstGeom>
        </p:spPr>
      </p:pic>
      <p:sp>
        <p:nvSpPr>
          <p:cNvPr id="9" name="CasellaDiTesto 8">
            <a:extLst>
              <a:ext uri="{FF2B5EF4-FFF2-40B4-BE49-F238E27FC236}">
                <a16:creationId xmlns:a16="http://schemas.microsoft.com/office/drawing/2014/main" id="{23C23CBE-A76F-7446-9D87-63B2F42ED0BD}"/>
              </a:ext>
            </a:extLst>
          </p:cNvPr>
          <p:cNvSpPr txBox="1"/>
          <p:nvPr/>
        </p:nvSpPr>
        <p:spPr>
          <a:xfrm>
            <a:off x="6304546" y="896519"/>
            <a:ext cx="4572000" cy="369332"/>
          </a:xfrm>
          <a:prstGeom prst="rect">
            <a:avLst/>
          </a:prstGeom>
          <a:noFill/>
        </p:spPr>
        <p:txBody>
          <a:bodyPr wrap="square" rtlCol="0">
            <a:spAutoFit/>
          </a:bodyPr>
          <a:lstStyle/>
          <a:p>
            <a:r>
              <a:rPr lang="en-GB" dirty="0">
                <a:latin typeface="Symbol" pitchFamily="2" charset="2"/>
              </a:rPr>
              <a:t>p</a:t>
            </a:r>
            <a:r>
              <a:rPr lang="en-GB" dirty="0"/>
              <a:t>- box : flat </a:t>
            </a:r>
            <a:r>
              <a:rPr lang="en-GB" dirty="0" err="1"/>
              <a:t>pt</a:t>
            </a:r>
            <a:r>
              <a:rPr lang="en-GB" dirty="0"/>
              <a:t> [0-30] and flat </a:t>
            </a:r>
            <a:r>
              <a:rPr lang="en-GB" dirty="0">
                <a:latin typeface="Symbol" pitchFamily="2" charset="2"/>
              </a:rPr>
              <a:t>h ( |h|&lt;4)</a:t>
            </a:r>
            <a:r>
              <a:rPr lang="en-GB" dirty="0"/>
              <a:t> </a:t>
            </a:r>
          </a:p>
        </p:txBody>
      </p:sp>
    </p:spTree>
    <p:extLst>
      <p:ext uri="{BB962C8B-B14F-4D97-AF65-F5344CB8AC3E}">
        <p14:creationId xmlns:p14="http://schemas.microsoft.com/office/powerpoint/2010/main" val="396573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991421-0DBD-6644-B357-4F93D91390EF}"/>
              </a:ext>
            </a:extLst>
          </p:cNvPr>
          <p:cNvSpPr>
            <a:spLocks noGrp="1"/>
          </p:cNvSpPr>
          <p:nvPr>
            <p:ph type="title"/>
          </p:nvPr>
        </p:nvSpPr>
        <p:spPr>
          <a:xfrm>
            <a:off x="252299" y="0"/>
            <a:ext cx="9634011" cy="1325563"/>
          </a:xfrm>
        </p:spPr>
        <p:txBody>
          <a:bodyPr/>
          <a:lstStyle/>
          <a:p>
            <a:r>
              <a:rPr lang="en-GB" dirty="0"/>
              <a:t>Geometry</a:t>
            </a:r>
          </a:p>
        </p:txBody>
      </p:sp>
      <p:sp>
        <p:nvSpPr>
          <p:cNvPr id="5" name="CasellaDiTesto 4">
            <a:extLst>
              <a:ext uri="{FF2B5EF4-FFF2-40B4-BE49-F238E27FC236}">
                <a16:creationId xmlns:a16="http://schemas.microsoft.com/office/drawing/2014/main" id="{241B7443-65CC-824D-BEEC-DF02D9DD1D81}"/>
              </a:ext>
            </a:extLst>
          </p:cNvPr>
          <p:cNvSpPr txBox="1"/>
          <p:nvPr/>
        </p:nvSpPr>
        <p:spPr>
          <a:xfrm>
            <a:off x="7459579" y="2298771"/>
            <a:ext cx="3180710" cy="369332"/>
          </a:xfrm>
          <a:prstGeom prst="rect">
            <a:avLst/>
          </a:prstGeom>
          <a:noFill/>
        </p:spPr>
        <p:txBody>
          <a:bodyPr wrap="square" rtlCol="0">
            <a:spAutoFit/>
          </a:bodyPr>
          <a:lstStyle/>
          <a:p>
            <a:r>
              <a:rPr lang="en-GB" dirty="0" err="1"/>
              <a:t>DetVer</a:t>
            </a:r>
            <a:r>
              <a:rPr lang="en-GB" dirty="0"/>
              <a:t> = 2 (Default &amp; YR)</a:t>
            </a:r>
          </a:p>
        </p:txBody>
      </p:sp>
      <p:sp>
        <p:nvSpPr>
          <p:cNvPr id="7" name="Segnaposto data 6">
            <a:extLst>
              <a:ext uri="{FF2B5EF4-FFF2-40B4-BE49-F238E27FC236}">
                <a16:creationId xmlns:a16="http://schemas.microsoft.com/office/drawing/2014/main" id="{E82AA78B-578B-8148-BBDB-43AB8F185E03}"/>
              </a:ext>
            </a:extLst>
          </p:cNvPr>
          <p:cNvSpPr>
            <a:spLocks noGrp="1"/>
          </p:cNvSpPr>
          <p:nvPr>
            <p:ph type="dt" sz="half" idx="10"/>
          </p:nvPr>
        </p:nvSpPr>
        <p:spPr/>
        <p:txBody>
          <a:bodyPr/>
          <a:lstStyle/>
          <a:p>
            <a:fld id="{4CEBE195-EB2E-EF4B-AEEA-A25906175C7E}" type="datetime1">
              <a:rPr lang="it-IT" smtClean="0"/>
              <a:t>20/05/21</a:t>
            </a:fld>
            <a:endParaRPr lang="en-US"/>
          </a:p>
        </p:txBody>
      </p:sp>
      <p:sp>
        <p:nvSpPr>
          <p:cNvPr id="8" name="Segnaposto piè di pagina 7">
            <a:extLst>
              <a:ext uri="{FF2B5EF4-FFF2-40B4-BE49-F238E27FC236}">
                <a16:creationId xmlns:a16="http://schemas.microsoft.com/office/drawing/2014/main" id="{EBF3B487-BA6C-CB4C-AD6F-F656F9ADFBD0}"/>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5FD7EB47-0E02-A948-9A39-25192ADB3E24}"/>
              </a:ext>
            </a:extLst>
          </p:cNvPr>
          <p:cNvSpPr>
            <a:spLocks noGrp="1"/>
          </p:cNvSpPr>
          <p:nvPr>
            <p:ph type="sldNum" sz="quarter" idx="12"/>
          </p:nvPr>
        </p:nvSpPr>
        <p:spPr/>
        <p:txBody>
          <a:bodyPr/>
          <a:lstStyle/>
          <a:p>
            <a:fld id="{4C8B8A27-DF03-4546-BA93-21C967D57E5C}" type="slidenum">
              <a:rPr lang="en-US" smtClean="0"/>
              <a:t>7</a:t>
            </a:fld>
            <a:endParaRPr lang="en-US"/>
          </a:p>
        </p:txBody>
      </p:sp>
      <p:sp>
        <p:nvSpPr>
          <p:cNvPr id="11" name="CasellaDiTesto 10">
            <a:extLst>
              <a:ext uri="{FF2B5EF4-FFF2-40B4-BE49-F238E27FC236}">
                <a16:creationId xmlns:a16="http://schemas.microsoft.com/office/drawing/2014/main" id="{8F91E77D-AF11-D741-B4B0-E5F69014FA46}"/>
              </a:ext>
            </a:extLst>
          </p:cNvPr>
          <p:cNvSpPr txBox="1"/>
          <p:nvPr/>
        </p:nvSpPr>
        <p:spPr>
          <a:xfrm>
            <a:off x="346123" y="4337521"/>
            <a:ext cx="10294166" cy="2031325"/>
          </a:xfrm>
          <a:prstGeom prst="rect">
            <a:avLst/>
          </a:prstGeom>
          <a:noFill/>
        </p:spPr>
        <p:txBody>
          <a:bodyPr wrap="square" rtlCol="0">
            <a:spAutoFit/>
          </a:bodyPr>
          <a:lstStyle/>
          <a:p>
            <a:endParaRPr lang="en" dirty="0"/>
          </a:p>
          <a:p>
            <a:endParaRPr lang="en" dirty="0"/>
          </a:p>
          <a:p>
            <a:r>
              <a:rPr lang="en" dirty="0"/>
              <a:t>Ver 2 : beampipe that </a:t>
            </a:r>
            <a:r>
              <a:rPr lang="en" dirty="0" err="1"/>
              <a:t>Håkan</a:t>
            </a:r>
            <a:r>
              <a:rPr lang="en" dirty="0"/>
              <a:t> referenced, the disk apertures and inner barrel radii larger to fit the </a:t>
            </a:r>
            <a:r>
              <a:rPr lang="en" dirty="0" err="1"/>
              <a:t>beampip</a:t>
            </a:r>
            <a:r>
              <a:rPr lang="en" dirty="0"/>
              <a:t>. Older projection for the material budget which corresponds to staves of average X = 0.3% X0 (the hybrid uses 0.05 for vertexing, 0.55 for barrel, and 0.24 for disks, which is a more recent projection from Leo Greiner) [-</a:t>
            </a:r>
            <a:r>
              <a:rPr lang="en" dirty="0">
                <a:sym typeface="Wingdings" pitchFamily="2" charset="2"/>
              </a:rPr>
              <a:t></a:t>
            </a:r>
            <a:r>
              <a:rPr lang="en" dirty="0"/>
              <a:t>moved to studies with the new material budget since the YR]</a:t>
            </a:r>
            <a:endParaRPr lang="en-GB" dirty="0"/>
          </a:p>
        </p:txBody>
      </p:sp>
      <p:pic>
        <p:nvPicPr>
          <p:cNvPr id="12" name="Immagine 11">
            <a:extLst>
              <a:ext uri="{FF2B5EF4-FFF2-40B4-BE49-F238E27FC236}">
                <a16:creationId xmlns:a16="http://schemas.microsoft.com/office/drawing/2014/main" id="{BFF06F6B-ED22-1444-9C1C-4DC534F25EBB}"/>
              </a:ext>
            </a:extLst>
          </p:cNvPr>
          <p:cNvPicPr>
            <a:picLocks noChangeAspect="1"/>
          </p:cNvPicPr>
          <p:nvPr/>
        </p:nvPicPr>
        <p:blipFill>
          <a:blip r:embed="rId2"/>
          <a:stretch>
            <a:fillRect/>
          </a:stretch>
        </p:blipFill>
        <p:spPr>
          <a:xfrm>
            <a:off x="463011" y="1424996"/>
            <a:ext cx="7065465" cy="3102058"/>
          </a:xfrm>
          <a:prstGeom prst="rect">
            <a:avLst/>
          </a:prstGeom>
        </p:spPr>
      </p:pic>
    </p:spTree>
    <p:extLst>
      <p:ext uri="{BB962C8B-B14F-4D97-AF65-F5344CB8AC3E}">
        <p14:creationId xmlns:p14="http://schemas.microsoft.com/office/powerpoint/2010/main" val="1894685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ECD90B-1C0A-D44E-8FAB-6641C2F6EA82}"/>
              </a:ext>
            </a:extLst>
          </p:cNvPr>
          <p:cNvSpPr>
            <a:spLocks noGrp="1"/>
          </p:cNvSpPr>
          <p:nvPr>
            <p:ph type="title"/>
          </p:nvPr>
        </p:nvSpPr>
        <p:spPr>
          <a:xfrm>
            <a:off x="187532" y="-202932"/>
            <a:ext cx="11383797" cy="2326176"/>
          </a:xfrm>
        </p:spPr>
        <p:txBody>
          <a:bodyPr/>
          <a:lstStyle/>
          <a:p>
            <a:r>
              <a:rPr lang="en-GB" dirty="0"/>
              <a:t>Hits in central silicon detectors (DEFAULT)</a:t>
            </a:r>
          </a:p>
        </p:txBody>
      </p:sp>
      <p:pic>
        <p:nvPicPr>
          <p:cNvPr id="4" name="Immagine 3">
            <a:extLst>
              <a:ext uri="{FF2B5EF4-FFF2-40B4-BE49-F238E27FC236}">
                <a16:creationId xmlns:a16="http://schemas.microsoft.com/office/drawing/2014/main" id="{13360765-F7DE-7742-BDC7-AD058D344450}"/>
              </a:ext>
            </a:extLst>
          </p:cNvPr>
          <p:cNvPicPr>
            <a:picLocks noChangeAspect="1"/>
          </p:cNvPicPr>
          <p:nvPr/>
        </p:nvPicPr>
        <p:blipFill>
          <a:blip r:embed="rId2"/>
          <a:stretch>
            <a:fillRect/>
          </a:stretch>
        </p:blipFill>
        <p:spPr>
          <a:xfrm>
            <a:off x="620670" y="1459832"/>
            <a:ext cx="10299884" cy="4475747"/>
          </a:xfrm>
          <a:prstGeom prst="rect">
            <a:avLst/>
          </a:prstGeom>
        </p:spPr>
      </p:pic>
      <p:sp>
        <p:nvSpPr>
          <p:cNvPr id="12" name="Segnaposto data 11">
            <a:extLst>
              <a:ext uri="{FF2B5EF4-FFF2-40B4-BE49-F238E27FC236}">
                <a16:creationId xmlns:a16="http://schemas.microsoft.com/office/drawing/2014/main" id="{47929E95-24F5-8D47-A92C-235258A7DBAA}"/>
              </a:ext>
            </a:extLst>
          </p:cNvPr>
          <p:cNvSpPr>
            <a:spLocks noGrp="1"/>
          </p:cNvSpPr>
          <p:nvPr>
            <p:ph type="dt" sz="half" idx="10"/>
          </p:nvPr>
        </p:nvSpPr>
        <p:spPr/>
        <p:txBody>
          <a:bodyPr/>
          <a:lstStyle/>
          <a:p>
            <a:fld id="{462B52AC-0863-9C48-B226-AE4AFFD110FF}" type="datetime1">
              <a:rPr lang="it-IT" smtClean="0"/>
              <a:t>20/05/21</a:t>
            </a:fld>
            <a:endParaRPr lang="en-US"/>
          </a:p>
        </p:txBody>
      </p:sp>
      <p:sp>
        <p:nvSpPr>
          <p:cNvPr id="13" name="Segnaposto piè di pagina 12">
            <a:extLst>
              <a:ext uri="{FF2B5EF4-FFF2-40B4-BE49-F238E27FC236}">
                <a16:creationId xmlns:a16="http://schemas.microsoft.com/office/drawing/2014/main" id="{D6236208-FC38-CD48-9015-645786FDF8E3}"/>
              </a:ext>
            </a:extLst>
          </p:cNvPr>
          <p:cNvSpPr>
            <a:spLocks noGrp="1"/>
          </p:cNvSpPr>
          <p:nvPr>
            <p:ph type="ftr" sz="quarter" idx="11"/>
          </p:nvPr>
        </p:nvSpPr>
        <p:spPr/>
        <p:txBody>
          <a:bodyPr/>
          <a:lstStyle/>
          <a:p>
            <a:endParaRPr lang="en-US"/>
          </a:p>
        </p:txBody>
      </p:sp>
      <p:sp>
        <p:nvSpPr>
          <p:cNvPr id="14" name="Segnaposto numero diapositiva 13">
            <a:extLst>
              <a:ext uri="{FF2B5EF4-FFF2-40B4-BE49-F238E27FC236}">
                <a16:creationId xmlns:a16="http://schemas.microsoft.com/office/drawing/2014/main" id="{B6CC0B2E-99F8-B446-B548-2F0CD8F14382}"/>
              </a:ext>
            </a:extLst>
          </p:cNvPr>
          <p:cNvSpPr>
            <a:spLocks noGrp="1"/>
          </p:cNvSpPr>
          <p:nvPr>
            <p:ph type="sldNum" sz="quarter" idx="12"/>
          </p:nvPr>
        </p:nvSpPr>
        <p:spPr/>
        <p:txBody>
          <a:bodyPr/>
          <a:lstStyle/>
          <a:p>
            <a:fld id="{4C8B8A27-DF03-4546-BA93-21C967D57E5C}" type="slidenum">
              <a:rPr lang="en-US" smtClean="0"/>
              <a:t>8</a:t>
            </a:fld>
            <a:endParaRPr lang="en-US"/>
          </a:p>
        </p:txBody>
      </p:sp>
    </p:spTree>
    <p:extLst>
      <p:ext uri="{BB962C8B-B14F-4D97-AF65-F5344CB8AC3E}">
        <p14:creationId xmlns:p14="http://schemas.microsoft.com/office/powerpoint/2010/main" val="2962593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03BFE5-B712-624B-A667-C3E99E577BA6}"/>
              </a:ext>
            </a:extLst>
          </p:cNvPr>
          <p:cNvSpPr>
            <a:spLocks noGrp="1"/>
          </p:cNvSpPr>
          <p:nvPr>
            <p:ph type="title"/>
          </p:nvPr>
        </p:nvSpPr>
        <p:spPr>
          <a:xfrm>
            <a:off x="781090" y="0"/>
            <a:ext cx="9634011" cy="1325563"/>
          </a:xfrm>
        </p:spPr>
        <p:txBody>
          <a:bodyPr/>
          <a:lstStyle/>
          <a:p>
            <a:r>
              <a:rPr lang="en-GB" dirty="0"/>
              <a:t>Hits in forward silicon detectors (DEFAULT)</a:t>
            </a:r>
          </a:p>
        </p:txBody>
      </p:sp>
      <p:pic>
        <p:nvPicPr>
          <p:cNvPr id="3" name="Immagine 2">
            <a:extLst>
              <a:ext uri="{FF2B5EF4-FFF2-40B4-BE49-F238E27FC236}">
                <a16:creationId xmlns:a16="http://schemas.microsoft.com/office/drawing/2014/main" id="{D671734C-C990-2D4F-A2D8-AFB6BA6C78E9}"/>
              </a:ext>
            </a:extLst>
          </p:cNvPr>
          <p:cNvPicPr>
            <a:picLocks noChangeAspect="1"/>
          </p:cNvPicPr>
          <p:nvPr/>
        </p:nvPicPr>
        <p:blipFill>
          <a:blip r:embed="rId2"/>
          <a:stretch>
            <a:fillRect/>
          </a:stretch>
        </p:blipFill>
        <p:spPr>
          <a:xfrm>
            <a:off x="4620127" y="3759684"/>
            <a:ext cx="7208634" cy="2959768"/>
          </a:xfrm>
          <a:prstGeom prst="rect">
            <a:avLst/>
          </a:prstGeom>
        </p:spPr>
      </p:pic>
      <p:pic>
        <p:nvPicPr>
          <p:cNvPr id="4" name="Immagine 3">
            <a:extLst>
              <a:ext uri="{FF2B5EF4-FFF2-40B4-BE49-F238E27FC236}">
                <a16:creationId xmlns:a16="http://schemas.microsoft.com/office/drawing/2014/main" id="{9D859AAA-0B3A-3749-AFDC-4262969D06F0}"/>
              </a:ext>
            </a:extLst>
          </p:cNvPr>
          <p:cNvPicPr>
            <a:picLocks noChangeAspect="1"/>
          </p:cNvPicPr>
          <p:nvPr/>
        </p:nvPicPr>
        <p:blipFill>
          <a:blip r:embed="rId3"/>
          <a:stretch>
            <a:fillRect/>
          </a:stretch>
        </p:blipFill>
        <p:spPr>
          <a:xfrm>
            <a:off x="363239" y="918261"/>
            <a:ext cx="6920400" cy="2841423"/>
          </a:xfrm>
          <a:prstGeom prst="rect">
            <a:avLst/>
          </a:prstGeom>
        </p:spPr>
      </p:pic>
      <p:sp>
        <p:nvSpPr>
          <p:cNvPr id="5" name="Segnaposto data 4">
            <a:extLst>
              <a:ext uri="{FF2B5EF4-FFF2-40B4-BE49-F238E27FC236}">
                <a16:creationId xmlns:a16="http://schemas.microsoft.com/office/drawing/2014/main" id="{1F41103F-7DAA-284A-8153-8BBEBE57B355}"/>
              </a:ext>
            </a:extLst>
          </p:cNvPr>
          <p:cNvSpPr>
            <a:spLocks noGrp="1"/>
          </p:cNvSpPr>
          <p:nvPr>
            <p:ph type="dt" sz="half" idx="10"/>
          </p:nvPr>
        </p:nvSpPr>
        <p:spPr/>
        <p:txBody>
          <a:bodyPr/>
          <a:lstStyle/>
          <a:p>
            <a:fld id="{82B5A41A-37A2-3947-A84A-E572A169AEB2}" type="datetime1">
              <a:rPr lang="it-IT" smtClean="0"/>
              <a:t>20/05/21</a:t>
            </a:fld>
            <a:endParaRPr lang="en-US"/>
          </a:p>
        </p:txBody>
      </p:sp>
      <p:sp>
        <p:nvSpPr>
          <p:cNvPr id="6" name="Segnaposto piè di pagina 5">
            <a:extLst>
              <a:ext uri="{FF2B5EF4-FFF2-40B4-BE49-F238E27FC236}">
                <a16:creationId xmlns:a16="http://schemas.microsoft.com/office/drawing/2014/main" id="{42701CAE-6510-4447-AFEA-EF804E55AF7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33090796-45F5-FC42-A885-9F1F730FE5DE}"/>
              </a:ext>
            </a:extLst>
          </p:cNvPr>
          <p:cNvSpPr>
            <a:spLocks noGrp="1"/>
          </p:cNvSpPr>
          <p:nvPr>
            <p:ph type="sldNum" sz="quarter" idx="12"/>
          </p:nvPr>
        </p:nvSpPr>
        <p:spPr/>
        <p:txBody>
          <a:bodyPr/>
          <a:lstStyle/>
          <a:p>
            <a:fld id="{4C8B8A27-DF03-4546-BA93-21C967D57E5C}" type="slidenum">
              <a:rPr lang="en-US" smtClean="0"/>
              <a:t>9</a:t>
            </a:fld>
            <a:endParaRPr lang="en-US"/>
          </a:p>
        </p:txBody>
      </p:sp>
    </p:spTree>
    <p:extLst>
      <p:ext uri="{BB962C8B-B14F-4D97-AF65-F5344CB8AC3E}">
        <p14:creationId xmlns:p14="http://schemas.microsoft.com/office/powerpoint/2010/main" val="517433197"/>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33A3E"/>
      </a:dk2>
      <a:lt2>
        <a:srgbClr val="E3E8E2"/>
      </a:lt2>
      <a:accent1>
        <a:srgbClr val="CF75E7"/>
      </a:accent1>
      <a:accent2>
        <a:srgbClr val="8A57E2"/>
      </a:accent2>
      <a:accent3>
        <a:srgbClr val="757BE7"/>
      </a:accent3>
      <a:accent4>
        <a:srgbClr val="5797E2"/>
      </a:accent4>
      <a:accent5>
        <a:srgbClr val="3FB2C2"/>
      </a:accent5>
      <a:accent6>
        <a:srgbClr val="46B594"/>
      </a:accent6>
      <a:hlink>
        <a:srgbClr val="638F56"/>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248</Words>
  <Application>Microsoft Macintosh PowerPoint</Application>
  <PresentationFormat>Widescreen</PresentationFormat>
  <Paragraphs>37</Paragraphs>
  <Slides>10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10</vt:i4>
      </vt:variant>
    </vt:vector>
  </HeadingPairs>
  <TitlesOfParts>
    <vt:vector size="16" baseType="lpstr">
      <vt:lpstr>Arial</vt:lpstr>
      <vt:lpstr>Avenir Next LT Pro</vt:lpstr>
      <vt:lpstr>Calibri</vt:lpstr>
      <vt:lpstr>Modern Love</vt:lpstr>
      <vt:lpstr>Symbol</vt:lpstr>
      <vt:lpstr>BohemianVTI</vt:lpstr>
      <vt:lpstr>All Silicon Tracker in fun4all</vt:lpstr>
      <vt:lpstr>Geometry </vt:lpstr>
      <vt:lpstr>Hits in silicon detectors</vt:lpstr>
      <vt:lpstr>Detector Version 1 </vt:lpstr>
      <vt:lpstr>Presentazione standard di PowerPoint</vt:lpstr>
      <vt:lpstr>Tracks Detector Version 1</vt:lpstr>
      <vt:lpstr>Geometry</vt:lpstr>
      <vt:lpstr>Hits in central silicon detectors (DEFAULT)</vt:lpstr>
      <vt:lpstr>Hits in forward silicon detectors (DEFAULT)</vt:lpstr>
      <vt:lpstr>Tracks  (DEFAULT)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Silicon Tracker in fun4all</dc:title>
  <dc:creator>Annalisa Annalisa</dc:creator>
  <cp:lastModifiedBy>Annalisa Annalisa</cp:lastModifiedBy>
  <cp:revision>9</cp:revision>
  <dcterms:created xsi:type="dcterms:W3CDTF">2021-05-19T21:29:19Z</dcterms:created>
  <dcterms:modified xsi:type="dcterms:W3CDTF">2021-05-20T07:27:15Z</dcterms:modified>
</cp:coreProperties>
</file>