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5" r:id="rId2"/>
  </p:sldMasterIdLst>
  <p:notesMasterIdLst>
    <p:notesMasterId r:id="rId28"/>
  </p:notesMasterIdLst>
  <p:sldIdLst>
    <p:sldId id="294" r:id="rId3"/>
    <p:sldId id="470" r:id="rId4"/>
    <p:sldId id="295" r:id="rId5"/>
    <p:sldId id="382" r:id="rId6"/>
    <p:sldId id="296" r:id="rId7"/>
    <p:sldId id="440" r:id="rId8"/>
    <p:sldId id="438" r:id="rId9"/>
    <p:sldId id="439" r:id="rId10"/>
    <p:sldId id="290" r:id="rId11"/>
    <p:sldId id="367" r:id="rId12"/>
    <p:sldId id="420" r:id="rId13"/>
    <p:sldId id="385" r:id="rId14"/>
    <p:sldId id="383" r:id="rId15"/>
    <p:sldId id="462" r:id="rId16"/>
    <p:sldId id="442" r:id="rId17"/>
    <p:sldId id="446" r:id="rId18"/>
    <p:sldId id="445" r:id="rId19"/>
    <p:sldId id="447" r:id="rId20"/>
    <p:sldId id="457" r:id="rId21"/>
    <p:sldId id="441" r:id="rId22"/>
    <p:sldId id="451" r:id="rId23"/>
    <p:sldId id="467" r:id="rId24"/>
    <p:sldId id="469" r:id="rId25"/>
    <p:sldId id="465" r:id="rId26"/>
    <p:sldId id="468" r:id="rId27"/>
  </p:sldIdLst>
  <p:sldSz cx="12192000" cy="6858000"/>
  <p:notesSz cx="6737350"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tano Maron" initials="GM" lastIdx="2" clrIdx="0">
    <p:extLst>
      <p:ext uri="{19B8F6BF-5375-455C-9EA6-DF929625EA0E}">
        <p15:presenceInfo xmlns:p15="http://schemas.microsoft.com/office/powerpoint/2012/main" userId="Gaetano Ma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FFFFE7"/>
    <a:srgbClr val="E2F0D9"/>
    <a:srgbClr val="FFCC00"/>
    <a:srgbClr val="FF00FF"/>
    <a:srgbClr val="A2BCE2"/>
    <a:srgbClr val="FFFFFF"/>
    <a:srgbClr val="7F6000"/>
    <a:srgbClr val="DCE6F4"/>
    <a:srgbClr val="BFD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showGuides="1">
      <p:cViewPr varScale="1">
        <p:scale>
          <a:sx n="98" d="100"/>
          <a:sy n="98" d="100"/>
        </p:scale>
        <p:origin x="108" y="360"/>
      </p:cViewPr>
      <p:guideLst>
        <p:guide orient="horz" pos="2160"/>
        <p:guide pos="3840"/>
      </p:guideLst>
    </p:cSldViewPr>
  </p:slideViewPr>
  <p:notesTextViewPr>
    <p:cViewPr>
      <p:scale>
        <a:sx n="1" d="1"/>
        <a:sy n="1" d="1"/>
      </p:scale>
      <p:origin x="0" y="0"/>
    </p:cViewPr>
  </p:notesTextViewPr>
  <p:sorterViewPr>
    <p:cViewPr>
      <p:scale>
        <a:sx n="75" d="100"/>
        <a:sy n="75" d="100"/>
      </p:scale>
      <p:origin x="0" y="-1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13:17:48.697" idx="2">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519" cy="495348"/>
          </a:xfrm>
          <a:prstGeom prst="rect">
            <a:avLst/>
          </a:prstGeom>
        </p:spPr>
        <p:txBody>
          <a:bodyPr vert="horz" lIns="94906" tIns="47453" rIns="94906" bIns="47453" rtlCol="0"/>
          <a:lstStyle>
            <a:lvl1pPr algn="l">
              <a:defRPr sz="1300"/>
            </a:lvl1pPr>
          </a:lstStyle>
          <a:p>
            <a:endParaRPr lang="it-IT"/>
          </a:p>
        </p:txBody>
      </p:sp>
      <p:sp>
        <p:nvSpPr>
          <p:cNvPr id="3" name="Segnaposto data 2"/>
          <p:cNvSpPr>
            <a:spLocks noGrp="1"/>
          </p:cNvSpPr>
          <p:nvPr>
            <p:ph type="dt" idx="1"/>
          </p:nvPr>
        </p:nvSpPr>
        <p:spPr>
          <a:xfrm>
            <a:off x="3816273" y="0"/>
            <a:ext cx="2919519" cy="495348"/>
          </a:xfrm>
          <a:prstGeom prst="rect">
            <a:avLst/>
          </a:prstGeom>
        </p:spPr>
        <p:txBody>
          <a:bodyPr vert="horz" lIns="94906" tIns="47453" rIns="94906" bIns="47453" rtlCol="0"/>
          <a:lstStyle>
            <a:lvl1pPr algn="r">
              <a:defRPr sz="1300"/>
            </a:lvl1pPr>
          </a:lstStyle>
          <a:p>
            <a:fld id="{5BA6B169-A512-4965-B838-67862E348CA1}" type="datetimeFigureOut">
              <a:rPr lang="it-IT" smtClean="0"/>
              <a:t>15/05/2021</a:t>
            </a:fld>
            <a:endParaRPr lang="it-IT"/>
          </a:p>
        </p:txBody>
      </p:sp>
      <p:sp>
        <p:nvSpPr>
          <p:cNvPr id="4" name="Segnaposto immagine diapositiva 3"/>
          <p:cNvSpPr>
            <a:spLocks noGrp="1" noRot="1" noChangeAspect="1"/>
          </p:cNvSpPr>
          <p:nvPr>
            <p:ph type="sldImg" idx="2"/>
          </p:nvPr>
        </p:nvSpPr>
        <p:spPr>
          <a:xfrm>
            <a:off x="407988" y="1233488"/>
            <a:ext cx="5921375" cy="3332162"/>
          </a:xfrm>
          <a:prstGeom prst="rect">
            <a:avLst/>
          </a:prstGeom>
          <a:noFill/>
          <a:ln w="12700">
            <a:solidFill>
              <a:prstClr val="black"/>
            </a:solidFill>
          </a:ln>
        </p:spPr>
        <p:txBody>
          <a:bodyPr vert="horz" lIns="94906" tIns="47453" rIns="94906" bIns="47453" rtlCol="0" anchor="ctr"/>
          <a:lstStyle/>
          <a:p>
            <a:endParaRPr lang="it-IT"/>
          </a:p>
        </p:txBody>
      </p:sp>
      <p:sp>
        <p:nvSpPr>
          <p:cNvPr id="5" name="Segnaposto note 4"/>
          <p:cNvSpPr>
            <a:spLocks noGrp="1"/>
          </p:cNvSpPr>
          <p:nvPr>
            <p:ph type="body" sz="quarter" idx="3"/>
          </p:nvPr>
        </p:nvSpPr>
        <p:spPr>
          <a:xfrm>
            <a:off x="673735" y="4751219"/>
            <a:ext cx="5389880" cy="3887361"/>
          </a:xfrm>
          <a:prstGeom prst="rect">
            <a:avLst/>
          </a:prstGeom>
        </p:spPr>
        <p:txBody>
          <a:bodyPr vert="horz" lIns="94906" tIns="47453" rIns="94906" bIns="47453"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7"/>
            <a:ext cx="2919519" cy="495347"/>
          </a:xfrm>
          <a:prstGeom prst="rect">
            <a:avLst/>
          </a:prstGeom>
        </p:spPr>
        <p:txBody>
          <a:bodyPr vert="horz" lIns="94906" tIns="47453" rIns="94906" bIns="47453" rtlCol="0" anchor="b"/>
          <a:lstStyle>
            <a:lvl1pPr algn="l">
              <a:defRPr sz="1300"/>
            </a:lvl1pPr>
          </a:lstStyle>
          <a:p>
            <a:endParaRPr lang="it-IT"/>
          </a:p>
        </p:txBody>
      </p:sp>
      <p:sp>
        <p:nvSpPr>
          <p:cNvPr id="7" name="Segnaposto numero diapositiva 6"/>
          <p:cNvSpPr>
            <a:spLocks noGrp="1"/>
          </p:cNvSpPr>
          <p:nvPr>
            <p:ph type="sldNum" sz="quarter" idx="5"/>
          </p:nvPr>
        </p:nvSpPr>
        <p:spPr>
          <a:xfrm>
            <a:off x="3816273" y="9377317"/>
            <a:ext cx="2919519" cy="495347"/>
          </a:xfrm>
          <a:prstGeom prst="rect">
            <a:avLst/>
          </a:prstGeom>
        </p:spPr>
        <p:txBody>
          <a:bodyPr vert="horz" lIns="94906" tIns="47453" rIns="94906" bIns="47453" rtlCol="0" anchor="b"/>
          <a:lstStyle>
            <a:lvl1pPr algn="r">
              <a:defRPr sz="1300"/>
            </a:lvl1pPr>
          </a:lstStyle>
          <a:p>
            <a:fld id="{10A7915F-B3AF-495E-BD48-10523C09A79C}" type="slidenum">
              <a:rPr lang="it-IT" smtClean="0"/>
              <a:t>‹N›</a:t>
            </a:fld>
            <a:endParaRPr lang="it-IT"/>
          </a:p>
        </p:txBody>
      </p:sp>
    </p:spTree>
    <p:extLst>
      <p:ext uri="{BB962C8B-B14F-4D97-AF65-F5344CB8AC3E}">
        <p14:creationId xmlns:p14="http://schemas.microsoft.com/office/powerpoint/2010/main" val="6295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17/05/2021</a:t>
            </a:r>
            <a:endParaRPr lang="en-GB"/>
          </a:p>
        </p:txBody>
      </p:sp>
      <p:sp>
        <p:nvSpPr>
          <p:cNvPr id="5" name="Segnaposto piè di pagina 4"/>
          <p:cNvSpPr>
            <a:spLocks noGrp="1"/>
          </p:cNvSpPr>
          <p:nvPr>
            <p:ph type="ftr" sz="quarter" idx="11"/>
          </p:nvPr>
        </p:nvSpPr>
        <p:spPr/>
        <p:txBody>
          <a:bodyPr/>
          <a:lstStyle/>
          <a:p>
            <a:r>
              <a:rPr lang="it-IT"/>
              <a:t>GM, Steering Board, Presidenza INFN, 17 maggio 2021</a:t>
            </a:r>
            <a:endParaRPr lang="en-GB"/>
          </a:p>
        </p:txBody>
      </p:sp>
      <p:sp>
        <p:nvSpPr>
          <p:cNvPr id="6" name="Segnaposto numero diapositiva 5"/>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326125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71E3EAC-2E64-480A-A1A1-A77315B47FE3}"/>
              </a:ext>
            </a:extLst>
          </p:cNvPr>
          <p:cNvSpPr>
            <a:spLocks noGrp="1"/>
          </p:cNvSpPr>
          <p:nvPr>
            <p:ph type="title"/>
          </p:nvPr>
        </p:nvSpPr>
        <p:spPr>
          <a:xfrm>
            <a:off x="838200" y="136525"/>
            <a:ext cx="9227133" cy="710640"/>
          </a:xfrm>
        </p:spPr>
        <p:txBody>
          <a:bodyPr/>
          <a:lstStyle/>
          <a:p>
            <a:r>
              <a:rPr lang="it-IT"/>
              <a:t>Fare clic per modificare lo stile del titolo dello schema</a:t>
            </a:r>
          </a:p>
        </p:txBody>
      </p:sp>
      <p:sp>
        <p:nvSpPr>
          <p:cNvPr id="6" name="Segnaposto data 5">
            <a:extLst>
              <a:ext uri="{FF2B5EF4-FFF2-40B4-BE49-F238E27FC236}">
                <a16:creationId xmlns:a16="http://schemas.microsoft.com/office/drawing/2014/main" id="{A77C36FA-512B-4329-932A-59AE7DA0C09A}"/>
              </a:ext>
            </a:extLst>
          </p:cNvPr>
          <p:cNvSpPr>
            <a:spLocks noGrp="1"/>
          </p:cNvSpPr>
          <p:nvPr>
            <p:ph type="dt" sz="half" idx="10"/>
          </p:nvPr>
        </p:nvSpPr>
        <p:spPr/>
        <p:txBody>
          <a:bodyPr/>
          <a:lstStyle/>
          <a:p>
            <a:r>
              <a:rPr lang="it-IT"/>
              <a:t>17/05/2021</a:t>
            </a:r>
            <a:endParaRPr lang="en-GB" dirty="0"/>
          </a:p>
        </p:txBody>
      </p:sp>
      <p:sp>
        <p:nvSpPr>
          <p:cNvPr id="7" name="Segnaposto piè di pagina 6">
            <a:extLst>
              <a:ext uri="{FF2B5EF4-FFF2-40B4-BE49-F238E27FC236}">
                <a16:creationId xmlns:a16="http://schemas.microsoft.com/office/drawing/2014/main" id="{D3CCBD50-4D4C-4CE3-9B9B-96773C025424}"/>
              </a:ext>
            </a:extLst>
          </p:cNvPr>
          <p:cNvSpPr>
            <a:spLocks noGrp="1"/>
          </p:cNvSpPr>
          <p:nvPr>
            <p:ph type="ftr" sz="quarter" idx="11"/>
          </p:nvPr>
        </p:nvSpPr>
        <p:spPr/>
        <p:txBody>
          <a:bodyPr/>
          <a:lstStyle/>
          <a:p>
            <a:r>
              <a:rPr lang="it-IT"/>
              <a:t>GM, Steering Board, Presidenza INFN, 17 maggio 2021</a:t>
            </a:r>
            <a:endParaRPr lang="en-GB"/>
          </a:p>
        </p:txBody>
      </p:sp>
      <p:sp>
        <p:nvSpPr>
          <p:cNvPr id="8" name="Segnaposto numero diapositiva 7">
            <a:extLst>
              <a:ext uri="{FF2B5EF4-FFF2-40B4-BE49-F238E27FC236}">
                <a16:creationId xmlns:a16="http://schemas.microsoft.com/office/drawing/2014/main" id="{D39990FE-00AC-4691-B9BD-8DF3E18FBE68}"/>
              </a:ext>
            </a:extLst>
          </p:cNvPr>
          <p:cNvSpPr>
            <a:spLocks noGrp="1"/>
          </p:cNvSpPr>
          <p:nvPr>
            <p:ph type="sldNum" sz="quarter" idx="12"/>
          </p:nvPr>
        </p:nvSpPr>
        <p:spPr/>
        <p:txBody>
          <a:bodyPr/>
          <a:lstStyle/>
          <a:p>
            <a:fld id="{BE76263B-304F-4D55-BC86-FD7C343A1B56}" type="slidenum">
              <a:rPr lang="en-GB" smtClean="0"/>
              <a:pPr/>
              <a:t>‹N›</a:t>
            </a:fld>
            <a:endParaRPr lang="en-GB"/>
          </a:p>
        </p:txBody>
      </p:sp>
    </p:spTree>
    <p:extLst>
      <p:ext uri="{BB962C8B-B14F-4D97-AF65-F5344CB8AC3E}">
        <p14:creationId xmlns:p14="http://schemas.microsoft.com/office/powerpoint/2010/main" val="418474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17/05/2021</a:t>
            </a:r>
            <a:endParaRPr lang="en-GB"/>
          </a:p>
        </p:txBody>
      </p:sp>
      <p:sp>
        <p:nvSpPr>
          <p:cNvPr id="6" name="Segnaposto piè di pagina 5"/>
          <p:cNvSpPr>
            <a:spLocks noGrp="1"/>
          </p:cNvSpPr>
          <p:nvPr>
            <p:ph type="ftr" sz="quarter" idx="11"/>
          </p:nvPr>
        </p:nvSpPr>
        <p:spPr/>
        <p:txBody>
          <a:bodyPr/>
          <a:lstStyle/>
          <a:p>
            <a:r>
              <a:rPr lang="it-IT"/>
              <a:t>GM, Steering Board, Presidenza INFN, 17 maggio 2021</a:t>
            </a:r>
            <a:endParaRPr lang="en-GB"/>
          </a:p>
        </p:txBody>
      </p:sp>
      <p:sp>
        <p:nvSpPr>
          <p:cNvPr id="7" name="Segnaposto numero diapositiva 6"/>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8600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17/05/2021</a:t>
            </a:r>
            <a:endParaRPr lang="en-GB"/>
          </a:p>
        </p:txBody>
      </p:sp>
      <p:sp>
        <p:nvSpPr>
          <p:cNvPr id="6" name="Segnaposto piè di pagina 5"/>
          <p:cNvSpPr>
            <a:spLocks noGrp="1"/>
          </p:cNvSpPr>
          <p:nvPr>
            <p:ph type="ftr" sz="quarter" idx="11"/>
          </p:nvPr>
        </p:nvSpPr>
        <p:spPr/>
        <p:txBody>
          <a:bodyPr/>
          <a:lstStyle/>
          <a:p>
            <a:r>
              <a:rPr lang="it-IT"/>
              <a:t>GM, Steering Board, Presidenza INFN, 17 maggio 2021</a:t>
            </a:r>
            <a:endParaRPr lang="en-GB"/>
          </a:p>
        </p:txBody>
      </p:sp>
      <p:sp>
        <p:nvSpPr>
          <p:cNvPr id="7" name="Segnaposto numero diapositiva 6"/>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178033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r>
              <a:rPr lang="it-IT"/>
              <a:t>17/05/2021</a:t>
            </a:r>
            <a:endParaRPr lang="en-GB"/>
          </a:p>
        </p:txBody>
      </p:sp>
      <p:sp>
        <p:nvSpPr>
          <p:cNvPr id="5" name="Segnaposto piè di pagina 4"/>
          <p:cNvSpPr>
            <a:spLocks noGrp="1"/>
          </p:cNvSpPr>
          <p:nvPr>
            <p:ph type="ftr" sz="quarter" idx="11"/>
          </p:nvPr>
        </p:nvSpPr>
        <p:spPr/>
        <p:txBody>
          <a:bodyPr/>
          <a:lstStyle/>
          <a:p>
            <a:r>
              <a:rPr lang="it-IT"/>
              <a:t>GM, Steering Board, Presidenza INFN, 17 maggio 2021</a:t>
            </a:r>
            <a:endParaRPr lang="en-GB"/>
          </a:p>
        </p:txBody>
      </p:sp>
      <p:sp>
        <p:nvSpPr>
          <p:cNvPr id="6" name="Segnaposto numero diapositiva 5"/>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30768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r>
              <a:rPr lang="it-IT"/>
              <a:t>17/05/2021</a:t>
            </a:r>
            <a:endParaRPr lang="en-GB"/>
          </a:p>
        </p:txBody>
      </p:sp>
      <p:sp>
        <p:nvSpPr>
          <p:cNvPr id="5" name="Segnaposto piè di pagina 4"/>
          <p:cNvSpPr>
            <a:spLocks noGrp="1"/>
          </p:cNvSpPr>
          <p:nvPr>
            <p:ph type="ftr" sz="quarter" idx="11"/>
          </p:nvPr>
        </p:nvSpPr>
        <p:spPr/>
        <p:txBody>
          <a:bodyPr/>
          <a:lstStyle/>
          <a:p>
            <a:r>
              <a:rPr lang="it-IT"/>
              <a:t>GM, Steering Board, Presidenza INFN, 17 maggio 2021</a:t>
            </a:r>
            <a:endParaRPr lang="en-GB"/>
          </a:p>
        </p:txBody>
      </p:sp>
      <p:sp>
        <p:nvSpPr>
          <p:cNvPr id="6" name="Segnaposto numero diapositiva 5"/>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55458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17/05/2021</a:t>
            </a:r>
            <a:endParaRPr lang="en-GB"/>
          </a:p>
        </p:txBody>
      </p:sp>
      <p:sp>
        <p:nvSpPr>
          <p:cNvPr id="5" name="Segnaposto piè di pagina 4"/>
          <p:cNvSpPr>
            <a:spLocks noGrp="1"/>
          </p:cNvSpPr>
          <p:nvPr>
            <p:ph type="ftr" sz="quarter" idx="11"/>
          </p:nvPr>
        </p:nvSpPr>
        <p:spPr/>
        <p:txBody>
          <a:bodyPr/>
          <a:lstStyle/>
          <a:p>
            <a:r>
              <a:rPr lang="it-IT"/>
              <a:t>GM, Steering Board, Presidenza INFN, 17 maggio 2021</a:t>
            </a:r>
            <a:endParaRPr lang="en-GB"/>
          </a:p>
        </p:txBody>
      </p:sp>
      <p:sp>
        <p:nvSpPr>
          <p:cNvPr id="6" name="Segnaposto numero diapositiva 5"/>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1822574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r>
              <a:rPr lang="it-IT"/>
              <a:t>17/05/2021</a:t>
            </a:r>
            <a:endParaRPr lang="en-GB" dirty="0"/>
          </a:p>
        </p:txBody>
      </p:sp>
      <p:sp>
        <p:nvSpPr>
          <p:cNvPr id="4" name="Segnaposto piè di pagina 3"/>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p:cNvSpPr>
            <a:spLocks noGrp="1"/>
          </p:cNvSpPr>
          <p:nvPr>
            <p:ph type="sldNum" sz="quarter" idx="12"/>
          </p:nvPr>
        </p:nvSpPr>
        <p:spPr/>
        <p:txBody>
          <a:bodyPr/>
          <a:lstStyle/>
          <a:p>
            <a:fld id="{BE76263B-304F-4D55-BC86-FD7C343A1B56}" type="slidenum">
              <a:rPr lang="en-GB" smtClean="0"/>
              <a:pPr/>
              <a:t>‹N›</a:t>
            </a:fld>
            <a:endParaRPr lang="en-GB"/>
          </a:p>
        </p:txBody>
      </p:sp>
      <p:sp>
        <p:nvSpPr>
          <p:cNvPr id="7" name="Segnaposto testo 6"/>
          <p:cNvSpPr>
            <a:spLocks noGrp="1"/>
          </p:cNvSpPr>
          <p:nvPr>
            <p:ph type="body" sz="quarter" idx="13"/>
          </p:nvPr>
        </p:nvSpPr>
        <p:spPr>
          <a:xfrm>
            <a:off x="649455" y="1082591"/>
            <a:ext cx="10684292" cy="49933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886854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r>
              <a:rPr lang="it-IT"/>
              <a:t>17/05/2021</a:t>
            </a:r>
            <a:endParaRPr lang="en-GB"/>
          </a:p>
        </p:txBody>
      </p:sp>
      <p:sp>
        <p:nvSpPr>
          <p:cNvPr id="6" name="Segnaposto piè di pagina 5"/>
          <p:cNvSpPr>
            <a:spLocks noGrp="1"/>
          </p:cNvSpPr>
          <p:nvPr>
            <p:ph type="ftr" sz="quarter" idx="11"/>
          </p:nvPr>
        </p:nvSpPr>
        <p:spPr/>
        <p:txBody>
          <a:bodyPr/>
          <a:lstStyle/>
          <a:p>
            <a:r>
              <a:rPr lang="it-IT"/>
              <a:t>GM, Steering Board, Presidenza INFN, 17 maggio 2021</a:t>
            </a:r>
            <a:endParaRPr lang="en-GB"/>
          </a:p>
        </p:txBody>
      </p:sp>
      <p:sp>
        <p:nvSpPr>
          <p:cNvPr id="7" name="Segnaposto numero diapositiva 6"/>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200950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6"/>
            <a:ext cx="10515600" cy="872004"/>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r>
              <a:rPr lang="it-IT"/>
              <a:t>17/05/2021</a:t>
            </a:r>
            <a:endParaRPr lang="en-GB"/>
          </a:p>
        </p:txBody>
      </p:sp>
      <p:sp>
        <p:nvSpPr>
          <p:cNvPr id="8" name="Segnaposto piè di pagina 7"/>
          <p:cNvSpPr>
            <a:spLocks noGrp="1"/>
          </p:cNvSpPr>
          <p:nvPr>
            <p:ph type="ftr" sz="quarter" idx="11"/>
          </p:nvPr>
        </p:nvSpPr>
        <p:spPr/>
        <p:txBody>
          <a:bodyPr/>
          <a:lstStyle/>
          <a:p>
            <a:r>
              <a:rPr lang="it-IT"/>
              <a:t>GM, Steering Board, Presidenza INFN, 17 maggio 2021</a:t>
            </a:r>
            <a:endParaRPr lang="en-GB"/>
          </a:p>
        </p:txBody>
      </p:sp>
      <p:sp>
        <p:nvSpPr>
          <p:cNvPr id="9" name="Segnaposto numero diapositiva 8"/>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91715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r>
              <a:rPr lang="it-IT"/>
              <a:t>17/05/2021</a:t>
            </a:r>
            <a:endParaRPr lang="en-GB"/>
          </a:p>
        </p:txBody>
      </p:sp>
      <p:sp>
        <p:nvSpPr>
          <p:cNvPr id="4" name="Segnaposto piè di pagina 3"/>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383033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r>
              <a:rPr lang="it-IT"/>
              <a:t>17/05/2021</a:t>
            </a:r>
            <a:endParaRPr lang="en-GB" dirty="0"/>
          </a:p>
        </p:txBody>
      </p:sp>
      <p:sp>
        <p:nvSpPr>
          <p:cNvPr id="4" name="Segnaposto piè di pagina 3"/>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p:cNvSpPr>
            <a:spLocks noGrp="1"/>
          </p:cNvSpPr>
          <p:nvPr>
            <p:ph type="sldNum" sz="quarter" idx="12"/>
          </p:nvPr>
        </p:nvSpPr>
        <p:spPr/>
        <p:txBody>
          <a:bodyPr/>
          <a:lstStyle/>
          <a:p>
            <a:fld id="{BE76263B-304F-4D55-BC86-FD7C343A1B56}" type="slidenum">
              <a:rPr lang="en-GB" smtClean="0"/>
              <a:pPr/>
              <a:t>‹N›</a:t>
            </a:fld>
            <a:endParaRPr lang="en-GB"/>
          </a:p>
        </p:txBody>
      </p:sp>
      <p:sp>
        <p:nvSpPr>
          <p:cNvPr id="7" name="Segnaposto testo 6"/>
          <p:cNvSpPr>
            <a:spLocks noGrp="1"/>
          </p:cNvSpPr>
          <p:nvPr>
            <p:ph type="body" sz="quarter" idx="13"/>
          </p:nvPr>
        </p:nvSpPr>
        <p:spPr>
          <a:xfrm>
            <a:off x="649455" y="1082591"/>
            <a:ext cx="10684292" cy="499335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14630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17/05/2021</a:t>
            </a:r>
            <a:endParaRPr lang="en-GB"/>
          </a:p>
        </p:txBody>
      </p:sp>
      <p:sp>
        <p:nvSpPr>
          <p:cNvPr id="3" name="Segnaposto piè di pagina 2"/>
          <p:cNvSpPr>
            <a:spLocks noGrp="1"/>
          </p:cNvSpPr>
          <p:nvPr>
            <p:ph type="ftr" sz="quarter" idx="11"/>
          </p:nvPr>
        </p:nvSpPr>
        <p:spPr/>
        <p:txBody>
          <a:bodyPr/>
          <a:lstStyle/>
          <a:p>
            <a:r>
              <a:rPr lang="it-IT"/>
              <a:t>GM, Steering Board, Presidenza INFN, 17 maggio 2021</a:t>
            </a:r>
            <a:endParaRPr lang="en-GB"/>
          </a:p>
        </p:txBody>
      </p:sp>
      <p:sp>
        <p:nvSpPr>
          <p:cNvPr id="4" name="Segnaposto numero diapositiva 3"/>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3845648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17/05/2021</a:t>
            </a:r>
            <a:endParaRPr lang="en-GB"/>
          </a:p>
        </p:txBody>
      </p:sp>
      <p:sp>
        <p:nvSpPr>
          <p:cNvPr id="6" name="Segnaposto piè di pagina 5"/>
          <p:cNvSpPr>
            <a:spLocks noGrp="1"/>
          </p:cNvSpPr>
          <p:nvPr>
            <p:ph type="ftr" sz="quarter" idx="11"/>
          </p:nvPr>
        </p:nvSpPr>
        <p:spPr/>
        <p:txBody>
          <a:bodyPr/>
          <a:lstStyle/>
          <a:p>
            <a:r>
              <a:rPr lang="it-IT"/>
              <a:t>GM, Steering Board, Presidenza INFN, 17 maggio 2021</a:t>
            </a:r>
            <a:endParaRPr lang="en-GB"/>
          </a:p>
        </p:txBody>
      </p:sp>
      <p:sp>
        <p:nvSpPr>
          <p:cNvPr id="7" name="Segnaposto numero diapositiva 6"/>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3340591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17/05/2021</a:t>
            </a:r>
            <a:endParaRPr lang="en-GB"/>
          </a:p>
        </p:txBody>
      </p:sp>
      <p:sp>
        <p:nvSpPr>
          <p:cNvPr id="6" name="Segnaposto piè di pagina 5"/>
          <p:cNvSpPr>
            <a:spLocks noGrp="1"/>
          </p:cNvSpPr>
          <p:nvPr>
            <p:ph type="ftr" sz="quarter" idx="11"/>
          </p:nvPr>
        </p:nvSpPr>
        <p:spPr/>
        <p:txBody>
          <a:bodyPr/>
          <a:lstStyle/>
          <a:p>
            <a:r>
              <a:rPr lang="it-IT"/>
              <a:t>GM, Steering Board, Presidenza INFN, 17 maggio 2021</a:t>
            </a:r>
            <a:endParaRPr lang="en-GB"/>
          </a:p>
        </p:txBody>
      </p:sp>
      <p:sp>
        <p:nvSpPr>
          <p:cNvPr id="7" name="Segnaposto numero diapositiva 6"/>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300320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r>
              <a:rPr lang="it-IT"/>
              <a:t>17/05/2021</a:t>
            </a:r>
            <a:endParaRPr lang="en-GB"/>
          </a:p>
        </p:txBody>
      </p:sp>
      <p:sp>
        <p:nvSpPr>
          <p:cNvPr id="5" name="Segnaposto piè di pagina 4"/>
          <p:cNvSpPr>
            <a:spLocks noGrp="1"/>
          </p:cNvSpPr>
          <p:nvPr>
            <p:ph type="ftr" sz="quarter" idx="11"/>
          </p:nvPr>
        </p:nvSpPr>
        <p:spPr/>
        <p:txBody>
          <a:bodyPr/>
          <a:lstStyle/>
          <a:p>
            <a:r>
              <a:rPr lang="it-IT"/>
              <a:t>GM, Steering Board, Presidenza INFN, 17 maggio 2021</a:t>
            </a:r>
            <a:endParaRPr lang="en-GB"/>
          </a:p>
        </p:txBody>
      </p:sp>
      <p:sp>
        <p:nvSpPr>
          <p:cNvPr id="6" name="Segnaposto numero diapositiva 5"/>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114391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r>
              <a:rPr lang="it-IT"/>
              <a:t>17/05/2021</a:t>
            </a:r>
            <a:endParaRPr lang="en-GB"/>
          </a:p>
        </p:txBody>
      </p:sp>
      <p:sp>
        <p:nvSpPr>
          <p:cNvPr id="5" name="Segnaposto piè di pagina 4"/>
          <p:cNvSpPr>
            <a:spLocks noGrp="1"/>
          </p:cNvSpPr>
          <p:nvPr>
            <p:ph type="ftr" sz="quarter" idx="11"/>
          </p:nvPr>
        </p:nvSpPr>
        <p:spPr/>
        <p:txBody>
          <a:bodyPr/>
          <a:lstStyle/>
          <a:p>
            <a:r>
              <a:rPr lang="it-IT"/>
              <a:t>GM, Steering Board, Presidenza INFN, 17 maggio 2021</a:t>
            </a:r>
            <a:endParaRPr lang="en-GB"/>
          </a:p>
        </p:txBody>
      </p:sp>
      <p:sp>
        <p:nvSpPr>
          <p:cNvPr id="6" name="Segnaposto numero diapositiva 5"/>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1917743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35B80B-6156-4527-AAD6-93DE994891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DBA8AA1-0EEF-426E-B6BF-833CFD727436}"/>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6AD3489-B3E3-48B6-A940-E4C5F2D94597}"/>
              </a:ext>
            </a:extLst>
          </p:cNvPr>
          <p:cNvSpPr>
            <a:spLocks noGrp="1"/>
          </p:cNvSpPr>
          <p:nvPr>
            <p:ph type="dt" sz="half" idx="10"/>
          </p:nvPr>
        </p:nvSpPr>
        <p:spPr/>
        <p:txBody>
          <a:bodyPr/>
          <a:lstStyle/>
          <a:p>
            <a:r>
              <a:rPr lang="it-IT"/>
              <a:t>17/05/2021</a:t>
            </a:r>
          </a:p>
        </p:txBody>
      </p:sp>
      <p:sp>
        <p:nvSpPr>
          <p:cNvPr id="5" name="Segnaposto piè di pagina 4">
            <a:extLst>
              <a:ext uri="{FF2B5EF4-FFF2-40B4-BE49-F238E27FC236}">
                <a16:creationId xmlns:a16="http://schemas.microsoft.com/office/drawing/2014/main" id="{A06B5C8C-3B02-4C83-8C20-7D6BCDDC37F6}"/>
              </a:ext>
            </a:extLst>
          </p:cNvPr>
          <p:cNvSpPr>
            <a:spLocks noGrp="1"/>
          </p:cNvSpPr>
          <p:nvPr>
            <p:ph type="ftr" sz="quarter" idx="11"/>
          </p:nvPr>
        </p:nvSpPr>
        <p:spPr/>
        <p:txBody>
          <a:bodyPr/>
          <a:lstStyle/>
          <a:p>
            <a:r>
              <a:rPr lang="it-IT"/>
              <a:t>GM, Steering Board, Presidenza INFN, 17 maggio 2021</a:t>
            </a:r>
          </a:p>
        </p:txBody>
      </p:sp>
      <p:sp>
        <p:nvSpPr>
          <p:cNvPr id="6" name="Segnaposto numero diapositiva 5">
            <a:extLst>
              <a:ext uri="{FF2B5EF4-FFF2-40B4-BE49-F238E27FC236}">
                <a16:creationId xmlns:a16="http://schemas.microsoft.com/office/drawing/2014/main" id="{B04F79F5-52ED-48CF-8231-A40A9C9121BA}"/>
              </a:ext>
            </a:extLst>
          </p:cNvPr>
          <p:cNvSpPr>
            <a:spLocks noGrp="1"/>
          </p:cNvSpPr>
          <p:nvPr>
            <p:ph type="sldNum" sz="quarter" idx="12"/>
          </p:nvPr>
        </p:nvSpPr>
        <p:spPr/>
        <p:txBody>
          <a:bodyPr/>
          <a:lstStyle/>
          <a:p>
            <a:fld id="{AF7694FF-EE66-483D-9B1C-2F82609F0338}" type="slidenum">
              <a:rPr lang="it-IT" smtClean="0"/>
              <a:t>‹N›</a:t>
            </a:fld>
            <a:endParaRPr lang="it-IT"/>
          </a:p>
        </p:txBody>
      </p:sp>
    </p:spTree>
    <p:extLst>
      <p:ext uri="{BB962C8B-B14F-4D97-AF65-F5344CB8AC3E}">
        <p14:creationId xmlns:p14="http://schemas.microsoft.com/office/powerpoint/2010/main" val="3939888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144F7-F49A-4203-8D7F-6440B8071B2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1BC274B-EFD7-4B9F-842F-FDCFBDBD1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BB0D3C0-B829-4390-B162-3EBBAA754A01}"/>
              </a:ext>
            </a:extLst>
          </p:cNvPr>
          <p:cNvSpPr>
            <a:spLocks noGrp="1"/>
          </p:cNvSpPr>
          <p:nvPr>
            <p:ph type="dt" sz="half" idx="10"/>
          </p:nvPr>
        </p:nvSpPr>
        <p:spPr/>
        <p:txBody>
          <a:bodyPr/>
          <a:lstStyle/>
          <a:p>
            <a:r>
              <a:rPr lang="it-IT"/>
              <a:t>17/05/2021</a:t>
            </a:r>
          </a:p>
        </p:txBody>
      </p:sp>
      <p:sp>
        <p:nvSpPr>
          <p:cNvPr id="5" name="Segnaposto piè di pagina 4">
            <a:extLst>
              <a:ext uri="{FF2B5EF4-FFF2-40B4-BE49-F238E27FC236}">
                <a16:creationId xmlns:a16="http://schemas.microsoft.com/office/drawing/2014/main" id="{55A21DFD-76AC-4D10-ABBA-2C60A52EDB0C}"/>
              </a:ext>
            </a:extLst>
          </p:cNvPr>
          <p:cNvSpPr>
            <a:spLocks noGrp="1"/>
          </p:cNvSpPr>
          <p:nvPr>
            <p:ph type="ftr" sz="quarter" idx="11"/>
          </p:nvPr>
        </p:nvSpPr>
        <p:spPr/>
        <p:txBody>
          <a:bodyPr/>
          <a:lstStyle/>
          <a:p>
            <a:r>
              <a:rPr lang="it-IT"/>
              <a:t>GM, Steering Board, Presidenza INFN, 17 maggio 2021</a:t>
            </a:r>
          </a:p>
        </p:txBody>
      </p:sp>
      <p:sp>
        <p:nvSpPr>
          <p:cNvPr id="6" name="Segnaposto numero diapositiva 5">
            <a:extLst>
              <a:ext uri="{FF2B5EF4-FFF2-40B4-BE49-F238E27FC236}">
                <a16:creationId xmlns:a16="http://schemas.microsoft.com/office/drawing/2014/main" id="{63CBEE4E-91DB-432D-B9FB-CD16AA6802FE}"/>
              </a:ext>
            </a:extLst>
          </p:cNvPr>
          <p:cNvSpPr>
            <a:spLocks noGrp="1"/>
          </p:cNvSpPr>
          <p:nvPr>
            <p:ph type="sldNum" sz="quarter" idx="12"/>
          </p:nvPr>
        </p:nvSpPr>
        <p:spPr/>
        <p:txBody>
          <a:bodyPr/>
          <a:lstStyle/>
          <a:p>
            <a:fld id="{BB931B5A-5DC6-44CF-A2B1-E2E73AE67080}" type="slidenum">
              <a:rPr lang="it-IT" smtClean="0"/>
              <a:t>‹N›</a:t>
            </a:fld>
            <a:endParaRPr lang="it-IT"/>
          </a:p>
        </p:txBody>
      </p:sp>
    </p:spTree>
    <p:extLst>
      <p:ext uri="{BB962C8B-B14F-4D97-AF65-F5344CB8AC3E}">
        <p14:creationId xmlns:p14="http://schemas.microsoft.com/office/powerpoint/2010/main" val="3812786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Layout personalizzato">
  <p:cSld name="2_Layout personalizzato">
    <p:spTree>
      <p:nvGrpSpPr>
        <p:cNvPr id="1" name="Shape 24"/>
        <p:cNvGrpSpPr/>
        <p:nvPr/>
      </p:nvGrpSpPr>
      <p:grpSpPr>
        <a:xfrm>
          <a:off x="0" y="0"/>
          <a:ext cx="0" cy="0"/>
          <a:chOff x="0" y="0"/>
          <a:chExt cx="0" cy="0"/>
        </a:xfrm>
      </p:grpSpPr>
      <p:sp>
        <p:nvSpPr>
          <p:cNvPr id="25" name="Google Shape;25;p47"/>
          <p:cNvSpPr txBox="1">
            <a:spLocks noGrp="1"/>
          </p:cNvSpPr>
          <p:nvPr>
            <p:ph type="title"/>
          </p:nvPr>
        </p:nvSpPr>
        <p:spPr>
          <a:xfrm>
            <a:off x="838200" y="95638"/>
            <a:ext cx="9227133" cy="7106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7"/>
          <p:cNvSpPr txBox="1">
            <a:spLocks noGrp="1"/>
          </p:cNvSpPr>
          <p:nvPr>
            <p:ph type="dt" idx="10"/>
          </p:nvPr>
        </p:nvSpPr>
        <p:spPr>
          <a:xfrm>
            <a:off x="344245" y="6519134"/>
            <a:ext cx="3694355" cy="20234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17/05/2021</a:t>
            </a:r>
            <a:endParaRPr/>
          </a:p>
        </p:txBody>
      </p:sp>
      <p:sp>
        <p:nvSpPr>
          <p:cNvPr id="27" name="Google Shape;27;p47"/>
          <p:cNvSpPr txBox="1">
            <a:spLocks noGrp="1"/>
          </p:cNvSpPr>
          <p:nvPr>
            <p:ph type="ftr" idx="11"/>
          </p:nvPr>
        </p:nvSpPr>
        <p:spPr>
          <a:xfrm>
            <a:off x="4038600" y="6519134"/>
            <a:ext cx="4572000" cy="20234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GM, Steering Board, Presidenza INFN, 17 maggio 2021</a:t>
            </a:r>
            <a:endParaRPr/>
          </a:p>
        </p:txBody>
      </p:sp>
      <p:sp>
        <p:nvSpPr>
          <p:cNvPr id="28" name="Google Shape;28;p47"/>
          <p:cNvSpPr txBox="1">
            <a:spLocks noGrp="1"/>
          </p:cNvSpPr>
          <p:nvPr>
            <p:ph type="sldNum" idx="12"/>
          </p:nvPr>
        </p:nvSpPr>
        <p:spPr>
          <a:xfrm>
            <a:off x="8610600" y="6519134"/>
            <a:ext cx="3158266" cy="20234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9" name="Google Shape;29;p47"/>
          <p:cNvSpPr txBox="1">
            <a:spLocks noGrp="1"/>
          </p:cNvSpPr>
          <p:nvPr>
            <p:ph type="body" idx="1"/>
          </p:nvPr>
        </p:nvSpPr>
        <p:spPr>
          <a:xfrm>
            <a:off x="649455" y="1082591"/>
            <a:ext cx="10684292" cy="49933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F5496"/>
              </a:buClr>
              <a:buSzPts val="1800"/>
              <a:buChar char="•"/>
              <a:defRPr/>
            </a:lvl1pPr>
            <a:lvl2pPr marL="914400" lvl="1" indent="-342900" algn="l">
              <a:lnSpc>
                <a:spcPct val="90000"/>
              </a:lnSpc>
              <a:spcBef>
                <a:spcPts val="500"/>
              </a:spcBef>
              <a:spcAft>
                <a:spcPts val="0"/>
              </a:spcAft>
              <a:buClr>
                <a:srgbClr val="2F5496"/>
              </a:buClr>
              <a:buSzPts val="1800"/>
              <a:buChar char="•"/>
              <a:defRPr/>
            </a:lvl2pPr>
            <a:lvl3pPr marL="1371600" lvl="2" indent="-342900" algn="l">
              <a:lnSpc>
                <a:spcPct val="90000"/>
              </a:lnSpc>
              <a:spcBef>
                <a:spcPts val="500"/>
              </a:spcBef>
              <a:spcAft>
                <a:spcPts val="0"/>
              </a:spcAft>
              <a:buClr>
                <a:srgbClr val="2F5496"/>
              </a:buClr>
              <a:buSzPts val="1800"/>
              <a:buChar char="•"/>
              <a:defRPr/>
            </a:lvl3pPr>
            <a:lvl4pPr marL="1828800" lvl="3" indent="-342900" algn="l">
              <a:lnSpc>
                <a:spcPct val="90000"/>
              </a:lnSpc>
              <a:spcBef>
                <a:spcPts val="500"/>
              </a:spcBef>
              <a:spcAft>
                <a:spcPts val="0"/>
              </a:spcAft>
              <a:buClr>
                <a:srgbClr val="2F5496"/>
              </a:buClr>
              <a:buSzPts val="1800"/>
              <a:buChar char="•"/>
              <a:defRPr/>
            </a:lvl4pPr>
            <a:lvl5pPr marL="2286000" lvl="4" indent="-342900" algn="l">
              <a:lnSpc>
                <a:spcPct val="90000"/>
              </a:lnSpc>
              <a:spcBef>
                <a:spcPts val="500"/>
              </a:spcBef>
              <a:spcAft>
                <a:spcPts val="0"/>
              </a:spcAft>
              <a:buClr>
                <a:srgbClr val="2F549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0739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516DA-19D1-4997-ADD8-4B581FCB245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18B617A-3930-4600-887F-E1C04E1B691F}"/>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14981F65-19C4-46FC-8C02-FA69B3BFF673}"/>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D372684C-24B9-40EC-9686-F38EFE61342F}"/>
              </a:ext>
            </a:extLst>
          </p:cNvPr>
          <p:cNvSpPr>
            <a:spLocks noGrp="1"/>
          </p:cNvSpPr>
          <p:nvPr>
            <p:ph type="sldNum" sz="quarter" idx="12"/>
          </p:nvPr>
        </p:nvSpPr>
        <p:spPr/>
        <p:txBody>
          <a:bodyPr/>
          <a:lstStyle/>
          <a:p>
            <a:fld id="{BE76263B-304F-4D55-BC86-FD7C343A1B56}" type="slidenum">
              <a:rPr lang="en-GB" smtClean="0"/>
              <a:pPr/>
              <a:t>‹N›</a:t>
            </a:fld>
            <a:endParaRPr lang="en-GB"/>
          </a:p>
        </p:txBody>
      </p:sp>
    </p:spTree>
    <p:extLst>
      <p:ext uri="{BB962C8B-B14F-4D97-AF65-F5344CB8AC3E}">
        <p14:creationId xmlns:p14="http://schemas.microsoft.com/office/powerpoint/2010/main" val="334438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r>
              <a:rPr lang="it-IT"/>
              <a:t>17/05/2021</a:t>
            </a:r>
            <a:endParaRPr lang="en-GB"/>
          </a:p>
        </p:txBody>
      </p:sp>
      <p:sp>
        <p:nvSpPr>
          <p:cNvPr id="6" name="Segnaposto piè di pagina 5"/>
          <p:cNvSpPr>
            <a:spLocks noGrp="1"/>
          </p:cNvSpPr>
          <p:nvPr>
            <p:ph type="ftr" sz="quarter" idx="11"/>
          </p:nvPr>
        </p:nvSpPr>
        <p:spPr/>
        <p:txBody>
          <a:bodyPr/>
          <a:lstStyle/>
          <a:p>
            <a:r>
              <a:rPr lang="it-IT"/>
              <a:t>GM, Steering Board, Presidenza INFN, 17 maggio 2021</a:t>
            </a:r>
            <a:endParaRPr lang="en-GB"/>
          </a:p>
        </p:txBody>
      </p:sp>
      <p:sp>
        <p:nvSpPr>
          <p:cNvPr id="7" name="Segnaposto numero diapositiva 6"/>
          <p:cNvSpPr>
            <a:spLocks noGrp="1"/>
          </p:cNvSpPr>
          <p:nvPr>
            <p:ph type="sldNum" sz="quarter" idx="12"/>
          </p:nvPr>
        </p:nvSpPr>
        <p:spPr/>
        <p:txBody>
          <a:bodyPr/>
          <a:lstStyle/>
          <a:p>
            <a:fld id="{BE76263B-304F-4D55-BC86-FD7C343A1B56}" type="slidenum">
              <a:rPr lang="en-GB" smtClean="0"/>
              <a:t>‹N›</a:t>
            </a:fld>
            <a:endParaRPr lang="en-GB"/>
          </a:p>
        </p:txBody>
      </p:sp>
      <p:sp>
        <p:nvSpPr>
          <p:cNvPr id="9" name="Titolo 8">
            <a:extLst>
              <a:ext uri="{FF2B5EF4-FFF2-40B4-BE49-F238E27FC236}">
                <a16:creationId xmlns:a16="http://schemas.microsoft.com/office/drawing/2014/main" id="{790EB0A3-251D-4338-9F16-10A24140A341}"/>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01976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B0016-8BD0-4F8A-98A4-9A5492F1AA3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866B7AE-C900-4739-A308-2681A4C840CD}"/>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622962D4-0653-43C9-A669-5A2DFFD05D35}"/>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2FE7B6AB-DD0E-4F96-B50C-02EA5ADDA4A8}"/>
              </a:ext>
            </a:extLst>
          </p:cNvPr>
          <p:cNvSpPr>
            <a:spLocks noGrp="1"/>
          </p:cNvSpPr>
          <p:nvPr>
            <p:ph type="sldNum" sz="quarter" idx="12"/>
          </p:nvPr>
        </p:nvSpPr>
        <p:spPr/>
        <p:txBody>
          <a:bodyPr/>
          <a:lstStyle/>
          <a:p>
            <a:fld id="{BE76263B-304F-4D55-BC86-FD7C343A1B56}" type="slidenum">
              <a:rPr lang="en-GB" smtClean="0"/>
              <a:pPr/>
              <a:t>‹N›</a:t>
            </a:fld>
            <a:endParaRPr lang="en-GB"/>
          </a:p>
        </p:txBody>
      </p:sp>
    </p:spTree>
    <p:extLst>
      <p:ext uri="{BB962C8B-B14F-4D97-AF65-F5344CB8AC3E}">
        <p14:creationId xmlns:p14="http://schemas.microsoft.com/office/powerpoint/2010/main" val="78169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5BB81B-18E5-4198-9F9B-97329A010CD4}"/>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237B96D1-656D-4286-BEDB-7B747BE51F0A}"/>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F42B2B24-A8DB-452D-9839-B8F350911C4D}"/>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5FF30553-7C33-4557-99C7-E5426545D0FB}"/>
              </a:ext>
            </a:extLst>
          </p:cNvPr>
          <p:cNvSpPr>
            <a:spLocks noGrp="1"/>
          </p:cNvSpPr>
          <p:nvPr>
            <p:ph type="sldNum" sz="quarter" idx="12"/>
          </p:nvPr>
        </p:nvSpPr>
        <p:spPr/>
        <p:txBody>
          <a:bodyPr/>
          <a:lstStyle/>
          <a:p>
            <a:fld id="{BE76263B-304F-4D55-BC86-FD7C343A1B56}" type="slidenum">
              <a:rPr lang="en-GB" smtClean="0"/>
              <a:pPr/>
              <a:t>‹N›</a:t>
            </a:fld>
            <a:endParaRPr lang="en-GB"/>
          </a:p>
        </p:txBody>
      </p:sp>
    </p:spTree>
    <p:extLst>
      <p:ext uri="{BB962C8B-B14F-4D97-AF65-F5344CB8AC3E}">
        <p14:creationId xmlns:p14="http://schemas.microsoft.com/office/powerpoint/2010/main" val="314483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6"/>
            <a:ext cx="10515600" cy="872004"/>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r>
              <a:rPr lang="it-IT"/>
              <a:t>17/05/2021</a:t>
            </a:r>
            <a:endParaRPr lang="en-GB"/>
          </a:p>
        </p:txBody>
      </p:sp>
      <p:sp>
        <p:nvSpPr>
          <p:cNvPr id="8" name="Segnaposto piè di pagina 7"/>
          <p:cNvSpPr>
            <a:spLocks noGrp="1"/>
          </p:cNvSpPr>
          <p:nvPr>
            <p:ph type="ftr" sz="quarter" idx="11"/>
          </p:nvPr>
        </p:nvSpPr>
        <p:spPr/>
        <p:txBody>
          <a:bodyPr/>
          <a:lstStyle/>
          <a:p>
            <a:r>
              <a:rPr lang="it-IT"/>
              <a:t>GM, Steering Board, Presidenza INFN, 17 maggio 2021</a:t>
            </a:r>
            <a:endParaRPr lang="en-GB"/>
          </a:p>
        </p:txBody>
      </p:sp>
      <p:sp>
        <p:nvSpPr>
          <p:cNvPr id="9" name="Segnaposto numero diapositiva 8"/>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402007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A0709-5B09-44AE-AF89-015C103C6AC4}"/>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C7F9152-0971-4CC4-B4B2-7B034D230C5F}"/>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47267CD8-A690-48DF-BDB3-D34392BA8650}"/>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4CC6D612-2A5E-4C52-9223-8BAB516D0513}"/>
              </a:ext>
            </a:extLst>
          </p:cNvPr>
          <p:cNvSpPr>
            <a:spLocks noGrp="1"/>
          </p:cNvSpPr>
          <p:nvPr>
            <p:ph type="sldNum" sz="quarter" idx="12"/>
          </p:nvPr>
        </p:nvSpPr>
        <p:spPr/>
        <p:txBody>
          <a:bodyPr/>
          <a:lstStyle/>
          <a:p>
            <a:fld id="{BE76263B-304F-4D55-BC86-FD7C343A1B56}" type="slidenum">
              <a:rPr lang="en-GB" smtClean="0"/>
              <a:pPr/>
              <a:t>‹N›</a:t>
            </a:fld>
            <a:endParaRPr lang="en-GB"/>
          </a:p>
        </p:txBody>
      </p:sp>
    </p:spTree>
    <p:extLst>
      <p:ext uri="{BB962C8B-B14F-4D97-AF65-F5344CB8AC3E}">
        <p14:creationId xmlns:p14="http://schemas.microsoft.com/office/powerpoint/2010/main" val="28104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r>
              <a:rPr lang="it-IT"/>
              <a:t>17/05/2021</a:t>
            </a:r>
            <a:endParaRPr lang="en-GB"/>
          </a:p>
        </p:txBody>
      </p:sp>
      <p:sp>
        <p:nvSpPr>
          <p:cNvPr id="4" name="Segnaposto piè di pagina 3"/>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p:cNvSpPr>
            <a:spLocks noGrp="1"/>
          </p:cNvSpPr>
          <p:nvPr>
            <p:ph type="sldNum" sz="quarter" idx="12"/>
          </p:nvPr>
        </p:nvSpPr>
        <p:spPr/>
        <p:txBody>
          <a:bodyPr/>
          <a:lstStyle/>
          <a:p>
            <a:fld id="{BE76263B-304F-4D55-BC86-FD7C343A1B56}" type="slidenum">
              <a:rPr lang="en-GB" smtClean="0"/>
              <a:t>‹N›</a:t>
            </a:fld>
            <a:endParaRPr lang="en-GB"/>
          </a:p>
        </p:txBody>
      </p:sp>
    </p:spTree>
    <p:extLst>
      <p:ext uri="{BB962C8B-B14F-4D97-AF65-F5344CB8AC3E}">
        <p14:creationId xmlns:p14="http://schemas.microsoft.com/office/powerpoint/2010/main" val="231297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95638"/>
            <a:ext cx="9227133" cy="710640"/>
          </a:xfrm>
          <a:prstGeom prst="rect">
            <a:avLst/>
          </a:prstGeom>
          <a:noFill/>
          <a:ln>
            <a:noFill/>
          </a:ln>
        </p:spPr>
        <p:txBody>
          <a:bodyPr vert="horz" lIns="91440" tIns="45720" rIns="91440" bIns="45720" rtlCol="0" anchor="ctr">
            <a:normAutofit/>
          </a:bodyPr>
          <a:lstStyle/>
          <a:p>
            <a:r>
              <a:rPr lang="it-IT" dirty="0"/>
              <a:t>Fare clic per modificare lo stile del titolo</a:t>
            </a:r>
            <a:endParaRPr lang="en-GB" dirty="0"/>
          </a:p>
        </p:txBody>
      </p:sp>
      <p:sp>
        <p:nvSpPr>
          <p:cNvPr id="3" name="Segnaposto testo 2"/>
          <p:cNvSpPr>
            <a:spLocks noGrp="1"/>
          </p:cNvSpPr>
          <p:nvPr>
            <p:ph type="body" idx="1"/>
          </p:nvPr>
        </p:nvSpPr>
        <p:spPr>
          <a:xfrm>
            <a:off x="838200" y="1276985"/>
            <a:ext cx="105156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344245" y="6519134"/>
            <a:ext cx="3694355" cy="202341"/>
          </a:xfrm>
          <a:prstGeom prst="rect">
            <a:avLst/>
          </a:prstGeom>
          <a:noFill/>
        </p:spPr>
        <p:txBody>
          <a:bodyPr vert="horz" lIns="91440" tIns="45720" rIns="91440" bIns="45720" rtlCol="0" anchor="ctr"/>
          <a:lstStyle>
            <a:lvl1pPr algn="l">
              <a:defRPr sz="1200">
                <a:solidFill>
                  <a:schemeClr val="accent5">
                    <a:lumMod val="75000"/>
                  </a:schemeClr>
                </a:solidFill>
              </a:defRPr>
            </a:lvl1pPr>
          </a:lstStyle>
          <a:p>
            <a:r>
              <a:rPr lang="it-IT"/>
              <a:t>17/05/2021</a:t>
            </a:r>
            <a:endParaRPr lang="en-GB" dirty="0"/>
          </a:p>
        </p:txBody>
      </p:sp>
      <p:sp>
        <p:nvSpPr>
          <p:cNvPr id="5" name="Segnaposto piè di pagina 4"/>
          <p:cNvSpPr>
            <a:spLocks noGrp="1"/>
          </p:cNvSpPr>
          <p:nvPr>
            <p:ph type="ftr" sz="quarter" idx="3"/>
          </p:nvPr>
        </p:nvSpPr>
        <p:spPr>
          <a:xfrm>
            <a:off x="4038600" y="6519134"/>
            <a:ext cx="4572000" cy="202341"/>
          </a:xfrm>
          <a:prstGeom prst="rect">
            <a:avLst/>
          </a:prstGeom>
          <a:noFill/>
        </p:spPr>
        <p:txBody>
          <a:bodyPr vert="horz" lIns="91440" tIns="45720" rIns="91440" bIns="45720" rtlCol="0" anchor="ctr"/>
          <a:lstStyle>
            <a:lvl1pPr algn="ctr">
              <a:defRPr sz="1200">
                <a:solidFill>
                  <a:schemeClr val="accent5">
                    <a:lumMod val="75000"/>
                  </a:schemeClr>
                </a:solidFill>
              </a:defRPr>
            </a:lvl1pPr>
          </a:lstStyle>
          <a:p>
            <a:r>
              <a:rPr lang="it-IT"/>
              <a:t>GM, Steering Board, Presidenza INFN, 17 maggio 2021</a:t>
            </a:r>
            <a:endParaRPr lang="en-GB"/>
          </a:p>
        </p:txBody>
      </p:sp>
      <p:sp>
        <p:nvSpPr>
          <p:cNvPr id="6" name="Segnaposto numero diapositiva 5"/>
          <p:cNvSpPr>
            <a:spLocks noGrp="1"/>
          </p:cNvSpPr>
          <p:nvPr>
            <p:ph type="sldNum" sz="quarter" idx="4"/>
          </p:nvPr>
        </p:nvSpPr>
        <p:spPr>
          <a:xfrm>
            <a:off x="8610600" y="6519134"/>
            <a:ext cx="3158266" cy="202341"/>
          </a:xfrm>
          <a:prstGeom prst="rect">
            <a:avLst/>
          </a:prstGeom>
          <a:noFill/>
        </p:spPr>
        <p:txBody>
          <a:bodyPr vert="horz" lIns="91440" tIns="45720" rIns="91440" bIns="45720" rtlCol="0" anchor="ctr"/>
          <a:lstStyle>
            <a:lvl1pPr algn="r">
              <a:defRPr sz="1200">
                <a:solidFill>
                  <a:schemeClr val="accent5">
                    <a:lumMod val="75000"/>
                  </a:schemeClr>
                </a:solidFill>
              </a:defRPr>
            </a:lvl1pPr>
          </a:lstStyle>
          <a:p>
            <a:fld id="{BE76263B-304F-4D55-BC86-FD7C343A1B56}" type="slidenum">
              <a:rPr lang="en-GB" smtClean="0"/>
              <a:pPr/>
              <a:t>‹N›</a:t>
            </a:fld>
            <a:endParaRPr lang="en-GB"/>
          </a:p>
        </p:txBody>
      </p:sp>
      <p:sp>
        <p:nvSpPr>
          <p:cNvPr id="7" name="Rettangolo 6"/>
          <p:cNvSpPr/>
          <p:nvPr userDrawn="1"/>
        </p:nvSpPr>
        <p:spPr>
          <a:xfrm>
            <a:off x="344245" y="920723"/>
            <a:ext cx="11424621" cy="45719"/>
          </a:xfrm>
          <a:prstGeom prst="rect">
            <a:avLst/>
          </a:prstGeom>
          <a:gradFill flip="none" rotWithShape="1">
            <a:gsLst>
              <a:gs pos="27000">
                <a:schemeClr val="accent5">
                  <a:lumMod val="50000"/>
                </a:schemeClr>
              </a:gs>
              <a:gs pos="87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endParaRPr>
          </a:p>
        </p:txBody>
      </p:sp>
      <p:pic>
        <p:nvPicPr>
          <p:cNvPr id="8" name="Immagin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271852" y="-1671"/>
            <a:ext cx="1497014" cy="877157"/>
          </a:xfrm>
          <a:prstGeom prst="rect">
            <a:avLst/>
          </a:prstGeom>
        </p:spPr>
      </p:pic>
      <p:sp>
        <p:nvSpPr>
          <p:cNvPr id="10" name="Rettangolo 9"/>
          <p:cNvSpPr/>
          <p:nvPr userDrawn="1"/>
        </p:nvSpPr>
        <p:spPr>
          <a:xfrm>
            <a:off x="344243" y="6396977"/>
            <a:ext cx="11424621" cy="45719"/>
          </a:xfrm>
          <a:prstGeom prst="rect">
            <a:avLst/>
          </a:prstGeom>
          <a:gradFill flip="none" rotWithShape="1">
            <a:gsLst>
              <a:gs pos="27000">
                <a:schemeClr val="accent5">
                  <a:lumMod val="50000"/>
                </a:schemeClr>
              </a:gs>
              <a:gs pos="87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endParaRPr>
          </a:p>
        </p:txBody>
      </p:sp>
    </p:spTree>
    <p:extLst>
      <p:ext uri="{BB962C8B-B14F-4D97-AF65-F5344CB8AC3E}">
        <p14:creationId xmlns:p14="http://schemas.microsoft.com/office/powerpoint/2010/main" val="281067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3" r:id="rId3"/>
    <p:sldLayoutId id="2147483663" r:id="rId4"/>
    <p:sldLayoutId id="2147483724" r:id="rId5"/>
    <p:sldLayoutId id="2147483674" r:id="rId6"/>
    <p:sldLayoutId id="2147483664" r:id="rId7"/>
    <p:sldLayoutId id="2147483673" r:id="rId8"/>
    <p:sldLayoutId id="2147483665" r:id="rId9"/>
    <p:sldLayoutId id="2147483666" r:id="rId10"/>
    <p:sldLayoutId id="2147483667" r:id="rId11"/>
    <p:sldLayoutId id="2147483668" r:id="rId12"/>
    <p:sldLayoutId id="2147483669" r:id="rId13"/>
    <p:sldLayoutId id="2147483670" r:id="rId14"/>
  </p:sldLayoutIdLst>
  <p:hf hdr="0"/>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95638"/>
            <a:ext cx="9227133" cy="710640"/>
          </a:xfrm>
          <a:prstGeom prst="rect">
            <a:avLst/>
          </a:prstGeom>
          <a:noFill/>
          <a:ln>
            <a:noFill/>
          </a:ln>
        </p:spPr>
        <p:txBody>
          <a:bodyPr vert="horz" lIns="91440" tIns="45720" rIns="91440" bIns="45720" rtlCol="0" anchor="ctr">
            <a:normAutofit/>
          </a:bodyPr>
          <a:lstStyle/>
          <a:p>
            <a:r>
              <a:rPr lang="it-IT" dirty="0"/>
              <a:t>Fare clic per modificare lo stile del titolo</a:t>
            </a:r>
            <a:endParaRPr lang="en-GB" dirty="0"/>
          </a:p>
        </p:txBody>
      </p:sp>
      <p:sp>
        <p:nvSpPr>
          <p:cNvPr id="3" name="Segnaposto testo 2"/>
          <p:cNvSpPr>
            <a:spLocks noGrp="1"/>
          </p:cNvSpPr>
          <p:nvPr>
            <p:ph type="body" idx="1"/>
          </p:nvPr>
        </p:nvSpPr>
        <p:spPr>
          <a:xfrm>
            <a:off x="838200" y="1276985"/>
            <a:ext cx="105156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344245" y="6519134"/>
            <a:ext cx="3694355" cy="202341"/>
          </a:xfrm>
          <a:prstGeom prst="rect">
            <a:avLst/>
          </a:prstGeom>
          <a:noFill/>
        </p:spPr>
        <p:txBody>
          <a:bodyPr vert="horz" lIns="91440" tIns="45720" rIns="91440" bIns="45720" rtlCol="0" anchor="ctr"/>
          <a:lstStyle>
            <a:lvl1pPr algn="l">
              <a:defRPr sz="1200">
                <a:solidFill>
                  <a:schemeClr val="accent5">
                    <a:lumMod val="75000"/>
                  </a:schemeClr>
                </a:solidFill>
              </a:defRPr>
            </a:lvl1pPr>
          </a:lstStyle>
          <a:p>
            <a:r>
              <a:rPr lang="it-IT"/>
              <a:t>17/05/2021</a:t>
            </a:r>
            <a:endParaRPr lang="en-GB" dirty="0"/>
          </a:p>
        </p:txBody>
      </p:sp>
      <p:sp>
        <p:nvSpPr>
          <p:cNvPr id="5" name="Segnaposto piè di pagina 4"/>
          <p:cNvSpPr>
            <a:spLocks noGrp="1"/>
          </p:cNvSpPr>
          <p:nvPr>
            <p:ph type="ftr" sz="quarter" idx="3"/>
          </p:nvPr>
        </p:nvSpPr>
        <p:spPr>
          <a:xfrm>
            <a:off x="4038600" y="6519134"/>
            <a:ext cx="4572000" cy="202341"/>
          </a:xfrm>
          <a:prstGeom prst="rect">
            <a:avLst/>
          </a:prstGeom>
          <a:noFill/>
        </p:spPr>
        <p:txBody>
          <a:bodyPr vert="horz" lIns="91440" tIns="45720" rIns="91440" bIns="45720" rtlCol="0" anchor="ctr"/>
          <a:lstStyle>
            <a:lvl1pPr algn="ctr">
              <a:defRPr sz="1200">
                <a:solidFill>
                  <a:schemeClr val="accent5">
                    <a:lumMod val="75000"/>
                  </a:schemeClr>
                </a:solidFill>
              </a:defRPr>
            </a:lvl1pPr>
          </a:lstStyle>
          <a:p>
            <a:r>
              <a:rPr lang="it-IT"/>
              <a:t>GM, Steering Board, Presidenza INFN, 17 maggio 2021</a:t>
            </a:r>
            <a:endParaRPr lang="en-GB"/>
          </a:p>
        </p:txBody>
      </p:sp>
      <p:sp>
        <p:nvSpPr>
          <p:cNvPr id="6" name="Segnaposto numero diapositiva 5"/>
          <p:cNvSpPr>
            <a:spLocks noGrp="1"/>
          </p:cNvSpPr>
          <p:nvPr>
            <p:ph type="sldNum" sz="quarter" idx="4"/>
          </p:nvPr>
        </p:nvSpPr>
        <p:spPr>
          <a:xfrm>
            <a:off x="8610600" y="6519134"/>
            <a:ext cx="3158266" cy="202341"/>
          </a:xfrm>
          <a:prstGeom prst="rect">
            <a:avLst/>
          </a:prstGeom>
          <a:noFill/>
        </p:spPr>
        <p:txBody>
          <a:bodyPr vert="horz" lIns="91440" tIns="45720" rIns="91440" bIns="45720" rtlCol="0" anchor="ctr"/>
          <a:lstStyle>
            <a:lvl1pPr algn="r">
              <a:defRPr sz="1200">
                <a:solidFill>
                  <a:schemeClr val="accent5">
                    <a:lumMod val="75000"/>
                  </a:schemeClr>
                </a:solidFill>
              </a:defRPr>
            </a:lvl1pPr>
          </a:lstStyle>
          <a:p>
            <a:fld id="{BE76263B-304F-4D55-BC86-FD7C343A1B56}" type="slidenum">
              <a:rPr lang="en-GB" smtClean="0"/>
              <a:pPr/>
              <a:t>‹N›</a:t>
            </a:fld>
            <a:endParaRPr lang="en-GB"/>
          </a:p>
        </p:txBody>
      </p:sp>
      <p:sp>
        <p:nvSpPr>
          <p:cNvPr id="7" name="Rettangolo 6"/>
          <p:cNvSpPr/>
          <p:nvPr userDrawn="1"/>
        </p:nvSpPr>
        <p:spPr>
          <a:xfrm>
            <a:off x="344245" y="920723"/>
            <a:ext cx="11424621" cy="45719"/>
          </a:xfrm>
          <a:prstGeom prst="rect">
            <a:avLst/>
          </a:prstGeom>
          <a:gradFill flip="none" rotWithShape="1">
            <a:gsLst>
              <a:gs pos="27000">
                <a:schemeClr val="accent5">
                  <a:lumMod val="50000"/>
                </a:schemeClr>
              </a:gs>
              <a:gs pos="87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endParaRPr>
          </a:p>
        </p:txBody>
      </p:sp>
      <p:pic>
        <p:nvPicPr>
          <p:cNvPr id="8" name="Immagin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71852" y="-1671"/>
            <a:ext cx="1497014" cy="877157"/>
          </a:xfrm>
          <a:prstGeom prst="rect">
            <a:avLst/>
          </a:prstGeom>
        </p:spPr>
      </p:pic>
      <p:sp>
        <p:nvSpPr>
          <p:cNvPr id="10" name="Rettangolo 9"/>
          <p:cNvSpPr/>
          <p:nvPr userDrawn="1"/>
        </p:nvSpPr>
        <p:spPr>
          <a:xfrm>
            <a:off x="344243" y="6396977"/>
            <a:ext cx="11424621" cy="45719"/>
          </a:xfrm>
          <a:prstGeom prst="rect">
            <a:avLst/>
          </a:prstGeom>
          <a:gradFill flip="none" rotWithShape="1">
            <a:gsLst>
              <a:gs pos="27000">
                <a:schemeClr val="accent5">
                  <a:lumMod val="50000"/>
                </a:schemeClr>
              </a:gs>
              <a:gs pos="87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endParaRPr>
          </a:p>
        </p:txBody>
      </p:sp>
    </p:spTree>
    <p:extLst>
      <p:ext uri="{BB962C8B-B14F-4D97-AF65-F5344CB8AC3E}">
        <p14:creationId xmlns:p14="http://schemas.microsoft.com/office/powerpoint/2010/main" val="393669821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E254E65-CDEB-463F-9F5A-ECCD8929CDF9}"/>
              </a:ext>
            </a:extLst>
          </p:cNvPr>
          <p:cNvSpPr>
            <a:spLocks noGrp="1"/>
          </p:cNvSpPr>
          <p:nvPr>
            <p:ph type="body" idx="1"/>
          </p:nvPr>
        </p:nvSpPr>
        <p:spPr>
          <a:xfrm>
            <a:off x="831850" y="3998336"/>
            <a:ext cx="10515600" cy="1500187"/>
          </a:xfrm>
        </p:spPr>
        <p:txBody>
          <a:bodyPr/>
          <a:lstStyle/>
          <a:p>
            <a:pPr algn="ctr"/>
            <a:r>
              <a:rPr lang="it-IT" dirty="0"/>
              <a:t>G. Maron</a:t>
            </a:r>
          </a:p>
        </p:txBody>
      </p:sp>
      <p:sp>
        <p:nvSpPr>
          <p:cNvPr id="8" name="Titolo 7">
            <a:extLst>
              <a:ext uri="{FF2B5EF4-FFF2-40B4-BE49-F238E27FC236}">
                <a16:creationId xmlns:a16="http://schemas.microsoft.com/office/drawing/2014/main" id="{293AA1B5-CD08-4363-B023-FF1E173CB20C}"/>
              </a:ext>
            </a:extLst>
          </p:cNvPr>
          <p:cNvSpPr>
            <a:spLocks noGrp="1"/>
          </p:cNvSpPr>
          <p:nvPr>
            <p:ph type="title"/>
          </p:nvPr>
        </p:nvSpPr>
        <p:spPr>
          <a:xfrm>
            <a:off x="734574" y="2617802"/>
            <a:ext cx="10515600" cy="942724"/>
          </a:xfrm>
        </p:spPr>
        <p:txBody>
          <a:bodyPr>
            <a:normAutofit fontScale="90000"/>
          </a:bodyPr>
          <a:lstStyle/>
          <a:p>
            <a:pPr algn="ctr"/>
            <a:r>
              <a:rPr lang="it-IT" dirty="0">
                <a:effectLst>
                  <a:outerShdw blurRad="38100" dist="38100" dir="2700000" algn="tl">
                    <a:srgbClr val="000000">
                      <a:alpha val="43137"/>
                    </a:srgbClr>
                  </a:outerShdw>
                </a:effectLst>
              </a:rPr>
              <a:t>Steering Board del progetto CNAF </a:t>
            </a:r>
            <a:r>
              <a:rPr lang="it-IT" dirty="0" err="1">
                <a:effectLst>
                  <a:outerShdw blurRad="38100" dist="38100" dir="2700000" algn="tl">
                    <a:srgbClr val="000000">
                      <a:alpha val="43137"/>
                    </a:srgbClr>
                  </a:outerShdw>
                </a:effectLst>
              </a:rPr>
              <a:t>Reloaded</a:t>
            </a:r>
            <a:r>
              <a:rPr lang="it-IT" dirty="0">
                <a:effectLst>
                  <a:outerShdw blurRad="38100" dist="38100" dir="2700000" algn="tl">
                    <a:srgbClr val="000000">
                      <a:alpha val="43137"/>
                    </a:srgbClr>
                  </a:outerShdw>
                </a:effectLst>
              </a:rPr>
              <a:t>: introduzione</a:t>
            </a:r>
          </a:p>
        </p:txBody>
      </p:sp>
    </p:spTree>
    <p:extLst>
      <p:ext uri="{BB962C8B-B14F-4D97-AF65-F5344CB8AC3E}">
        <p14:creationId xmlns:p14="http://schemas.microsoft.com/office/powerpoint/2010/main" val="159574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6A05C0-2C95-44B5-A12F-07CD81DC5F97}"/>
              </a:ext>
            </a:extLst>
          </p:cNvPr>
          <p:cNvSpPr>
            <a:spLocks noGrp="1"/>
          </p:cNvSpPr>
          <p:nvPr>
            <p:ph type="title"/>
          </p:nvPr>
        </p:nvSpPr>
        <p:spPr/>
        <p:txBody>
          <a:bodyPr/>
          <a:lstStyle/>
          <a:p>
            <a:r>
              <a:rPr lang="it-IT" dirty="0"/>
              <a:t>L’opportunità</a:t>
            </a:r>
          </a:p>
        </p:txBody>
      </p:sp>
      <p:sp>
        <p:nvSpPr>
          <p:cNvPr id="3" name="Segnaposto data 2">
            <a:extLst>
              <a:ext uri="{FF2B5EF4-FFF2-40B4-BE49-F238E27FC236}">
                <a16:creationId xmlns:a16="http://schemas.microsoft.com/office/drawing/2014/main" id="{C51D667F-01A3-48FA-B96F-1BD0568E2CF5}"/>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47837C51-D867-499F-9A8E-3F3916371E8C}"/>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67947000-3E01-4E8D-A575-74C9526D4A5B}"/>
              </a:ext>
            </a:extLst>
          </p:cNvPr>
          <p:cNvSpPr>
            <a:spLocks noGrp="1"/>
          </p:cNvSpPr>
          <p:nvPr>
            <p:ph type="sldNum" sz="quarter" idx="12"/>
          </p:nvPr>
        </p:nvSpPr>
        <p:spPr/>
        <p:txBody>
          <a:bodyPr/>
          <a:lstStyle/>
          <a:p>
            <a:fld id="{BE76263B-304F-4D55-BC86-FD7C343A1B56}" type="slidenum">
              <a:rPr lang="en-GB" smtClean="0"/>
              <a:pPr/>
              <a:t>10</a:t>
            </a:fld>
            <a:endParaRPr lang="en-GB"/>
          </a:p>
        </p:txBody>
      </p:sp>
      <p:sp>
        <p:nvSpPr>
          <p:cNvPr id="6" name="Segnaposto testo 5">
            <a:extLst>
              <a:ext uri="{FF2B5EF4-FFF2-40B4-BE49-F238E27FC236}">
                <a16:creationId xmlns:a16="http://schemas.microsoft.com/office/drawing/2014/main" id="{AC87EFE3-6331-4A2D-B3E4-0A5CCA7828C3}"/>
              </a:ext>
            </a:extLst>
          </p:cNvPr>
          <p:cNvSpPr>
            <a:spLocks noGrp="1"/>
          </p:cNvSpPr>
          <p:nvPr>
            <p:ph type="body" sz="quarter" idx="13"/>
          </p:nvPr>
        </p:nvSpPr>
        <p:spPr>
          <a:solidFill>
            <a:srgbClr val="F1F8EC"/>
          </a:solidFill>
          <a:effectLst>
            <a:outerShdw blurRad="50800" dist="38100" dir="2700000" algn="tl" rotWithShape="0">
              <a:prstClr val="black">
                <a:alpha val="40000"/>
              </a:prstClr>
            </a:outerShdw>
          </a:effectLst>
        </p:spPr>
        <p:txBody>
          <a:bodyPr>
            <a:normAutofit fontScale="92500" lnSpcReduction="10000"/>
          </a:bodyPr>
          <a:lstStyle/>
          <a:p>
            <a:pPr marL="0" indent="0">
              <a:buNone/>
            </a:pPr>
            <a:r>
              <a:rPr lang="it-IT" dirty="0"/>
              <a:t>Tre eventi che hanno prodotto una grande opportunità… </a:t>
            </a:r>
          </a:p>
          <a:p>
            <a:pPr lvl="1"/>
            <a:r>
              <a:rPr lang="it-IT" sz="2000" dirty="0"/>
              <a:t>La disponibilità di una grande area (più di 15000 mq) nel Tecnopolo di Bologna dove installare il nuovo Tier1 dell’INFN</a:t>
            </a:r>
          </a:p>
          <a:p>
            <a:pPr lvl="1"/>
            <a:r>
              <a:rPr lang="it-IT" sz="2000" dirty="0"/>
              <a:t>La disponibilità di fondi europei e italiani per potenziare con una macchina </a:t>
            </a:r>
            <a:r>
              <a:rPr lang="it-IT" sz="2000" dirty="0" err="1"/>
              <a:t>pre-exascale</a:t>
            </a:r>
            <a:r>
              <a:rPr lang="it-IT" sz="2000" dirty="0"/>
              <a:t> il centro di supercalcolo italiano (CINECA) e insieme il centro di calcolo di INFN (Tier1)</a:t>
            </a:r>
          </a:p>
          <a:p>
            <a:pPr lvl="1"/>
            <a:r>
              <a:rPr lang="en-US" sz="2000" dirty="0"/>
              <a:t>La </a:t>
            </a:r>
            <a:r>
              <a:rPr lang="en-US" sz="2000" dirty="0" err="1"/>
              <a:t>disponibilità</a:t>
            </a:r>
            <a:r>
              <a:rPr lang="en-US" sz="2000" dirty="0"/>
              <a:t> di </a:t>
            </a:r>
            <a:r>
              <a:rPr lang="en-US" sz="2000" dirty="0" err="1"/>
              <a:t>fondi</a:t>
            </a:r>
            <a:r>
              <a:rPr lang="en-US" sz="2000" dirty="0"/>
              <a:t> dal MIUR per </a:t>
            </a:r>
            <a:r>
              <a:rPr lang="en-US" sz="2000" dirty="0" err="1"/>
              <a:t>potenziare</a:t>
            </a:r>
            <a:r>
              <a:rPr lang="en-US" sz="2000" dirty="0"/>
              <a:t> </a:t>
            </a:r>
            <a:r>
              <a:rPr lang="en-US" sz="2000" dirty="0" err="1"/>
              <a:t>l’infrastruttura</a:t>
            </a:r>
            <a:r>
              <a:rPr lang="en-US" sz="2000" dirty="0"/>
              <a:t> di </a:t>
            </a:r>
            <a:r>
              <a:rPr lang="en-US" sz="2000" dirty="0" err="1"/>
              <a:t>calcolo</a:t>
            </a:r>
            <a:r>
              <a:rPr lang="en-US" sz="2000" dirty="0"/>
              <a:t> </a:t>
            </a:r>
            <a:r>
              <a:rPr lang="en-US" sz="2000" dirty="0" err="1"/>
              <a:t>dell’INFN</a:t>
            </a:r>
            <a:endParaRPr lang="en-US" sz="2000" dirty="0"/>
          </a:p>
          <a:p>
            <a:pPr lvl="1"/>
            <a:endParaRPr lang="en-US" sz="2000" dirty="0"/>
          </a:p>
          <a:p>
            <a:pPr marL="0" indent="0">
              <a:buNone/>
            </a:pPr>
            <a:r>
              <a:rPr lang="en-US" dirty="0"/>
              <a:t>.. </a:t>
            </a:r>
            <a:r>
              <a:rPr lang="en-US" dirty="0" err="1"/>
              <a:t>che</a:t>
            </a:r>
            <a:r>
              <a:rPr lang="en-US" dirty="0"/>
              <a:t> ha </a:t>
            </a:r>
            <a:r>
              <a:rPr lang="en-US" dirty="0" err="1"/>
              <a:t>generato</a:t>
            </a:r>
            <a:r>
              <a:rPr lang="en-US" dirty="0"/>
              <a:t> </a:t>
            </a:r>
            <a:r>
              <a:rPr lang="en-US" dirty="0" err="1"/>
              <a:t>tre</a:t>
            </a:r>
            <a:r>
              <a:rPr lang="en-US" dirty="0"/>
              <a:t> </a:t>
            </a:r>
            <a:r>
              <a:rPr lang="en-US" dirty="0" err="1"/>
              <a:t>progetti</a:t>
            </a:r>
            <a:r>
              <a:rPr lang="en-US" dirty="0"/>
              <a:t>: </a:t>
            </a:r>
          </a:p>
          <a:p>
            <a:pPr lvl="1"/>
            <a:r>
              <a:rPr lang="en-US" sz="2000" dirty="0" err="1"/>
              <a:t>L’acquisizione</a:t>
            </a:r>
            <a:r>
              <a:rPr lang="en-US" sz="2000" dirty="0"/>
              <a:t> del supercomputer </a:t>
            </a:r>
            <a:r>
              <a:rPr lang="en-US" sz="2000" b="1" i="1" dirty="0"/>
              <a:t>Leonardo</a:t>
            </a:r>
            <a:r>
              <a:rPr lang="en-US" sz="2000" dirty="0"/>
              <a:t> da </a:t>
            </a:r>
            <a:r>
              <a:rPr lang="en-US" sz="2000" dirty="0" err="1"/>
              <a:t>parte</a:t>
            </a:r>
            <a:r>
              <a:rPr lang="en-US" sz="2000" dirty="0"/>
              <a:t> di un </a:t>
            </a:r>
            <a:r>
              <a:rPr lang="en-US" sz="2000" dirty="0" err="1"/>
              <a:t>consorzio</a:t>
            </a:r>
            <a:r>
              <a:rPr lang="en-US" sz="2000" dirty="0"/>
              <a:t> </a:t>
            </a:r>
            <a:r>
              <a:rPr lang="en-US" sz="2000" dirty="0" err="1"/>
              <a:t>guidato</a:t>
            </a:r>
            <a:r>
              <a:rPr lang="en-US" sz="2000" dirty="0"/>
              <a:t> da CINECA e INFN con </a:t>
            </a:r>
            <a:r>
              <a:rPr lang="en-US" sz="2000" dirty="0" err="1"/>
              <a:t>fondi</a:t>
            </a:r>
            <a:r>
              <a:rPr lang="en-US" sz="2000" dirty="0"/>
              <a:t> </a:t>
            </a:r>
            <a:r>
              <a:rPr lang="en-US" sz="2000" dirty="0" err="1"/>
              <a:t>della</a:t>
            </a:r>
            <a:r>
              <a:rPr lang="en-US" sz="2000" dirty="0"/>
              <a:t> JRU </a:t>
            </a:r>
            <a:r>
              <a:rPr lang="en-US" sz="2000" dirty="0" err="1"/>
              <a:t>EuroHPC</a:t>
            </a:r>
            <a:r>
              <a:rPr lang="en-US" sz="2000" dirty="0"/>
              <a:t> e del MIUR</a:t>
            </a:r>
          </a:p>
          <a:p>
            <a:pPr marL="457200" lvl="1" indent="0">
              <a:buNone/>
            </a:pPr>
            <a:endParaRPr lang="en-US" sz="2000" dirty="0"/>
          </a:p>
          <a:p>
            <a:pPr lvl="1"/>
            <a:r>
              <a:rPr lang="en-US" sz="2000" dirty="0"/>
              <a:t>La </a:t>
            </a:r>
            <a:r>
              <a:rPr lang="en-US" sz="2000" dirty="0" err="1"/>
              <a:t>progettazione</a:t>
            </a:r>
            <a:r>
              <a:rPr lang="en-US" sz="2000" dirty="0"/>
              <a:t> </a:t>
            </a:r>
            <a:r>
              <a:rPr lang="en-US" sz="2000" dirty="0" err="1"/>
              <a:t>della</a:t>
            </a:r>
            <a:r>
              <a:rPr lang="en-US" sz="2000" dirty="0"/>
              <a:t> </a:t>
            </a:r>
            <a:r>
              <a:rPr lang="en-US" sz="2000" dirty="0" err="1"/>
              <a:t>ristruturazione</a:t>
            </a:r>
            <a:r>
              <a:rPr lang="en-US" sz="2000" dirty="0"/>
              <a:t> </a:t>
            </a:r>
            <a:r>
              <a:rPr lang="en-US" sz="2000" dirty="0" err="1"/>
              <a:t>dei</a:t>
            </a:r>
            <a:r>
              <a:rPr lang="en-US" sz="2000" dirty="0"/>
              <a:t> </a:t>
            </a:r>
            <a:r>
              <a:rPr lang="en-US" sz="2000" dirty="0" err="1"/>
              <a:t>capannoni</a:t>
            </a:r>
            <a:r>
              <a:rPr lang="en-US" sz="2000" dirty="0"/>
              <a:t> del </a:t>
            </a:r>
            <a:r>
              <a:rPr lang="en-US" sz="2000" dirty="0" err="1"/>
              <a:t>Tecnopolo</a:t>
            </a:r>
            <a:r>
              <a:rPr lang="en-US" sz="2000" dirty="0"/>
              <a:t> </a:t>
            </a:r>
            <a:r>
              <a:rPr lang="en-US" sz="2000" dirty="0" err="1"/>
              <a:t>che</a:t>
            </a:r>
            <a:r>
              <a:rPr lang="en-US" sz="2000" dirty="0"/>
              <a:t> </a:t>
            </a:r>
            <a:r>
              <a:rPr lang="en-US" sz="2000" dirty="0" err="1"/>
              <a:t>ospiteranno</a:t>
            </a:r>
            <a:r>
              <a:rPr lang="en-US" sz="2000" dirty="0"/>
              <a:t> Leonardo e il nostro TIer1, e di tutti </a:t>
            </a:r>
            <a:r>
              <a:rPr lang="en-US" sz="2000" dirty="0" err="1"/>
              <a:t>gli</a:t>
            </a:r>
            <a:r>
              <a:rPr lang="en-US" sz="2000" dirty="0"/>
              <a:t>  </a:t>
            </a:r>
            <a:r>
              <a:rPr lang="en-US" sz="2000" dirty="0" err="1"/>
              <a:t>impianti</a:t>
            </a:r>
            <a:r>
              <a:rPr lang="en-US" sz="2000" dirty="0"/>
              <a:t> </a:t>
            </a:r>
            <a:r>
              <a:rPr lang="en-US" sz="2000" dirty="0" err="1"/>
              <a:t>tecnologici</a:t>
            </a:r>
            <a:r>
              <a:rPr lang="en-US" sz="2000" dirty="0"/>
              <a:t>. La </a:t>
            </a:r>
            <a:r>
              <a:rPr lang="en-US" sz="2000" dirty="0" err="1"/>
              <a:t>gara</a:t>
            </a:r>
            <a:r>
              <a:rPr lang="en-US" sz="2000" dirty="0"/>
              <a:t> per </a:t>
            </a:r>
            <a:r>
              <a:rPr lang="en-US" sz="2000" dirty="0" err="1"/>
              <a:t>l’assegnazione</a:t>
            </a:r>
            <a:r>
              <a:rPr lang="en-US" sz="2000" dirty="0"/>
              <a:t> </a:t>
            </a:r>
            <a:r>
              <a:rPr lang="en-US" sz="2000" dirty="0" err="1"/>
              <a:t>dei</a:t>
            </a:r>
            <a:r>
              <a:rPr lang="en-US" sz="2000" dirty="0"/>
              <a:t> </a:t>
            </a:r>
            <a:r>
              <a:rPr lang="en-US" sz="2000" dirty="0" err="1"/>
              <a:t>lavori</a:t>
            </a:r>
            <a:r>
              <a:rPr lang="en-US" sz="2000" dirty="0"/>
              <a:t> è </a:t>
            </a:r>
            <a:r>
              <a:rPr lang="en-US" sz="2000" dirty="0" err="1"/>
              <a:t>già</a:t>
            </a:r>
            <a:r>
              <a:rPr lang="en-US" sz="2000" dirty="0"/>
              <a:t> </a:t>
            </a:r>
            <a:r>
              <a:rPr lang="en-US" sz="2000" dirty="0" err="1"/>
              <a:t>stata</a:t>
            </a:r>
            <a:r>
              <a:rPr lang="en-US" sz="2000" dirty="0"/>
              <a:t> </a:t>
            </a:r>
            <a:r>
              <a:rPr lang="en-US" sz="2000" dirty="0" err="1"/>
              <a:t>assegnata</a:t>
            </a:r>
            <a:r>
              <a:rPr lang="en-US" sz="2000" dirty="0"/>
              <a:t> (</a:t>
            </a:r>
            <a:r>
              <a:rPr lang="en-US" sz="2000" dirty="0" err="1"/>
              <a:t>vedi</a:t>
            </a:r>
            <a:r>
              <a:rPr lang="en-US" sz="2000" dirty="0"/>
              <a:t> dopo)</a:t>
            </a:r>
          </a:p>
          <a:p>
            <a:pPr marL="457200" lvl="1" indent="0">
              <a:buNone/>
            </a:pPr>
            <a:endParaRPr lang="en-US" sz="2000" dirty="0"/>
          </a:p>
          <a:p>
            <a:pPr lvl="1"/>
            <a:r>
              <a:rPr lang="en-US" sz="2000" dirty="0"/>
              <a:t>La Fondazione del Progetto per </a:t>
            </a:r>
            <a:r>
              <a:rPr lang="en-US" sz="2000" dirty="0" err="1"/>
              <a:t>migrare</a:t>
            </a:r>
            <a:r>
              <a:rPr lang="en-US" sz="2000" dirty="0"/>
              <a:t> </a:t>
            </a:r>
            <a:r>
              <a:rPr lang="en-US" sz="2000" dirty="0" err="1"/>
              <a:t>tutto</a:t>
            </a:r>
            <a:r>
              <a:rPr lang="en-US" sz="2000" dirty="0"/>
              <a:t> il Tier1 di INFN e </a:t>
            </a:r>
            <a:r>
              <a:rPr lang="en-US" sz="2000" dirty="0" err="1"/>
              <a:t>modernizzare</a:t>
            </a:r>
            <a:r>
              <a:rPr lang="en-US" sz="2000" dirty="0"/>
              <a:t> I </a:t>
            </a:r>
            <a:r>
              <a:rPr lang="en-US" sz="2000" dirty="0" err="1"/>
              <a:t>servizi</a:t>
            </a:r>
            <a:r>
              <a:rPr lang="en-US" sz="2000" dirty="0"/>
              <a:t> </a:t>
            </a:r>
            <a:r>
              <a:rPr lang="en-US" sz="2000" dirty="0" err="1"/>
              <a:t>offerti</a:t>
            </a:r>
            <a:r>
              <a:rPr lang="en-US" sz="2000" dirty="0"/>
              <a:t> </a:t>
            </a:r>
            <a:r>
              <a:rPr lang="en-US" sz="2000" dirty="0" err="1"/>
              <a:t>agli</a:t>
            </a:r>
            <a:r>
              <a:rPr lang="en-US" sz="2000" dirty="0"/>
              <a:t> </a:t>
            </a:r>
            <a:r>
              <a:rPr lang="en-US" sz="2000" dirty="0" err="1"/>
              <a:t>utenti</a:t>
            </a:r>
            <a:r>
              <a:rPr lang="en-US" sz="2000" dirty="0"/>
              <a:t> (CNAF Reloaded project).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3990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C25E5E-8F4E-4E06-89EA-68FF1054304F}"/>
              </a:ext>
            </a:extLst>
          </p:cNvPr>
          <p:cNvSpPr>
            <a:spLocks noGrp="1"/>
          </p:cNvSpPr>
          <p:nvPr>
            <p:ph type="title"/>
          </p:nvPr>
        </p:nvSpPr>
        <p:spPr/>
        <p:txBody>
          <a:bodyPr/>
          <a:lstStyle/>
          <a:p>
            <a:r>
              <a:rPr lang="it-IT" dirty="0">
                <a:effectLst>
                  <a:outerShdw blurRad="38100" dist="38100" dir="2700000" algn="tl">
                    <a:srgbClr val="000000">
                      <a:alpha val="43137"/>
                    </a:srgbClr>
                  </a:outerShdw>
                </a:effectLst>
              </a:rPr>
              <a:t>Tre progetti in parallelo e sincronizzati</a:t>
            </a:r>
          </a:p>
        </p:txBody>
      </p:sp>
      <p:sp>
        <p:nvSpPr>
          <p:cNvPr id="4" name="Segnaposto data 3">
            <a:extLst>
              <a:ext uri="{FF2B5EF4-FFF2-40B4-BE49-F238E27FC236}">
                <a16:creationId xmlns:a16="http://schemas.microsoft.com/office/drawing/2014/main" id="{09CC68BA-9114-435E-A49E-68FC0C3890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17/05/2021</a:t>
            </a:r>
          </a:p>
        </p:txBody>
      </p:sp>
      <p:sp>
        <p:nvSpPr>
          <p:cNvPr id="5" name="Segnaposto piè di pagina 4">
            <a:extLst>
              <a:ext uri="{FF2B5EF4-FFF2-40B4-BE49-F238E27FC236}">
                <a16:creationId xmlns:a16="http://schemas.microsoft.com/office/drawing/2014/main" id="{0A45F61D-66D3-422B-BF63-2CC5900EF9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rPr>
              <a:t>GM, Steering Board, Presidenza INFN, 17 maggio 2021</a:t>
            </a:r>
          </a:p>
        </p:txBody>
      </p:sp>
      <p:sp>
        <p:nvSpPr>
          <p:cNvPr id="6" name="Segnaposto numero diapositiva 5">
            <a:extLst>
              <a:ext uri="{FF2B5EF4-FFF2-40B4-BE49-F238E27FC236}">
                <a16:creationId xmlns:a16="http://schemas.microsoft.com/office/drawing/2014/main" id="{5E789F13-5526-42F0-900D-4611D5213B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694FF-EE66-483D-9B1C-2F82609F0338}" type="slidenum">
              <a:rPr kumimoji="0" lang="it-IT"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3577EB91-BFC4-4E25-9EF0-8B747530D2B3}"/>
              </a:ext>
            </a:extLst>
          </p:cNvPr>
          <p:cNvSpPr txBox="1"/>
          <p:nvPr/>
        </p:nvSpPr>
        <p:spPr>
          <a:xfrm>
            <a:off x="344244" y="1056305"/>
            <a:ext cx="6056556" cy="461665"/>
          </a:xfrm>
          <a:prstGeom prst="rect">
            <a:avLst/>
          </a:prstGeom>
          <a:noFill/>
        </p:spPr>
        <p:txBody>
          <a:bodyPr wrap="square" rtlCol="0">
            <a:spAutoFit/>
          </a:bodyPr>
          <a:lstStyle/>
          <a:p>
            <a:r>
              <a:rPr lang="it-IT" sz="2400" dirty="0">
                <a:solidFill>
                  <a:schemeClr val="accent5">
                    <a:lumMod val="50000"/>
                  </a:schemeClr>
                </a:solidFill>
              </a:rPr>
              <a:t>Tre progetti in parallelo e sincronizzati tra loro</a:t>
            </a:r>
          </a:p>
        </p:txBody>
      </p:sp>
      <p:sp>
        <p:nvSpPr>
          <p:cNvPr id="9" name="CasellaDiTesto 8">
            <a:extLst>
              <a:ext uri="{FF2B5EF4-FFF2-40B4-BE49-F238E27FC236}">
                <a16:creationId xmlns:a16="http://schemas.microsoft.com/office/drawing/2014/main" id="{4803CC4E-0A2A-41CE-974B-0CC46B39DA23}"/>
              </a:ext>
            </a:extLst>
          </p:cNvPr>
          <p:cNvSpPr txBox="1"/>
          <p:nvPr/>
        </p:nvSpPr>
        <p:spPr>
          <a:xfrm>
            <a:off x="344244" y="4352914"/>
            <a:ext cx="6134100" cy="92333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it-IT" b="1" dirty="0">
                <a:solidFill>
                  <a:schemeClr val="accent5">
                    <a:lumMod val="50000"/>
                  </a:schemeClr>
                </a:solidFill>
              </a:rPr>
              <a:t>CNAF </a:t>
            </a:r>
            <a:r>
              <a:rPr lang="it-IT" b="1" dirty="0" err="1">
                <a:solidFill>
                  <a:schemeClr val="accent5">
                    <a:lumMod val="50000"/>
                  </a:schemeClr>
                </a:solidFill>
              </a:rPr>
              <a:t>Reloaded</a:t>
            </a:r>
            <a:r>
              <a:rPr lang="it-IT" b="1" dirty="0">
                <a:solidFill>
                  <a:schemeClr val="accent5">
                    <a:lumMod val="50000"/>
                  </a:schemeClr>
                </a:solidFill>
              </a:rPr>
              <a:t> . </a:t>
            </a:r>
            <a:r>
              <a:rPr lang="it-IT" dirty="0">
                <a:solidFill>
                  <a:schemeClr val="accent5">
                    <a:lumMod val="50000"/>
                  </a:schemeClr>
                </a:solidFill>
              </a:rPr>
              <a:t>Migrazione al Tecnopolo del Tier1 di INFN e  la sua modernizzazione in termini di infrastruttura di hardware e dei servizi offerti all’utenza.</a:t>
            </a:r>
            <a:endParaRPr lang="it-IT" b="1" dirty="0">
              <a:solidFill>
                <a:schemeClr val="accent5">
                  <a:lumMod val="50000"/>
                </a:schemeClr>
              </a:solidFill>
            </a:endParaRPr>
          </a:p>
        </p:txBody>
      </p:sp>
      <p:sp>
        <p:nvSpPr>
          <p:cNvPr id="13" name="CasellaDiTesto 12">
            <a:extLst>
              <a:ext uri="{FF2B5EF4-FFF2-40B4-BE49-F238E27FC236}">
                <a16:creationId xmlns:a16="http://schemas.microsoft.com/office/drawing/2014/main" id="{67721AC6-14B1-4B4B-A9F8-F5C64A85E260}"/>
              </a:ext>
            </a:extLst>
          </p:cNvPr>
          <p:cNvSpPr txBox="1"/>
          <p:nvPr/>
        </p:nvSpPr>
        <p:spPr>
          <a:xfrm>
            <a:off x="344244" y="1696553"/>
            <a:ext cx="5551730" cy="954107"/>
          </a:xfrm>
          <a:prstGeom prst="rect">
            <a:avLst/>
          </a:prstGeom>
          <a:solidFill>
            <a:srgbClr val="FFFFE7"/>
          </a:solidFill>
          <a:ln>
            <a:noFill/>
          </a:ln>
          <a:effectLst>
            <a:outerShdw blurRad="50800" dist="38100" dir="2700000" algn="tl" rotWithShape="0">
              <a:prstClr val="black">
                <a:alpha val="40000"/>
              </a:prstClr>
            </a:outerShdw>
          </a:effectLst>
        </p:spPr>
        <p:txBody>
          <a:bodyPr wrap="square" rtlCol="0">
            <a:spAutoFit/>
          </a:bodyPr>
          <a:lstStyle/>
          <a:p>
            <a:r>
              <a:rPr lang="it-IT" sz="2000" b="1" dirty="0">
                <a:solidFill>
                  <a:schemeClr val="accent5">
                    <a:lumMod val="50000"/>
                  </a:schemeClr>
                </a:solidFill>
              </a:rPr>
              <a:t>Tecnopolo </a:t>
            </a:r>
            <a:r>
              <a:rPr lang="it-IT" sz="2000" b="1" dirty="0" err="1">
                <a:solidFill>
                  <a:schemeClr val="accent5">
                    <a:lumMod val="50000"/>
                  </a:schemeClr>
                </a:solidFill>
              </a:rPr>
              <a:t>Renovation</a:t>
            </a:r>
            <a:r>
              <a:rPr lang="it-IT" dirty="0">
                <a:solidFill>
                  <a:schemeClr val="accent5">
                    <a:lumMod val="50000"/>
                  </a:schemeClr>
                </a:solidFill>
              </a:rPr>
              <a:t>. Ristrutturazione degli spazi del Tecnopolo e installazione degli impianti tecnici per i data center di INFN e CINECA.</a:t>
            </a:r>
          </a:p>
        </p:txBody>
      </p:sp>
      <p:sp>
        <p:nvSpPr>
          <p:cNvPr id="14" name="CasellaDiTesto 13">
            <a:extLst>
              <a:ext uri="{FF2B5EF4-FFF2-40B4-BE49-F238E27FC236}">
                <a16:creationId xmlns:a16="http://schemas.microsoft.com/office/drawing/2014/main" id="{4CF6468C-010D-44C9-940B-2FA79A092FE7}"/>
              </a:ext>
            </a:extLst>
          </p:cNvPr>
          <p:cNvSpPr txBox="1"/>
          <p:nvPr/>
        </p:nvSpPr>
        <p:spPr>
          <a:xfrm>
            <a:off x="344244" y="3175771"/>
            <a:ext cx="4886325" cy="646331"/>
          </a:xfrm>
          <a:prstGeom prst="rect">
            <a:avLst/>
          </a:prstGeom>
          <a:solidFill>
            <a:srgbClr val="F1F8EC"/>
          </a:solidFill>
          <a:ln>
            <a:noFill/>
          </a:ln>
          <a:effectLst>
            <a:outerShdw blurRad="50800" dist="38100" dir="2700000" algn="tl" rotWithShape="0">
              <a:prstClr val="black">
                <a:alpha val="40000"/>
              </a:prstClr>
            </a:outerShdw>
          </a:effectLst>
        </p:spPr>
        <p:txBody>
          <a:bodyPr wrap="square" rtlCol="0">
            <a:spAutoFit/>
          </a:bodyPr>
          <a:lstStyle/>
          <a:p>
            <a:r>
              <a:rPr lang="it-IT" b="1" dirty="0">
                <a:solidFill>
                  <a:schemeClr val="accent5">
                    <a:lumMod val="50000"/>
                  </a:schemeClr>
                </a:solidFill>
              </a:rPr>
              <a:t>Supercomputer Leonardo </a:t>
            </a:r>
            <a:r>
              <a:rPr lang="it-IT" dirty="0">
                <a:solidFill>
                  <a:schemeClr val="accent5">
                    <a:lumMod val="50000"/>
                  </a:schemeClr>
                </a:solidFill>
              </a:rPr>
              <a:t>Selezione, installazione, </a:t>
            </a:r>
            <a:r>
              <a:rPr lang="it-IT" dirty="0" err="1">
                <a:solidFill>
                  <a:schemeClr val="accent5">
                    <a:lumMod val="50000"/>
                  </a:schemeClr>
                </a:solidFill>
              </a:rPr>
              <a:t>commissioning</a:t>
            </a:r>
            <a:r>
              <a:rPr lang="it-IT" dirty="0">
                <a:solidFill>
                  <a:schemeClr val="accent5">
                    <a:lumMod val="50000"/>
                  </a:schemeClr>
                </a:solidFill>
              </a:rPr>
              <a:t> e start produzione</a:t>
            </a:r>
            <a:endParaRPr lang="it-IT" b="1" dirty="0">
              <a:solidFill>
                <a:schemeClr val="accent5">
                  <a:lumMod val="50000"/>
                </a:schemeClr>
              </a:solidFill>
            </a:endParaRPr>
          </a:p>
        </p:txBody>
      </p:sp>
      <p:sp>
        <p:nvSpPr>
          <p:cNvPr id="15" name="CasellaDiTesto 14">
            <a:extLst>
              <a:ext uri="{FF2B5EF4-FFF2-40B4-BE49-F238E27FC236}">
                <a16:creationId xmlns:a16="http://schemas.microsoft.com/office/drawing/2014/main" id="{7AF15892-74B4-4F54-84FE-7BE3CC8D548D}"/>
              </a:ext>
            </a:extLst>
          </p:cNvPr>
          <p:cNvSpPr txBox="1"/>
          <p:nvPr/>
        </p:nvSpPr>
        <p:spPr>
          <a:xfrm>
            <a:off x="5950438" y="1050222"/>
            <a:ext cx="6134100" cy="3200876"/>
          </a:xfrm>
          <a:prstGeom prst="rect">
            <a:avLst/>
          </a:prstGeom>
          <a:solidFill>
            <a:srgbClr val="FFFFE7"/>
          </a:solidFill>
          <a:effectLst>
            <a:outerShdw blurRad="50800" dist="38100" dir="2700000" algn="tl" rotWithShape="0">
              <a:prstClr val="black">
                <a:alpha val="40000"/>
              </a:prstClr>
            </a:outerShdw>
          </a:effectLst>
        </p:spPr>
        <p:txBody>
          <a:bodyPr wrap="square" rtlCol="0">
            <a:spAutoFit/>
          </a:bodyPr>
          <a:lstStyle/>
          <a:p>
            <a:pPr lvl="1"/>
            <a:r>
              <a:rPr lang="it-IT" sz="2000" dirty="0"/>
              <a:t>Appalto per la gara integrata progetto esecutivo e lavori (RUP A. Mauri – CINECA)</a:t>
            </a:r>
          </a:p>
          <a:p>
            <a:pPr marL="742950" lvl="1" indent="-285750">
              <a:buFont typeface="Arial" panose="020B0604020202020204" pitchFamily="34" charset="0"/>
              <a:buChar char="•"/>
            </a:pPr>
            <a:r>
              <a:rPr lang="it-IT" sz="1800" dirty="0"/>
              <a:t>Gara assegnata a CEFLA S. C. per 55 M€, ribasso 18%</a:t>
            </a:r>
          </a:p>
          <a:p>
            <a:pPr marL="742950" lvl="1" indent="-285750">
              <a:buFont typeface="Arial" panose="020B0604020202020204" pitchFamily="34" charset="0"/>
              <a:buChar char="•"/>
            </a:pPr>
            <a:r>
              <a:rPr lang="it-IT" sz="1800" dirty="0"/>
              <a:t>Progetto esecutivo consegnato</a:t>
            </a:r>
          </a:p>
          <a:p>
            <a:pPr marL="742950" lvl="1" indent="-285750">
              <a:buFont typeface="Arial" panose="020B0604020202020204" pitchFamily="34" charset="0"/>
              <a:buChar char="•"/>
            </a:pPr>
            <a:r>
              <a:rPr lang="it-IT" dirty="0"/>
              <a:t>Validazione del progetto solo parziale:</a:t>
            </a:r>
          </a:p>
          <a:p>
            <a:pPr marL="1200150" lvl="2" indent="-285750">
              <a:buFont typeface="Arial" panose="020B0604020202020204" pitchFamily="34" charset="0"/>
              <a:buChar char="•"/>
            </a:pPr>
            <a:r>
              <a:rPr lang="it-IT" dirty="0"/>
              <a:t>Parte architettonica strutturale non conforme al progetto definitivo,  in corso le modifiche </a:t>
            </a:r>
          </a:p>
          <a:p>
            <a:pPr marL="1200150" lvl="2" indent="-285750">
              <a:buFont typeface="Arial" panose="020B0604020202020204" pitchFamily="34" charset="0"/>
              <a:buChar char="•"/>
            </a:pPr>
            <a:r>
              <a:rPr lang="it-IT" dirty="0"/>
              <a:t>Parte impiantistica conforme</a:t>
            </a:r>
          </a:p>
          <a:p>
            <a:pPr marL="742950" lvl="1" indent="-285750">
              <a:buFont typeface="Arial" panose="020B0604020202020204" pitchFamily="34" charset="0"/>
              <a:buChar char="•"/>
            </a:pPr>
            <a:r>
              <a:rPr lang="it-IT" dirty="0"/>
              <a:t>Rinviati inizio lavori, stralcio per opere di demolizione e bonifica  bellica</a:t>
            </a:r>
          </a:p>
          <a:p>
            <a:endParaRPr lang="it-IT" dirty="0"/>
          </a:p>
        </p:txBody>
      </p:sp>
      <p:pic>
        <p:nvPicPr>
          <p:cNvPr id="22" name="Immagine 21">
            <a:extLst>
              <a:ext uri="{FF2B5EF4-FFF2-40B4-BE49-F238E27FC236}">
                <a16:creationId xmlns:a16="http://schemas.microsoft.com/office/drawing/2014/main" id="{0B270337-4928-4BA7-9BA2-EBEF8E3E8AB4}"/>
              </a:ext>
            </a:extLst>
          </p:cNvPr>
          <p:cNvPicPr>
            <a:picLocks noChangeAspect="1"/>
          </p:cNvPicPr>
          <p:nvPr/>
        </p:nvPicPr>
        <p:blipFill>
          <a:blip r:embed="rId2"/>
          <a:stretch>
            <a:fillRect/>
          </a:stretch>
        </p:blipFill>
        <p:spPr>
          <a:xfrm>
            <a:off x="6057900" y="2505086"/>
            <a:ext cx="6019861" cy="2253440"/>
          </a:xfrm>
          <a:prstGeom prst="rect">
            <a:avLst/>
          </a:prstGeom>
          <a:solidFill>
            <a:srgbClr val="F1F8EC"/>
          </a:solidFill>
        </p:spPr>
      </p:pic>
      <p:pic>
        <p:nvPicPr>
          <p:cNvPr id="23" name="Immagine 22">
            <a:extLst>
              <a:ext uri="{FF2B5EF4-FFF2-40B4-BE49-F238E27FC236}">
                <a16:creationId xmlns:a16="http://schemas.microsoft.com/office/drawing/2014/main" id="{40A06311-0E7E-41B6-8B02-00D2FEF6D6C2}"/>
              </a:ext>
            </a:extLst>
          </p:cNvPr>
          <p:cNvPicPr>
            <a:picLocks noChangeAspect="1"/>
          </p:cNvPicPr>
          <p:nvPr/>
        </p:nvPicPr>
        <p:blipFill>
          <a:blip r:embed="rId3"/>
          <a:stretch>
            <a:fillRect/>
          </a:stretch>
        </p:blipFill>
        <p:spPr>
          <a:xfrm>
            <a:off x="5030846" y="2664823"/>
            <a:ext cx="7044359" cy="3335383"/>
          </a:xfrm>
          <a:prstGeom prst="rect">
            <a:avLst/>
          </a:prstGeom>
          <a:solidFill>
            <a:schemeClr val="accent2">
              <a:lumMod val="20000"/>
              <a:lumOff val="80000"/>
            </a:schemeClr>
          </a:solidFill>
          <a:ln w="19050">
            <a:solidFill>
              <a:schemeClr val="accent5">
                <a:lumMod val="50000"/>
              </a:schemeClr>
            </a:solidFill>
          </a:ln>
          <a:effectLst>
            <a:outerShdw blurRad="50800" dist="38100" dir="2700000" algn="tl" rotWithShape="0">
              <a:prstClr val="black">
                <a:alpha val="40000"/>
              </a:prstClr>
            </a:outerShdw>
          </a:effectLst>
        </p:spPr>
      </p:pic>
      <p:pic>
        <p:nvPicPr>
          <p:cNvPr id="24" name="Immagine 23">
            <a:extLst>
              <a:ext uri="{FF2B5EF4-FFF2-40B4-BE49-F238E27FC236}">
                <a16:creationId xmlns:a16="http://schemas.microsoft.com/office/drawing/2014/main" id="{BB7B3EC6-0CFA-42C9-BF9D-A7920F69A595}"/>
              </a:ext>
            </a:extLst>
          </p:cNvPr>
          <p:cNvPicPr>
            <a:picLocks noChangeAspect="1"/>
          </p:cNvPicPr>
          <p:nvPr/>
        </p:nvPicPr>
        <p:blipFill>
          <a:blip r:embed="rId4"/>
          <a:stretch>
            <a:fillRect/>
          </a:stretch>
        </p:blipFill>
        <p:spPr>
          <a:xfrm>
            <a:off x="6958650" y="3568376"/>
            <a:ext cx="4184654" cy="1742492"/>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650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B7B0-2924-FE44-9EFD-DF3B7FFCBF1C}"/>
              </a:ext>
            </a:extLst>
          </p:cNvPr>
          <p:cNvSpPr>
            <a:spLocks noGrp="1"/>
          </p:cNvSpPr>
          <p:nvPr>
            <p:ph type="title"/>
          </p:nvPr>
        </p:nvSpPr>
        <p:spPr/>
        <p:txBody>
          <a:bodyPr>
            <a:normAutofit/>
          </a:bodyPr>
          <a:lstStyle/>
          <a:p>
            <a:r>
              <a:rPr lang="it-IT" dirty="0"/>
              <a:t>Requisiti e fasi del nuovo data center</a:t>
            </a:r>
          </a:p>
        </p:txBody>
      </p:sp>
      <p:sp>
        <p:nvSpPr>
          <p:cNvPr id="3" name="Date Placeholder 2">
            <a:extLst>
              <a:ext uri="{FF2B5EF4-FFF2-40B4-BE49-F238E27FC236}">
                <a16:creationId xmlns:a16="http://schemas.microsoft.com/office/drawing/2014/main" id="{27B9127A-28FA-0B43-9AB8-CB7D2C3D8E40}"/>
              </a:ext>
            </a:extLst>
          </p:cNvPr>
          <p:cNvSpPr>
            <a:spLocks noGrp="1"/>
          </p:cNvSpPr>
          <p:nvPr>
            <p:ph type="dt" sz="half" idx="10"/>
          </p:nvPr>
        </p:nvSpPr>
        <p:spPr/>
        <p:txBody>
          <a:bodyPr/>
          <a:lstStyle/>
          <a:p>
            <a:r>
              <a:rPr lang="it-IT"/>
              <a:t>17/05/2021</a:t>
            </a:r>
            <a:endParaRPr lang="en-GB" dirty="0"/>
          </a:p>
        </p:txBody>
      </p:sp>
      <p:sp>
        <p:nvSpPr>
          <p:cNvPr id="4" name="Footer Placeholder 3">
            <a:extLst>
              <a:ext uri="{FF2B5EF4-FFF2-40B4-BE49-F238E27FC236}">
                <a16:creationId xmlns:a16="http://schemas.microsoft.com/office/drawing/2014/main" id="{EC767F42-948F-F740-A9DA-09D73C56FC64}"/>
              </a:ext>
            </a:extLst>
          </p:cNvPr>
          <p:cNvSpPr>
            <a:spLocks noGrp="1"/>
          </p:cNvSpPr>
          <p:nvPr>
            <p:ph type="ftr" sz="quarter" idx="11"/>
          </p:nvPr>
        </p:nvSpPr>
        <p:spPr/>
        <p:txBody>
          <a:bodyPr/>
          <a:lstStyle/>
          <a:p>
            <a:r>
              <a:rPr lang="it-IT"/>
              <a:t>GM, Steering Board, Presidenza INFN, 17 maggio 2021</a:t>
            </a:r>
            <a:endParaRPr lang="en-GB"/>
          </a:p>
        </p:txBody>
      </p:sp>
      <p:sp>
        <p:nvSpPr>
          <p:cNvPr id="5" name="Slide Number Placeholder 4">
            <a:extLst>
              <a:ext uri="{FF2B5EF4-FFF2-40B4-BE49-F238E27FC236}">
                <a16:creationId xmlns:a16="http://schemas.microsoft.com/office/drawing/2014/main" id="{FA8A9702-F07C-0B4F-93CE-30604E00EB6D}"/>
              </a:ext>
            </a:extLst>
          </p:cNvPr>
          <p:cNvSpPr>
            <a:spLocks noGrp="1"/>
          </p:cNvSpPr>
          <p:nvPr>
            <p:ph type="sldNum" sz="quarter" idx="12"/>
          </p:nvPr>
        </p:nvSpPr>
        <p:spPr/>
        <p:txBody>
          <a:bodyPr/>
          <a:lstStyle/>
          <a:p>
            <a:fld id="{BE76263B-304F-4D55-BC86-FD7C343A1B56}" type="slidenum">
              <a:rPr lang="en-GB" smtClean="0"/>
              <a:pPr/>
              <a:t>12</a:t>
            </a:fld>
            <a:endParaRPr lang="en-GB"/>
          </a:p>
        </p:txBody>
      </p:sp>
      <p:pic>
        <p:nvPicPr>
          <p:cNvPr id="9" name="Immagine 8">
            <a:extLst>
              <a:ext uri="{FF2B5EF4-FFF2-40B4-BE49-F238E27FC236}">
                <a16:creationId xmlns:a16="http://schemas.microsoft.com/office/drawing/2014/main" id="{8A2750DD-AF02-4B5C-997D-E9E866EF95A6}"/>
              </a:ext>
            </a:extLst>
          </p:cNvPr>
          <p:cNvPicPr>
            <a:picLocks noChangeAspect="1"/>
          </p:cNvPicPr>
          <p:nvPr/>
        </p:nvPicPr>
        <p:blipFill>
          <a:blip r:embed="rId2"/>
          <a:stretch>
            <a:fillRect/>
          </a:stretch>
        </p:blipFill>
        <p:spPr>
          <a:xfrm>
            <a:off x="6108004" y="1074012"/>
            <a:ext cx="5645227" cy="2308324"/>
          </a:xfrm>
          <a:prstGeom prst="rect">
            <a:avLst/>
          </a:prstGeom>
        </p:spPr>
      </p:pic>
      <p:sp>
        <p:nvSpPr>
          <p:cNvPr id="10" name="CasellaDiTesto 9">
            <a:extLst>
              <a:ext uri="{FF2B5EF4-FFF2-40B4-BE49-F238E27FC236}">
                <a16:creationId xmlns:a16="http://schemas.microsoft.com/office/drawing/2014/main" id="{D0E4A205-20CA-4200-B5CA-10AC000723C3}"/>
              </a:ext>
            </a:extLst>
          </p:cNvPr>
          <p:cNvSpPr txBox="1"/>
          <p:nvPr/>
        </p:nvSpPr>
        <p:spPr>
          <a:xfrm>
            <a:off x="438769" y="1074011"/>
            <a:ext cx="5564285" cy="2308324"/>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dirty="0">
                <a:solidFill>
                  <a:schemeClr val="accent5">
                    <a:lumMod val="50000"/>
                  </a:schemeClr>
                </a:solidFill>
              </a:rPr>
              <a:t>I requisiti di disegno del data center derivano dalle specifiche di Leonardo per il CINECA e dalle necessità dei nostri stakeholders (vedi slide precedenti). </a:t>
            </a:r>
            <a:br>
              <a:rPr lang="it-IT" dirty="0">
                <a:solidFill>
                  <a:schemeClr val="accent5">
                    <a:lumMod val="50000"/>
                  </a:schemeClr>
                </a:solidFill>
              </a:rPr>
            </a:br>
            <a:r>
              <a:rPr lang="it-IT" dirty="0">
                <a:solidFill>
                  <a:schemeClr val="accent5">
                    <a:lumMod val="50000"/>
                  </a:schemeClr>
                </a:solidFill>
              </a:rPr>
              <a:t>Le  fasi del progetto sono invece completamente dettate dal calendario i LHC e HL-LHC. </a:t>
            </a:r>
          </a:p>
          <a:p>
            <a:pPr marL="285750" indent="-285750">
              <a:buFont typeface="Arial" panose="020B0604020202020204" pitchFamily="34" charset="0"/>
              <a:buChar char="•"/>
            </a:pPr>
            <a:r>
              <a:rPr lang="it-IT" dirty="0">
                <a:solidFill>
                  <a:schemeClr val="accent5">
                    <a:lumMod val="50000"/>
                  </a:schemeClr>
                </a:solidFill>
              </a:rPr>
              <a:t>Fase 1 fino al completamento di RUN3 / Leonardo </a:t>
            </a:r>
          </a:p>
          <a:p>
            <a:pPr marL="285750" indent="-285750">
              <a:buFont typeface="Arial" panose="020B0604020202020204" pitchFamily="34" charset="0"/>
              <a:buChar char="•"/>
            </a:pPr>
            <a:r>
              <a:rPr lang="it-IT" dirty="0">
                <a:solidFill>
                  <a:schemeClr val="accent5">
                    <a:lumMod val="50000"/>
                  </a:schemeClr>
                </a:solidFill>
              </a:rPr>
              <a:t>Fase 2 da LS3 in modo di avere il data center pronto a ricevere i primi dati di HL-LHC / </a:t>
            </a:r>
            <a:r>
              <a:rPr lang="it-IT" dirty="0" err="1">
                <a:solidFill>
                  <a:schemeClr val="accent5">
                    <a:lumMod val="50000"/>
                  </a:schemeClr>
                </a:solidFill>
              </a:rPr>
              <a:t>exascale</a:t>
            </a:r>
            <a:r>
              <a:rPr lang="it-IT" dirty="0">
                <a:solidFill>
                  <a:schemeClr val="accent5">
                    <a:lumMod val="50000"/>
                  </a:schemeClr>
                </a:solidFill>
              </a:rPr>
              <a:t> machine ?</a:t>
            </a:r>
          </a:p>
        </p:txBody>
      </p:sp>
      <p:pic>
        <p:nvPicPr>
          <p:cNvPr id="8" name="Immagine 7">
            <a:extLst>
              <a:ext uri="{FF2B5EF4-FFF2-40B4-BE49-F238E27FC236}">
                <a16:creationId xmlns:a16="http://schemas.microsoft.com/office/drawing/2014/main" id="{1F7B71F5-53DA-4FC1-8537-61088E35FDAC}"/>
              </a:ext>
            </a:extLst>
          </p:cNvPr>
          <p:cNvPicPr>
            <a:picLocks noChangeAspect="1"/>
          </p:cNvPicPr>
          <p:nvPr/>
        </p:nvPicPr>
        <p:blipFill>
          <a:blip r:embed="rId3"/>
          <a:stretch>
            <a:fillRect/>
          </a:stretch>
        </p:blipFill>
        <p:spPr>
          <a:xfrm>
            <a:off x="6096000" y="3650069"/>
            <a:ext cx="5921751" cy="1706268"/>
          </a:xfrm>
          <a:prstGeom prst="rect">
            <a:avLst/>
          </a:prstGeom>
        </p:spPr>
      </p:pic>
      <p:sp>
        <p:nvSpPr>
          <p:cNvPr id="11" name="CasellaDiTesto 10">
            <a:extLst>
              <a:ext uri="{FF2B5EF4-FFF2-40B4-BE49-F238E27FC236}">
                <a16:creationId xmlns:a16="http://schemas.microsoft.com/office/drawing/2014/main" id="{D3F21BD9-B360-40F9-894E-D9E86870C610}"/>
              </a:ext>
            </a:extLst>
          </p:cNvPr>
          <p:cNvSpPr txBox="1"/>
          <p:nvPr/>
        </p:nvSpPr>
        <p:spPr>
          <a:xfrm>
            <a:off x="548639" y="3721744"/>
            <a:ext cx="5059680" cy="1477328"/>
          </a:xfrm>
          <a:prstGeom prst="rect">
            <a:avLst/>
          </a:prstGeom>
          <a:solidFill>
            <a:srgbClr val="F1F8EC"/>
          </a:solidFill>
          <a:ln>
            <a:noFill/>
          </a:ln>
          <a:effectLst>
            <a:outerShdw blurRad="50800" dist="38100" dir="2700000" algn="tl" rotWithShape="0">
              <a:prstClr val="black">
                <a:alpha val="40000"/>
              </a:prstClr>
            </a:outerShdw>
          </a:effectLst>
        </p:spPr>
        <p:txBody>
          <a:bodyPr wrap="square" rtlCol="0">
            <a:spAutoFit/>
          </a:bodyPr>
          <a:lstStyle/>
          <a:p>
            <a:r>
              <a:rPr lang="it-IT" dirty="0"/>
              <a:t>La Fase 1 del progetto include la  predisposizione all’installazione  di tutti gli impianti (frigoriferi, UPS, generatori diesel) previsti in Fase 2. Inoltre tutti i condotti, le tubature e le condutture elettriche sono dimensionati per il valore finale di potenza. </a:t>
            </a:r>
          </a:p>
        </p:txBody>
      </p:sp>
    </p:spTree>
    <p:extLst>
      <p:ext uri="{BB962C8B-B14F-4D97-AF65-F5344CB8AC3E}">
        <p14:creationId xmlns:p14="http://schemas.microsoft.com/office/powerpoint/2010/main" val="37922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607AB-8EFC-42FC-B4CB-E022B1A47619}"/>
              </a:ext>
            </a:extLst>
          </p:cNvPr>
          <p:cNvSpPr>
            <a:spLocks noGrp="1"/>
          </p:cNvSpPr>
          <p:nvPr>
            <p:ph type="title"/>
          </p:nvPr>
        </p:nvSpPr>
        <p:spPr/>
        <p:txBody>
          <a:bodyPr/>
          <a:lstStyle/>
          <a:p>
            <a:r>
              <a:rPr lang="it-IT" dirty="0"/>
              <a:t>Timing per la fase 1</a:t>
            </a:r>
          </a:p>
        </p:txBody>
      </p:sp>
      <p:sp>
        <p:nvSpPr>
          <p:cNvPr id="3" name="Segnaposto data 2">
            <a:extLst>
              <a:ext uri="{FF2B5EF4-FFF2-40B4-BE49-F238E27FC236}">
                <a16:creationId xmlns:a16="http://schemas.microsoft.com/office/drawing/2014/main" id="{8DBD705C-6CA4-4C54-A80E-1500100DECA3}"/>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DA6F95CB-D78E-464A-9DA4-0FD54495E9F2}"/>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504665C2-598F-4AD7-B416-3A24C34C28F5}"/>
              </a:ext>
            </a:extLst>
          </p:cNvPr>
          <p:cNvSpPr>
            <a:spLocks noGrp="1"/>
          </p:cNvSpPr>
          <p:nvPr>
            <p:ph type="sldNum" sz="quarter" idx="12"/>
          </p:nvPr>
        </p:nvSpPr>
        <p:spPr/>
        <p:txBody>
          <a:bodyPr/>
          <a:lstStyle/>
          <a:p>
            <a:fld id="{BE76263B-304F-4D55-BC86-FD7C343A1B56}" type="slidenum">
              <a:rPr lang="en-GB" smtClean="0"/>
              <a:pPr/>
              <a:t>13</a:t>
            </a:fld>
            <a:endParaRPr lang="en-GB"/>
          </a:p>
        </p:txBody>
      </p:sp>
      <p:pic>
        <p:nvPicPr>
          <p:cNvPr id="7" name="Immagine 6">
            <a:extLst>
              <a:ext uri="{FF2B5EF4-FFF2-40B4-BE49-F238E27FC236}">
                <a16:creationId xmlns:a16="http://schemas.microsoft.com/office/drawing/2014/main" id="{23A0FBEE-38CF-4176-8341-51B4A28C05C3}"/>
              </a:ext>
            </a:extLst>
          </p:cNvPr>
          <p:cNvPicPr>
            <a:picLocks noChangeAspect="1"/>
          </p:cNvPicPr>
          <p:nvPr/>
        </p:nvPicPr>
        <p:blipFill>
          <a:blip r:embed="rId2"/>
          <a:stretch>
            <a:fillRect/>
          </a:stretch>
        </p:blipFill>
        <p:spPr>
          <a:xfrm>
            <a:off x="1867989" y="1076786"/>
            <a:ext cx="8456022" cy="4756513"/>
          </a:xfrm>
          <a:prstGeom prst="rect">
            <a:avLst/>
          </a:prstGeom>
        </p:spPr>
      </p:pic>
    </p:spTree>
    <p:extLst>
      <p:ext uri="{BB962C8B-B14F-4D97-AF65-F5344CB8AC3E}">
        <p14:creationId xmlns:p14="http://schemas.microsoft.com/office/powerpoint/2010/main" val="376469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67AA6-2F72-4835-BA1A-FA957B575C7B}"/>
              </a:ext>
            </a:extLst>
          </p:cNvPr>
          <p:cNvSpPr>
            <a:spLocks noGrp="1"/>
          </p:cNvSpPr>
          <p:nvPr>
            <p:ph type="title"/>
          </p:nvPr>
        </p:nvSpPr>
        <p:spPr>
          <a:xfrm>
            <a:off x="95250" y="95638"/>
            <a:ext cx="10458450" cy="710640"/>
          </a:xfrm>
        </p:spPr>
        <p:txBody>
          <a:bodyPr>
            <a:normAutofit fontScale="90000"/>
          </a:bodyPr>
          <a:lstStyle/>
          <a:p>
            <a:r>
              <a:rPr lang="it-IT" dirty="0"/>
              <a:t>Cosa include l’appalto per il Tecnopolo </a:t>
            </a:r>
            <a:r>
              <a:rPr lang="it-IT" dirty="0" err="1"/>
              <a:t>Renovation</a:t>
            </a:r>
            <a:endParaRPr lang="it-IT" dirty="0"/>
          </a:p>
        </p:txBody>
      </p:sp>
      <p:sp>
        <p:nvSpPr>
          <p:cNvPr id="3" name="Segnaposto data 2">
            <a:extLst>
              <a:ext uri="{FF2B5EF4-FFF2-40B4-BE49-F238E27FC236}">
                <a16:creationId xmlns:a16="http://schemas.microsoft.com/office/drawing/2014/main" id="{30343FF9-92DD-4EDA-BC94-D6B3E11406FF}"/>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E2CC2F89-DBA8-42F8-B7B0-A74D1C47F9E9}"/>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FB6F0435-98F2-4DDC-B331-8DFCDF6D4795}"/>
              </a:ext>
            </a:extLst>
          </p:cNvPr>
          <p:cNvSpPr>
            <a:spLocks noGrp="1"/>
          </p:cNvSpPr>
          <p:nvPr>
            <p:ph type="sldNum" sz="quarter" idx="12"/>
          </p:nvPr>
        </p:nvSpPr>
        <p:spPr/>
        <p:txBody>
          <a:bodyPr/>
          <a:lstStyle/>
          <a:p>
            <a:fld id="{BE76263B-304F-4D55-BC86-FD7C343A1B56}" type="slidenum">
              <a:rPr lang="en-GB" smtClean="0"/>
              <a:pPr/>
              <a:t>14</a:t>
            </a:fld>
            <a:endParaRPr lang="en-GB"/>
          </a:p>
        </p:txBody>
      </p:sp>
      <p:sp>
        <p:nvSpPr>
          <p:cNvPr id="6" name="Segnaposto testo 5">
            <a:extLst>
              <a:ext uri="{FF2B5EF4-FFF2-40B4-BE49-F238E27FC236}">
                <a16:creationId xmlns:a16="http://schemas.microsoft.com/office/drawing/2014/main" id="{90E96955-5CA3-4C64-B675-ECEB52703F50}"/>
              </a:ext>
            </a:extLst>
          </p:cNvPr>
          <p:cNvSpPr>
            <a:spLocks noGrp="1"/>
          </p:cNvSpPr>
          <p:nvPr>
            <p:ph type="body" sz="quarter" idx="13"/>
          </p:nvPr>
        </p:nvSpPr>
        <p:spPr>
          <a:xfrm>
            <a:off x="249668" y="1170489"/>
            <a:ext cx="2526923" cy="3768083"/>
          </a:xfrm>
        </p:spPr>
        <p:txBody>
          <a:bodyPr>
            <a:noAutofit/>
          </a:bodyPr>
          <a:lstStyle/>
          <a:p>
            <a:pPr marL="0" indent="0">
              <a:buNone/>
            </a:pPr>
            <a:r>
              <a:rPr lang="it-IT" sz="2400" b="1" dirty="0"/>
              <a:t>Include</a:t>
            </a:r>
          </a:p>
          <a:p>
            <a:r>
              <a:rPr lang="it-IT" sz="2000" dirty="0"/>
              <a:t>Le opere architettoniche e strutturali</a:t>
            </a:r>
          </a:p>
          <a:p>
            <a:r>
              <a:rPr lang="it-IT" sz="2000" dirty="0"/>
              <a:t>L’impiantistica elettrica primaria</a:t>
            </a:r>
          </a:p>
          <a:p>
            <a:r>
              <a:rPr lang="it-IT" sz="2000" dirty="0"/>
              <a:t>L’impiantistica meccanica primaria</a:t>
            </a:r>
          </a:p>
          <a:p>
            <a:r>
              <a:rPr lang="it-IT" sz="2000" dirty="0"/>
              <a:t>Impianti di sicurezza</a:t>
            </a:r>
          </a:p>
          <a:p>
            <a:r>
              <a:rPr lang="it-IT" sz="2000" dirty="0"/>
              <a:t>Spazi ausiliari (uffici, sale riunioni, magazzini, ecc. ) </a:t>
            </a:r>
          </a:p>
          <a:p>
            <a:endParaRPr lang="it-IT" sz="2000" dirty="0"/>
          </a:p>
        </p:txBody>
      </p:sp>
      <p:pic>
        <p:nvPicPr>
          <p:cNvPr id="7" name="Immagine 6">
            <a:extLst>
              <a:ext uri="{FF2B5EF4-FFF2-40B4-BE49-F238E27FC236}">
                <a16:creationId xmlns:a16="http://schemas.microsoft.com/office/drawing/2014/main" id="{614F5B9B-0C6C-4007-9689-F57C3A8D34CD}"/>
              </a:ext>
            </a:extLst>
          </p:cNvPr>
          <p:cNvPicPr>
            <a:picLocks noChangeAspect="1"/>
          </p:cNvPicPr>
          <p:nvPr/>
        </p:nvPicPr>
        <p:blipFill>
          <a:blip r:embed="rId2"/>
          <a:stretch>
            <a:fillRect/>
          </a:stretch>
        </p:blipFill>
        <p:spPr>
          <a:xfrm>
            <a:off x="2861730" y="1170489"/>
            <a:ext cx="9225768" cy="3989030"/>
          </a:xfrm>
          <a:prstGeom prst="rect">
            <a:avLst/>
          </a:prstGeom>
        </p:spPr>
      </p:pic>
      <p:sp>
        <p:nvSpPr>
          <p:cNvPr id="8" name="CasellaDiTesto 7">
            <a:extLst>
              <a:ext uri="{FF2B5EF4-FFF2-40B4-BE49-F238E27FC236}">
                <a16:creationId xmlns:a16="http://schemas.microsoft.com/office/drawing/2014/main" id="{2BE2F035-B090-4B9B-B978-3C534EE121F4}"/>
              </a:ext>
            </a:extLst>
          </p:cNvPr>
          <p:cNvSpPr txBox="1"/>
          <p:nvPr/>
        </p:nvSpPr>
        <p:spPr>
          <a:xfrm rot="16200000">
            <a:off x="3752624" y="3478039"/>
            <a:ext cx="941283" cy="369332"/>
          </a:xfrm>
          <a:prstGeom prst="rect">
            <a:avLst/>
          </a:prstGeom>
          <a:noFill/>
        </p:spPr>
        <p:txBody>
          <a:bodyPr wrap="none" rtlCol="0">
            <a:spAutoFit/>
          </a:bodyPr>
          <a:lstStyle/>
          <a:p>
            <a:r>
              <a:rPr lang="it-IT" dirty="0">
                <a:solidFill>
                  <a:schemeClr val="accent5">
                    <a:lumMod val="50000"/>
                  </a:schemeClr>
                </a:solidFill>
              </a:rPr>
              <a:t>B5 INFN</a:t>
            </a:r>
          </a:p>
        </p:txBody>
      </p:sp>
      <p:sp>
        <p:nvSpPr>
          <p:cNvPr id="9" name="CasellaDiTesto 8">
            <a:extLst>
              <a:ext uri="{FF2B5EF4-FFF2-40B4-BE49-F238E27FC236}">
                <a16:creationId xmlns:a16="http://schemas.microsoft.com/office/drawing/2014/main" id="{E4654827-063B-4EDF-988B-E449ABDF00E1}"/>
              </a:ext>
            </a:extLst>
          </p:cNvPr>
          <p:cNvSpPr txBox="1"/>
          <p:nvPr/>
        </p:nvSpPr>
        <p:spPr>
          <a:xfrm rot="16200000">
            <a:off x="4175759" y="3594513"/>
            <a:ext cx="1174232" cy="369332"/>
          </a:xfrm>
          <a:prstGeom prst="rect">
            <a:avLst/>
          </a:prstGeom>
          <a:noFill/>
        </p:spPr>
        <p:txBody>
          <a:bodyPr wrap="none" rtlCol="0">
            <a:spAutoFit/>
          </a:bodyPr>
          <a:lstStyle/>
          <a:p>
            <a:r>
              <a:rPr lang="it-IT" dirty="0"/>
              <a:t>C2 CINECA</a:t>
            </a:r>
          </a:p>
        </p:txBody>
      </p:sp>
      <p:sp>
        <p:nvSpPr>
          <p:cNvPr id="10" name="CasellaDiTesto 9">
            <a:extLst>
              <a:ext uri="{FF2B5EF4-FFF2-40B4-BE49-F238E27FC236}">
                <a16:creationId xmlns:a16="http://schemas.microsoft.com/office/drawing/2014/main" id="{4163C547-8EAD-4210-8C0D-2287FDA6E784}"/>
              </a:ext>
            </a:extLst>
          </p:cNvPr>
          <p:cNvSpPr txBox="1"/>
          <p:nvPr/>
        </p:nvSpPr>
        <p:spPr>
          <a:xfrm>
            <a:off x="3991915" y="4910540"/>
            <a:ext cx="5338355" cy="1569660"/>
          </a:xfrm>
          <a:prstGeom prst="rect">
            <a:avLst/>
          </a:prstGeom>
          <a:noFill/>
        </p:spPr>
        <p:txBody>
          <a:bodyPr wrap="square" rtlCol="0">
            <a:spAutoFit/>
          </a:bodyPr>
          <a:lstStyle/>
          <a:p>
            <a:r>
              <a:rPr lang="it-IT" sz="2400" b="1" dirty="0">
                <a:solidFill>
                  <a:schemeClr val="accent5">
                    <a:lumMod val="75000"/>
                  </a:schemeClr>
                </a:solidFill>
              </a:rPr>
              <a:t>Non include</a:t>
            </a:r>
          </a:p>
          <a:p>
            <a:pPr marL="285750" indent="-285750">
              <a:buFont typeface="Arial" panose="020B0604020202020204" pitchFamily="34" charset="0"/>
              <a:buChar char="•"/>
            </a:pPr>
            <a:r>
              <a:rPr lang="it-IT" dirty="0">
                <a:solidFill>
                  <a:schemeClr val="accent5">
                    <a:lumMod val="75000"/>
                  </a:schemeClr>
                </a:solidFill>
              </a:rPr>
              <a:t> la distribuzione elettrica e meccanica secondaria nel B5 (alimentazione elettrica e raffreddamento dei rack)</a:t>
            </a:r>
          </a:p>
          <a:p>
            <a:pPr marL="285750" indent="-285750">
              <a:buFont typeface="Arial" panose="020B0604020202020204" pitchFamily="34" charset="0"/>
              <a:buChar char="•"/>
            </a:pPr>
            <a:r>
              <a:rPr lang="it-IT" dirty="0">
                <a:solidFill>
                  <a:schemeClr val="accent5">
                    <a:lumMod val="75000"/>
                  </a:schemeClr>
                </a:solidFill>
              </a:rPr>
              <a:t> i rack di sala</a:t>
            </a:r>
          </a:p>
        </p:txBody>
      </p:sp>
    </p:spTree>
    <p:extLst>
      <p:ext uri="{BB962C8B-B14F-4D97-AF65-F5344CB8AC3E}">
        <p14:creationId xmlns:p14="http://schemas.microsoft.com/office/powerpoint/2010/main" val="384522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9742709-2419-483D-8137-91185C52BF17}"/>
              </a:ext>
            </a:extLst>
          </p:cNvPr>
          <p:cNvPicPr>
            <a:picLocks noChangeAspect="1"/>
          </p:cNvPicPr>
          <p:nvPr/>
        </p:nvPicPr>
        <p:blipFill rotWithShape="1">
          <a:blip r:embed="rId2"/>
          <a:srcRect b="16956"/>
          <a:stretch/>
        </p:blipFill>
        <p:spPr>
          <a:xfrm>
            <a:off x="1674033" y="4066135"/>
            <a:ext cx="3343289" cy="2245652"/>
          </a:xfrm>
          <a:prstGeom prst="rect">
            <a:avLst/>
          </a:prstGeom>
        </p:spPr>
      </p:pic>
      <p:pic>
        <p:nvPicPr>
          <p:cNvPr id="8" name="Immagine 7">
            <a:extLst>
              <a:ext uri="{FF2B5EF4-FFF2-40B4-BE49-F238E27FC236}">
                <a16:creationId xmlns:a16="http://schemas.microsoft.com/office/drawing/2014/main" id="{2BC62E6A-D30E-46AF-BF6F-AA9D849E3F0C}"/>
              </a:ext>
            </a:extLst>
          </p:cNvPr>
          <p:cNvPicPr>
            <a:picLocks noChangeAspect="1"/>
          </p:cNvPicPr>
          <p:nvPr/>
        </p:nvPicPr>
        <p:blipFill>
          <a:blip r:embed="rId3"/>
          <a:stretch>
            <a:fillRect/>
          </a:stretch>
        </p:blipFill>
        <p:spPr>
          <a:xfrm>
            <a:off x="271247" y="1085094"/>
            <a:ext cx="5947949" cy="3600195"/>
          </a:xfrm>
          <a:prstGeom prst="rect">
            <a:avLst/>
          </a:prstGeom>
          <a:solidFill>
            <a:schemeClr val="accent5">
              <a:lumMod val="20000"/>
              <a:lumOff val="80000"/>
            </a:schemeClr>
          </a:solidFill>
        </p:spPr>
      </p:pic>
      <p:sp>
        <p:nvSpPr>
          <p:cNvPr id="16" name="Rettangolo 15">
            <a:extLst>
              <a:ext uri="{FF2B5EF4-FFF2-40B4-BE49-F238E27FC236}">
                <a16:creationId xmlns:a16="http://schemas.microsoft.com/office/drawing/2014/main" id="{60D7B55A-81BA-462C-BE21-0C809FC193F0}"/>
              </a:ext>
            </a:extLst>
          </p:cNvPr>
          <p:cNvSpPr/>
          <p:nvPr/>
        </p:nvSpPr>
        <p:spPr>
          <a:xfrm>
            <a:off x="4232135" y="1100517"/>
            <a:ext cx="7841182" cy="348766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D637F2CD-6437-4363-903C-FD19A7EA7BBE}"/>
              </a:ext>
            </a:extLst>
          </p:cNvPr>
          <p:cNvSpPr>
            <a:spLocks noGrp="1"/>
          </p:cNvSpPr>
          <p:nvPr>
            <p:ph type="title"/>
          </p:nvPr>
        </p:nvSpPr>
        <p:spPr>
          <a:xfrm>
            <a:off x="83539" y="136525"/>
            <a:ext cx="10153650" cy="710640"/>
          </a:xfrm>
        </p:spPr>
        <p:txBody>
          <a:bodyPr>
            <a:normAutofit fontScale="90000"/>
          </a:bodyPr>
          <a:lstStyle/>
          <a:p>
            <a:pPr algn="ctr"/>
            <a:r>
              <a:rPr lang="it-IT" dirty="0"/>
              <a:t>Tecnopolo </a:t>
            </a:r>
            <a:r>
              <a:rPr lang="it-IT" dirty="0" err="1"/>
              <a:t>Renovation</a:t>
            </a:r>
            <a:r>
              <a:rPr lang="it-IT" dirty="0"/>
              <a:t>: </a:t>
            </a:r>
            <a:r>
              <a:rPr lang="it-IT" dirty="0" err="1"/>
              <a:t>topview</a:t>
            </a:r>
            <a:r>
              <a:rPr lang="it-IT" dirty="0"/>
              <a:t> del sito e data hall layout</a:t>
            </a:r>
          </a:p>
        </p:txBody>
      </p:sp>
      <p:sp>
        <p:nvSpPr>
          <p:cNvPr id="3" name="Segnaposto data 2">
            <a:extLst>
              <a:ext uri="{FF2B5EF4-FFF2-40B4-BE49-F238E27FC236}">
                <a16:creationId xmlns:a16="http://schemas.microsoft.com/office/drawing/2014/main" id="{B0380054-4A44-4732-A3DF-BEDFFEBD5EB4}"/>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C261CA66-AD7C-434C-98D1-349A355FDD57}"/>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0D6D88FB-13F5-411A-8D3D-E5148E78C6B4}"/>
              </a:ext>
            </a:extLst>
          </p:cNvPr>
          <p:cNvSpPr>
            <a:spLocks noGrp="1"/>
          </p:cNvSpPr>
          <p:nvPr>
            <p:ph type="sldNum" sz="quarter" idx="12"/>
          </p:nvPr>
        </p:nvSpPr>
        <p:spPr/>
        <p:txBody>
          <a:bodyPr/>
          <a:lstStyle/>
          <a:p>
            <a:fld id="{BE76263B-304F-4D55-BC86-FD7C343A1B56}" type="slidenum">
              <a:rPr lang="en-GB" smtClean="0"/>
              <a:pPr/>
              <a:t>15</a:t>
            </a:fld>
            <a:endParaRPr lang="en-GB"/>
          </a:p>
        </p:txBody>
      </p:sp>
      <p:pic>
        <p:nvPicPr>
          <p:cNvPr id="7" name="Immagine 6">
            <a:extLst>
              <a:ext uri="{FF2B5EF4-FFF2-40B4-BE49-F238E27FC236}">
                <a16:creationId xmlns:a16="http://schemas.microsoft.com/office/drawing/2014/main" id="{B4AC0205-E0BA-4DAA-B6AF-C8630028F861}"/>
              </a:ext>
            </a:extLst>
          </p:cNvPr>
          <p:cNvPicPr>
            <a:picLocks noChangeAspect="1"/>
          </p:cNvPicPr>
          <p:nvPr/>
        </p:nvPicPr>
        <p:blipFill>
          <a:blip r:embed="rId4"/>
          <a:stretch>
            <a:fillRect/>
          </a:stretch>
        </p:blipFill>
        <p:spPr>
          <a:xfrm>
            <a:off x="4325316" y="1153517"/>
            <a:ext cx="7692543" cy="3373619"/>
          </a:xfrm>
          <a:prstGeom prst="rect">
            <a:avLst/>
          </a:prstGeom>
        </p:spPr>
      </p:pic>
      <p:cxnSp>
        <p:nvCxnSpPr>
          <p:cNvPr id="11" name="Connettore diritto 10">
            <a:extLst>
              <a:ext uri="{FF2B5EF4-FFF2-40B4-BE49-F238E27FC236}">
                <a16:creationId xmlns:a16="http://schemas.microsoft.com/office/drawing/2014/main" id="{4FE1D93C-5F98-4F45-AD88-AEA33B4BC59A}"/>
              </a:ext>
            </a:extLst>
          </p:cNvPr>
          <p:cNvCxnSpPr>
            <a:cxnSpLocks/>
          </p:cNvCxnSpPr>
          <p:nvPr/>
        </p:nvCxnSpPr>
        <p:spPr>
          <a:xfrm flipH="1">
            <a:off x="2435703" y="4202290"/>
            <a:ext cx="631178" cy="1211282"/>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45F2F653-4840-4CD9-8C0E-760D724E5C5B}"/>
              </a:ext>
            </a:extLst>
          </p:cNvPr>
          <p:cNvCxnSpPr>
            <a:cxnSpLocks/>
          </p:cNvCxnSpPr>
          <p:nvPr/>
        </p:nvCxnSpPr>
        <p:spPr>
          <a:xfrm>
            <a:off x="3463391" y="4202290"/>
            <a:ext cx="575209" cy="1211282"/>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85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DC96F9-7015-442D-8122-9C92ECE43F98}"/>
              </a:ext>
            </a:extLst>
          </p:cNvPr>
          <p:cNvSpPr>
            <a:spLocks noGrp="1"/>
          </p:cNvSpPr>
          <p:nvPr>
            <p:ph type="title"/>
          </p:nvPr>
        </p:nvSpPr>
        <p:spPr/>
        <p:txBody>
          <a:bodyPr/>
          <a:lstStyle/>
          <a:p>
            <a:r>
              <a:rPr lang="it-IT" dirty="0"/>
              <a:t>Distribuzione elettrica primaria in B5</a:t>
            </a:r>
          </a:p>
        </p:txBody>
      </p:sp>
      <p:sp>
        <p:nvSpPr>
          <p:cNvPr id="3" name="Segnaposto data 2">
            <a:extLst>
              <a:ext uri="{FF2B5EF4-FFF2-40B4-BE49-F238E27FC236}">
                <a16:creationId xmlns:a16="http://schemas.microsoft.com/office/drawing/2014/main" id="{2BA30565-9890-4DF5-9A80-C126435FC81C}"/>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2C52BBC4-641A-4017-90CC-09D48645FBC9}"/>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A56F793A-1627-47E8-B809-10AA97133B27}"/>
              </a:ext>
            </a:extLst>
          </p:cNvPr>
          <p:cNvSpPr>
            <a:spLocks noGrp="1"/>
          </p:cNvSpPr>
          <p:nvPr>
            <p:ph type="sldNum" sz="quarter" idx="12"/>
          </p:nvPr>
        </p:nvSpPr>
        <p:spPr/>
        <p:txBody>
          <a:bodyPr/>
          <a:lstStyle/>
          <a:p>
            <a:fld id="{BE76263B-304F-4D55-BC86-FD7C343A1B56}" type="slidenum">
              <a:rPr lang="en-GB" smtClean="0"/>
              <a:pPr/>
              <a:t>16</a:t>
            </a:fld>
            <a:endParaRPr lang="en-GB"/>
          </a:p>
        </p:txBody>
      </p:sp>
      <p:pic>
        <p:nvPicPr>
          <p:cNvPr id="7" name="Immagine 6">
            <a:extLst>
              <a:ext uri="{FF2B5EF4-FFF2-40B4-BE49-F238E27FC236}">
                <a16:creationId xmlns:a16="http://schemas.microsoft.com/office/drawing/2014/main" id="{DA87DCFE-2B18-4525-B4DA-51079380BD61}"/>
              </a:ext>
            </a:extLst>
          </p:cNvPr>
          <p:cNvPicPr/>
          <p:nvPr/>
        </p:nvPicPr>
        <p:blipFill>
          <a:blip r:embed="rId2">
            <a:extLst>
              <a:ext uri="{28A0092B-C50C-407E-A947-70E740481C1C}">
                <a14:useLocalDpi xmlns:a14="http://schemas.microsoft.com/office/drawing/2010/main" val="0"/>
              </a:ext>
            </a:extLst>
          </a:blip>
          <a:stretch>
            <a:fillRect/>
          </a:stretch>
        </p:blipFill>
        <p:spPr>
          <a:xfrm>
            <a:off x="3409136" y="1030082"/>
            <a:ext cx="8626110" cy="3422931"/>
          </a:xfrm>
          <a:prstGeom prst="rect">
            <a:avLst/>
          </a:prstGeom>
        </p:spPr>
      </p:pic>
      <p:sp>
        <p:nvSpPr>
          <p:cNvPr id="8" name="CasellaDiTesto 7">
            <a:extLst>
              <a:ext uri="{FF2B5EF4-FFF2-40B4-BE49-F238E27FC236}">
                <a16:creationId xmlns:a16="http://schemas.microsoft.com/office/drawing/2014/main" id="{C4E63800-28DB-4DBE-8534-8BE77AB8AC74}"/>
              </a:ext>
            </a:extLst>
          </p:cNvPr>
          <p:cNvSpPr txBox="1"/>
          <p:nvPr/>
        </p:nvSpPr>
        <p:spPr>
          <a:xfrm>
            <a:off x="47627" y="1030082"/>
            <a:ext cx="3293459" cy="3970318"/>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dirty="0"/>
              <a:t>Configurazione finale in fase 2, ma già installate in fase 1</a:t>
            </a:r>
          </a:p>
          <a:p>
            <a:pPr marL="285750" indent="-285750">
              <a:buFont typeface="Arial" panose="020B0604020202020204" pitchFamily="34" charset="0"/>
              <a:buChar char="•"/>
            </a:pPr>
            <a:r>
              <a:rPr lang="it-IT" dirty="0"/>
              <a:t>Ridondanza 3+1 </a:t>
            </a:r>
          </a:p>
          <a:p>
            <a:pPr marL="285750" indent="-285750">
              <a:buFont typeface="Arial" panose="020B0604020202020204" pitchFamily="34" charset="0"/>
              <a:buChar char="•"/>
            </a:pPr>
            <a:r>
              <a:rPr lang="it-IT" dirty="0"/>
              <a:t>4 gruppi di Bindo sbarre</a:t>
            </a:r>
          </a:p>
          <a:p>
            <a:pPr marL="285750" indent="-285750">
              <a:buFont typeface="Arial" panose="020B0604020202020204" pitchFamily="34" charset="0"/>
              <a:buChar char="•"/>
            </a:pPr>
            <a:r>
              <a:rPr lang="it-IT" dirty="0"/>
              <a:t>Ogni gruppo con </a:t>
            </a:r>
          </a:p>
          <a:p>
            <a:pPr marL="742950" lvl="1" indent="-285750">
              <a:buFont typeface="Arial" panose="020B0604020202020204" pitchFamily="34" charset="0"/>
              <a:buChar char="•"/>
            </a:pPr>
            <a:r>
              <a:rPr lang="it-IT" dirty="0"/>
              <a:t>2 blindo no-break (</a:t>
            </a:r>
            <a:r>
              <a:rPr lang="it-IT" dirty="0" err="1"/>
              <a:t>continutà</a:t>
            </a:r>
            <a:r>
              <a:rPr lang="it-IT" dirty="0"/>
              <a:t> assoluta)</a:t>
            </a:r>
          </a:p>
          <a:p>
            <a:pPr marL="742950" lvl="1" indent="-285750">
              <a:buFont typeface="Arial" panose="020B0604020202020204" pitchFamily="34" charset="0"/>
              <a:buChar char="•"/>
            </a:pPr>
            <a:r>
              <a:rPr lang="it-IT" dirty="0"/>
              <a:t>1 blindo break</a:t>
            </a:r>
          </a:p>
          <a:p>
            <a:pPr marL="285750" indent="-285750">
              <a:buFont typeface="Arial" panose="020B0604020202020204" pitchFamily="34" charset="0"/>
              <a:buChar char="•"/>
            </a:pPr>
            <a:r>
              <a:rPr lang="it-IT" dirty="0"/>
              <a:t>Ogni blindo da 3200 A (1 MW)</a:t>
            </a:r>
          </a:p>
          <a:p>
            <a:pPr marL="285750" indent="-285750">
              <a:buFont typeface="Arial" panose="020B0604020202020204" pitchFamily="34" charset="0"/>
              <a:buChar char="•"/>
            </a:pPr>
            <a:endParaRPr lang="it-IT" dirty="0"/>
          </a:p>
          <a:p>
            <a:r>
              <a:rPr lang="it-IT" dirty="0"/>
              <a:t>Configurazione fase 1</a:t>
            </a:r>
          </a:p>
          <a:p>
            <a:pPr marL="285750" indent="-285750">
              <a:buFont typeface="Arial" panose="020B0604020202020204" pitchFamily="34" charset="0"/>
              <a:buChar char="•"/>
            </a:pPr>
            <a:r>
              <a:rPr lang="it-IT" dirty="0"/>
              <a:t>Ridondanza 3+1</a:t>
            </a:r>
          </a:p>
          <a:p>
            <a:pPr marL="285750" indent="-285750">
              <a:buFont typeface="Arial" panose="020B0604020202020204" pitchFamily="34" charset="0"/>
              <a:buChar char="•"/>
            </a:pPr>
            <a:r>
              <a:rPr lang="it-IT" dirty="0"/>
              <a:t>4 blindo (una per gruppo) da 1 MW</a:t>
            </a:r>
          </a:p>
        </p:txBody>
      </p:sp>
      <p:pic>
        <p:nvPicPr>
          <p:cNvPr id="9" name="Immagine 8">
            <a:extLst>
              <a:ext uri="{FF2B5EF4-FFF2-40B4-BE49-F238E27FC236}">
                <a16:creationId xmlns:a16="http://schemas.microsoft.com/office/drawing/2014/main" id="{6A7F0E69-D65A-4145-ABFC-851E11A657B1}"/>
              </a:ext>
            </a:extLst>
          </p:cNvPr>
          <p:cNvPicPr>
            <a:picLocks noChangeAspect="1"/>
          </p:cNvPicPr>
          <p:nvPr/>
        </p:nvPicPr>
        <p:blipFill>
          <a:blip r:embed="rId3"/>
          <a:stretch>
            <a:fillRect/>
          </a:stretch>
        </p:blipFill>
        <p:spPr>
          <a:xfrm>
            <a:off x="4120827" y="4676817"/>
            <a:ext cx="7505948" cy="1541103"/>
          </a:xfrm>
          <a:prstGeom prst="rect">
            <a:avLst/>
          </a:prstGeom>
        </p:spPr>
      </p:pic>
    </p:spTree>
    <p:extLst>
      <p:ext uri="{BB962C8B-B14F-4D97-AF65-F5344CB8AC3E}">
        <p14:creationId xmlns:p14="http://schemas.microsoft.com/office/powerpoint/2010/main" val="179025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52002-3E8D-4E79-ACD3-0EE8312A7030}"/>
              </a:ext>
            </a:extLst>
          </p:cNvPr>
          <p:cNvSpPr>
            <a:spLocks noGrp="1"/>
          </p:cNvSpPr>
          <p:nvPr>
            <p:ph type="title"/>
          </p:nvPr>
        </p:nvSpPr>
        <p:spPr/>
        <p:txBody>
          <a:bodyPr>
            <a:normAutofit fontScale="90000"/>
          </a:bodyPr>
          <a:lstStyle/>
          <a:p>
            <a:pPr algn="r"/>
            <a:r>
              <a:rPr lang="it-IT" dirty="0"/>
              <a:t>Distribuzione secondaria e carichi in sala B5</a:t>
            </a:r>
          </a:p>
        </p:txBody>
      </p:sp>
      <p:sp>
        <p:nvSpPr>
          <p:cNvPr id="3" name="Segnaposto data 2">
            <a:extLst>
              <a:ext uri="{FF2B5EF4-FFF2-40B4-BE49-F238E27FC236}">
                <a16:creationId xmlns:a16="http://schemas.microsoft.com/office/drawing/2014/main" id="{7CF3BAD7-F85E-4A23-9036-94784C903D4E}"/>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F5C04604-6569-4AB2-9DFD-9752EE8FF0FE}"/>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CD35AEEC-37A3-4B63-8C3E-AA51C373B587}"/>
              </a:ext>
            </a:extLst>
          </p:cNvPr>
          <p:cNvSpPr>
            <a:spLocks noGrp="1"/>
          </p:cNvSpPr>
          <p:nvPr>
            <p:ph type="sldNum" sz="quarter" idx="12"/>
          </p:nvPr>
        </p:nvSpPr>
        <p:spPr/>
        <p:txBody>
          <a:bodyPr/>
          <a:lstStyle/>
          <a:p>
            <a:fld id="{BE76263B-304F-4D55-BC86-FD7C343A1B56}" type="slidenum">
              <a:rPr lang="en-GB" smtClean="0"/>
              <a:pPr/>
              <a:t>17</a:t>
            </a:fld>
            <a:endParaRPr lang="en-GB"/>
          </a:p>
        </p:txBody>
      </p:sp>
      <p:pic>
        <p:nvPicPr>
          <p:cNvPr id="7" name="Immagine 6">
            <a:extLst>
              <a:ext uri="{FF2B5EF4-FFF2-40B4-BE49-F238E27FC236}">
                <a16:creationId xmlns:a16="http://schemas.microsoft.com/office/drawing/2014/main" id="{9FFB880A-96D0-4838-ADC8-A38062376AE9}"/>
              </a:ext>
            </a:extLst>
          </p:cNvPr>
          <p:cNvPicPr>
            <a:picLocks noChangeAspect="1"/>
          </p:cNvPicPr>
          <p:nvPr/>
        </p:nvPicPr>
        <p:blipFill>
          <a:blip r:embed="rId2"/>
          <a:stretch>
            <a:fillRect/>
          </a:stretch>
        </p:blipFill>
        <p:spPr>
          <a:xfrm>
            <a:off x="7345111" y="1068149"/>
            <a:ext cx="3447678" cy="5107195"/>
          </a:xfrm>
          <a:prstGeom prst="rect">
            <a:avLst/>
          </a:prstGeom>
        </p:spPr>
      </p:pic>
      <p:graphicFrame>
        <p:nvGraphicFramePr>
          <p:cNvPr id="8" name="Tabella 7">
            <a:extLst>
              <a:ext uri="{FF2B5EF4-FFF2-40B4-BE49-F238E27FC236}">
                <a16:creationId xmlns:a16="http://schemas.microsoft.com/office/drawing/2014/main" id="{E9ABE371-C556-42E3-A0A0-B0F82B42ECBF}"/>
              </a:ext>
            </a:extLst>
          </p:cNvPr>
          <p:cNvGraphicFramePr>
            <a:graphicFrameLocks noGrp="1"/>
          </p:cNvGraphicFramePr>
          <p:nvPr>
            <p:extLst>
              <p:ext uri="{D42A27DB-BD31-4B8C-83A1-F6EECF244321}">
                <p14:modId xmlns:p14="http://schemas.microsoft.com/office/powerpoint/2010/main" val="1427462956"/>
              </p:ext>
            </p:extLst>
          </p:nvPr>
        </p:nvGraphicFramePr>
        <p:xfrm>
          <a:off x="489081" y="1551277"/>
          <a:ext cx="5843645" cy="2737500"/>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1774873">
                  <a:extLst>
                    <a:ext uri="{9D8B030D-6E8A-4147-A177-3AD203B41FA5}">
                      <a16:colId xmlns:a16="http://schemas.microsoft.com/office/drawing/2014/main" val="1371883235"/>
                    </a:ext>
                  </a:extLst>
                </a:gridCol>
                <a:gridCol w="993829">
                  <a:extLst>
                    <a:ext uri="{9D8B030D-6E8A-4147-A177-3AD203B41FA5}">
                      <a16:colId xmlns:a16="http://schemas.microsoft.com/office/drawing/2014/main" val="1005818130"/>
                    </a:ext>
                  </a:extLst>
                </a:gridCol>
                <a:gridCol w="1367661">
                  <a:extLst>
                    <a:ext uri="{9D8B030D-6E8A-4147-A177-3AD203B41FA5}">
                      <a16:colId xmlns:a16="http://schemas.microsoft.com/office/drawing/2014/main" val="1946873573"/>
                    </a:ext>
                  </a:extLst>
                </a:gridCol>
                <a:gridCol w="1707282">
                  <a:extLst>
                    <a:ext uri="{9D8B030D-6E8A-4147-A177-3AD203B41FA5}">
                      <a16:colId xmlns:a16="http://schemas.microsoft.com/office/drawing/2014/main" val="2560558977"/>
                    </a:ext>
                  </a:extLst>
                </a:gridCol>
              </a:tblGrid>
              <a:tr h="504320">
                <a:tc>
                  <a:txBody>
                    <a:bodyPr/>
                    <a:lstStyle/>
                    <a:p>
                      <a:pPr algn="just">
                        <a:lnSpc>
                          <a:spcPct val="110000"/>
                        </a:lnSpc>
                        <a:spcAft>
                          <a:spcPts val="600"/>
                        </a:spcAft>
                        <a:tabLst>
                          <a:tab pos="3575685" algn="l"/>
                        </a:tabLst>
                      </a:pPr>
                      <a:r>
                        <a:rPr lang="en-US" sz="1400" b="1" dirty="0">
                          <a:effectLst/>
                        </a:rPr>
                        <a:t>Resource type</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solidFill>
                      <a:schemeClr val="bg1">
                        <a:lumMod val="95000"/>
                      </a:schemeClr>
                    </a:solidFill>
                  </a:tcPr>
                </a:tc>
                <a:tc>
                  <a:txBody>
                    <a:bodyPr/>
                    <a:lstStyle/>
                    <a:p>
                      <a:pPr algn="just">
                        <a:lnSpc>
                          <a:spcPct val="110000"/>
                        </a:lnSpc>
                        <a:spcAft>
                          <a:spcPts val="600"/>
                        </a:spcAft>
                        <a:tabLst>
                          <a:tab pos="3575685" algn="l"/>
                        </a:tabLst>
                      </a:pPr>
                      <a:r>
                        <a:rPr lang="en-US" sz="1400" b="1" dirty="0">
                          <a:effectLst/>
                        </a:rPr>
                        <a:t>#Rack</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solidFill>
                      <a:schemeClr val="bg1">
                        <a:lumMod val="95000"/>
                      </a:schemeClr>
                    </a:solidFill>
                  </a:tcPr>
                </a:tc>
                <a:tc>
                  <a:txBody>
                    <a:bodyPr/>
                    <a:lstStyle/>
                    <a:p>
                      <a:pPr algn="just">
                        <a:lnSpc>
                          <a:spcPct val="110000"/>
                        </a:lnSpc>
                        <a:spcAft>
                          <a:spcPts val="600"/>
                        </a:spcAft>
                        <a:tabLst>
                          <a:tab pos="3575685" algn="l"/>
                        </a:tabLst>
                      </a:pPr>
                      <a:r>
                        <a:rPr lang="en-US" sz="1400" b="1" dirty="0">
                          <a:effectLst/>
                        </a:rPr>
                        <a:t>Power per rack (kW)</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solidFill>
                      <a:schemeClr val="bg1">
                        <a:lumMod val="95000"/>
                      </a:schemeClr>
                    </a:solidFill>
                  </a:tcPr>
                </a:tc>
                <a:tc>
                  <a:txBody>
                    <a:bodyPr/>
                    <a:lstStyle/>
                    <a:p>
                      <a:pPr algn="just">
                        <a:lnSpc>
                          <a:spcPct val="110000"/>
                        </a:lnSpc>
                        <a:spcAft>
                          <a:spcPts val="600"/>
                        </a:spcAft>
                        <a:tabLst>
                          <a:tab pos="3575685" algn="l"/>
                        </a:tabLst>
                      </a:pPr>
                      <a:r>
                        <a:rPr lang="en-US" sz="1400" b="1" dirty="0">
                          <a:effectLst/>
                        </a:rPr>
                        <a:t>Total Power (kW)</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solidFill>
                      <a:schemeClr val="bg1">
                        <a:lumMod val="95000"/>
                      </a:schemeClr>
                    </a:solidFill>
                  </a:tcPr>
                </a:tc>
                <a:extLst>
                  <a:ext uri="{0D108BD9-81ED-4DB2-BD59-A6C34878D82A}">
                    <a16:rowId xmlns:a16="http://schemas.microsoft.com/office/drawing/2014/main" val="940076205"/>
                  </a:ext>
                </a:extLst>
              </a:tr>
              <a:tr h="244908">
                <a:tc>
                  <a:txBody>
                    <a:bodyPr/>
                    <a:lstStyle/>
                    <a:p>
                      <a:pPr algn="ctr">
                        <a:lnSpc>
                          <a:spcPct val="110000"/>
                        </a:lnSpc>
                        <a:spcAft>
                          <a:spcPts val="600"/>
                        </a:spcAft>
                        <a:tabLst>
                          <a:tab pos="3575685" algn="l"/>
                        </a:tabLst>
                      </a:pPr>
                      <a:r>
                        <a:rPr lang="en-US" sz="1400" b="1" dirty="0">
                          <a:effectLst/>
                        </a:rPr>
                        <a:t>CPU</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dirty="0">
                          <a:effectLst/>
                        </a:rPr>
                        <a:t>16</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40</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640</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3247955802"/>
                  </a:ext>
                </a:extLst>
              </a:tr>
              <a:tr h="504320">
                <a:tc>
                  <a:txBody>
                    <a:bodyPr/>
                    <a:lstStyle/>
                    <a:p>
                      <a:pPr algn="ctr">
                        <a:lnSpc>
                          <a:spcPct val="110000"/>
                        </a:lnSpc>
                        <a:spcAft>
                          <a:spcPts val="600"/>
                        </a:spcAft>
                        <a:tabLst>
                          <a:tab pos="3575685" algn="l"/>
                        </a:tabLst>
                      </a:pPr>
                      <a:r>
                        <a:rPr lang="en-US" sz="1400" b="1" dirty="0">
                          <a:effectLst/>
                        </a:rPr>
                        <a:t>Storage + auxiliary services</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dirty="0">
                          <a:effectLst/>
                        </a:rPr>
                        <a:t>104</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16,6</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1726</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2266959488"/>
                  </a:ext>
                </a:extLst>
              </a:tr>
              <a:tr h="244908">
                <a:tc>
                  <a:txBody>
                    <a:bodyPr/>
                    <a:lstStyle/>
                    <a:p>
                      <a:pPr algn="ctr">
                        <a:lnSpc>
                          <a:spcPct val="110000"/>
                        </a:lnSpc>
                        <a:spcAft>
                          <a:spcPts val="600"/>
                        </a:spcAft>
                        <a:tabLst>
                          <a:tab pos="3575685" algn="l"/>
                        </a:tabLst>
                      </a:pPr>
                      <a:r>
                        <a:rPr lang="en-US" sz="1400" b="1" dirty="0">
                          <a:effectLst/>
                        </a:rPr>
                        <a:t>Tape storage</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dirty="0">
                          <a:effectLst/>
                        </a:rPr>
                        <a:t>4 libraries</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15</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60</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724462903"/>
                  </a:ext>
                </a:extLst>
              </a:tr>
              <a:tr h="244908">
                <a:tc>
                  <a:txBody>
                    <a:bodyPr/>
                    <a:lstStyle/>
                    <a:p>
                      <a:pPr algn="ctr">
                        <a:lnSpc>
                          <a:spcPct val="110000"/>
                        </a:lnSpc>
                        <a:spcAft>
                          <a:spcPts val="600"/>
                        </a:spcAft>
                        <a:tabLst>
                          <a:tab pos="3575685" algn="l"/>
                        </a:tabLst>
                      </a:pPr>
                      <a:r>
                        <a:rPr lang="en-US" sz="1400" b="1" dirty="0">
                          <a:effectLst/>
                        </a:rPr>
                        <a:t>Network</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a:effectLst/>
                        </a:rPr>
                        <a:t>20</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dirty="0">
                          <a:effectLst/>
                        </a:rPr>
                        <a:t>10</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200</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1172031248"/>
                  </a:ext>
                </a:extLst>
              </a:tr>
              <a:tr h="504320">
                <a:tc>
                  <a:txBody>
                    <a:bodyPr/>
                    <a:lstStyle/>
                    <a:p>
                      <a:pPr algn="ctr">
                        <a:lnSpc>
                          <a:spcPct val="110000"/>
                        </a:lnSpc>
                        <a:spcAft>
                          <a:spcPts val="600"/>
                        </a:spcAft>
                        <a:tabLst>
                          <a:tab pos="3575685" algn="l"/>
                        </a:tabLst>
                      </a:pPr>
                      <a:r>
                        <a:rPr lang="en-US" sz="1400" b="1" dirty="0">
                          <a:effectLst/>
                        </a:rPr>
                        <a:t>Spare racks for storage</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a:effectLst/>
                        </a:rPr>
                        <a:t>  24</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dirty="0">
                          <a:effectLst/>
                        </a:rPr>
                        <a:t>14</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1726</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4286952680"/>
                  </a:ext>
                </a:extLst>
              </a:tr>
              <a:tr h="244908">
                <a:tc>
                  <a:txBody>
                    <a:bodyPr/>
                    <a:lstStyle/>
                    <a:p>
                      <a:pPr algn="ctr">
                        <a:lnSpc>
                          <a:spcPct val="110000"/>
                        </a:lnSpc>
                        <a:spcAft>
                          <a:spcPts val="600"/>
                        </a:spcAft>
                        <a:tabLst>
                          <a:tab pos="3575685" algn="l"/>
                        </a:tabLst>
                      </a:pPr>
                      <a:r>
                        <a:rPr lang="en-US" sz="1400" b="1" dirty="0">
                          <a:effectLst/>
                        </a:rPr>
                        <a:t>CDZ</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a:effectLst/>
                        </a:rPr>
                        <a:t>4</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dirty="0">
                          <a:effectLst/>
                        </a:rPr>
                        <a:t>30</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dirty="0">
                          <a:effectLst/>
                        </a:rPr>
                        <a:t>120</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1400007809"/>
                  </a:ext>
                </a:extLst>
              </a:tr>
              <a:tr h="244908">
                <a:tc>
                  <a:txBody>
                    <a:bodyPr/>
                    <a:lstStyle/>
                    <a:p>
                      <a:pPr algn="ctr">
                        <a:lnSpc>
                          <a:spcPct val="110000"/>
                        </a:lnSpc>
                        <a:spcAft>
                          <a:spcPts val="600"/>
                        </a:spcAft>
                        <a:tabLst>
                          <a:tab pos="3575685" algn="l"/>
                        </a:tabLst>
                      </a:pPr>
                      <a:r>
                        <a:rPr lang="en-US" sz="1400" b="1" dirty="0">
                          <a:effectLst/>
                        </a:rPr>
                        <a:t>Total</a:t>
                      </a:r>
                      <a:endParaRPr lang="it-IT" sz="1400" b="1"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solidFill>
                      <a:schemeClr val="bg1">
                        <a:lumMod val="95000"/>
                      </a:schemeClr>
                    </a:solidFill>
                  </a:tcPr>
                </a:tc>
                <a:tc>
                  <a:txBody>
                    <a:bodyPr/>
                    <a:lstStyle/>
                    <a:p>
                      <a:pPr algn="ctr">
                        <a:lnSpc>
                          <a:spcPct val="110000"/>
                        </a:lnSpc>
                        <a:spcAft>
                          <a:spcPts val="600"/>
                        </a:spcAft>
                        <a:tabLst>
                          <a:tab pos="3575685" algn="l"/>
                        </a:tabLst>
                      </a:pPr>
                      <a:r>
                        <a:rPr lang="en-US" sz="1400">
                          <a:effectLst/>
                        </a:rPr>
                        <a:t> </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a:effectLst/>
                        </a:rPr>
                        <a:t> </a:t>
                      </a:r>
                      <a:endParaRPr lang="it-IT" sz="140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tc>
                  <a:txBody>
                    <a:bodyPr/>
                    <a:lstStyle/>
                    <a:p>
                      <a:pPr algn="ctr">
                        <a:lnSpc>
                          <a:spcPct val="110000"/>
                        </a:lnSpc>
                        <a:spcAft>
                          <a:spcPts val="600"/>
                        </a:spcAft>
                        <a:tabLst>
                          <a:tab pos="3575685" algn="l"/>
                        </a:tabLst>
                      </a:pPr>
                      <a:r>
                        <a:rPr lang="en-US" sz="1400" dirty="0">
                          <a:effectLst/>
                        </a:rPr>
                        <a:t>2746</a:t>
                      </a:r>
                      <a:endParaRPr lang="it-IT" sz="1400" dirty="0">
                        <a:effectLst/>
                        <a:latin typeface="Cambria" panose="02040503050406030204" pitchFamily="18" charset="0"/>
                        <a:ea typeface="MS Mincho" panose="02020609040205080304" pitchFamily="49" charset="-128"/>
                        <a:cs typeface="Arial" panose="020B0604020202020204" pitchFamily="34" charset="0"/>
                      </a:endParaRPr>
                    </a:p>
                  </a:txBody>
                  <a:tcPr marL="80754" marR="80754" marT="0" marB="0" anchor="ctr"/>
                </a:tc>
                <a:extLst>
                  <a:ext uri="{0D108BD9-81ED-4DB2-BD59-A6C34878D82A}">
                    <a16:rowId xmlns:a16="http://schemas.microsoft.com/office/drawing/2014/main" val="303875377"/>
                  </a:ext>
                </a:extLst>
              </a:tr>
            </a:tbl>
          </a:graphicData>
        </a:graphic>
      </p:graphicFrame>
    </p:spTree>
    <p:extLst>
      <p:ext uri="{BB962C8B-B14F-4D97-AF65-F5344CB8AC3E}">
        <p14:creationId xmlns:p14="http://schemas.microsoft.com/office/powerpoint/2010/main" val="234091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8C086-2787-42C2-A9E7-C3C827CBBF53}"/>
              </a:ext>
            </a:extLst>
          </p:cNvPr>
          <p:cNvSpPr>
            <a:spLocks noGrp="1"/>
          </p:cNvSpPr>
          <p:nvPr>
            <p:ph type="title"/>
          </p:nvPr>
        </p:nvSpPr>
        <p:spPr/>
        <p:txBody>
          <a:bodyPr/>
          <a:lstStyle/>
          <a:p>
            <a:r>
              <a:rPr lang="it-IT" dirty="0"/>
              <a:t>Distribuzione </a:t>
            </a:r>
            <a:r>
              <a:rPr lang="it-IT" dirty="0" err="1"/>
              <a:t>cooling</a:t>
            </a:r>
            <a:endParaRPr lang="it-IT" dirty="0"/>
          </a:p>
        </p:txBody>
      </p:sp>
      <p:sp>
        <p:nvSpPr>
          <p:cNvPr id="3" name="Segnaposto data 2">
            <a:extLst>
              <a:ext uri="{FF2B5EF4-FFF2-40B4-BE49-F238E27FC236}">
                <a16:creationId xmlns:a16="http://schemas.microsoft.com/office/drawing/2014/main" id="{8EA7667B-2465-488D-BED0-C1181630FAF0}"/>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11041F45-329A-4AD4-8458-C19D66972670}"/>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C598C5E9-17D2-4C7A-89CF-D7500D7FAB3B}"/>
              </a:ext>
            </a:extLst>
          </p:cNvPr>
          <p:cNvSpPr>
            <a:spLocks noGrp="1"/>
          </p:cNvSpPr>
          <p:nvPr>
            <p:ph type="sldNum" sz="quarter" idx="12"/>
          </p:nvPr>
        </p:nvSpPr>
        <p:spPr/>
        <p:txBody>
          <a:bodyPr/>
          <a:lstStyle/>
          <a:p>
            <a:fld id="{BE76263B-304F-4D55-BC86-FD7C343A1B56}" type="slidenum">
              <a:rPr lang="en-GB" smtClean="0"/>
              <a:pPr/>
              <a:t>18</a:t>
            </a:fld>
            <a:endParaRPr lang="en-GB"/>
          </a:p>
        </p:txBody>
      </p:sp>
      <p:sp>
        <p:nvSpPr>
          <p:cNvPr id="9" name="CasellaDiTesto 8">
            <a:extLst>
              <a:ext uri="{FF2B5EF4-FFF2-40B4-BE49-F238E27FC236}">
                <a16:creationId xmlns:a16="http://schemas.microsoft.com/office/drawing/2014/main" id="{FEE670AD-66D6-4448-8327-A2E1C2349ABA}"/>
              </a:ext>
            </a:extLst>
          </p:cNvPr>
          <p:cNvSpPr txBox="1"/>
          <p:nvPr/>
        </p:nvSpPr>
        <p:spPr>
          <a:xfrm>
            <a:off x="463756" y="1044907"/>
            <a:ext cx="4779882" cy="1754326"/>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dirty="0">
                <a:solidFill>
                  <a:schemeClr val="accent5">
                    <a:lumMod val="50000"/>
                  </a:schemeClr>
                </a:solidFill>
              </a:rPr>
              <a:t>Ridondanza 3+1</a:t>
            </a:r>
          </a:p>
          <a:p>
            <a:pPr marL="285750" indent="-285750">
              <a:buFont typeface="Arial" panose="020B0604020202020204" pitchFamily="34" charset="0"/>
              <a:buChar char="•"/>
            </a:pPr>
            <a:r>
              <a:rPr lang="it-IT" dirty="0">
                <a:solidFill>
                  <a:schemeClr val="accent5">
                    <a:lumMod val="50000"/>
                  </a:schemeClr>
                </a:solidFill>
              </a:rPr>
              <a:t>Due indipendenti circuiti</a:t>
            </a:r>
          </a:p>
          <a:p>
            <a:pPr marL="742950" lvl="1" indent="-285750">
              <a:buFont typeface="Arial" panose="020B0604020202020204" pitchFamily="34" charset="0"/>
              <a:buChar char="•"/>
            </a:pPr>
            <a:r>
              <a:rPr lang="it-IT" b="1" dirty="0">
                <a:solidFill>
                  <a:schemeClr val="accent5">
                    <a:lumMod val="50000"/>
                  </a:schemeClr>
                </a:solidFill>
              </a:rPr>
              <a:t>Acqua temperata </a:t>
            </a:r>
            <a:r>
              <a:rPr lang="it-IT" dirty="0">
                <a:solidFill>
                  <a:schemeClr val="accent5">
                    <a:lumMod val="50000"/>
                  </a:schemeClr>
                </a:solidFill>
              </a:rPr>
              <a:t>(40-50 </a:t>
            </a:r>
            <a:r>
              <a:rPr lang="it-IT" baseline="30000" dirty="0">
                <a:solidFill>
                  <a:schemeClr val="accent5">
                    <a:lumMod val="50000"/>
                  </a:schemeClr>
                </a:solidFill>
              </a:rPr>
              <a:t>0</a:t>
            </a:r>
            <a:r>
              <a:rPr lang="it-IT" dirty="0">
                <a:solidFill>
                  <a:schemeClr val="accent5">
                    <a:lumMod val="50000"/>
                  </a:schemeClr>
                </a:solidFill>
              </a:rPr>
              <a:t>C ) solo sulla parte nord del capannone. </a:t>
            </a:r>
            <a:r>
              <a:rPr lang="it-IT" b="1" dirty="0">
                <a:solidFill>
                  <a:schemeClr val="accent5">
                    <a:lumMod val="50000"/>
                  </a:schemeClr>
                </a:solidFill>
              </a:rPr>
              <a:t>PUE 1.08</a:t>
            </a:r>
          </a:p>
          <a:p>
            <a:pPr marL="742950" lvl="1" indent="-285750">
              <a:buFont typeface="Arial" panose="020B0604020202020204" pitchFamily="34" charset="0"/>
              <a:buChar char="•"/>
            </a:pPr>
            <a:r>
              <a:rPr lang="it-IT" b="1" dirty="0">
                <a:solidFill>
                  <a:schemeClr val="accent5">
                    <a:lumMod val="50000"/>
                  </a:schemeClr>
                </a:solidFill>
              </a:rPr>
              <a:t>Acqua refrigerata </a:t>
            </a:r>
            <a:r>
              <a:rPr lang="it-IT" dirty="0">
                <a:solidFill>
                  <a:schemeClr val="accent5">
                    <a:lumMod val="50000"/>
                  </a:schemeClr>
                </a:solidFill>
              </a:rPr>
              <a:t>(19-26 </a:t>
            </a:r>
            <a:r>
              <a:rPr lang="it-IT" baseline="30000" dirty="0">
                <a:solidFill>
                  <a:schemeClr val="accent5">
                    <a:lumMod val="50000"/>
                  </a:schemeClr>
                </a:solidFill>
              </a:rPr>
              <a:t>0</a:t>
            </a:r>
            <a:r>
              <a:rPr lang="it-IT" dirty="0">
                <a:solidFill>
                  <a:schemeClr val="accent5">
                    <a:lumMod val="50000"/>
                  </a:schemeClr>
                </a:solidFill>
              </a:rPr>
              <a:t>C) su tutto il capannone. </a:t>
            </a:r>
            <a:r>
              <a:rPr lang="it-IT" b="1" dirty="0">
                <a:solidFill>
                  <a:schemeClr val="accent5">
                    <a:lumMod val="50000"/>
                  </a:schemeClr>
                </a:solidFill>
              </a:rPr>
              <a:t>PUE 1.20-1.30</a:t>
            </a:r>
          </a:p>
        </p:txBody>
      </p:sp>
      <p:sp>
        <p:nvSpPr>
          <p:cNvPr id="15" name="CasellaDiTesto 14">
            <a:extLst>
              <a:ext uri="{FF2B5EF4-FFF2-40B4-BE49-F238E27FC236}">
                <a16:creationId xmlns:a16="http://schemas.microsoft.com/office/drawing/2014/main" id="{8E46DC58-72A3-4F0E-A9A3-E0BB1E1CA6F5}"/>
              </a:ext>
            </a:extLst>
          </p:cNvPr>
          <p:cNvSpPr txBox="1"/>
          <p:nvPr/>
        </p:nvSpPr>
        <p:spPr>
          <a:xfrm>
            <a:off x="463756" y="2918655"/>
            <a:ext cx="4779883" cy="3416320"/>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dirty="0">
                <a:solidFill>
                  <a:schemeClr val="accent5">
                    <a:lumMod val="50000"/>
                  </a:schemeClr>
                </a:solidFill>
              </a:rPr>
              <a:t>Sistemi di raffreddamento delle risorse di </a:t>
            </a:r>
            <a:r>
              <a:rPr lang="it-IT" dirty="0" err="1">
                <a:solidFill>
                  <a:schemeClr val="accent5">
                    <a:lumMod val="50000"/>
                  </a:schemeClr>
                </a:solidFill>
              </a:rPr>
              <a:t>cacolo</a:t>
            </a:r>
            <a:r>
              <a:rPr lang="it-IT" dirty="0">
                <a:solidFill>
                  <a:schemeClr val="accent5">
                    <a:lumMod val="50000"/>
                  </a:schemeClr>
                </a:solidFill>
              </a:rPr>
              <a:t>:</a:t>
            </a:r>
          </a:p>
          <a:p>
            <a:pPr marL="285750" indent="-285750">
              <a:buFont typeface="Arial" panose="020B0604020202020204" pitchFamily="34" charset="0"/>
              <a:buChar char="•"/>
            </a:pPr>
            <a:r>
              <a:rPr lang="it-IT" b="1" dirty="0">
                <a:solidFill>
                  <a:schemeClr val="accent5">
                    <a:lumMod val="50000"/>
                  </a:schemeClr>
                </a:solidFill>
              </a:rPr>
              <a:t>CPU </a:t>
            </a:r>
            <a:r>
              <a:rPr lang="it-IT" dirty="0">
                <a:solidFill>
                  <a:schemeClr val="accent5">
                    <a:lumMod val="50000"/>
                  </a:schemeClr>
                </a:solidFill>
              </a:rPr>
              <a:t>alto consumo per rack:</a:t>
            </a:r>
          </a:p>
          <a:p>
            <a:pPr marL="742950" lvl="1" indent="-285750">
              <a:buFont typeface="Arial" panose="020B0604020202020204" pitchFamily="34" charset="0"/>
              <a:buChar char="•"/>
            </a:pPr>
            <a:r>
              <a:rPr lang="it-IT" dirty="0">
                <a:solidFill>
                  <a:schemeClr val="accent5">
                    <a:lumMod val="50000"/>
                  </a:schemeClr>
                </a:solidFill>
              </a:rPr>
              <a:t>Raffreddamento DLC (fino a 80-90 kW per rack), indagine di mercato per sfruttare l’acqua temperata e quindi avere un PUE molto basso </a:t>
            </a:r>
          </a:p>
          <a:p>
            <a:pPr marL="742950" lvl="1" indent="-285750">
              <a:buFont typeface="Arial" panose="020B0604020202020204" pitchFamily="34" charset="0"/>
              <a:buChar char="•"/>
            </a:pPr>
            <a:r>
              <a:rPr lang="it-IT" dirty="0">
                <a:solidFill>
                  <a:schemeClr val="accent5">
                    <a:lumMod val="50000"/>
                  </a:schemeClr>
                </a:solidFill>
              </a:rPr>
              <a:t>Raffreddamento a plenum con corridoio freddo. E’ la soluzione baseline e implementata nel progetto esecutivo</a:t>
            </a:r>
          </a:p>
          <a:p>
            <a:pPr marL="285750" indent="-285750">
              <a:buFont typeface="Arial" panose="020B0604020202020204" pitchFamily="34" charset="0"/>
              <a:buChar char="•"/>
            </a:pPr>
            <a:r>
              <a:rPr lang="it-IT" b="1" dirty="0">
                <a:solidFill>
                  <a:schemeClr val="accent5">
                    <a:lumMod val="50000"/>
                  </a:schemeClr>
                </a:solidFill>
              </a:rPr>
              <a:t>Storage e servizi</a:t>
            </a:r>
          </a:p>
          <a:p>
            <a:pPr marL="742950" lvl="1" indent="-285750">
              <a:buFont typeface="Arial" panose="020B0604020202020204" pitchFamily="34" charset="0"/>
              <a:buChar char="•"/>
            </a:pPr>
            <a:r>
              <a:rPr lang="it-IT" dirty="0">
                <a:solidFill>
                  <a:schemeClr val="accent5">
                    <a:lumMod val="50000"/>
                  </a:schemeClr>
                </a:solidFill>
              </a:rPr>
              <a:t> Raffreddamento a plenum con corridoio freddo.</a:t>
            </a:r>
          </a:p>
        </p:txBody>
      </p:sp>
      <p:pic>
        <p:nvPicPr>
          <p:cNvPr id="18" name="Immagine 17">
            <a:extLst>
              <a:ext uri="{FF2B5EF4-FFF2-40B4-BE49-F238E27FC236}">
                <a16:creationId xmlns:a16="http://schemas.microsoft.com/office/drawing/2014/main" id="{FA5A1CA2-8B75-4A43-A511-8305723E742C}"/>
              </a:ext>
            </a:extLst>
          </p:cNvPr>
          <p:cNvPicPr>
            <a:picLocks noChangeAspect="1"/>
          </p:cNvPicPr>
          <p:nvPr/>
        </p:nvPicPr>
        <p:blipFill>
          <a:blip r:embed="rId2"/>
          <a:stretch>
            <a:fillRect/>
          </a:stretch>
        </p:blipFill>
        <p:spPr>
          <a:xfrm>
            <a:off x="6948363" y="990437"/>
            <a:ext cx="3142445" cy="5409127"/>
          </a:xfrm>
          <a:prstGeom prst="rect">
            <a:avLst/>
          </a:prstGeom>
          <a:ln>
            <a:solidFill>
              <a:srgbClr val="C00000"/>
            </a:solidFill>
          </a:ln>
        </p:spPr>
      </p:pic>
      <p:sp>
        <p:nvSpPr>
          <p:cNvPr id="11" name="Ovale 10">
            <a:extLst>
              <a:ext uri="{FF2B5EF4-FFF2-40B4-BE49-F238E27FC236}">
                <a16:creationId xmlns:a16="http://schemas.microsoft.com/office/drawing/2014/main" id="{8F4635EA-9895-4DC0-A239-BA309ADB0DA1}"/>
              </a:ext>
            </a:extLst>
          </p:cNvPr>
          <p:cNvSpPr/>
          <p:nvPr/>
        </p:nvSpPr>
        <p:spPr>
          <a:xfrm>
            <a:off x="6966408" y="1198611"/>
            <a:ext cx="3223325" cy="192491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diritto 12">
            <a:extLst>
              <a:ext uri="{FF2B5EF4-FFF2-40B4-BE49-F238E27FC236}">
                <a16:creationId xmlns:a16="http://schemas.microsoft.com/office/drawing/2014/main" id="{E7D36CE8-EA65-4DB1-91FE-D998818E0487}"/>
              </a:ext>
            </a:extLst>
          </p:cNvPr>
          <p:cNvCxnSpPr>
            <a:cxnSpLocks/>
            <a:endCxn id="11" idx="2"/>
          </p:cNvCxnSpPr>
          <p:nvPr/>
        </p:nvCxnSpPr>
        <p:spPr>
          <a:xfrm>
            <a:off x="4912365" y="1750151"/>
            <a:ext cx="2054043" cy="4109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0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C99F0-09D5-49BB-B5CE-50CECC62BDBD}"/>
              </a:ext>
            </a:extLst>
          </p:cNvPr>
          <p:cNvSpPr>
            <a:spLocks noGrp="1"/>
          </p:cNvSpPr>
          <p:nvPr>
            <p:ph type="title"/>
          </p:nvPr>
        </p:nvSpPr>
        <p:spPr/>
        <p:txBody>
          <a:bodyPr/>
          <a:lstStyle/>
          <a:p>
            <a:r>
              <a:rPr lang="it-IT" dirty="0"/>
              <a:t>Distribuzione dei servizi</a:t>
            </a:r>
          </a:p>
        </p:txBody>
      </p:sp>
      <p:sp>
        <p:nvSpPr>
          <p:cNvPr id="3" name="Segnaposto data 2">
            <a:extLst>
              <a:ext uri="{FF2B5EF4-FFF2-40B4-BE49-F238E27FC236}">
                <a16:creationId xmlns:a16="http://schemas.microsoft.com/office/drawing/2014/main" id="{F4866F5B-6CEF-419A-9106-E2312B85B6A6}"/>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AD2FE23B-C196-44A6-AC36-B28AAD17752E}"/>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BF4F9684-8F8F-40A3-B2AE-18D153634E68}"/>
              </a:ext>
            </a:extLst>
          </p:cNvPr>
          <p:cNvSpPr>
            <a:spLocks noGrp="1"/>
          </p:cNvSpPr>
          <p:nvPr>
            <p:ph type="sldNum" sz="quarter" idx="12"/>
          </p:nvPr>
        </p:nvSpPr>
        <p:spPr/>
        <p:txBody>
          <a:bodyPr/>
          <a:lstStyle/>
          <a:p>
            <a:fld id="{BE76263B-304F-4D55-BC86-FD7C343A1B56}" type="slidenum">
              <a:rPr lang="en-GB" smtClean="0"/>
              <a:pPr/>
              <a:t>19</a:t>
            </a:fld>
            <a:endParaRPr lang="en-GB"/>
          </a:p>
        </p:txBody>
      </p:sp>
      <p:pic>
        <p:nvPicPr>
          <p:cNvPr id="8" name="Immagine 7">
            <a:extLst>
              <a:ext uri="{FF2B5EF4-FFF2-40B4-BE49-F238E27FC236}">
                <a16:creationId xmlns:a16="http://schemas.microsoft.com/office/drawing/2014/main" id="{8C887192-85C1-4FB1-A500-8864C68DC751}"/>
              </a:ext>
            </a:extLst>
          </p:cNvPr>
          <p:cNvPicPr>
            <a:picLocks noChangeAspect="1"/>
          </p:cNvPicPr>
          <p:nvPr/>
        </p:nvPicPr>
        <p:blipFill>
          <a:blip r:embed="rId2"/>
          <a:stretch>
            <a:fillRect/>
          </a:stretch>
        </p:blipFill>
        <p:spPr>
          <a:xfrm rot="5400000">
            <a:off x="4069283" y="-2641201"/>
            <a:ext cx="3656638" cy="11742529"/>
          </a:xfrm>
          <a:prstGeom prst="rect">
            <a:avLst/>
          </a:prstGeom>
        </p:spPr>
      </p:pic>
      <p:sp>
        <p:nvSpPr>
          <p:cNvPr id="9" name="Rettangolo 8">
            <a:extLst>
              <a:ext uri="{FF2B5EF4-FFF2-40B4-BE49-F238E27FC236}">
                <a16:creationId xmlns:a16="http://schemas.microsoft.com/office/drawing/2014/main" id="{9C44821F-CA81-4852-8345-8A6D004AFA7B}"/>
              </a:ext>
            </a:extLst>
          </p:cNvPr>
          <p:cNvSpPr/>
          <p:nvPr/>
        </p:nvSpPr>
        <p:spPr>
          <a:xfrm>
            <a:off x="2071991" y="2159540"/>
            <a:ext cx="603115" cy="1750979"/>
          </a:xfrm>
          <a:prstGeom prst="rect">
            <a:avLst/>
          </a:prstGeom>
          <a:solidFill>
            <a:schemeClr val="accent4">
              <a:lumMod val="50000"/>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64C47499-2E46-4541-A6B5-BED877B1409B}"/>
              </a:ext>
            </a:extLst>
          </p:cNvPr>
          <p:cNvSpPr txBox="1"/>
          <p:nvPr/>
        </p:nvSpPr>
        <p:spPr>
          <a:xfrm rot="5400000">
            <a:off x="1711732" y="2837967"/>
            <a:ext cx="1323632" cy="369332"/>
          </a:xfrm>
          <a:prstGeom prst="rect">
            <a:avLst/>
          </a:prstGeom>
          <a:solidFill>
            <a:srgbClr val="FFFFFF">
              <a:alpha val="56078"/>
            </a:srgbClr>
          </a:solidFill>
        </p:spPr>
        <p:txBody>
          <a:bodyPr wrap="none" rtlCol="0">
            <a:spAutoFit/>
          </a:bodyPr>
          <a:lstStyle/>
          <a:p>
            <a:r>
              <a:rPr lang="it-IT" dirty="0">
                <a:solidFill>
                  <a:schemeClr val="accent5">
                    <a:lumMod val="50000"/>
                  </a:schemeClr>
                </a:solidFill>
              </a:rPr>
              <a:t>Tape Library</a:t>
            </a:r>
          </a:p>
        </p:txBody>
      </p:sp>
      <p:sp>
        <p:nvSpPr>
          <p:cNvPr id="11" name="Rettangolo 10">
            <a:extLst>
              <a:ext uri="{FF2B5EF4-FFF2-40B4-BE49-F238E27FC236}">
                <a16:creationId xmlns:a16="http://schemas.microsoft.com/office/drawing/2014/main" id="{D3D014B6-551C-459C-A06D-301A4D80ABE1}"/>
              </a:ext>
            </a:extLst>
          </p:cNvPr>
          <p:cNvSpPr/>
          <p:nvPr/>
        </p:nvSpPr>
        <p:spPr>
          <a:xfrm>
            <a:off x="2963693" y="2257302"/>
            <a:ext cx="1074907" cy="1171698"/>
          </a:xfrm>
          <a:prstGeom prst="rect">
            <a:avLst/>
          </a:prstGeom>
          <a:solidFill>
            <a:srgbClr val="7F6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042D709F-20D7-42C8-BE18-5F7643FE2EAB}"/>
              </a:ext>
            </a:extLst>
          </p:cNvPr>
          <p:cNvSpPr txBox="1"/>
          <p:nvPr/>
        </p:nvSpPr>
        <p:spPr>
          <a:xfrm rot="5400000">
            <a:off x="3048470" y="2662814"/>
            <a:ext cx="1061316" cy="369332"/>
          </a:xfrm>
          <a:prstGeom prst="rect">
            <a:avLst/>
          </a:prstGeom>
          <a:solidFill>
            <a:srgbClr val="FFFFFF">
              <a:alpha val="56863"/>
            </a:srgbClr>
          </a:solidFill>
        </p:spPr>
        <p:txBody>
          <a:bodyPr wrap="none" rtlCol="0">
            <a:spAutoFit/>
          </a:bodyPr>
          <a:lstStyle/>
          <a:p>
            <a:r>
              <a:rPr lang="it-IT" dirty="0">
                <a:solidFill>
                  <a:schemeClr val="accent5">
                    <a:lumMod val="50000"/>
                  </a:schemeClr>
                </a:solidFill>
              </a:rPr>
              <a:t>STORAGE</a:t>
            </a:r>
          </a:p>
        </p:txBody>
      </p:sp>
      <p:sp>
        <p:nvSpPr>
          <p:cNvPr id="13" name="Rettangolo 12">
            <a:extLst>
              <a:ext uri="{FF2B5EF4-FFF2-40B4-BE49-F238E27FC236}">
                <a16:creationId xmlns:a16="http://schemas.microsoft.com/office/drawing/2014/main" id="{70005DD0-108E-42C5-B0A2-C8A700B92F49}"/>
              </a:ext>
            </a:extLst>
          </p:cNvPr>
          <p:cNvSpPr/>
          <p:nvPr/>
        </p:nvSpPr>
        <p:spPr>
          <a:xfrm>
            <a:off x="4216939" y="2257302"/>
            <a:ext cx="1074907" cy="999017"/>
          </a:xfrm>
          <a:prstGeom prst="rect">
            <a:avLst/>
          </a:prstGeom>
          <a:solidFill>
            <a:schemeClr val="bg1">
              <a:lumMod val="75000"/>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862D76D0-899B-4E9E-8652-91983DAF84F0}"/>
              </a:ext>
            </a:extLst>
          </p:cNvPr>
          <p:cNvSpPr txBox="1"/>
          <p:nvPr/>
        </p:nvSpPr>
        <p:spPr>
          <a:xfrm rot="5400000">
            <a:off x="4373198" y="2572144"/>
            <a:ext cx="762388" cy="369332"/>
          </a:xfrm>
          <a:prstGeom prst="rect">
            <a:avLst/>
          </a:prstGeom>
          <a:solidFill>
            <a:srgbClr val="FFFFFF">
              <a:alpha val="56863"/>
            </a:srgbClr>
          </a:solidFill>
        </p:spPr>
        <p:txBody>
          <a:bodyPr wrap="none" rtlCol="0">
            <a:spAutoFit/>
          </a:bodyPr>
          <a:lstStyle/>
          <a:p>
            <a:r>
              <a:rPr lang="it-IT" dirty="0">
                <a:solidFill>
                  <a:schemeClr val="accent5">
                    <a:lumMod val="50000"/>
                  </a:schemeClr>
                </a:solidFill>
              </a:rPr>
              <a:t>SPARE</a:t>
            </a:r>
          </a:p>
        </p:txBody>
      </p:sp>
      <p:sp>
        <p:nvSpPr>
          <p:cNvPr id="15" name="Rettangolo 14">
            <a:extLst>
              <a:ext uri="{FF2B5EF4-FFF2-40B4-BE49-F238E27FC236}">
                <a16:creationId xmlns:a16="http://schemas.microsoft.com/office/drawing/2014/main" id="{EABF3E02-7BE2-4D7B-ACB4-2ED14372F980}"/>
              </a:ext>
            </a:extLst>
          </p:cNvPr>
          <p:cNvSpPr/>
          <p:nvPr/>
        </p:nvSpPr>
        <p:spPr>
          <a:xfrm>
            <a:off x="5451766" y="2257301"/>
            <a:ext cx="394557" cy="999017"/>
          </a:xfrm>
          <a:prstGeom prst="rect">
            <a:avLst/>
          </a:prstGeom>
          <a:solidFill>
            <a:schemeClr val="accent6">
              <a:lumMod val="60000"/>
              <a:lumOff val="40000"/>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a:extLst>
              <a:ext uri="{FF2B5EF4-FFF2-40B4-BE49-F238E27FC236}">
                <a16:creationId xmlns:a16="http://schemas.microsoft.com/office/drawing/2014/main" id="{0144235C-857C-40E0-9328-DF924F647479}"/>
              </a:ext>
            </a:extLst>
          </p:cNvPr>
          <p:cNvSpPr txBox="1"/>
          <p:nvPr/>
        </p:nvSpPr>
        <p:spPr>
          <a:xfrm rot="5400000">
            <a:off x="5161857" y="2547156"/>
            <a:ext cx="949042" cy="369332"/>
          </a:xfrm>
          <a:prstGeom prst="rect">
            <a:avLst/>
          </a:prstGeom>
          <a:solidFill>
            <a:srgbClr val="FFFFFF">
              <a:alpha val="56863"/>
            </a:srgbClr>
          </a:solidFill>
        </p:spPr>
        <p:txBody>
          <a:bodyPr wrap="none" rtlCol="0">
            <a:spAutoFit/>
          </a:bodyPr>
          <a:lstStyle/>
          <a:p>
            <a:r>
              <a:rPr lang="it-IT" dirty="0">
                <a:solidFill>
                  <a:schemeClr val="accent5">
                    <a:lumMod val="50000"/>
                  </a:schemeClr>
                </a:solidFill>
              </a:rPr>
              <a:t>CLOUDS</a:t>
            </a:r>
          </a:p>
        </p:txBody>
      </p:sp>
      <p:sp>
        <p:nvSpPr>
          <p:cNvPr id="17" name="Rettangolo 16">
            <a:extLst>
              <a:ext uri="{FF2B5EF4-FFF2-40B4-BE49-F238E27FC236}">
                <a16:creationId xmlns:a16="http://schemas.microsoft.com/office/drawing/2014/main" id="{7E9EDC8D-5F1F-4B2E-BD07-25AE7FAC074F}"/>
              </a:ext>
            </a:extLst>
          </p:cNvPr>
          <p:cNvSpPr/>
          <p:nvPr/>
        </p:nvSpPr>
        <p:spPr>
          <a:xfrm>
            <a:off x="6029528" y="2274117"/>
            <a:ext cx="510873" cy="1171698"/>
          </a:xfrm>
          <a:prstGeom prst="rect">
            <a:avLst/>
          </a:prstGeom>
          <a:solidFill>
            <a:schemeClr val="accent2">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CasellaDiTesto 17">
            <a:extLst>
              <a:ext uri="{FF2B5EF4-FFF2-40B4-BE49-F238E27FC236}">
                <a16:creationId xmlns:a16="http://schemas.microsoft.com/office/drawing/2014/main" id="{CAC5C570-3161-42F6-AB8B-6D1A5C592C2F}"/>
              </a:ext>
            </a:extLst>
          </p:cNvPr>
          <p:cNvSpPr txBox="1"/>
          <p:nvPr/>
        </p:nvSpPr>
        <p:spPr>
          <a:xfrm rot="5400000">
            <a:off x="5595352" y="2673874"/>
            <a:ext cx="1379224" cy="338554"/>
          </a:xfrm>
          <a:prstGeom prst="rect">
            <a:avLst/>
          </a:prstGeom>
          <a:solidFill>
            <a:srgbClr val="FFFFFF">
              <a:alpha val="56863"/>
            </a:srgbClr>
          </a:solidFill>
        </p:spPr>
        <p:txBody>
          <a:bodyPr wrap="none" rtlCol="0">
            <a:spAutoFit/>
          </a:bodyPr>
          <a:lstStyle/>
          <a:p>
            <a:r>
              <a:rPr lang="it-IT" sz="1600" dirty="0">
                <a:solidFill>
                  <a:schemeClr val="accent5">
                    <a:lumMod val="50000"/>
                  </a:schemeClr>
                </a:solidFill>
              </a:rPr>
              <a:t>Services / HPC</a:t>
            </a:r>
          </a:p>
        </p:txBody>
      </p:sp>
      <p:sp>
        <p:nvSpPr>
          <p:cNvPr id="19" name="Rettangolo 18">
            <a:extLst>
              <a:ext uri="{FF2B5EF4-FFF2-40B4-BE49-F238E27FC236}">
                <a16:creationId xmlns:a16="http://schemas.microsoft.com/office/drawing/2014/main" id="{31330570-B707-4D6C-A439-05DCC9B80F8B}"/>
              </a:ext>
            </a:extLst>
          </p:cNvPr>
          <p:cNvSpPr/>
          <p:nvPr/>
        </p:nvSpPr>
        <p:spPr>
          <a:xfrm>
            <a:off x="6835044" y="2644214"/>
            <a:ext cx="644137" cy="1171698"/>
          </a:xfrm>
          <a:prstGeom prst="rect">
            <a:avLst/>
          </a:prstGeom>
          <a:solidFill>
            <a:srgbClr val="FF00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CasellaDiTesto 19">
            <a:extLst>
              <a:ext uri="{FF2B5EF4-FFF2-40B4-BE49-F238E27FC236}">
                <a16:creationId xmlns:a16="http://schemas.microsoft.com/office/drawing/2014/main" id="{E633ED72-AB6E-4C5E-B159-13A7AD92722C}"/>
              </a:ext>
            </a:extLst>
          </p:cNvPr>
          <p:cNvSpPr txBox="1"/>
          <p:nvPr/>
        </p:nvSpPr>
        <p:spPr>
          <a:xfrm rot="5400000">
            <a:off x="6600379" y="3045397"/>
            <a:ext cx="1158394" cy="369332"/>
          </a:xfrm>
          <a:prstGeom prst="rect">
            <a:avLst/>
          </a:prstGeom>
          <a:solidFill>
            <a:srgbClr val="FFFFFF">
              <a:alpha val="56863"/>
            </a:srgbClr>
          </a:solidFill>
        </p:spPr>
        <p:txBody>
          <a:bodyPr wrap="none" rtlCol="0">
            <a:spAutoFit/>
          </a:bodyPr>
          <a:lstStyle/>
          <a:p>
            <a:r>
              <a:rPr lang="it-IT" dirty="0">
                <a:solidFill>
                  <a:schemeClr val="accent5">
                    <a:lumMod val="50000"/>
                  </a:schemeClr>
                </a:solidFill>
              </a:rPr>
              <a:t>NETWORK</a:t>
            </a:r>
          </a:p>
        </p:txBody>
      </p:sp>
      <p:sp>
        <p:nvSpPr>
          <p:cNvPr id="21" name="Rettangolo 20">
            <a:extLst>
              <a:ext uri="{FF2B5EF4-FFF2-40B4-BE49-F238E27FC236}">
                <a16:creationId xmlns:a16="http://schemas.microsoft.com/office/drawing/2014/main" id="{40102033-D501-4813-B675-14985E20330C}"/>
              </a:ext>
            </a:extLst>
          </p:cNvPr>
          <p:cNvSpPr/>
          <p:nvPr/>
        </p:nvSpPr>
        <p:spPr>
          <a:xfrm>
            <a:off x="10425374" y="2316821"/>
            <a:ext cx="510873" cy="1367627"/>
          </a:xfrm>
          <a:prstGeom prst="rect">
            <a:avLst/>
          </a:prstGeom>
          <a:solidFill>
            <a:srgbClr val="FFCC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CasellaDiTesto 21">
            <a:extLst>
              <a:ext uri="{FF2B5EF4-FFF2-40B4-BE49-F238E27FC236}">
                <a16:creationId xmlns:a16="http://schemas.microsoft.com/office/drawing/2014/main" id="{B1E5F012-C7CE-4CA1-AA17-DD75AEF0F62B}"/>
              </a:ext>
            </a:extLst>
          </p:cNvPr>
          <p:cNvSpPr txBox="1"/>
          <p:nvPr/>
        </p:nvSpPr>
        <p:spPr>
          <a:xfrm rot="5400000">
            <a:off x="10179679" y="2760018"/>
            <a:ext cx="1002262" cy="369332"/>
          </a:xfrm>
          <a:prstGeom prst="rect">
            <a:avLst/>
          </a:prstGeom>
          <a:solidFill>
            <a:srgbClr val="FFFFFF">
              <a:alpha val="56863"/>
            </a:srgbClr>
          </a:solidFill>
        </p:spPr>
        <p:txBody>
          <a:bodyPr wrap="none" rtlCol="0">
            <a:spAutoFit/>
          </a:bodyPr>
          <a:lstStyle/>
          <a:p>
            <a:r>
              <a:rPr lang="it-IT" dirty="0">
                <a:solidFill>
                  <a:schemeClr val="accent5">
                    <a:lumMod val="50000"/>
                  </a:schemeClr>
                </a:solidFill>
              </a:rPr>
              <a:t>HTC CPU</a:t>
            </a:r>
          </a:p>
        </p:txBody>
      </p:sp>
    </p:spTree>
    <p:extLst>
      <p:ext uri="{BB962C8B-B14F-4D97-AF65-F5344CB8AC3E}">
        <p14:creationId xmlns:p14="http://schemas.microsoft.com/office/powerpoint/2010/main" val="186560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9D7F6-98ED-4092-AE80-E319AEE684E3}"/>
              </a:ext>
            </a:extLst>
          </p:cNvPr>
          <p:cNvSpPr>
            <a:spLocks noGrp="1"/>
          </p:cNvSpPr>
          <p:nvPr>
            <p:ph type="title"/>
          </p:nvPr>
        </p:nvSpPr>
        <p:spPr/>
        <p:txBody>
          <a:bodyPr/>
          <a:lstStyle/>
          <a:p>
            <a:r>
              <a:rPr lang="it-IT" dirty="0"/>
              <a:t>Agenda dell’incontro</a:t>
            </a:r>
          </a:p>
        </p:txBody>
      </p:sp>
      <p:sp>
        <p:nvSpPr>
          <p:cNvPr id="3" name="Segnaposto data 2">
            <a:extLst>
              <a:ext uri="{FF2B5EF4-FFF2-40B4-BE49-F238E27FC236}">
                <a16:creationId xmlns:a16="http://schemas.microsoft.com/office/drawing/2014/main" id="{F5C3415C-F93F-4D0E-9EE0-40C6887DB21A}"/>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7D012E99-E6EB-4B0A-82A7-839CB05B3794}"/>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96F821E5-F9B5-43F2-B36A-C1048B7296F4}"/>
              </a:ext>
            </a:extLst>
          </p:cNvPr>
          <p:cNvSpPr>
            <a:spLocks noGrp="1"/>
          </p:cNvSpPr>
          <p:nvPr>
            <p:ph type="sldNum" sz="quarter" idx="12"/>
          </p:nvPr>
        </p:nvSpPr>
        <p:spPr/>
        <p:txBody>
          <a:bodyPr/>
          <a:lstStyle/>
          <a:p>
            <a:fld id="{BE76263B-304F-4D55-BC86-FD7C343A1B56}" type="slidenum">
              <a:rPr lang="en-GB" smtClean="0"/>
              <a:pPr/>
              <a:t>2</a:t>
            </a:fld>
            <a:endParaRPr lang="en-GB"/>
          </a:p>
        </p:txBody>
      </p:sp>
      <p:sp>
        <p:nvSpPr>
          <p:cNvPr id="6" name="Segnaposto testo 5">
            <a:extLst>
              <a:ext uri="{FF2B5EF4-FFF2-40B4-BE49-F238E27FC236}">
                <a16:creationId xmlns:a16="http://schemas.microsoft.com/office/drawing/2014/main" id="{05D406C9-84EF-4412-A80A-D2540DA563AF}"/>
              </a:ext>
            </a:extLst>
          </p:cNvPr>
          <p:cNvSpPr>
            <a:spLocks noGrp="1"/>
          </p:cNvSpPr>
          <p:nvPr>
            <p:ph type="body" sz="quarter" idx="13"/>
          </p:nvPr>
        </p:nvSpPr>
        <p:spPr/>
        <p:txBody>
          <a:bodyPr>
            <a:normAutofit lnSpcReduction="10000"/>
          </a:bodyPr>
          <a:lstStyle/>
          <a:p>
            <a:r>
              <a:rPr lang="it-IT" dirty="0"/>
              <a:t>Introduzione  (GM)</a:t>
            </a:r>
          </a:p>
          <a:p>
            <a:pPr lvl="1"/>
            <a:r>
              <a:rPr lang="it-IT" dirty="0"/>
              <a:t>Il progetto</a:t>
            </a:r>
          </a:p>
          <a:p>
            <a:pPr lvl="1"/>
            <a:r>
              <a:rPr lang="it-IT" dirty="0"/>
              <a:t>Le risorse</a:t>
            </a:r>
          </a:p>
          <a:p>
            <a:r>
              <a:rPr lang="it-IT" dirty="0"/>
              <a:t>Project Management – WP1 (Antonio Falone, LNF)</a:t>
            </a:r>
          </a:p>
          <a:p>
            <a:pPr lvl="1"/>
            <a:r>
              <a:rPr lang="it-IT" dirty="0"/>
              <a:t>Obiettive e descrizione del WP</a:t>
            </a:r>
          </a:p>
          <a:p>
            <a:pPr lvl="1"/>
            <a:r>
              <a:rPr lang="it-IT" dirty="0"/>
              <a:t>Project Management Plan</a:t>
            </a:r>
          </a:p>
          <a:p>
            <a:r>
              <a:rPr lang="it-IT" dirty="0"/>
              <a:t>IT </a:t>
            </a:r>
            <a:r>
              <a:rPr lang="it-IT" dirty="0" err="1"/>
              <a:t>Infrastructure</a:t>
            </a:r>
            <a:r>
              <a:rPr lang="it-IT" dirty="0"/>
              <a:t> – WP2 (Luca dell’Agnello, CNAF)</a:t>
            </a:r>
          </a:p>
          <a:p>
            <a:pPr lvl="1"/>
            <a:r>
              <a:rPr lang="it-IT" dirty="0"/>
              <a:t>Obiettive e descrizione del WP</a:t>
            </a:r>
          </a:p>
          <a:p>
            <a:pPr lvl="1"/>
            <a:r>
              <a:rPr lang="it-IT" dirty="0"/>
              <a:t>Architettura</a:t>
            </a:r>
          </a:p>
          <a:p>
            <a:pPr lvl="1"/>
            <a:r>
              <a:rPr lang="it-IT" dirty="0"/>
              <a:t>Modernizzazione dei servizi IT</a:t>
            </a:r>
          </a:p>
          <a:p>
            <a:pPr lvl="1"/>
            <a:r>
              <a:rPr lang="it-IT" dirty="0"/>
              <a:t>La strategia per la migrazione</a:t>
            </a:r>
          </a:p>
          <a:p>
            <a:pPr lvl="1"/>
            <a:r>
              <a:rPr lang="it-IT" dirty="0"/>
              <a:t>Il cronoprogramma</a:t>
            </a:r>
          </a:p>
        </p:txBody>
      </p:sp>
    </p:spTree>
    <p:extLst>
      <p:ext uri="{BB962C8B-B14F-4D97-AF65-F5344CB8AC3E}">
        <p14:creationId xmlns:p14="http://schemas.microsoft.com/office/powerpoint/2010/main" val="767360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F0509B4-8E82-4233-8E29-A10B1A36838A}"/>
              </a:ext>
            </a:extLst>
          </p:cNvPr>
          <p:cNvPicPr>
            <a:picLocks noChangeAspect="1"/>
          </p:cNvPicPr>
          <p:nvPr/>
        </p:nvPicPr>
        <p:blipFill>
          <a:blip r:embed="rId2"/>
          <a:stretch>
            <a:fillRect/>
          </a:stretch>
        </p:blipFill>
        <p:spPr>
          <a:xfrm>
            <a:off x="5374345" y="1471495"/>
            <a:ext cx="6661325" cy="3746995"/>
          </a:xfrm>
          <a:prstGeom prst="rect">
            <a:avLst/>
          </a:prstGeom>
        </p:spPr>
      </p:pic>
      <p:sp>
        <p:nvSpPr>
          <p:cNvPr id="2" name="Titolo 1">
            <a:extLst>
              <a:ext uri="{FF2B5EF4-FFF2-40B4-BE49-F238E27FC236}">
                <a16:creationId xmlns:a16="http://schemas.microsoft.com/office/drawing/2014/main" id="{30FE9935-9B2E-4644-B208-8D0FAB5151B1}"/>
              </a:ext>
            </a:extLst>
          </p:cNvPr>
          <p:cNvSpPr>
            <a:spLocks noGrp="1"/>
          </p:cNvSpPr>
          <p:nvPr>
            <p:ph type="title"/>
          </p:nvPr>
        </p:nvSpPr>
        <p:spPr/>
        <p:txBody>
          <a:bodyPr/>
          <a:lstStyle/>
          <a:p>
            <a:r>
              <a:rPr lang="it-IT" dirty="0"/>
              <a:t>Dimensionamento della rete</a:t>
            </a:r>
          </a:p>
        </p:txBody>
      </p:sp>
      <p:sp>
        <p:nvSpPr>
          <p:cNvPr id="3" name="Segnaposto data 2">
            <a:extLst>
              <a:ext uri="{FF2B5EF4-FFF2-40B4-BE49-F238E27FC236}">
                <a16:creationId xmlns:a16="http://schemas.microsoft.com/office/drawing/2014/main" id="{83F02EB0-154D-46B1-BF22-4F9A29AD9E9E}"/>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4CD8401E-5216-4E03-9439-E2F7E2E1E1A3}"/>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E6432E90-D5DA-4F2F-B83A-F3441BC052CE}"/>
              </a:ext>
            </a:extLst>
          </p:cNvPr>
          <p:cNvSpPr>
            <a:spLocks noGrp="1"/>
          </p:cNvSpPr>
          <p:nvPr>
            <p:ph type="sldNum" sz="quarter" idx="12"/>
          </p:nvPr>
        </p:nvSpPr>
        <p:spPr/>
        <p:txBody>
          <a:bodyPr/>
          <a:lstStyle/>
          <a:p>
            <a:fld id="{BE76263B-304F-4D55-BC86-FD7C343A1B56}" type="slidenum">
              <a:rPr lang="en-GB" smtClean="0"/>
              <a:pPr/>
              <a:t>20</a:t>
            </a:fld>
            <a:endParaRPr lang="en-GB"/>
          </a:p>
        </p:txBody>
      </p:sp>
      <p:graphicFrame>
        <p:nvGraphicFramePr>
          <p:cNvPr id="10" name="Tabella 9">
            <a:extLst>
              <a:ext uri="{FF2B5EF4-FFF2-40B4-BE49-F238E27FC236}">
                <a16:creationId xmlns:a16="http://schemas.microsoft.com/office/drawing/2014/main" id="{986F9AD8-A9B6-4EB8-B3DA-7078C59019A3}"/>
              </a:ext>
            </a:extLst>
          </p:cNvPr>
          <p:cNvGraphicFramePr>
            <a:graphicFrameLocks noGrp="1"/>
          </p:cNvGraphicFramePr>
          <p:nvPr>
            <p:extLst>
              <p:ext uri="{D42A27DB-BD31-4B8C-83A1-F6EECF244321}">
                <p14:modId xmlns:p14="http://schemas.microsoft.com/office/powerpoint/2010/main" val="3982544391"/>
              </p:ext>
            </p:extLst>
          </p:nvPr>
        </p:nvGraphicFramePr>
        <p:xfrm>
          <a:off x="493615" y="2430153"/>
          <a:ext cx="4632357" cy="1303247"/>
        </p:xfrm>
        <a:graphic>
          <a:graphicData uri="http://schemas.openxmlformats.org/drawingml/2006/table">
            <a:tbl>
              <a:tblPr firstRow="1" firstCol="1" bandRow="1">
                <a:effectLst>
                  <a:outerShdw blurRad="50800" dist="38100" dir="2700000" algn="tl" rotWithShape="0">
                    <a:prstClr val="black">
                      <a:alpha val="40000"/>
                    </a:prstClr>
                  </a:outerShdw>
                </a:effectLst>
                <a:tableStyleId>{5940675A-B579-460E-94D1-54222C63F5DA}</a:tableStyleId>
              </a:tblPr>
              <a:tblGrid>
                <a:gridCol w="1543911">
                  <a:extLst>
                    <a:ext uri="{9D8B030D-6E8A-4147-A177-3AD203B41FA5}">
                      <a16:colId xmlns:a16="http://schemas.microsoft.com/office/drawing/2014/main" val="1750921113"/>
                    </a:ext>
                  </a:extLst>
                </a:gridCol>
                <a:gridCol w="1543911">
                  <a:extLst>
                    <a:ext uri="{9D8B030D-6E8A-4147-A177-3AD203B41FA5}">
                      <a16:colId xmlns:a16="http://schemas.microsoft.com/office/drawing/2014/main" val="3035680629"/>
                    </a:ext>
                  </a:extLst>
                </a:gridCol>
                <a:gridCol w="1544535">
                  <a:extLst>
                    <a:ext uri="{9D8B030D-6E8A-4147-A177-3AD203B41FA5}">
                      <a16:colId xmlns:a16="http://schemas.microsoft.com/office/drawing/2014/main" val="677942350"/>
                    </a:ext>
                  </a:extLst>
                </a:gridCol>
              </a:tblGrid>
              <a:tr h="217883">
                <a:tc>
                  <a:txBody>
                    <a:bodyPr/>
                    <a:lstStyle/>
                    <a:p>
                      <a:pPr algn="ctr">
                        <a:spcBef>
                          <a:spcPts val="600"/>
                        </a:spcBef>
                      </a:pPr>
                      <a:r>
                        <a:rPr lang="it-IT" sz="1400" dirty="0">
                          <a:effectLst/>
                        </a:rPr>
                        <a:t>Apparato</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tc>
                  <a:txBody>
                    <a:bodyPr/>
                    <a:lstStyle/>
                    <a:p>
                      <a:pPr algn="ctr">
                        <a:spcBef>
                          <a:spcPts val="600"/>
                        </a:spcBef>
                      </a:pPr>
                      <a:r>
                        <a:rPr lang="it-IT" sz="1400" dirty="0">
                          <a:effectLst/>
                        </a:rPr>
                        <a:t>Capacità</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tc>
                  <a:txBody>
                    <a:bodyPr/>
                    <a:lstStyle/>
                    <a:p>
                      <a:pPr algn="ctr">
                        <a:spcBef>
                          <a:spcPts val="600"/>
                        </a:spcBef>
                      </a:pPr>
                      <a:r>
                        <a:rPr lang="it-IT" sz="1400" dirty="0">
                          <a:effectLst/>
                        </a:rPr>
                        <a:t>Velocità di accesso</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extLst>
                  <a:ext uri="{0D108BD9-81ED-4DB2-BD59-A6C34878D82A}">
                    <a16:rowId xmlns:a16="http://schemas.microsoft.com/office/drawing/2014/main" val="3034574146"/>
                  </a:ext>
                </a:extLst>
              </a:tr>
              <a:tr h="217883">
                <a:tc>
                  <a:txBody>
                    <a:bodyPr/>
                    <a:lstStyle/>
                    <a:p>
                      <a:pPr algn="just">
                        <a:spcBef>
                          <a:spcPts val="600"/>
                        </a:spcBef>
                      </a:pPr>
                      <a:r>
                        <a:rPr lang="it-IT" sz="1400" dirty="0">
                          <a:effectLst/>
                        </a:rPr>
                        <a:t>Disk Storage</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tc>
                  <a:txBody>
                    <a:bodyPr/>
                    <a:lstStyle/>
                    <a:p>
                      <a:pPr algn="ctr">
                        <a:spcBef>
                          <a:spcPts val="600"/>
                        </a:spcBef>
                      </a:pPr>
                      <a:r>
                        <a:rPr lang="it-IT" sz="1200" dirty="0">
                          <a:effectLst/>
                        </a:rPr>
                        <a:t>120 PB</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tc>
                  <a:txBody>
                    <a:bodyPr/>
                    <a:lstStyle/>
                    <a:p>
                      <a:pPr algn="ctr">
                        <a:spcBef>
                          <a:spcPts val="600"/>
                        </a:spcBef>
                      </a:pPr>
                      <a:r>
                        <a:rPr lang="it-IT" sz="1200" dirty="0">
                          <a:effectLst/>
                        </a:rPr>
                        <a:t>4,8 </a:t>
                      </a:r>
                      <a:r>
                        <a:rPr lang="it-IT" sz="1200" dirty="0" err="1">
                          <a:effectLst/>
                        </a:rPr>
                        <a:t>Tbps</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extLst>
                  <a:ext uri="{0D108BD9-81ED-4DB2-BD59-A6C34878D82A}">
                    <a16:rowId xmlns:a16="http://schemas.microsoft.com/office/drawing/2014/main" val="445693927"/>
                  </a:ext>
                </a:extLst>
              </a:tr>
              <a:tr h="222878">
                <a:tc>
                  <a:txBody>
                    <a:bodyPr/>
                    <a:lstStyle/>
                    <a:p>
                      <a:pPr algn="just">
                        <a:spcBef>
                          <a:spcPts val="600"/>
                        </a:spcBef>
                      </a:pPr>
                      <a:r>
                        <a:rPr lang="it-IT" sz="1400" dirty="0">
                          <a:effectLst/>
                        </a:rPr>
                        <a:t>Farm HTC </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tc>
                  <a:txBody>
                    <a:bodyPr/>
                    <a:lstStyle/>
                    <a:p>
                      <a:pPr algn="ctr">
                        <a:spcBef>
                          <a:spcPts val="600"/>
                        </a:spcBef>
                      </a:pPr>
                      <a:r>
                        <a:rPr lang="it-IT" sz="1200">
                          <a:effectLst/>
                        </a:rPr>
                        <a:t>70000 core</a:t>
                      </a:r>
                      <a:endParaRPr lang="it-IT" sz="120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tc>
                  <a:txBody>
                    <a:bodyPr/>
                    <a:lstStyle/>
                    <a:p>
                      <a:pPr algn="ctr">
                        <a:spcBef>
                          <a:spcPts val="600"/>
                        </a:spcBef>
                      </a:pPr>
                      <a:r>
                        <a:rPr lang="it-IT" sz="1200" dirty="0">
                          <a:effectLst/>
                        </a:rPr>
                        <a:t>2,8 </a:t>
                      </a:r>
                      <a:r>
                        <a:rPr lang="it-IT" sz="1200" dirty="0" err="1">
                          <a:effectLst/>
                        </a:rPr>
                        <a:t>Tbps</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extLst>
                  <a:ext uri="{0D108BD9-81ED-4DB2-BD59-A6C34878D82A}">
                    <a16:rowId xmlns:a16="http://schemas.microsoft.com/office/drawing/2014/main" val="3203618882"/>
                  </a:ext>
                </a:extLst>
              </a:tr>
              <a:tr h="299667">
                <a:tc>
                  <a:txBody>
                    <a:bodyPr/>
                    <a:lstStyle/>
                    <a:p>
                      <a:pPr algn="just">
                        <a:spcBef>
                          <a:spcPts val="600"/>
                        </a:spcBef>
                      </a:pPr>
                      <a:r>
                        <a:rPr lang="it-IT" sz="1400" dirty="0">
                          <a:effectLst/>
                        </a:rPr>
                        <a:t>Partizione INFN di Leonardo</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tc>
                  <a:txBody>
                    <a:bodyPr/>
                    <a:lstStyle/>
                    <a:p>
                      <a:pPr algn="ctr">
                        <a:spcBef>
                          <a:spcPts val="600"/>
                        </a:spcBef>
                      </a:pPr>
                      <a:r>
                        <a:rPr lang="it-IT" sz="1200" dirty="0">
                          <a:effectLst/>
                        </a:rPr>
                        <a:t>35000 core</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tc>
                  <a:txBody>
                    <a:bodyPr/>
                    <a:lstStyle/>
                    <a:p>
                      <a:pPr algn="ctr">
                        <a:spcBef>
                          <a:spcPts val="600"/>
                        </a:spcBef>
                      </a:pPr>
                      <a:r>
                        <a:rPr lang="it-IT" sz="1200" dirty="0">
                          <a:effectLst/>
                        </a:rPr>
                        <a:t>1,6 </a:t>
                      </a:r>
                      <a:r>
                        <a:rPr lang="it-IT" sz="1200" dirty="0" err="1">
                          <a:effectLst/>
                        </a:rPr>
                        <a:t>Tbps</a:t>
                      </a:r>
                      <a:r>
                        <a:rPr lang="it-IT" sz="1200" dirty="0">
                          <a:effectLst/>
                        </a:rPr>
                        <a:t> </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extLst>
                  <a:ext uri="{0D108BD9-81ED-4DB2-BD59-A6C34878D82A}">
                    <a16:rowId xmlns:a16="http://schemas.microsoft.com/office/drawing/2014/main" val="673430911"/>
                  </a:ext>
                </a:extLst>
              </a:tr>
              <a:tr h="217883">
                <a:tc>
                  <a:txBody>
                    <a:bodyPr/>
                    <a:lstStyle/>
                    <a:p>
                      <a:pPr algn="just">
                        <a:spcBef>
                          <a:spcPts val="600"/>
                        </a:spcBef>
                      </a:pPr>
                      <a:r>
                        <a:rPr lang="it-IT" sz="1400" dirty="0">
                          <a:effectLst/>
                        </a:rPr>
                        <a:t>WAN LHCOPN/ONE</a:t>
                      </a:r>
                      <a:endParaRPr lang="it-IT" sz="14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solidFill>
                      <a:schemeClr val="bg1">
                        <a:lumMod val="95000"/>
                      </a:schemeClr>
                    </a:solidFill>
                  </a:tcPr>
                </a:tc>
                <a:tc>
                  <a:txBody>
                    <a:bodyPr/>
                    <a:lstStyle/>
                    <a:p>
                      <a:pPr algn="ctr">
                        <a:spcBef>
                          <a:spcPts val="600"/>
                        </a:spcBef>
                      </a:pPr>
                      <a:r>
                        <a:rPr lang="it-IT" sz="1200" dirty="0">
                          <a:effectLst/>
                        </a:rPr>
                        <a:t> </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tc>
                  <a:txBody>
                    <a:bodyPr/>
                    <a:lstStyle/>
                    <a:p>
                      <a:pPr algn="ctr">
                        <a:spcBef>
                          <a:spcPts val="600"/>
                        </a:spcBef>
                      </a:pPr>
                      <a:r>
                        <a:rPr lang="it-IT" sz="1200" dirty="0">
                          <a:effectLst/>
                        </a:rPr>
                        <a:t>400 Gbps</a:t>
                      </a:r>
                      <a:endParaRPr lang="it-IT" sz="1200" dirty="0">
                        <a:solidFill>
                          <a:srgbClr val="000000"/>
                        </a:solidFill>
                        <a:effectLst/>
                        <a:latin typeface="Avenir Next"/>
                        <a:ea typeface="Times New Roman" panose="02020603050405020304" pitchFamily="18" charset="0"/>
                        <a:cs typeface="Times New Roman" panose="02020603050405020304" pitchFamily="18" charset="0"/>
                      </a:endParaRPr>
                    </a:p>
                  </a:txBody>
                  <a:tcPr marL="67425" marR="67425" marT="0" marB="0" anchor="ctr"/>
                </a:tc>
                <a:extLst>
                  <a:ext uri="{0D108BD9-81ED-4DB2-BD59-A6C34878D82A}">
                    <a16:rowId xmlns:a16="http://schemas.microsoft.com/office/drawing/2014/main" val="721713426"/>
                  </a:ext>
                </a:extLst>
              </a:tr>
            </a:tbl>
          </a:graphicData>
        </a:graphic>
      </p:graphicFrame>
      <p:sp>
        <p:nvSpPr>
          <p:cNvPr id="11" name="CasellaDiTesto 10">
            <a:extLst>
              <a:ext uri="{FF2B5EF4-FFF2-40B4-BE49-F238E27FC236}">
                <a16:creationId xmlns:a16="http://schemas.microsoft.com/office/drawing/2014/main" id="{CC0BD0DD-EA7E-4F52-ABB7-3966156D819E}"/>
              </a:ext>
            </a:extLst>
          </p:cNvPr>
          <p:cNvSpPr txBox="1"/>
          <p:nvPr/>
        </p:nvSpPr>
        <p:spPr>
          <a:xfrm>
            <a:off x="906308" y="1310910"/>
            <a:ext cx="2370966" cy="923330"/>
          </a:xfrm>
          <a:prstGeom prst="rect">
            <a:avLst/>
          </a:prstGeom>
          <a:noFill/>
        </p:spPr>
        <p:txBody>
          <a:bodyPr wrap="square" rtlCol="0">
            <a:spAutoFit/>
          </a:bodyPr>
          <a:lstStyle/>
          <a:p>
            <a:r>
              <a:rPr lang="it-IT" dirty="0" err="1"/>
              <a:t>Requsiti</a:t>
            </a:r>
            <a:r>
              <a:rPr lang="it-IT" dirty="0"/>
              <a:t> minimi:</a:t>
            </a:r>
          </a:p>
          <a:p>
            <a:pPr marL="285750" indent="-285750">
              <a:buFont typeface="Arial" panose="020B0604020202020204" pitchFamily="34" charset="0"/>
              <a:buChar char="•"/>
            </a:pPr>
            <a:r>
              <a:rPr lang="it-IT" dirty="0"/>
              <a:t>5 MByte/s per core</a:t>
            </a:r>
          </a:p>
          <a:p>
            <a:pPr marL="285750" indent="-285750">
              <a:buFont typeface="Arial" panose="020B0604020202020204" pitchFamily="34" charset="0"/>
              <a:buChar char="•"/>
            </a:pPr>
            <a:r>
              <a:rPr lang="it-IT" dirty="0"/>
              <a:t>5 MByte/s per </a:t>
            </a:r>
            <a:r>
              <a:rPr lang="it-IT" dirty="0" err="1"/>
              <a:t>TByte</a:t>
            </a:r>
            <a:endParaRPr lang="it-IT" dirty="0"/>
          </a:p>
        </p:txBody>
      </p:sp>
      <p:sp>
        <p:nvSpPr>
          <p:cNvPr id="12" name="Rettangolo con angoli arrotondati 11">
            <a:extLst>
              <a:ext uri="{FF2B5EF4-FFF2-40B4-BE49-F238E27FC236}">
                <a16:creationId xmlns:a16="http://schemas.microsoft.com/office/drawing/2014/main" id="{8679958F-C502-43BB-BB8A-8102F7A7DA53}"/>
              </a:ext>
            </a:extLst>
          </p:cNvPr>
          <p:cNvSpPr/>
          <p:nvPr/>
        </p:nvSpPr>
        <p:spPr>
          <a:xfrm>
            <a:off x="423134" y="5249502"/>
            <a:ext cx="1747880" cy="3722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75000"/>
                  </a:schemeClr>
                </a:solidFill>
              </a:rPr>
              <a:t>LEAF</a:t>
            </a:r>
          </a:p>
        </p:txBody>
      </p:sp>
      <p:cxnSp>
        <p:nvCxnSpPr>
          <p:cNvPr id="14" name="Connettore diritto 13">
            <a:extLst>
              <a:ext uri="{FF2B5EF4-FFF2-40B4-BE49-F238E27FC236}">
                <a16:creationId xmlns:a16="http://schemas.microsoft.com/office/drawing/2014/main" id="{05885ED2-B56C-4842-867A-F68C411FFB20}"/>
              </a:ext>
            </a:extLst>
          </p:cNvPr>
          <p:cNvCxnSpPr>
            <a:cxnSpLocks/>
          </p:cNvCxnSpPr>
          <p:nvPr/>
        </p:nvCxnSpPr>
        <p:spPr>
          <a:xfrm>
            <a:off x="772611" y="5088240"/>
            <a:ext cx="0" cy="1612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5CDCA8B5-C148-417E-B056-D920F0BC921A}"/>
              </a:ext>
            </a:extLst>
          </p:cNvPr>
          <p:cNvCxnSpPr>
            <a:cxnSpLocks/>
          </p:cNvCxnSpPr>
          <p:nvPr/>
        </p:nvCxnSpPr>
        <p:spPr>
          <a:xfrm>
            <a:off x="1051344" y="5086879"/>
            <a:ext cx="0" cy="1612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8D7CCDC-0421-49D0-A413-BFBB0ABB3CEB}"/>
              </a:ext>
            </a:extLst>
          </p:cNvPr>
          <p:cNvCxnSpPr>
            <a:cxnSpLocks/>
          </p:cNvCxnSpPr>
          <p:nvPr/>
        </p:nvCxnSpPr>
        <p:spPr>
          <a:xfrm>
            <a:off x="1541575" y="5086879"/>
            <a:ext cx="0" cy="1612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3A9DE5CC-6F5D-4C3C-AFEE-C041C7A8B287}"/>
              </a:ext>
            </a:extLst>
          </p:cNvPr>
          <p:cNvCxnSpPr>
            <a:cxnSpLocks/>
          </p:cNvCxnSpPr>
          <p:nvPr/>
        </p:nvCxnSpPr>
        <p:spPr>
          <a:xfrm>
            <a:off x="1851414" y="5086879"/>
            <a:ext cx="0" cy="1612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BD765FE7-26F2-430A-BF68-586BB6A9997C}"/>
              </a:ext>
            </a:extLst>
          </p:cNvPr>
          <p:cNvCxnSpPr>
            <a:cxnSpLocks/>
          </p:cNvCxnSpPr>
          <p:nvPr/>
        </p:nvCxnSpPr>
        <p:spPr>
          <a:xfrm>
            <a:off x="772611" y="5621368"/>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FB245D3A-E805-4848-8D6E-FE878ECBEF12}"/>
              </a:ext>
            </a:extLst>
          </p:cNvPr>
          <p:cNvCxnSpPr>
            <a:cxnSpLocks/>
          </p:cNvCxnSpPr>
          <p:nvPr/>
        </p:nvCxnSpPr>
        <p:spPr>
          <a:xfrm>
            <a:off x="1851414" y="5615143"/>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8DA6E707-5CBB-48B7-BAC8-157C5576049A}"/>
              </a:ext>
            </a:extLst>
          </p:cNvPr>
          <p:cNvCxnSpPr>
            <a:cxnSpLocks/>
          </p:cNvCxnSpPr>
          <p:nvPr/>
        </p:nvCxnSpPr>
        <p:spPr>
          <a:xfrm>
            <a:off x="837931" y="5618260"/>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39580468-80E9-448D-AB88-1D1B18B1AAC7}"/>
              </a:ext>
            </a:extLst>
          </p:cNvPr>
          <p:cNvCxnSpPr>
            <a:cxnSpLocks/>
          </p:cNvCxnSpPr>
          <p:nvPr/>
        </p:nvCxnSpPr>
        <p:spPr>
          <a:xfrm>
            <a:off x="903251" y="5621372"/>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Parentesi graffa aperta 22">
            <a:extLst>
              <a:ext uri="{FF2B5EF4-FFF2-40B4-BE49-F238E27FC236}">
                <a16:creationId xmlns:a16="http://schemas.microsoft.com/office/drawing/2014/main" id="{61DB7FBA-4B9A-4BA4-925D-B2ADCC90ED2B}"/>
              </a:ext>
            </a:extLst>
          </p:cNvPr>
          <p:cNvSpPr/>
          <p:nvPr/>
        </p:nvSpPr>
        <p:spPr>
          <a:xfrm rot="16200000">
            <a:off x="1231371" y="5363276"/>
            <a:ext cx="161262" cy="1078782"/>
          </a:xfrm>
          <a:prstGeom prst="leftBrace">
            <a:avLst>
              <a:gd name="adj1" fmla="val 3533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4" name="CasellaDiTesto 23">
            <a:extLst>
              <a:ext uri="{FF2B5EF4-FFF2-40B4-BE49-F238E27FC236}">
                <a16:creationId xmlns:a16="http://schemas.microsoft.com/office/drawing/2014/main" id="{929EE860-336D-4E89-B803-14E8A63F3133}"/>
              </a:ext>
            </a:extLst>
          </p:cNvPr>
          <p:cNvSpPr txBox="1"/>
          <p:nvPr/>
        </p:nvSpPr>
        <p:spPr>
          <a:xfrm>
            <a:off x="690626" y="5997499"/>
            <a:ext cx="1212896" cy="307777"/>
          </a:xfrm>
          <a:prstGeom prst="rect">
            <a:avLst/>
          </a:prstGeom>
          <a:noFill/>
        </p:spPr>
        <p:txBody>
          <a:bodyPr wrap="none" rtlCol="0">
            <a:spAutoFit/>
          </a:bodyPr>
          <a:lstStyle/>
          <a:p>
            <a:r>
              <a:rPr lang="it-IT" sz="1400" dirty="0"/>
              <a:t>28 x 100 Gbps</a:t>
            </a:r>
          </a:p>
        </p:txBody>
      </p:sp>
      <p:sp>
        <p:nvSpPr>
          <p:cNvPr id="25" name="Parentesi graffa aperta 24">
            <a:extLst>
              <a:ext uri="{FF2B5EF4-FFF2-40B4-BE49-F238E27FC236}">
                <a16:creationId xmlns:a16="http://schemas.microsoft.com/office/drawing/2014/main" id="{292EF016-F0B6-4871-A0F4-DCCC4F54020B}"/>
              </a:ext>
            </a:extLst>
          </p:cNvPr>
          <p:cNvSpPr/>
          <p:nvPr/>
        </p:nvSpPr>
        <p:spPr>
          <a:xfrm rot="5400000">
            <a:off x="1216443" y="4367884"/>
            <a:ext cx="161262" cy="1078782"/>
          </a:xfrm>
          <a:prstGeom prst="leftBrace">
            <a:avLst>
              <a:gd name="adj1" fmla="val 3533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CasellaDiTesto 25">
            <a:extLst>
              <a:ext uri="{FF2B5EF4-FFF2-40B4-BE49-F238E27FC236}">
                <a16:creationId xmlns:a16="http://schemas.microsoft.com/office/drawing/2014/main" id="{5573A99E-AC8E-44F4-8779-E47D654192F6}"/>
              </a:ext>
            </a:extLst>
          </p:cNvPr>
          <p:cNvSpPr txBox="1"/>
          <p:nvPr/>
        </p:nvSpPr>
        <p:spPr>
          <a:xfrm>
            <a:off x="690626" y="4490599"/>
            <a:ext cx="1121525" cy="307777"/>
          </a:xfrm>
          <a:prstGeom prst="rect">
            <a:avLst/>
          </a:prstGeom>
          <a:noFill/>
        </p:spPr>
        <p:txBody>
          <a:bodyPr wrap="none" rtlCol="0">
            <a:spAutoFit/>
          </a:bodyPr>
          <a:lstStyle/>
          <a:p>
            <a:r>
              <a:rPr lang="it-IT" sz="1400" dirty="0"/>
              <a:t>4 x 400 Gbps</a:t>
            </a:r>
          </a:p>
        </p:txBody>
      </p:sp>
      <p:sp>
        <p:nvSpPr>
          <p:cNvPr id="27" name="Rettangolo con angoli arrotondati 26">
            <a:extLst>
              <a:ext uri="{FF2B5EF4-FFF2-40B4-BE49-F238E27FC236}">
                <a16:creationId xmlns:a16="http://schemas.microsoft.com/office/drawing/2014/main" id="{426A51F2-91E2-4792-9D0D-6B627705A795}"/>
              </a:ext>
            </a:extLst>
          </p:cNvPr>
          <p:cNvSpPr/>
          <p:nvPr/>
        </p:nvSpPr>
        <p:spPr>
          <a:xfrm>
            <a:off x="2738940" y="4301501"/>
            <a:ext cx="1747880" cy="3722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75000"/>
                  </a:schemeClr>
                </a:solidFill>
              </a:rPr>
              <a:t>SPINE</a:t>
            </a:r>
          </a:p>
        </p:txBody>
      </p:sp>
      <p:cxnSp>
        <p:nvCxnSpPr>
          <p:cNvPr id="32" name="Connettore diritto 31">
            <a:extLst>
              <a:ext uri="{FF2B5EF4-FFF2-40B4-BE49-F238E27FC236}">
                <a16:creationId xmlns:a16="http://schemas.microsoft.com/office/drawing/2014/main" id="{2C56EDA5-1820-4723-BA80-70E1C4E91319}"/>
              </a:ext>
            </a:extLst>
          </p:cNvPr>
          <p:cNvCxnSpPr>
            <a:cxnSpLocks/>
          </p:cNvCxnSpPr>
          <p:nvPr/>
        </p:nvCxnSpPr>
        <p:spPr>
          <a:xfrm>
            <a:off x="3088417" y="4673367"/>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F012A929-D2BF-4AE0-B0EF-8D16EA3795FA}"/>
              </a:ext>
            </a:extLst>
          </p:cNvPr>
          <p:cNvCxnSpPr>
            <a:cxnSpLocks/>
          </p:cNvCxnSpPr>
          <p:nvPr/>
        </p:nvCxnSpPr>
        <p:spPr>
          <a:xfrm>
            <a:off x="4167220" y="4667142"/>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E230268E-2B9B-4E3F-A5C5-E21F920662C1}"/>
              </a:ext>
            </a:extLst>
          </p:cNvPr>
          <p:cNvCxnSpPr>
            <a:cxnSpLocks/>
          </p:cNvCxnSpPr>
          <p:nvPr/>
        </p:nvCxnSpPr>
        <p:spPr>
          <a:xfrm>
            <a:off x="3153737" y="4670259"/>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E87285DB-61AF-4405-84DB-606582D63F88}"/>
              </a:ext>
            </a:extLst>
          </p:cNvPr>
          <p:cNvCxnSpPr>
            <a:cxnSpLocks/>
          </p:cNvCxnSpPr>
          <p:nvPr/>
        </p:nvCxnSpPr>
        <p:spPr>
          <a:xfrm>
            <a:off x="3219057" y="4673371"/>
            <a:ext cx="0" cy="1612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Parentesi graffa aperta 35">
            <a:extLst>
              <a:ext uri="{FF2B5EF4-FFF2-40B4-BE49-F238E27FC236}">
                <a16:creationId xmlns:a16="http://schemas.microsoft.com/office/drawing/2014/main" id="{D9ADB067-4519-486E-A2BD-F430C27457B4}"/>
              </a:ext>
            </a:extLst>
          </p:cNvPr>
          <p:cNvSpPr/>
          <p:nvPr/>
        </p:nvSpPr>
        <p:spPr>
          <a:xfrm rot="16200000">
            <a:off x="3547177" y="4415275"/>
            <a:ext cx="161262" cy="1078782"/>
          </a:xfrm>
          <a:prstGeom prst="leftBrace">
            <a:avLst>
              <a:gd name="adj1" fmla="val 3533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7" name="CasellaDiTesto 36">
            <a:extLst>
              <a:ext uri="{FF2B5EF4-FFF2-40B4-BE49-F238E27FC236}">
                <a16:creationId xmlns:a16="http://schemas.microsoft.com/office/drawing/2014/main" id="{F31404DD-13C3-4070-8BA0-A8FFF0CAA20B}"/>
              </a:ext>
            </a:extLst>
          </p:cNvPr>
          <p:cNvSpPr txBox="1"/>
          <p:nvPr/>
        </p:nvSpPr>
        <p:spPr>
          <a:xfrm>
            <a:off x="3006432" y="5049498"/>
            <a:ext cx="1212896" cy="307777"/>
          </a:xfrm>
          <a:prstGeom prst="rect">
            <a:avLst/>
          </a:prstGeom>
          <a:noFill/>
        </p:spPr>
        <p:txBody>
          <a:bodyPr wrap="none" rtlCol="0">
            <a:spAutoFit/>
          </a:bodyPr>
          <a:lstStyle/>
          <a:p>
            <a:r>
              <a:rPr lang="it-IT" sz="1400" dirty="0"/>
              <a:t>32 x 400 Gbps</a:t>
            </a:r>
          </a:p>
        </p:txBody>
      </p:sp>
    </p:spTree>
    <p:extLst>
      <p:ext uri="{BB962C8B-B14F-4D97-AF65-F5344CB8AC3E}">
        <p14:creationId xmlns:p14="http://schemas.microsoft.com/office/powerpoint/2010/main" val="41537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2D9C7-C0F9-49DB-9653-B4B5B5E33B36}"/>
              </a:ext>
            </a:extLst>
          </p:cNvPr>
          <p:cNvSpPr>
            <a:spLocks noGrp="1"/>
          </p:cNvSpPr>
          <p:nvPr>
            <p:ph type="title"/>
          </p:nvPr>
        </p:nvSpPr>
        <p:spPr/>
        <p:txBody>
          <a:bodyPr>
            <a:normAutofit fontScale="90000"/>
          </a:bodyPr>
          <a:lstStyle/>
          <a:p>
            <a:r>
              <a:rPr lang="it-IT" dirty="0"/>
              <a:t>Budget provvisorio,  ancora in definizione</a:t>
            </a:r>
          </a:p>
        </p:txBody>
      </p:sp>
      <p:sp>
        <p:nvSpPr>
          <p:cNvPr id="3" name="Segnaposto data 2">
            <a:extLst>
              <a:ext uri="{FF2B5EF4-FFF2-40B4-BE49-F238E27FC236}">
                <a16:creationId xmlns:a16="http://schemas.microsoft.com/office/drawing/2014/main" id="{EC83E8DF-5F39-4D5E-AFAA-5B7C060D9225}"/>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50A5BC92-7335-4266-B9B3-689CC9F1655B}"/>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0402D321-715A-46C1-B993-176B010FD0FB}"/>
              </a:ext>
            </a:extLst>
          </p:cNvPr>
          <p:cNvSpPr>
            <a:spLocks noGrp="1"/>
          </p:cNvSpPr>
          <p:nvPr>
            <p:ph type="sldNum" sz="quarter" idx="12"/>
          </p:nvPr>
        </p:nvSpPr>
        <p:spPr/>
        <p:txBody>
          <a:bodyPr/>
          <a:lstStyle/>
          <a:p>
            <a:fld id="{BE76263B-304F-4D55-BC86-FD7C343A1B56}" type="slidenum">
              <a:rPr lang="en-GB" smtClean="0"/>
              <a:pPr/>
              <a:t>21</a:t>
            </a:fld>
            <a:endParaRPr lang="en-GB"/>
          </a:p>
        </p:txBody>
      </p:sp>
      <p:sp>
        <p:nvSpPr>
          <p:cNvPr id="9" name="CasellaDiTesto 8">
            <a:extLst>
              <a:ext uri="{FF2B5EF4-FFF2-40B4-BE49-F238E27FC236}">
                <a16:creationId xmlns:a16="http://schemas.microsoft.com/office/drawing/2014/main" id="{047D6FA9-5C52-4650-8FD8-DCD5ECC67B02}"/>
              </a:ext>
            </a:extLst>
          </p:cNvPr>
          <p:cNvSpPr txBox="1"/>
          <p:nvPr/>
        </p:nvSpPr>
        <p:spPr>
          <a:xfrm>
            <a:off x="344245" y="987993"/>
            <a:ext cx="4920792" cy="5355312"/>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dirty="0"/>
              <a:t>Costi per INFN FASE 1</a:t>
            </a:r>
          </a:p>
          <a:p>
            <a:pPr marL="285750" indent="-285750">
              <a:buFont typeface="Arial" panose="020B0604020202020204" pitchFamily="34" charset="0"/>
              <a:buChar char="•"/>
            </a:pPr>
            <a:r>
              <a:rPr lang="it-IT" dirty="0"/>
              <a:t>Appalto per Tecnopolo </a:t>
            </a:r>
            <a:r>
              <a:rPr lang="it-IT" dirty="0" err="1"/>
              <a:t>Renovation</a:t>
            </a:r>
            <a:endParaRPr lang="it-IT" dirty="0"/>
          </a:p>
          <a:p>
            <a:pPr marL="742950" lvl="1" indent="-285750">
              <a:buFont typeface="Arial" panose="020B0604020202020204" pitchFamily="34" charset="0"/>
              <a:buChar char="•"/>
            </a:pPr>
            <a:r>
              <a:rPr lang="it-IT" dirty="0"/>
              <a:t>Costo definito dal contratto già firmato</a:t>
            </a:r>
          </a:p>
          <a:p>
            <a:pPr marL="742950" lvl="1" indent="-285750">
              <a:buFont typeface="Arial" panose="020B0604020202020204" pitchFamily="34" charset="0"/>
              <a:buChar char="•"/>
            </a:pPr>
            <a:r>
              <a:rPr lang="it-IT" dirty="0" err="1"/>
              <a:t>GdL</a:t>
            </a:r>
            <a:r>
              <a:rPr lang="it-IT" dirty="0"/>
              <a:t> per definire i costi rendicontabili nel progetto </a:t>
            </a:r>
            <a:r>
              <a:rPr lang="it-IT" dirty="0" err="1"/>
              <a:t>EuroHPC</a:t>
            </a:r>
            <a:r>
              <a:rPr lang="it-IT" dirty="0"/>
              <a:t> e quelli non rendicontabili che andranno a carico di INFN e CINECA in egual misura</a:t>
            </a:r>
          </a:p>
          <a:p>
            <a:pPr marL="285750" indent="-285750">
              <a:buFont typeface="Arial" panose="020B0604020202020204" pitchFamily="34" charset="0"/>
              <a:buChar char="•"/>
            </a:pPr>
            <a:r>
              <a:rPr lang="it-IT" dirty="0"/>
              <a:t>Costi di impianti di sala B5</a:t>
            </a:r>
          </a:p>
          <a:p>
            <a:pPr marL="742950" lvl="1" indent="-285750">
              <a:buFont typeface="Arial" panose="020B0604020202020204" pitchFamily="34" charset="0"/>
              <a:buChar char="•"/>
            </a:pPr>
            <a:r>
              <a:rPr lang="it-IT" dirty="0"/>
              <a:t>Costo di impianti secondari, sono costi come da progetto esecutivo, ma ancora da discutere nei dettagli. Ci aspettiamo una riduzione</a:t>
            </a:r>
          </a:p>
          <a:p>
            <a:pPr marL="742950" lvl="1" indent="-285750">
              <a:buFont typeface="Arial" panose="020B0604020202020204" pitchFamily="34" charset="0"/>
              <a:buChar char="•"/>
            </a:pPr>
            <a:r>
              <a:rPr lang="it-IT" dirty="0"/>
              <a:t>Costi della rete. E’ una primissima indicazione, discutendo con un solo </a:t>
            </a:r>
            <a:r>
              <a:rPr lang="it-IT" dirty="0" err="1"/>
              <a:t>vendor</a:t>
            </a:r>
            <a:r>
              <a:rPr lang="it-IT" dirty="0"/>
              <a:t>, per la topologia Spine-</a:t>
            </a:r>
            <a:r>
              <a:rPr lang="it-IT" dirty="0" err="1"/>
              <a:t>Leaf</a:t>
            </a:r>
            <a:r>
              <a:rPr lang="it-IT" dirty="0"/>
              <a:t>. Verranno sentiti più </a:t>
            </a:r>
            <a:r>
              <a:rPr lang="it-IT" dirty="0" err="1"/>
              <a:t>vendor</a:t>
            </a:r>
            <a:r>
              <a:rPr lang="it-IT" dirty="0"/>
              <a:t>, confronto con la topologia Core Switch</a:t>
            </a:r>
          </a:p>
          <a:p>
            <a:r>
              <a:rPr lang="it-IT" dirty="0"/>
              <a:t>Costi INFN FASE 2</a:t>
            </a:r>
          </a:p>
          <a:p>
            <a:pPr marL="285750" indent="-285750">
              <a:buFont typeface="Arial" panose="020B0604020202020204" pitchFamily="34" charset="0"/>
              <a:buChar char="•"/>
            </a:pPr>
            <a:r>
              <a:rPr lang="it-IT" dirty="0"/>
              <a:t>In via di definizione dallo stesso </a:t>
            </a:r>
            <a:r>
              <a:rPr lang="it-IT" dirty="0" err="1"/>
              <a:t>GdL</a:t>
            </a:r>
            <a:r>
              <a:rPr lang="it-IT" dirty="0"/>
              <a:t> </a:t>
            </a:r>
          </a:p>
        </p:txBody>
      </p:sp>
      <p:pic>
        <p:nvPicPr>
          <p:cNvPr id="12" name="Immagine 11">
            <a:extLst>
              <a:ext uri="{FF2B5EF4-FFF2-40B4-BE49-F238E27FC236}">
                <a16:creationId xmlns:a16="http://schemas.microsoft.com/office/drawing/2014/main" id="{54D4B254-AE0A-4A2A-87BF-ABECE39F44C3}"/>
              </a:ext>
            </a:extLst>
          </p:cNvPr>
          <p:cNvPicPr>
            <a:picLocks noChangeAspect="1"/>
          </p:cNvPicPr>
          <p:nvPr/>
        </p:nvPicPr>
        <p:blipFill>
          <a:blip r:embed="rId2"/>
          <a:stretch>
            <a:fillRect/>
          </a:stretch>
        </p:blipFill>
        <p:spPr>
          <a:xfrm>
            <a:off x="5451766" y="1592580"/>
            <a:ext cx="5730240" cy="3672840"/>
          </a:xfrm>
          <a:prstGeom prst="rect">
            <a:avLst/>
          </a:prstGeom>
        </p:spPr>
      </p:pic>
    </p:spTree>
    <p:extLst>
      <p:ext uri="{BB962C8B-B14F-4D97-AF65-F5344CB8AC3E}">
        <p14:creationId xmlns:p14="http://schemas.microsoft.com/office/powerpoint/2010/main" val="1311055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511F2-67E4-4465-95E4-48F372FEFA59}"/>
              </a:ext>
            </a:extLst>
          </p:cNvPr>
          <p:cNvSpPr>
            <a:spLocks noGrp="1"/>
          </p:cNvSpPr>
          <p:nvPr>
            <p:ph type="title"/>
          </p:nvPr>
        </p:nvSpPr>
        <p:spPr>
          <a:xfrm>
            <a:off x="699796" y="95638"/>
            <a:ext cx="9365537" cy="710640"/>
          </a:xfrm>
        </p:spPr>
        <p:txBody>
          <a:bodyPr>
            <a:normAutofit fontScale="90000"/>
          </a:bodyPr>
          <a:lstStyle/>
          <a:p>
            <a:r>
              <a:rPr lang="it-IT" dirty="0"/>
              <a:t>Acquisizione risorse di calcolo 2023-2026</a:t>
            </a:r>
          </a:p>
        </p:txBody>
      </p:sp>
      <p:sp>
        <p:nvSpPr>
          <p:cNvPr id="3" name="Segnaposto data 2">
            <a:extLst>
              <a:ext uri="{FF2B5EF4-FFF2-40B4-BE49-F238E27FC236}">
                <a16:creationId xmlns:a16="http://schemas.microsoft.com/office/drawing/2014/main" id="{2ED6E552-603F-4CB3-B318-E5D0929394CA}"/>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2ADEAE2C-763F-4548-A7CD-C8EA659194D6}"/>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2B200410-732D-4CBB-8F19-CB73CC392F42}"/>
              </a:ext>
            </a:extLst>
          </p:cNvPr>
          <p:cNvSpPr>
            <a:spLocks noGrp="1"/>
          </p:cNvSpPr>
          <p:nvPr>
            <p:ph type="sldNum" sz="quarter" idx="12"/>
          </p:nvPr>
        </p:nvSpPr>
        <p:spPr/>
        <p:txBody>
          <a:bodyPr/>
          <a:lstStyle/>
          <a:p>
            <a:fld id="{BE76263B-304F-4D55-BC86-FD7C343A1B56}" type="slidenum">
              <a:rPr lang="en-GB" smtClean="0"/>
              <a:pPr/>
              <a:t>22</a:t>
            </a:fld>
            <a:endParaRPr lang="en-GB"/>
          </a:p>
        </p:txBody>
      </p:sp>
      <p:graphicFrame>
        <p:nvGraphicFramePr>
          <p:cNvPr id="7" name="Tabella 7">
            <a:extLst>
              <a:ext uri="{FF2B5EF4-FFF2-40B4-BE49-F238E27FC236}">
                <a16:creationId xmlns:a16="http://schemas.microsoft.com/office/drawing/2014/main" id="{244AF103-4E1C-4281-B10A-4C13416B8219}"/>
              </a:ext>
            </a:extLst>
          </p:cNvPr>
          <p:cNvGraphicFramePr>
            <a:graphicFrameLocks noGrp="1"/>
          </p:cNvGraphicFramePr>
          <p:nvPr>
            <p:extLst>
              <p:ext uri="{D42A27DB-BD31-4B8C-83A1-F6EECF244321}">
                <p14:modId xmlns:p14="http://schemas.microsoft.com/office/powerpoint/2010/main" val="4276196456"/>
              </p:ext>
            </p:extLst>
          </p:nvPr>
        </p:nvGraphicFramePr>
        <p:xfrm>
          <a:off x="2261118" y="1678269"/>
          <a:ext cx="7371293" cy="1008948"/>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125829">
                  <a:extLst>
                    <a:ext uri="{9D8B030D-6E8A-4147-A177-3AD203B41FA5}">
                      <a16:colId xmlns:a16="http://schemas.microsoft.com/office/drawing/2014/main" val="2684358734"/>
                    </a:ext>
                  </a:extLst>
                </a:gridCol>
                <a:gridCol w="1559818">
                  <a:extLst>
                    <a:ext uri="{9D8B030D-6E8A-4147-A177-3AD203B41FA5}">
                      <a16:colId xmlns:a16="http://schemas.microsoft.com/office/drawing/2014/main" val="3271985625"/>
                    </a:ext>
                  </a:extLst>
                </a:gridCol>
                <a:gridCol w="1842823">
                  <a:extLst>
                    <a:ext uri="{9D8B030D-6E8A-4147-A177-3AD203B41FA5}">
                      <a16:colId xmlns:a16="http://schemas.microsoft.com/office/drawing/2014/main" val="1589335497"/>
                    </a:ext>
                  </a:extLst>
                </a:gridCol>
                <a:gridCol w="1842823">
                  <a:extLst>
                    <a:ext uri="{9D8B030D-6E8A-4147-A177-3AD203B41FA5}">
                      <a16:colId xmlns:a16="http://schemas.microsoft.com/office/drawing/2014/main" val="1519761317"/>
                    </a:ext>
                  </a:extLst>
                </a:gridCol>
              </a:tblGrid>
              <a:tr h="336316">
                <a:tc>
                  <a:txBody>
                    <a:bodyPr/>
                    <a:lstStyle/>
                    <a:p>
                      <a:pPr algn="ctr"/>
                      <a:endParaRPr lang="it-IT" sz="1600" dirty="0"/>
                    </a:p>
                  </a:txBody>
                  <a:tcPr marL="82927" marR="82927" marT="41463" marB="41463">
                    <a:solidFill>
                      <a:schemeClr val="bg1">
                        <a:lumMod val="95000"/>
                      </a:schemeClr>
                    </a:solidFill>
                  </a:tcPr>
                </a:tc>
                <a:tc>
                  <a:txBody>
                    <a:bodyPr/>
                    <a:lstStyle/>
                    <a:p>
                      <a:pPr algn="ctr"/>
                      <a:r>
                        <a:rPr lang="it-IT" sz="1600" dirty="0"/>
                        <a:t>CPU</a:t>
                      </a:r>
                    </a:p>
                  </a:txBody>
                  <a:tcPr marL="82927" marR="82927" marT="41463" marB="41463">
                    <a:solidFill>
                      <a:schemeClr val="bg1">
                        <a:lumMod val="95000"/>
                      </a:schemeClr>
                    </a:solidFill>
                  </a:tcPr>
                </a:tc>
                <a:tc>
                  <a:txBody>
                    <a:bodyPr/>
                    <a:lstStyle/>
                    <a:p>
                      <a:pPr algn="ctr"/>
                      <a:r>
                        <a:rPr lang="it-IT" sz="1600" dirty="0"/>
                        <a:t>Disks</a:t>
                      </a:r>
                    </a:p>
                  </a:txBody>
                  <a:tcPr marL="82927" marR="82927" marT="41463" marB="41463">
                    <a:solidFill>
                      <a:schemeClr val="bg1">
                        <a:lumMod val="95000"/>
                      </a:schemeClr>
                    </a:solidFill>
                  </a:tcPr>
                </a:tc>
                <a:tc>
                  <a:txBody>
                    <a:bodyPr/>
                    <a:lstStyle/>
                    <a:p>
                      <a:pPr algn="ctr"/>
                      <a:r>
                        <a:rPr lang="it-IT" sz="1600" dirty="0"/>
                        <a:t>Tapes</a:t>
                      </a:r>
                    </a:p>
                  </a:txBody>
                  <a:tcPr marL="82927" marR="82927" marT="41463" marB="41463">
                    <a:solidFill>
                      <a:schemeClr val="bg1">
                        <a:lumMod val="95000"/>
                      </a:schemeClr>
                    </a:solidFill>
                  </a:tcPr>
                </a:tc>
                <a:extLst>
                  <a:ext uri="{0D108BD9-81ED-4DB2-BD59-A6C34878D82A}">
                    <a16:rowId xmlns:a16="http://schemas.microsoft.com/office/drawing/2014/main" val="3119854238"/>
                  </a:ext>
                </a:extLst>
              </a:tr>
              <a:tr h="336316">
                <a:tc>
                  <a:txBody>
                    <a:bodyPr/>
                    <a:lstStyle/>
                    <a:p>
                      <a:pPr algn="ctr"/>
                      <a:r>
                        <a:rPr lang="it-IT" sz="1600" dirty="0"/>
                        <a:t>Risorse nel 2025-2026</a:t>
                      </a:r>
                    </a:p>
                  </a:txBody>
                  <a:tcPr marL="82927" marR="82927" marT="41463" marB="41463">
                    <a:solidFill>
                      <a:schemeClr val="bg1">
                        <a:lumMod val="95000"/>
                      </a:schemeClr>
                    </a:solidFill>
                  </a:tcPr>
                </a:tc>
                <a:tc>
                  <a:txBody>
                    <a:bodyPr/>
                    <a:lstStyle/>
                    <a:p>
                      <a:pPr algn="ctr"/>
                      <a:r>
                        <a:rPr lang="it-IT" sz="1600" dirty="0"/>
                        <a:t>1 (+0,5) MHS06</a:t>
                      </a:r>
                    </a:p>
                  </a:txBody>
                  <a:tcPr marL="82927" marR="82927" marT="41463" marB="41463"/>
                </a:tc>
                <a:tc>
                  <a:txBody>
                    <a:bodyPr/>
                    <a:lstStyle/>
                    <a:p>
                      <a:pPr algn="ctr"/>
                      <a:r>
                        <a:rPr lang="it-IT" sz="1600" dirty="0"/>
                        <a:t>120 PB-N</a:t>
                      </a:r>
                    </a:p>
                  </a:txBody>
                  <a:tcPr marL="82927" marR="82927" marT="41463" marB="41463"/>
                </a:tc>
                <a:tc>
                  <a:txBody>
                    <a:bodyPr/>
                    <a:lstStyle/>
                    <a:p>
                      <a:pPr algn="ctr"/>
                      <a:r>
                        <a:rPr lang="it-IT" sz="1600" dirty="0"/>
                        <a:t>200 PB</a:t>
                      </a:r>
                    </a:p>
                  </a:txBody>
                  <a:tcPr marL="82927" marR="82927" marT="41463" marB="41463"/>
                </a:tc>
                <a:extLst>
                  <a:ext uri="{0D108BD9-81ED-4DB2-BD59-A6C34878D82A}">
                    <a16:rowId xmlns:a16="http://schemas.microsoft.com/office/drawing/2014/main" val="884695111"/>
                  </a:ext>
                </a:extLst>
              </a:tr>
              <a:tr h="336316">
                <a:tc>
                  <a:txBody>
                    <a:bodyPr/>
                    <a:lstStyle/>
                    <a:p>
                      <a:pPr algn="ctr"/>
                      <a:r>
                        <a:rPr lang="it-IT" sz="1600" dirty="0"/>
                        <a:t>Costi (M€)</a:t>
                      </a:r>
                    </a:p>
                  </a:txBody>
                  <a:tcPr marL="82927" marR="82927" marT="41463" marB="41463">
                    <a:solidFill>
                      <a:schemeClr val="bg1">
                        <a:lumMod val="95000"/>
                      </a:schemeClr>
                    </a:solidFill>
                  </a:tcPr>
                </a:tc>
                <a:tc>
                  <a:txBody>
                    <a:bodyPr/>
                    <a:lstStyle/>
                    <a:p>
                      <a:pPr algn="ctr"/>
                      <a:r>
                        <a:rPr lang="it-IT" sz="1600" dirty="0"/>
                        <a:t>5-6</a:t>
                      </a:r>
                    </a:p>
                  </a:txBody>
                  <a:tcPr marL="82927" marR="82927" marT="41463" marB="41463"/>
                </a:tc>
                <a:tc>
                  <a:txBody>
                    <a:bodyPr/>
                    <a:lstStyle/>
                    <a:p>
                      <a:pPr algn="ctr"/>
                      <a:r>
                        <a:rPr lang="it-IT" sz="1600" dirty="0"/>
                        <a:t>10</a:t>
                      </a:r>
                    </a:p>
                  </a:txBody>
                  <a:tcPr marL="82927" marR="82927" marT="41463" marB="41463"/>
                </a:tc>
                <a:tc>
                  <a:txBody>
                    <a:bodyPr/>
                    <a:lstStyle/>
                    <a:p>
                      <a:pPr algn="ctr"/>
                      <a:r>
                        <a:rPr lang="it-IT" sz="1600" dirty="0"/>
                        <a:t>3</a:t>
                      </a:r>
                    </a:p>
                  </a:txBody>
                  <a:tcPr marL="82927" marR="82927" marT="41463" marB="41463"/>
                </a:tc>
                <a:extLst>
                  <a:ext uri="{0D108BD9-81ED-4DB2-BD59-A6C34878D82A}">
                    <a16:rowId xmlns:a16="http://schemas.microsoft.com/office/drawing/2014/main" val="4147299940"/>
                  </a:ext>
                </a:extLst>
              </a:tr>
            </a:tbl>
          </a:graphicData>
        </a:graphic>
      </p:graphicFrame>
      <p:sp>
        <p:nvSpPr>
          <p:cNvPr id="8" name="CasellaDiTesto 7">
            <a:extLst>
              <a:ext uri="{FF2B5EF4-FFF2-40B4-BE49-F238E27FC236}">
                <a16:creationId xmlns:a16="http://schemas.microsoft.com/office/drawing/2014/main" id="{5963F302-C975-4DE7-A709-AC1CED7D4F37}"/>
              </a:ext>
            </a:extLst>
          </p:cNvPr>
          <p:cNvSpPr txBox="1"/>
          <p:nvPr/>
        </p:nvSpPr>
        <p:spPr>
          <a:xfrm>
            <a:off x="344245" y="2970455"/>
            <a:ext cx="6840894" cy="1200329"/>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dirty="0">
                <a:solidFill>
                  <a:schemeClr val="accent5">
                    <a:lumMod val="50000"/>
                  </a:schemeClr>
                </a:solidFill>
              </a:rPr>
              <a:t>Strategia di acquisizione:</a:t>
            </a:r>
          </a:p>
          <a:p>
            <a:pPr marL="342900" indent="-342900">
              <a:buFont typeface="+mj-lt"/>
              <a:buAutoNum type="arabicPeriod"/>
            </a:pPr>
            <a:r>
              <a:rPr lang="it-IT" dirty="0">
                <a:solidFill>
                  <a:schemeClr val="accent5">
                    <a:lumMod val="50000"/>
                  </a:schemeClr>
                </a:solidFill>
              </a:rPr>
              <a:t>Incrementale di anno in anno (come al solito con i soliti problemi)</a:t>
            </a:r>
          </a:p>
          <a:p>
            <a:pPr marL="342900" indent="-342900">
              <a:buFont typeface="+mj-lt"/>
              <a:buAutoNum type="arabicPeriod"/>
            </a:pPr>
            <a:r>
              <a:rPr lang="it-IT" dirty="0">
                <a:solidFill>
                  <a:schemeClr val="accent5">
                    <a:lumMod val="50000"/>
                  </a:schemeClr>
                </a:solidFill>
              </a:rPr>
              <a:t>Accordo pluriennale, ma acquisizione delle risorse di anno in anno</a:t>
            </a:r>
          </a:p>
          <a:p>
            <a:pPr marL="342900" indent="-342900">
              <a:buFont typeface="+mj-lt"/>
              <a:buAutoNum type="arabicPeriod"/>
            </a:pPr>
            <a:r>
              <a:rPr lang="it-IT" dirty="0">
                <a:solidFill>
                  <a:schemeClr val="accent5">
                    <a:lumMod val="50000"/>
                  </a:schemeClr>
                </a:solidFill>
              </a:rPr>
              <a:t>Acquisizione di tutto (almeno CPU) nel 2023</a:t>
            </a:r>
          </a:p>
        </p:txBody>
      </p:sp>
      <p:sp>
        <p:nvSpPr>
          <p:cNvPr id="9" name="CasellaDiTesto 8">
            <a:extLst>
              <a:ext uri="{FF2B5EF4-FFF2-40B4-BE49-F238E27FC236}">
                <a16:creationId xmlns:a16="http://schemas.microsoft.com/office/drawing/2014/main" id="{D3BC71DD-399E-4700-B6D7-ADEEDD0BF968}"/>
              </a:ext>
            </a:extLst>
          </p:cNvPr>
          <p:cNvSpPr txBox="1"/>
          <p:nvPr/>
        </p:nvSpPr>
        <p:spPr>
          <a:xfrm>
            <a:off x="5215812" y="4454022"/>
            <a:ext cx="6315270" cy="1477328"/>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it-IT" dirty="0">
                <a:solidFill>
                  <a:schemeClr val="accent5">
                    <a:lumMod val="50000"/>
                  </a:schemeClr>
                </a:solidFill>
              </a:rPr>
              <a:t>Per le CPU andrebbe favorito il raffreddamento DLC che richiede una infrastruttura (rack) spesso </a:t>
            </a:r>
            <a:r>
              <a:rPr lang="it-IT" dirty="0" err="1">
                <a:solidFill>
                  <a:schemeClr val="accent5">
                    <a:lumMod val="50000"/>
                  </a:schemeClr>
                </a:solidFill>
              </a:rPr>
              <a:t>vendor</a:t>
            </a:r>
            <a:r>
              <a:rPr lang="it-IT" dirty="0">
                <a:solidFill>
                  <a:schemeClr val="accent5">
                    <a:lumMod val="50000"/>
                  </a:schemeClr>
                </a:solidFill>
              </a:rPr>
              <a:t> </a:t>
            </a:r>
            <a:r>
              <a:rPr lang="it-IT" dirty="0" err="1">
                <a:solidFill>
                  <a:schemeClr val="accent5">
                    <a:lumMod val="50000"/>
                  </a:schemeClr>
                </a:solidFill>
              </a:rPr>
              <a:t>dependent</a:t>
            </a:r>
            <a:r>
              <a:rPr lang="it-IT" dirty="0">
                <a:solidFill>
                  <a:schemeClr val="accent5">
                    <a:lumMod val="50000"/>
                  </a:schemeClr>
                </a:solidFill>
              </a:rPr>
              <a:t>. </a:t>
            </a:r>
          </a:p>
          <a:p>
            <a:pPr marL="285750" indent="-285750">
              <a:buFont typeface="Arial" panose="020B0604020202020204" pitchFamily="34" charset="0"/>
              <a:buChar char="•"/>
            </a:pPr>
            <a:r>
              <a:rPr lang="it-IT" dirty="0">
                <a:solidFill>
                  <a:schemeClr val="accent5">
                    <a:lumMod val="50000"/>
                  </a:schemeClr>
                </a:solidFill>
              </a:rPr>
              <a:t>Serve quindi raggiungere una massa critica di ordinazione.</a:t>
            </a:r>
          </a:p>
          <a:p>
            <a:pPr marL="285750" indent="-285750">
              <a:buFont typeface="Arial" panose="020B0604020202020204" pitchFamily="34" charset="0"/>
              <a:buChar char="•"/>
            </a:pPr>
            <a:r>
              <a:rPr lang="it-IT" dirty="0">
                <a:solidFill>
                  <a:schemeClr val="accent5">
                    <a:lumMod val="50000"/>
                  </a:schemeClr>
                </a:solidFill>
              </a:rPr>
              <a:t>Per questo motivo le soluzione 2. e 3. sono da favorire, al di la della convenienza economica dovuta al fattore di scala.  </a:t>
            </a:r>
          </a:p>
        </p:txBody>
      </p:sp>
    </p:spTree>
    <p:extLst>
      <p:ext uri="{BB962C8B-B14F-4D97-AF65-F5344CB8AC3E}">
        <p14:creationId xmlns:p14="http://schemas.microsoft.com/office/powerpoint/2010/main" val="120653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AFCC29-052E-40FE-AE8F-C44831ED9A3E}"/>
              </a:ext>
            </a:extLst>
          </p:cNvPr>
          <p:cNvSpPr>
            <a:spLocks noGrp="1"/>
          </p:cNvSpPr>
          <p:nvPr>
            <p:ph type="title"/>
          </p:nvPr>
        </p:nvSpPr>
        <p:spPr>
          <a:xfrm>
            <a:off x="466532" y="95638"/>
            <a:ext cx="9598802" cy="710640"/>
          </a:xfrm>
        </p:spPr>
        <p:txBody>
          <a:bodyPr/>
          <a:lstStyle/>
          <a:p>
            <a:r>
              <a:rPr lang="it-IT" dirty="0"/>
              <a:t>Validazione dei sistemi di calcolo</a:t>
            </a:r>
          </a:p>
        </p:txBody>
      </p:sp>
      <p:sp>
        <p:nvSpPr>
          <p:cNvPr id="3" name="Segnaposto data 2">
            <a:extLst>
              <a:ext uri="{FF2B5EF4-FFF2-40B4-BE49-F238E27FC236}">
                <a16:creationId xmlns:a16="http://schemas.microsoft.com/office/drawing/2014/main" id="{153C2932-6E8C-43D7-8B10-F4EE03494C95}"/>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E8521BB7-6BD9-4682-9019-3ECA8B9BCB02}"/>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B18F73F0-BA46-4266-8717-9177754C9CCF}"/>
              </a:ext>
            </a:extLst>
          </p:cNvPr>
          <p:cNvSpPr>
            <a:spLocks noGrp="1"/>
          </p:cNvSpPr>
          <p:nvPr>
            <p:ph type="sldNum" sz="quarter" idx="12"/>
          </p:nvPr>
        </p:nvSpPr>
        <p:spPr/>
        <p:txBody>
          <a:bodyPr/>
          <a:lstStyle/>
          <a:p>
            <a:fld id="{BE76263B-304F-4D55-BC86-FD7C343A1B56}" type="slidenum">
              <a:rPr lang="en-GB" smtClean="0"/>
              <a:pPr/>
              <a:t>23</a:t>
            </a:fld>
            <a:endParaRPr lang="en-GB"/>
          </a:p>
        </p:txBody>
      </p:sp>
      <p:sp>
        <p:nvSpPr>
          <p:cNvPr id="6" name="Segnaposto testo 5">
            <a:extLst>
              <a:ext uri="{FF2B5EF4-FFF2-40B4-BE49-F238E27FC236}">
                <a16:creationId xmlns:a16="http://schemas.microsoft.com/office/drawing/2014/main" id="{6F8CF4FB-9B1B-4187-9668-3E1F9F102EAA}"/>
              </a:ext>
            </a:extLst>
          </p:cNvPr>
          <p:cNvSpPr>
            <a:spLocks noGrp="1"/>
          </p:cNvSpPr>
          <p:nvPr>
            <p:ph type="body" sz="quarter" idx="13"/>
          </p:nvPr>
        </p:nvSpPr>
        <p:spPr>
          <a:xfrm>
            <a:off x="466532" y="1073260"/>
            <a:ext cx="10684292" cy="4993356"/>
          </a:xfrm>
        </p:spPr>
        <p:txBody>
          <a:bodyPr>
            <a:normAutofit fontScale="92500" lnSpcReduction="10000"/>
          </a:bodyPr>
          <a:lstStyle/>
          <a:p>
            <a:r>
              <a:rPr lang="it-IT" dirty="0"/>
              <a:t>Tutte le risorse di calcolo (CPU) e storage (dischi e tape) vengono acquisite tramite gara di appalto assegnata alla soluzione «economicamente più vantaggiosa». </a:t>
            </a:r>
          </a:p>
          <a:p>
            <a:r>
              <a:rPr lang="it-IT" dirty="0"/>
              <a:t>Nel capitolato di gara viene sempre incluso un test di prestazioni che verrà poi ripetuto in fase di collaudo del materiale acquisito. Se il test non passa il materiale viene rifiutato.</a:t>
            </a:r>
          </a:p>
          <a:p>
            <a:r>
              <a:rPr lang="it-IT" dirty="0"/>
              <a:t>Per le CPU il test è una misura della performance della CPU basata sul benchmark HS06, sviluppato dal «</a:t>
            </a:r>
            <a:r>
              <a:rPr lang="it-IT" dirty="0" err="1"/>
              <a:t>HEPiX</a:t>
            </a:r>
            <a:r>
              <a:rPr lang="it-IT" dirty="0"/>
              <a:t> Benchmarking Group». Deriva dalla suite  standard SPEC-CPU2006. E’ lo standard ufficiale usato da WLCG dal 2009.</a:t>
            </a:r>
          </a:p>
          <a:p>
            <a:r>
              <a:rPr lang="it-IT" dirty="0"/>
              <a:t>Per lo storage il test è  una misura di I/O del sistema ottenuto con comandi standard del sistema operativo con configurazioni definite nel capitolato di gara.</a:t>
            </a:r>
          </a:p>
        </p:txBody>
      </p:sp>
    </p:spTree>
    <p:extLst>
      <p:ext uri="{BB962C8B-B14F-4D97-AF65-F5344CB8AC3E}">
        <p14:creationId xmlns:p14="http://schemas.microsoft.com/office/powerpoint/2010/main" val="322432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ttangolo 74">
            <a:extLst>
              <a:ext uri="{FF2B5EF4-FFF2-40B4-BE49-F238E27FC236}">
                <a16:creationId xmlns:a16="http://schemas.microsoft.com/office/drawing/2014/main" id="{C847AE67-2239-46F2-AA0B-89E0972D7409}"/>
              </a:ext>
            </a:extLst>
          </p:cNvPr>
          <p:cNvSpPr/>
          <p:nvPr/>
        </p:nvSpPr>
        <p:spPr>
          <a:xfrm>
            <a:off x="2062065" y="1012248"/>
            <a:ext cx="8836090" cy="3466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2D628FF9-001F-4A80-812B-1BBB66B6F30A}"/>
              </a:ext>
            </a:extLst>
          </p:cNvPr>
          <p:cNvSpPr>
            <a:spLocks noGrp="1"/>
          </p:cNvSpPr>
          <p:nvPr>
            <p:ph type="title"/>
          </p:nvPr>
        </p:nvSpPr>
        <p:spPr/>
        <p:txBody>
          <a:bodyPr/>
          <a:lstStyle/>
          <a:p>
            <a:r>
              <a:rPr lang="it-IT" dirty="0"/>
              <a:t>Risorse umane</a:t>
            </a:r>
          </a:p>
        </p:txBody>
      </p:sp>
      <p:sp>
        <p:nvSpPr>
          <p:cNvPr id="3" name="Segnaposto data 2">
            <a:extLst>
              <a:ext uri="{FF2B5EF4-FFF2-40B4-BE49-F238E27FC236}">
                <a16:creationId xmlns:a16="http://schemas.microsoft.com/office/drawing/2014/main" id="{C82AC4F3-6DF8-4125-A035-FA988E899A1F}"/>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06033E06-C7DF-4C1F-B721-326CBEBE1C64}"/>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61AB6907-4320-4EC2-9631-C6BC15724DBB}"/>
              </a:ext>
            </a:extLst>
          </p:cNvPr>
          <p:cNvSpPr>
            <a:spLocks noGrp="1"/>
          </p:cNvSpPr>
          <p:nvPr>
            <p:ph type="sldNum" sz="quarter" idx="12"/>
          </p:nvPr>
        </p:nvSpPr>
        <p:spPr/>
        <p:txBody>
          <a:bodyPr/>
          <a:lstStyle/>
          <a:p>
            <a:fld id="{BE76263B-304F-4D55-BC86-FD7C343A1B56}" type="slidenum">
              <a:rPr lang="en-GB" smtClean="0"/>
              <a:pPr/>
              <a:t>24</a:t>
            </a:fld>
            <a:endParaRPr lang="en-GB"/>
          </a:p>
        </p:txBody>
      </p:sp>
      <p:pic>
        <p:nvPicPr>
          <p:cNvPr id="63" name="Immagine 62">
            <a:extLst>
              <a:ext uri="{FF2B5EF4-FFF2-40B4-BE49-F238E27FC236}">
                <a16:creationId xmlns:a16="http://schemas.microsoft.com/office/drawing/2014/main" id="{7D39B282-6B75-4538-8E40-35DDA9FAAECD}"/>
              </a:ext>
            </a:extLst>
          </p:cNvPr>
          <p:cNvPicPr>
            <a:picLocks noChangeAspect="1"/>
          </p:cNvPicPr>
          <p:nvPr/>
        </p:nvPicPr>
        <p:blipFill>
          <a:blip r:embed="rId2"/>
          <a:stretch>
            <a:fillRect/>
          </a:stretch>
        </p:blipFill>
        <p:spPr>
          <a:xfrm>
            <a:off x="774419" y="3534486"/>
            <a:ext cx="6054223" cy="2782338"/>
          </a:xfrm>
          <a:prstGeom prst="rect">
            <a:avLst/>
          </a:prstGeom>
          <a:solidFill>
            <a:schemeClr val="bg1">
              <a:lumMod val="75000"/>
            </a:schemeClr>
          </a:solidFill>
        </p:spPr>
      </p:pic>
      <p:grpSp>
        <p:nvGrpSpPr>
          <p:cNvPr id="68" name="Gruppo 67">
            <a:extLst>
              <a:ext uri="{FF2B5EF4-FFF2-40B4-BE49-F238E27FC236}">
                <a16:creationId xmlns:a16="http://schemas.microsoft.com/office/drawing/2014/main" id="{A098FE3A-AE36-4520-BFE4-015F0B56672D}"/>
              </a:ext>
            </a:extLst>
          </p:cNvPr>
          <p:cNvGrpSpPr/>
          <p:nvPr/>
        </p:nvGrpSpPr>
        <p:grpSpPr>
          <a:xfrm>
            <a:off x="2168268" y="1111143"/>
            <a:ext cx="8464454" cy="3213663"/>
            <a:chOff x="344245" y="1226510"/>
            <a:chExt cx="11424621" cy="4337536"/>
          </a:xfrm>
        </p:grpSpPr>
        <p:grpSp>
          <p:nvGrpSpPr>
            <p:cNvPr id="69" name="Gruppo 68">
              <a:extLst>
                <a:ext uri="{FF2B5EF4-FFF2-40B4-BE49-F238E27FC236}">
                  <a16:creationId xmlns:a16="http://schemas.microsoft.com/office/drawing/2014/main" id="{F8501E13-232C-4AEE-9CEA-88C2C75782C3}"/>
                </a:ext>
              </a:extLst>
            </p:cNvPr>
            <p:cNvGrpSpPr/>
            <p:nvPr/>
          </p:nvGrpSpPr>
          <p:grpSpPr>
            <a:xfrm>
              <a:off x="344245" y="1226510"/>
              <a:ext cx="11424621" cy="4337536"/>
              <a:chOff x="344245" y="1226510"/>
              <a:chExt cx="11424621" cy="4337536"/>
            </a:xfrm>
          </p:grpSpPr>
          <p:pic>
            <p:nvPicPr>
              <p:cNvPr id="71" name="Immagine 70">
                <a:extLst>
                  <a:ext uri="{FF2B5EF4-FFF2-40B4-BE49-F238E27FC236}">
                    <a16:creationId xmlns:a16="http://schemas.microsoft.com/office/drawing/2014/main" id="{7815F091-9E0C-454C-9187-295162F17BC7}"/>
                  </a:ext>
                </a:extLst>
              </p:cNvPr>
              <p:cNvPicPr>
                <a:picLocks noChangeAspect="1"/>
              </p:cNvPicPr>
              <p:nvPr/>
            </p:nvPicPr>
            <p:blipFill>
              <a:blip r:embed="rId3"/>
              <a:stretch>
                <a:fillRect/>
              </a:stretch>
            </p:blipFill>
            <p:spPr>
              <a:xfrm>
                <a:off x="344245" y="1226510"/>
                <a:ext cx="7372278" cy="3042515"/>
              </a:xfrm>
              <a:prstGeom prst="rect">
                <a:avLst/>
              </a:prstGeom>
              <a:solidFill>
                <a:schemeClr val="accent6">
                  <a:lumMod val="20000"/>
                  <a:lumOff val="80000"/>
                </a:schemeClr>
              </a:solidFill>
            </p:spPr>
          </p:pic>
          <p:sp>
            <p:nvSpPr>
              <p:cNvPr id="72" name="Rettangolo 71">
                <a:extLst>
                  <a:ext uri="{FF2B5EF4-FFF2-40B4-BE49-F238E27FC236}">
                    <a16:creationId xmlns:a16="http://schemas.microsoft.com/office/drawing/2014/main" id="{AFF3764F-FCAD-47CA-8CBF-1789BE604C94}"/>
                  </a:ext>
                </a:extLst>
              </p:cNvPr>
              <p:cNvSpPr/>
              <p:nvPr/>
            </p:nvSpPr>
            <p:spPr>
              <a:xfrm>
                <a:off x="8414795" y="2137940"/>
                <a:ext cx="3354071" cy="3426106"/>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ttangolo 72">
                <a:extLst>
                  <a:ext uri="{FF2B5EF4-FFF2-40B4-BE49-F238E27FC236}">
                    <a16:creationId xmlns:a16="http://schemas.microsoft.com/office/drawing/2014/main" id="{7EEC8C1E-7C8C-4345-BEF2-1EEEABE20E85}"/>
                  </a:ext>
                </a:extLst>
              </p:cNvPr>
              <p:cNvSpPr/>
              <p:nvPr/>
            </p:nvSpPr>
            <p:spPr>
              <a:xfrm>
                <a:off x="2735575" y="1881053"/>
                <a:ext cx="1365812" cy="5324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Connettore diritto 73">
                <a:extLst>
                  <a:ext uri="{FF2B5EF4-FFF2-40B4-BE49-F238E27FC236}">
                    <a16:creationId xmlns:a16="http://schemas.microsoft.com/office/drawing/2014/main" id="{79B3E4DE-FE3A-4296-B65E-40DADCA47D35}"/>
                  </a:ext>
                </a:extLst>
              </p:cNvPr>
              <p:cNvCxnSpPr>
                <a:cxnSpLocks/>
              </p:cNvCxnSpPr>
              <p:nvPr/>
            </p:nvCxnSpPr>
            <p:spPr>
              <a:xfrm>
                <a:off x="4038600" y="2152891"/>
                <a:ext cx="5195855" cy="5948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70" name="Immagine 69">
              <a:extLst>
                <a:ext uri="{FF2B5EF4-FFF2-40B4-BE49-F238E27FC236}">
                  <a16:creationId xmlns:a16="http://schemas.microsoft.com/office/drawing/2014/main" id="{6F9ABAC4-AB3A-40FA-B0F4-C042F518D516}"/>
                </a:ext>
              </a:extLst>
            </p:cNvPr>
            <p:cNvPicPr>
              <a:picLocks noChangeAspect="1"/>
            </p:cNvPicPr>
            <p:nvPr/>
          </p:nvPicPr>
          <p:blipFill>
            <a:blip r:embed="rId4"/>
            <a:stretch>
              <a:fillRect/>
            </a:stretch>
          </p:blipFill>
          <p:spPr>
            <a:xfrm>
              <a:off x="8865348" y="2295538"/>
              <a:ext cx="2903518" cy="3268508"/>
            </a:xfrm>
            <a:prstGeom prst="rect">
              <a:avLst/>
            </a:prstGeom>
          </p:spPr>
        </p:pic>
      </p:grpSp>
      <p:sp>
        <p:nvSpPr>
          <p:cNvPr id="76" name="CasellaDiTesto 75">
            <a:extLst>
              <a:ext uri="{FF2B5EF4-FFF2-40B4-BE49-F238E27FC236}">
                <a16:creationId xmlns:a16="http://schemas.microsoft.com/office/drawing/2014/main" id="{0B829471-27BA-4553-A07A-95B452EEB2C7}"/>
              </a:ext>
            </a:extLst>
          </p:cNvPr>
          <p:cNvSpPr txBox="1"/>
          <p:nvPr/>
        </p:nvSpPr>
        <p:spPr>
          <a:xfrm>
            <a:off x="7667179" y="1131718"/>
            <a:ext cx="3433666" cy="369332"/>
          </a:xfrm>
          <a:prstGeom prst="rect">
            <a:avLst/>
          </a:prstGeom>
          <a:noFill/>
        </p:spPr>
        <p:txBody>
          <a:bodyPr wrap="square" rtlCol="0">
            <a:spAutoFit/>
          </a:bodyPr>
          <a:lstStyle/>
          <a:p>
            <a:r>
              <a:rPr lang="it-IT" dirty="0">
                <a:solidFill>
                  <a:schemeClr val="bg1"/>
                </a:solidFill>
              </a:rPr>
              <a:t>Organigramma di CNAF </a:t>
            </a:r>
            <a:r>
              <a:rPr lang="it-IT" dirty="0" err="1">
                <a:solidFill>
                  <a:schemeClr val="bg1"/>
                </a:solidFill>
              </a:rPr>
              <a:t>Reloaded</a:t>
            </a:r>
            <a:endParaRPr lang="it-IT" dirty="0">
              <a:solidFill>
                <a:schemeClr val="bg1"/>
              </a:solidFill>
            </a:endParaRPr>
          </a:p>
        </p:txBody>
      </p:sp>
      <p:sp>
        <p:nvSpPr>
          <p:cNvPr id="77" name="CasellaDiTesto 76">
            <a:extLst>
              <a:ext uri="{FF2B5EF4-FFF2-40B4-BE49-F238E27FC236}">
                <a16:creationId xmlns:a16="http://schemas.microsoft.com/office/drawing/2014/main" id="{535EDBF1-F726-4370-A9E2-EEE18529A848}"/>
              </a:ext>
            </a:extLst>
          </p:cNvPr>
          <p:cNvSpPr txBox="1"/>
          <p:nvPr/>
        </p:nvSpPr>
        <p:spPr>
          <a:xfrm>
            <a:off x="5321321" y="3633968"/>
            <a:ext cx="3433666" cy="646331"/>
          </a:xfrm>
          <a:prstGeom prst="rect">
            <a:avLst/>
          </a:prstGeom>
          <a:noFill/>
        </p:spPr>
        <p:txBody>
          <a:bodyPr wrap="square" rtlCol="0">
            <a:spAutoFit/>
          </a:bodyPr>
          <a:lstStyle/>
          <a:p>
            <a:r>
              <a:rPr lang="it-IT" dirty="0">
                <a:solidFill>
                  <a:schemeClr val="bg1"/>
                </a:solidFill>
              </a:rPr>
              <a:t>Organigramma</a:t>
            </a:r>
          </a:p>
          <a:p>
            <a:r>
              <a:rPr lang="it-IT" dirty="0">
                <a:solidFill>
                  <a:schemeClr val="bg1"/>
                </a:solidFill>
              </a:rPr>
              <a:t>del CNAF</a:t>
            </a:r>
          </a:p>
        </p:txBody>
      </p:sp>
    </p:spTree>
    <p:extLst>
      <p:ext uri="{BB962C8B-B14F-4D97-AF65-F5344CB8AC3E}">
        <p14:creationId xmlns:p14="http://schemas.microsoft.com/office/powerpoint/2010/main" val="361825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21742D-EEB7-460C-9A76-2EDAF414A719}"/>
              </a:ext>
            </a:extLst>
          </p:cNvPr>
          <p:cNvSpPr>
            <a:spLocks noGrp="1"/>
          </p:cNvSpPr>
          <p:nvPr>
            <p:ph type="title"/>
          </p:nvPr>
        </p:nvSpPr>
        <p:spPr/>
        <p:txBody>
          <a:bodyPr/>
          <a:lstStyle/>
          <a:p>
            <a:r>
              <a:rPr lang="it-IT" dirty="0"/>
              <a:t>Risorse umane </a:t>
            </a:r>
          </a:p>
        </p:txBody>
      </p:sp>
      <p:sp>
        <p:nvSpPr>
          <p:cNvPr id="3" name="Segnaposto data 2">
            <a:extLst>
              <a:ext uri="{FF2B5EF4-FFF2-40B4-BE49-F238E27FC236}">
                <a16:creationId xmlns:a16="http://schemas.microsoft.com/office/drawing/2014/main" id="{F1070429-CB6C-4BD3-A41E-8DC613928C47}"/>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37F40897-8C87-4823-AC80-B87E76598F74}"/>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44D3B8DF-9D46-48AD-8BFA-00E794EBEB10}"/>
              </a:ext>
            </a:extLst>
          </p:cNvPr>
          <p:cNvSpPr>
            <a:spLocks noGrp="1"/>
          </p:cNvSpPr>
          <p:nvPr>
            <p:ph type="sldNum" sz="quarter" idx="12"/>
          </p:nvPr>
        </p:nvSpPr>
        <p:spPr/>
        <p:txBody>
          <a:bodyPr/>
          <a:lstStyle/>
          <a:p>
            <a:fld id="{BE76263B-304F-4D55-BC86-FD7C343A1B56}" type="slidenum">
              <a:rPr lang="en-GB" smtClean="0"/>
              <a:pPr/>
              <a:t>25</a:t>
            </a:fld>
            <a:endParaRPr lang="en-GB"/>
          </a:p>
        </p:txBody>
      </p:sp>
      <p:pic>
        <p:nvPicPr>
          <p:cNvPr id="7" name="Immagine 6">
            <a:extLst>
              <a:ext uri="{FF2B5EF4-FFF2-40B4-BE49-F238E27FC236}">
                <a16:creationId xmlns:a16="http://schemas.microsoft.com/office/drawing/2014/main" id="{FB783A44-F6EA-4D71-9E06-2512675E5AA6}"/>
              </a:ext>
            </a:extLst>
          </p:cNvPr>
          <p:cNvPicPr>
            <a:picLocks noChangeAspect="1"/>
          </p:cNvPicPr>
          <p:nvPr/>
        </p:nvPicPr>
        <p:blipFill>
          <a:blip r:embed="rId2"/>
          <a:stretch>
            <a:fillRect/>
          </a:stretch>
        </p:blipFill>
        <p:spPr>
          <a:xfrm>
            <a:off x="6417248" y="1221217"/>
            <a:ext cx="3006670" cy="4913792"/>
          </a:xfrm>
          <a:prstGeom prst="rect">
            <a:avLst/>
          </a:prstGeom>
        </p:spPr>
      </p:pic>
      <p:sp>
        <p:nvSpPr>
          <p:cNvPr id="8" name="CasellaDiTesto 7">
            <a:extLst>
              <a:ext uri="{FF2B5EF4-FFF2-40B4-BE49-F238E27FC236}">
                <a16:creationId xmlns:a16="http://schemas.microsoft.com/office/drawing/2014/main" id="{0F7CBB12-B239-4D5A-B98D-F11BF93CA472}"/>
              </a:ext>
            </a:extLst>
          </p:cNvPr>
          <p:cNvSpPr txBox="1"/>
          <p:nvPr/>
        </p:nvSpPr>
        <p:spPr>
          <a:xfrm>
            <a:off x="2109651" y="1221217"/>
            <a:ext cx="3857897" cy="830997"/>
          </a:xfrm>
          <a:prstGeom prst="rect">
            <a:avLst/>
          </a:prstGeom>
          <a:solidFill>
            <a:srgbClr val="F1F8EC"/>
          </a:solidFill>
          <a:effectLst>
            <a:outerShdw blurRad="50800" dist="38100" dir="2700000" algn="tl" rotWithShape="0">
              <a:prstClr val="black">
                <a:alpha val="40000"/>
              </a:prstClr>
            </a:outerShdw>
          </a:effectLst>
        </p:spPr>
        <p:txBody>
          <a:bodyPr wrap="square" rtlCol="0">
            <a:spAutoFit/>
          </a:bodyPr>
          <a:lstStyle/>
          <a:p>
            <a:r>
              <a:rPr lang="it-IT" sz="1600" dirty="0">
                <a:effectLst/>
                <a:latin typeface="Avenir Book"/>
                <a:ea typeface="MS Mincho" panose="02020609040205080304" pitchFamily="49" charset="-128"/>
                <a:cs typeface="Times New Roman" panose="02020603050405020304" pitchFamily="18" charset="0"/>
              </a:rPr>
              <a:t>La tabella mostra solo i PM dello staff del CNAF. Alcune task richiedono un contributo o una consulenza esterna</a:t>
            </a:r>
          </a:p>
        </p:txBody>
      </p:sp>
      <p:pic>
        <p:nvPicPr>
          <p:cNvPr id="10" name="Immagine 9">
            <a:extLst>
              <a:ext uri="{FF2B5EF4-FFF2-40B4-BE49-F238E27FC236}">
                <a16:creationId xmlns:a16="http://schemas.microsoft.com/office/drawing/2014/main" id="{B1E1C265-CF1E-4DE2-9CD0-95EA9FCE8C77}"/>
              </a:ext>
            </a:extLst>
          </p:cNvPr>
          <p:cNvPicPr>
            <a:picLocks noChangeAspect="1"/>
          </p:cNvPicPr>
          <p:nvPr/>
        </p:nvPicPr>
        <p:blipFill>
          <a:blip r:embed="rId3"/>
          <a:stretch>
            <a:fillRect/>
          </a:stretch>
        </p:blipFill>
        <p:spPr>
          <a:xfrm>
            <a:off x="422903" y="2636422"/>
            <a:ext cx="5673097" cy="2391871"/>
          </a:xfrm>
          <a:prstGeom prst="rect">
            <a:avLst/>
          </a:prstGeom>
        </p:spPr>
      </p:pic>
    </p:spTree>
    <p:extLst>
      <p:ext uri="{BB962C8B-B14F-4D97-AF65-F5344CB8AC3E}">
        <p14:creationId xmlns:p14="http://schemas.microsoft.com/office/powerpoint/2010/main" val="233379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D7CC1C-FB7B-4C61-A098-9626EE158CE7}"/>
              </a:ext>
            </a:extLst>
          </p:cNvPr>
          <p:cNvSpPr>
            <a:spLocks noGrp="1"/>
          </p:cNvSpPr>
          <p:nvPr>
            <p:ph type="title"/>
          </p:nvPr>
        </p:nvSpPr>
        <p:spPr/>
        <p:txBody>
          <a:bodyPr/>
          <a:lstStyle/>
          <a:p>
            <a:r>
              <a:rPr lang="it-IT" dirty="0"/>
              <a:t>Agenda</a:t>
            </a:r>
          </a:p>
        </p:txBody>
      </p:sp>
      <p:sp>
        <p:nvSpPr>
          <p:cNvPr id="3" name="Segnaposto data 2">
            <a:extLst>
              <a:ext uri="{FF2B5EF4-FFF2-40B4-BE49-F238E27FC236}">
                <a16:creationId xmlns:a16="http://schemas.microsoft.com/office/drawing/2014/main" id="{1DF5A89F-D930-4381-B64B-C3888F872262}"/>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EBCF25FF-B436-4967-BD7B-81685DE2EC2C}"/>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456F3FAC-B3E5-4F5F-AF85-FA6FC94C272B}"/>
              </a:ext>
            </a:extLst>
          </p:cNvPr>
          <p:cNvSpPr>
            <a:spLocks noGrp="1"/>
          </p:cNvSpPr>
          <p:nvPr>
            <p:ph type="sldNum" sz="quarter" idx="12"/>
          </p:nvPr>
        </p:nvSpPr>
        <p:spPr/>
        <p:txBody>
          <a:bodyPr/>
          <a:lstStyle/>
          <a:p>
            <a:fld id="{BE76263B-304F-4D55-BC86-FD7C343A1B56}" type="slidenum">
              <a:rPr lang="en-GB" smtClean="0"/>
              <a:pPr/>
              <a:t>3</a:t>
            </a:fld>
            <a:endParaRPr lang="en-GB"/>
          </a:p>
        </p:txBody>
      </p:sp>
      <p:sp>
        <p:nvSpPr>
          <p:cNvPr id="6" name="Segnaposto testo 5">
            <a:extLst>
              <a:ext uri="{FF2B5EF4-FFF2-40B4-BE49-F238E27FC236}">
                <a16:creationId xmlns:a16="http://schemas.microsoft.com/office/drawing/2014/main" id="{53A4B4AD-AF1A-42F0-AC9A-A507F5069D28}"/>
              </a:ext>
            </a:extLst>
          </p:cNvPr>
          <p:cNvSpPr>
            <a:spLocks noGrp="1"/>
          </p:cNvSpPr>
          <p:nvPr>
            <p:ph type="body" sz="quarter" idx="13"/>
          </p:nvPr>
        </p:nvSpPr>
        <p:spPr>
          <a:xfrm>
            <a:off x="584141" y="932322"/>
            <a:ext cx="11340382" cy="4993356"/>
          </a:xfrm>
        </p:spPr>
        <p:txBody>
          <a:bodyPr>
            <a:noAutofit/>
          </a:bodyPr>
          <a:lstStyle/>
          <a:p>
            <a:pPr>
              <a:lnSpc>
                <a:spcPct val="107000"/>
              </a:lnSpc>
            </a:pPr>
            <a:r>
              <a:rPr lang="it-IT" sz="2400" dirty="0">
                <a:effectLst/>
                <a:latin typeface="Calibri" panose="020F0502020204030204" pitchFamily="34" charset="0"/>
                <a:ea typeface="Calibri" panose="020F0502020204030204" pitchFamily="34" charset="0"/>
                <a:cs typeface="Times New Roman" panose="02020603050405020304" pitchFamily="18" charset="0"/>
              </a:rPr>
              <a:t>Il piano del progetto</a:t>
            </a:r>
          </a:p>
          <a:p>
            <a:pPr lvl="1">
              <a:lnSpc>
                <a:spcPct val="107000"/>
              </a:lnSpc>
            </a:pPr>
            <a:r>
              <a:rPr lang="it-IT" sz="1600" dirty="0">
                <a:latin typeface="Calibri" panose="020F0502020204030204" pitchFamily="34" charset="0"/>
                <a:ea typeface="Calibri" panose="020F0502020204030204" pitchFamily="34" charset="0"/>
                <a:cs typeface="Times New Roman" panose="02020603050405020304" pitchFamily="18" charset="0"/>
              </a:rPr>
              <a:t>Stakeholders, macro requisiti e obiettivi del progetto</a:t>
            </a:r>
          </a:p>
          <a:p>
            <a:pPr lvl="1">
              <a:lnSpc>
                <a:spcPct val="107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i requisiti principali dell’utenza scientifica per i prossimi 5 anni (fase 1 del progetto) e per i prossimi 10 anni (fase 2 del progetto)</a:t>
            </a:r>
          </a:p>
          <a:p>
            <a:pPr lvl="1">
              <a:lnSpc>
                <a:spcPct val="107000"/>
              </a:lnSpc>
            </a:pPr>
            <a:r>
              <a:rPr lang="it-IT" sz="1600" dirty="0">
                <a:latin typeface="Calibri" panose="020F0502020204030204" pitchFamily="34" charset="0"/>
                <a:ea typeface="Calibri" panose="020F0502020204030204" pitchFamily="34" charset="0"/>
                <a:cs typeface="Times New Roman" panose="02020603050405020304" pitchFamily="18" charset="0"/>
              </a:rPr>
              <a:t>I requisiti principali degli stakeholders «esterni»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i requisiti tecnici che ne conseguono e  che hanno definito  l’infrastruttura tecnica degli  impianti di potenza, di raffreddamento e della rete di connessione interna (LAN) ed esterna (WAN). </a:t>
            </a:r>
          </a:p>
          <a:p>
            <a:pPr lvl="1">
              <a:lnSpc>
                <a:spcPct val="107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Le grandi linee  progetto esecutivo di adeguamento del sito del Tecnopolo e degli impianti tecnologici, la timeline e lo stato dei lavori.</a:t>
            </a:r>
          </a:p>
          <a:p>
            <a:pPr>
              <a:lnSpc>
                <a:spcPct val="107000"/>
              </a:lnSpc>
            </a:pPr>
            <a:r>
              <a:rPr lang="it-IT" sz="2400" dirty="0">
                <a:latin typeface="Calibri" panose="020F0502020204030204" pitchFamily="34" charset="0"/>
                <a:ea typeface="Calibri" panose="020F0502020204030204" pitchFamily="34" charset="0"/>
                <a:cs typeface="Times New Roman" panose="02020603050405020304" pitchFamily="18" charset="0"/>
              </a:rPr>
              <a:t>L’organizzazione del progetto</a:t>
            </a:r>
          </a:p>
          <a:p>
            <a:pPr>
              <a:lnSpc>
                <a:spcPct val="107000"/>
              </a:lnSpc>
            </a:pPr>
            <a:r>
              <a:rPr lang="it-IT" sz="2400" dirty="0">
                <a:effectLst/>
                <a:latin typeface="Calibri" panose="020F0502020204030204" pitchFamily="34" charset="0"/>
                <a:ea typeface="Calibri" panose="020F0502020204030204" pitchFamily="34" charset="0"/>
                <a:cs typeface="Times New Roman" panose="02020603050405020304" pitchFamily="18" charset="0"/>
              </a:rPr>
              <a:t>Le risorse (manodopera e budget)</a:t>
            </a:r>
          </a:p>
          <a:p>
            <a:pPr lvl="1">
              <a:lnSpc>
                <a:spcPct val="107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Gli FTE necessari ad ogni WP e confronto con le risorse umane disponibili.</a:t>
            </a:r>
          </a:p>
          <a:p>
            <a:pPr lvl="1">
              <a:lnSpc>
                <a:spcPct val="107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il piano finanziario dettagliato relativo all’adeguamento del sito della fase 1, incluso gli impianti secondari, e un piano più approssimato per la fase 2.</a:t>
            </a:r>
          </a:p>
          <a:p>
            <a:pPr lvl="1">
              <a:lnSpc>
                <a:spcPct val="107000"/>
              </a:lnSpc>
            </a:pPr>
            <a:r>
              <a:rPr lang="it-IT" sz="1600" dirty="0">
                <a:effectLst/>
                <a:latin typeface="Calibri" panose="020F0502020204030204" pitchFamily="34" charset="0"/>
                <a:ea typeface="Calibri" panose="020F0502020204030204" pitchFamily="34" charset="0"/>
                <a:cs typeface="Times New Roman" panose="02020603050405020304" pitchFamily="18" charset="0"/>
              </a:rPr>
              <a:t>il costo stimato delle risorse di calcolo e storage relative al primo anno di produzione (2023)</a:t>
            </a:r>
          </a:p>
          <a:p>
            <a:endParaRPr lang="en-US" sz="2000" dirty="0"/>
          </a:p>
          <a:p>
            <a:endParaRPr lang="en-US" sz="2000" dirty="0"/>
          </a:p>
          <a:p>
            <a:endParaRPr lang="en-US" sz="2000" dirty="0"/>
          </a:p>
          <a:p>
            <a:endParaRPr lang="en-US" sz="2000" dirty="0"/>
          </a:p>
          <a:p>
            <a:endParaRPr lang="en-US" sz="2000" dirty="0"/>
          </a:p>
          <a:p>
            <a:endParaRPr lang="en-US" sz="2000" dirty="0"/>
          </a:p>
          <a:p>
            <a:endParaRPr lang="it-IT" sz="2000" dirty="0"/>
          </a:p>
        </p:txBody>
      </p:sp>
    </p:spTree>
    <p:extLst>
      <p:ext uri="{BB962C8B-B14F-4D97-AF65-F5344CB8AC3E}">
        <p14:creationId xmlns:p14="http://schemas.microsoft.com/office/powerpoint/2010/main" val="129448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3F9C7-6CC1-4398-86CE-844E5D1588FA}"/>
              </a:ext>
            </a:extLst>
          </p:cNvPr>
          <p:cNvSpPr>
            <a:spLocks noGrp="1"/>
          </p:cNvSpPr>
          <p:nvPr>
            <p:ph type="title"/>
          </p:nvPr>
        </p:nvSpPr>
        <p:spPr>
          <a:xfrm>
            <a:off x="212435" y="132582"/>
            <a:ext cx="11556431" cy="710640"/>
          </a:xfrm>
        </p:spPr>
        <p:txBody>
          <a:bodyPr>
            <a:normAutofit/>
          </a:bodyPr>
          <a:lstStyle/>
          <a:p>
            <a:r>
              <a:rPr lang="it-IT" sz="3600" dirty="0"/>
              <a:t>Il data center INFN-CINECA al Tecnopolo di Bologna</a:t>
            </a:r>
          </a:p>
        </p:txBody>
      </p:sp>
      <p:sp>
        <p:nvSpPr>
          <p:cNvPr id="3" name="Segnaposto data 2">
            <a:extLst>
              <a:ext uri="{FF2B5EF4-FFF2-40B4-BE49-F238E27FC236}">
                <a16:creationId xmlns:a16="http://schemas.microsoft.com/office/drawing/2014/main" id="{39878E95-E3A0-426B-9682-D3DD69C1582E}"/>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60B73F82-12C7-4172-8A6F-D3FC704E2454}"/>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B540CD26-FD61-42BC-8C63-3B307620DBF2}"/>
              </a:ext>
            </a:extLst>
          </p:cNvPr>
          <p:cNvSpPr>
            <a:spLocks noGrp="1"/>
          </p:cNvSpPr>
          <p:nvPr>
            <p:ph type="sldNum" sz="quarter" idx="12"/>
          </p:nvPr>
        </p:nvSpPr>
        <p:spPr/>
        <p:txBody>
          <a:bodyPr/>
          <a:lstStyle/>
          <a:p>
            <a:fld id="{BE76263B-304F-4D55-BC86-FD7C343A1B56}" type="slidenum">
              <a:rPr lang="en-GB" smtClean="0"/>
              <a:pPr/>
              <a:t>4</a:t>
            </a:fld>
            <a:endParaRPr lang="en-GB"/>
          </a:p>
        </p:txBody>
      </p:sp>
      <p:sp>
        <p:nvSpPr>
          <p:cNvPr id="6" name="Segnaposto testo 5">
            <a:extLst>
              <a:ext uri="{FF2B5EF4-FFF2-40B4-BE49-F238E27FC236}">
                <a16:creationId xmlns:a16="http://schemas.microsoft.com/office/drawing/2014/main" id="{959687A1-CDFC-464C-9AD8-C8094E0B131C}"/>
              </a:ext>
            </a:extLst>
          </p:cNvPr>
          <p:cNvSpPr>
            <a:spLocks noGrp="1"/>
          </p:cNvSpPr>
          <p:nvPr>
            <p:ph type="body" sz="quarter" idx="13"/>
          </p:nvPr>
        </p:nvSpPr>
        <p:spPr>
          <a:xfrm>
            <a:off x="4583379" y="1454411"/>
            <a:ext cx="7573040" cy="4797293"/>
          </a:xfrm>
          <a:solidFill>
            <a:srgbClr val="F1F8EC"/>
          </a:solidFill>
          <a:effectLst>
            <a:outerShdw blurRad="50800" dist="38100" dir="2700000" algn="tl" rotWithShape="0">
              <a:prstClr val="black">
                <a:alpha val="40000"/>
              </a:prstClr>
            </a:outerShdw>
          </a:effectLst>
        </p:spPr>
        <p:txBody>
          <a:bodyPr>
            <a:normAutofit/>
          </a:bodyPr>
          <a:lstStyle/>
          <a:p>
            <a:r>
              <a:rPr lang="en-US" dirty="0"/>
              <a:t>INFN e CINECA </a:t>
            </a:r>
            <a:r>
              <a:rPr lang="en-US" dirty="0" err="1"/>
              <a:t>costruiscono</a:t>
            </a:r>
            <a:r>
              <a:rPr lang="en-US" dirty="0"/>
              <a:t> un nuovo data center per</a:t>
            </a:r>
          </a:p>
          <a:p>
            <a:pPr lvl="1"/>
            <a:r>
              <a:rPr lang="en-US" dirty="0" err="1"/>
              <a:t>installare</a:t>
            </a:r>
            <a:r>
              <a:rPr lang="en-US" dirty="0"/>
              <a:t> Leonardo, la </a:t>
            </a:r>
            <a:r>
              <a:rPr lang="en-US" dirty="0" err="1"/>
              <a:t>macchina</a:t>
            </a:r>
            <a:r>
              <a:rPr lang="en-US" dirty="0"/>
              <a:t> pre-</a:t>
            </a:r>
            <a:r>
              <a:rPr lang="en-US" dirty="0" err="1"/>
              <a:t>exascale</a:t>
            </a:r>
            <a:r>
              <a:rPr lang="en-US" dirty="0"/>
              <a:t> del CINECA </a:t>
            </a:r>
          </a:p>
          <a:p>
            <a:pPr lvl="1"/>
            <a:r>
              <a:rPr lang="en-US" dirty="0" err="1"/>
              <a:t>Installare</a:t>
            </a:r>
            <a:r>
              <a:rPr lang="en-US" dirty="0"/>
              <a:t> il Tier 1 di INFN-CNAF</a:t>
            </a:r>
          </a:p>
          <a:p>
            <a:r>
              <a:rPr lang="en-US" dirty="0"/>
              <a:t>Il data center ha due separate data hall </a:t>
            </a:r>
            <a:r>
              <a:rPr lang="en-US" dirty="0" err="1"/>
              <a:t>che</a:t>
            </a:r>
            <a:r>
              <a:rPr lang="en-US" dirty="0"/>
              <a:t> </a:t>
            </a:r>
            <a:r>
              <a:rPr lang="en-US" dirty="0" err="1"/>
              <a:t>condividono</a:t>
            </a:r>
            <a:r>
              <a:rPr lang="en-US" dirty="0"/>
              <a:t>:</a:t>
            </a:r>
          </a:p>
          <a:p>
            <a:pPr lvl="1"/>
            <a:r>
              <a:rPr lang="en-US" dirty="0"/>
              <a:t>le </a:t>
            </a:r>
            <a:r>
              <a:rPr lang="en-US" dirty="0" err="1"/>
              <a:t>infrastrutture</a:t>
            </a:r>
            <a:r>
              <a:rPr lang="en-US" dirty="0"/>
              <a:t> </a:t>
            </a:r>
            <a:r>
              <a:rPr lang="en-US" dirty="0" err="1"/>
              <a:t>tecniche</a:t>
            </a:r>
            <a:r>
              <a:rPr lang="en-US" dirty="0"/>
              <a:t> (freddo e </a:t>
            </a:r>
            <a:r>
              <a:rPr lang="en-US" dirty="0" err="1"/>
              <a:t>potenza</a:t>
            </a:r>
            <a:r>
              <a:rPr lang="en-US" dirty="0"/>
              <a:t>)</a:t>
            </a:r>
          </a:p>
          <a:p>
            <a:pPr lvl="1"/>
            <a:r>
              <a:rPr lang="en-US" dirty="0" err="1"/>
              <a:t>Sicurezza</a:t>
            </a:r>
            <a:r>
              <a:rPr lang="en-US" dirty="0"/>
              <a:t> e </a:t>
            </a:r>
            <a:r>
              <a:rPr lang="en-US" dirty="0" err="1"/>
              <a:t>servizi</a:t>
            </a:r>
            <a:r>
              <a:rPr lang="en-US" dirty="0"/>
              <a:t> di </a:t>
            </a:r>
            <a:r>
              <a:rPr lang="en-US" dirty="0" err="1"/>
              <a:t>sorveglianza</a:t>
            </a:r>
            <a:endParaRPr lang="en-US" dirty="0"/>
          </a:p>
          <a:p>
            <a:r>
              <a:rPr lang="en-US" dirty="0"/>
              <a:t>Leonardo </a:t>
            </a:r>
            <a:r>
              <a:rPr lang="en-US" dirty="0" err="1"/>
              <a:t>fornirà</a:t>
            </a:r>
            <a:r>
              <a:rPr lang="en-US" dirty="0"/>
              <a:t> una </a:t>
            </a:r>
            <a:r>
              <a:rPr lang="en-US" dirty="0" err="1"/>
              <a:t>parte</a:t>
            </a:r>
            <a:r>
              <a:rPr lang="en-US" dirty="0"/>
              <a:t> </a:t>
            </a:r>
            <a:r>
              <a:rPr lang="en-US" dirty="0" err="1"/>
              <a:t>delle</a:t>
            </a:r>
            <a:r>
              <a:rPr lang="en-US" dirty="0"/>
              <a:t> pledge per LHC e </a:t>
            </a:r>
            <a:r>
              <a:rPr lang="en-US" dirty="0" err="1"/>
              <a:t>gli</a:t>
            </a:r>
            <a:r>
              <a:rPr lang="en-US" dirty="0"/>
              <a:t> </a:t>
            </a:r>
            <a:r>
              <a:rPr lang="en-US" dirty="0" err="1"/>
              <a:t>altri</a:t>
            </a:r>
            <a:r>
              <a:rPr lang="en-US" dirty="0"/>
              <a:t> </a:t>
            </a:r>
            <a:r>
              <a:rPr lang="en-US" dirty="0" err="1"/>
              <a:t>esperimenti</a:t>
            </a:r>
            <a:r>
              <a:rPr lang="en-US" dirty="0"/>
              <a:t> INFN</a:t>
            </a:r>
          </a:p>
        </p:txBody>
      </p:sp>
      <p:pic>
        <p:nvPicPr>
          <p:cNvPr id="7" name="Immagine 6">
            <a:extLst>
              <a:ext uri="{FF2B5EF4-FFF2-40B4-BE49-F238E27FC236}">
                <a16:creationId xmlns:a16="http://schemas.microsoft.com/office/drawing/2014/main" id="{B38C22CA-B79A-47BB-88E1-EA07F4799E8A}"/>
              </a:ext>
            </a:extLst>
          </p:cNvPr>
          <p:cNvPicPr>
            <a:picLocks noChangeAspect="1"/>
          </p:cNvPicPr>
          <p:nvPr/>
        </p:nvPicPr>
        <p:blipFill>
          <a:blip r:embed="rId2"/>
          <a:stretch>
            <a:fillRect/>
          </a:stretch>
        </p:blipFill>
        <p:spPr>
          <a:xfrm>
            <a:off x="344245" y="1454412"/>
            <a:ext cx="4156766" cy="2133600"/>
          </a:xfrm>
          <a:prstGeom prst="rect">
            <a:avLst/>
          </a:prstGeom>
        </p:spPr>
      </p:pic>
      <p:pic>
        <p:nvPicPr>
          <p:cNvPr id="8" name="Immagine 7">
            <a:extLst>
              <a:ext uri="{FF2B5EF4-FFF2-40B4-BE49-F238E27FC236}">
                <a16:creationId xmlns:a16="http://schemas.microsoft.com/office/drawing/2014/main" id="{24CC4CD5-A902-47D2-8C24-0C590561A4C9}"/>
              </a:ext>
            </a:extLst>
          </p:cNvPr>
          <p:cNvPicPr>
            <a:picLocks noChangeAspect="1"/>
          </p:cNvPicPr>
          <p:nvPr/>
        </p:nvPicPr>
        <p:blipFill>
          <a:blip r:embed="rId3"/>
          <a:stretch>
            <a:fillRect/>
          </a:stretch>
        </p:blipFill>
        <p:spPr>
          <a:xfrm>
            <a:off x="344245" y="3598263"/>
            <a:ext cx="4201803" cy="1103351"/>
          </a:xfrm>
          <a:prstGeom prst="rect">
            <a:avLst/>
          </a:prstGeom>
        </p:spPr>
      </p:pic>
      <p:pic>
        <p:nvPicPr>
          <p:cNvPr id="10" name="Immagine 9" descr="Immagine che contiene neve, edificio, soffitto, giorno&#10;&#10;Descrizione generata automaticamente">
            <a:extLst>
              <a:ext uri="{FF2B5EF4-FFF2-40B4-BE49-F238E27FC236}">
                <a16:creationId xmlns:a16="http://schemas.microsoft.com/office/drawing/2014/main" id="{3A6BDA55-AF6F-4DEB-AB53-6467F4630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44" y="4676380"/>
            <a:ext cx="2019825" cy="1514869"/>
          </a:xfrm>
          <a:prstGeom prst="rect">
            <a:avLst/>
          </a:prstGeom>
        </p:spPr>
      </p:pic>
      <p:pic>
        <p:nvPicPr>
          <p:cNvPr id="12" name="Immagine 11" descr="Immagine che contiene edificio, ponte, vuoto, colonnato&#10;&#10;Descrizione generata automaticamente">
            <a:extLst>
              <a:ext uri="{FF2B5EF4-FFF2-40B4-BE49-F238E27FC236}">
                <a16:creationId xmlns:a16="http://schemas.microsoft.com/office/drawing/2014/main" id="{90A209B6-917C-4FD1-983D-8674E1FFC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5145" y="4736836"/>
            <a:ext cx="2019825" cy="1514869"/>
          </a:xfrm>
          <a:prstGeom prst="rect">
            <a:avLst/>
          </a:prstGeom>
        </p:spPr>
      </p:pic>
    </p:spTree>
    <p:extLst>
      <p:ext uri="{BB962C8B-B14F-4D97-AF65-F5344CB8AC3E}">
        <p14:creationId xmlns:p14="http://schemas.microsoft.com/office/powerpoint/2010/main" val="340713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10DC3AE2-16C6-4B6A-A848-BF7E365BBED6}"/>
              </a:ext>
            </a:extLst>
          </p:cNvPr>
          <p:cNvSpPr/>
          <p:nvPr/>
        </p:nvSpPr>
        <p:spPr>
          <a:xfrm>
            <a:off x="3283306" y="1133117"/>
            <a:ext cx="2024743" cy="1464906"/>
          </a:xfrm>
          <a:prstGeom prst="roundRect">
            <a:avLst/>
          </a:prstGeom>
          <a:solidFill>
            <a:schemeClr val="bg1"/>
          </a:solid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solidFill>
                  <a:schemeClr val="accent5">
                    <a:lumMod val="50000"/>
                  </a:schemeClr>
                </a:solidFill>
                <a:effectLst>
                  <a:outerShdw blurRad="38100" dist="38100" dir="2700000" algn="tl">
                    <a:srgbClr val="000000">
                      <a:alpha val="43137"/>
                    </a:srgbClr>
                  </a:outerShdw>
                </a:effectLst>
                <a:latin typeface="Avenir Next"/>
                <a:ea typeface="Times New Roman" panose="02020603050405020304" pitchFamily="18" charset="0"/>
                <a:cs typeface="Times New Roman" panose="02020603050405020304" pitchFamily="18" charset="0"/>
              </a:rPr>
              <a:t>Supporto e sviluppo del calcolo per la fisica INFN</a:t>
            </a:r>
            <a:endParaRPr lang="it-IT" dirty="0">
              <a:solidFill>
                <a:schemeClr val="accent5">
                  <a:lumMod val="50000"/>
                </a:schemeClr>
              </a:solidFill>
              <a:effectLst>
                <a:outerShdw blurRad="38100" dist="38100" dir="2700000" algn="tl">
                  <a:srgbClr val="000000">
                    <a:alpha val="43137"/>
                  </a:srgbClr>
                </a:outerShdw>
              </a:effectLst>
            </a:endParaRPr>
          </a:p>
        </p:txBody>
      </p:sp>
      <p:sp>
        <p:nvSpPr>
          <p:cNvPr id="8" name="Rettangolo con angoli arrotondati 7">
            <a:extLst>
              <a:ext uri="{FF2B5EF4-FFF2-40B4-BE49-F238E27FC236}">
                <a16:creationId xmlns:a16="http://schemas.microsoft.com/office/drawing/2014/main" id="{4A2846F4-E9DA-4148-9B82-FE7453473350}"/>
              </a:ext>
            </a:extLst>
          </p:cNvPr>
          <p:cNvSpPr/>
          <p:nvPr/>
        </p:nvSpPr>
        <p:spPr>
          <a:xfrm>
            <a:off x="6865493" y="1133117"/>
            <a:ext cx="2024743" cy="1464906"/>
          </a:xfrm>
          <a:prstGeom prst="roundRect">
            <a:avLst/>
          </a:prstGeom>
          <a:solidFill>
            <a:schemeClr val="bg1"/>
          </a:solid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effectLst>
                  <a:outerShdw blurRad="38100" dist="38100" dir="2700000" algn="tl">
                    <a:srgbClr val="000000">
                      <a:alpha val="43137"/>
                    </a:srgbClr>
                  </a:outerShdw>
                </a:effectLst>
              </a:rPr>
              <a:t>Terza Missione:</a:t>
            </a:r>
          </a:p>
          <a:p>
            <a:pPr algn="ctr"/>
            <a:r>
              <a:rPr lang="it-IT" dirty="0">
                <a:solidFill>
                  <a:schemeClr val="accent5">
                    <a:lumMod val="50000"/>
                  </a:schemeClr>
                </a:solidFill>
                <a:effectLst>
                  <a:outerShdw blurRad="38100" dist="38100" dir="2700000" algn="tl">
                    <a:srgbClr val="000000">
                      <a:alpha val="43137"/>
                    </a:srgbClr>
                  </a:outerShdw>
                </a:effectLst>
              </a:rPr>
              <a:t>trasferimento alla società delle conoscenze acquisite</a:t>
            </a:r>
          </a:p>
        </p:txBody>
      </p:sp>
      <p:sp>
        <p:nvSpPr>
          <p:cNvPr id="2" name="Titolo 1">
            <a:extLst>
              <a:ext uri="{FF2B5EF4-FFF2-40B4-BE49-F238E27FC236}">
                <a16:creationId xmlns:a16="http://schemas.microsoft.com/office/drawing/2014/main" id="{AD5AEED6-E15B-465D-83C6-AE23B34D9413}"/>
              </a:ext>
            </a:extLst>
          </p:cNvPr>
          <p:cNvSpPr>
            <a:spLocks noGrp="1"/>
          </p:cNvSpPr>
          <p:nvPr>
            <p:ph type="title"/>
          </p:nvPr>
        </p:nvSpPr>
        <p:spPr>
          <a:xfrm>
            <a:off x="344245" y="136525"/>
            <a:ext cx="10162023" cy="710640"/>
          </a:xfrm>
        </p:spPr>
        <p:txBody>
          <a:bodyPr>
            <a:normAutofit fontScale="90000"/>
          </a:bodyPr>
          <a:lstStyle/>
          <a:p>
            <a:r>
              <a:rPr lang="it-IT" dirty="0"/>
              <a:t>Le utenze principali del data center del CNAF</a:t>
            </a:r>
          </a:p>
        </p:txBody>
      </p:sp>
      <p:sp>
        <p:nvSpPr>
          <p:cNvPr id="3" name="Segnaposto data 2">
            <a:extLst>
              <a:ext uri="{FF2B5EF4-FFF2-40B4-BE49-F238E27FC236}">
                <a16:creationId xmlns:a16="http://schemas.microsoft.com/office/drawing/2014/main" id="{E71203DB-6AF7-4EAE-B027-1C9F5A23BE22}"/>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016254FC-B29F-43A8-86DC-E2316BC7BD56}"/>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979AF045-8994-4584-B655-810F19B3C194}"/>
              </a:ext>
            </a:extLst>
          </p:cNvPr>
          <p:cNvSpPr>
            <a:spLocks noGrp="1"/>
          </p:cNvSpPr>
          <p:nvPr>
            <p:ph type="sldNum" sz="quarter" idx="12"/>
          </p:nvPr>
        </p:nvSpPr>
        <p:spPr/>
        <p:txBody>
          <a:bodyPr/>
          <a:lstStyle/>
          <a:p>
            <a:fld id="{BE76263B-304F-4D55-BC86-FD7C343A1B56}" type="slidenum">
              <a:rPr lang="en-GB" smtClean="0"/>
              <a:pPr/>
              <a:t>5</a:t>
            </a:fld>
            <a:endParaRPr lang="en-GB"/>
          </a:p>
        </p:txBody>
      </p:sp>
      <p:sp>
        <p:nvSpPr>
          <p:cNvPr id="10" name="CasellaDiTesto 9">
            <a:extLst>
              <a:ext uri="{FF2B5EF4-FFF2-40B4-BE49-F238E27FC236}">
                <a16:creationId xmlns:a16="http://schemas.microsoft.com/office/drawing/2014/main" id="{5AB190BA-557C-4318-AE57-32F7777BE8C6}"/>
              </a:ext>
            </a:extLst>
          </p:cNvPr>
          <p:cNvSpPr txBox="1"/>
          <p:nvPr/>
        </p:nvSpPr>
        <p:spPr>
          <a:xfrm>
            <a:off x="839755" y="2183363"/>
            <a:ext cx="184731" cy="369332"/>
          </a:xfrm>
          <a:prstGeom prst="rect">
            <a:avLst/>
          </a:prstGeom>
          <a:noFill/>
        </p:spPr>
        <p:txBody>
          <a:bodyPr wrap="square" rtlCol="0">
            <a:spAutoFit/>
          </a:bodyPr>
          <a:lstStyle/>
          <a:p>
            <a:endParaRPr lang="it-IT" dirty="0"/>
          </a:p>
        </p:txBody>
      </p:sp>
      <p:sp>
        <p:nvSpPr>
          <p:cNvPr id="12" name="CasellaDiTesto 11">
            <a:extLst>
              <a:ext uri="{FF2B5EF4-FFF2-40B4-BE49-F238E27FC236}">
                <a16:creationId xmlns:a16="http://schemas.microsoft.com/office/drawing/2014/main" id="{B66011FA-8A60-4D53-A2F1-F8D1508D1488}"/>
              </a:ext>
            </a:extLst>
          </p:cNvPr>
          <p:cNvSpPr txBox="1"/>
          <p:nvPr/>
        </p:nvSpPr>
        <p:spPr>
          <a:xfrm>
            <a:off x="167445" y="1133117"/>
            <a:ext cx="2948297" cy="206210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it-IT" sz="1600" dirty="0">
                <a:solidFill>
                  <a:schemeClr val="accent5">
                    <a:lumMod val="50000"/>
                  </a:schemeClr>
                </a:solidFill>
              </a:rPr>
              <a:t>Calcolo sperimentale, esperimenti di WLCG, &gt; 40 di CSN1,2,3, 5</a:t>
            </a:r>
          </a:p>
          <a:p>
            <a:pPr marL="742950" lvl="1" indent="-285750">
              <a:buFont typeface="Arial" panose="020B0604020202020204" pitchFamily="34" charset="0"/>
              <a:buChar char="•"/>
            </a:pPr>
            <a:r>
              <a:rPr lang="it-IT" sz="1600" dirty="0">
                <a:solidFill>
                  <a:schemeClr val="accent5">
                    <a:lumMod val="50000"/>
                  </a:schemeClr>
                </a:solidFill>
              </a:rPr>
              <a:t>Alice, Atlas, CMS, </a:t>
            </a:r>
            <a:r>
              <a:rPr lang="it-IT" sz="1600" dirty="0" err="1">
                <a:solidFill>
                  <a:schemeClr val="accent5">
                    <a:lumMod val="50000"/>
                  </a:schemeClr>
                </a:solidFill>
              </a:rPr>
              <a:t>LHCb</a:t>
            </a:r>
            <a:endParaRPr lang="it-IT" sz="1600" dirty="0">
              <a:solidFill>
                <a:schemeClr val="accent5">
                  <a:lumMod val="50000"/>
                </a:schemeClr>
              </a:solidFill>
            </a:endParaRPr>
          </a:p>
          <a:p>
            <a:pPr marL="742950" lvl="1" indent="-285750">
              <a:buFont typeface="Arial" panose="020B0604020202020204" pitchFamily="34" charset="0"/>
              <a:buChar char="•"/>
            </a:pPr>
            <a:r>
              <a:rPr lang="it-IT" sz="1600" dirty="0">
                <a:solidFill>
                  <a:schemeClr val="accent5">
                    <a:lumMod val="50000"/>
                  </a:schemeClr>
                </a:solidFill>
              </a:rPr>
              <a:t>Belle II, GW, KM3Net, </a:t>
            </a:r>
            <a:r>
              <a:rPr lang="it-IT" sz="1600" dirty="0" err="1">
                <a:solidFill>
                  <a:schemeClr val="accent5">
                    <a:lumMod val="50000"/>
                  </a:schemeClr>
                </a:solidFill>
              </a:rPr>
              <a:t>Juno</a:t>
            </a:r>
            <a:r>
              <a:rPr lang="it-IT" sz="1600" dirty="0">
                <a:solidFill>
                  <a:schemeClr val="accent5">
                    <a:lumMod val="50000"/>
                  </a:schemeClr>
                </a:solidFill>
              </a:rPr>
              <a:t>, CTA, ecc.</a:t>
            </a:r>
          </a:p>
          <a:p>
            <a:pPr marL="285750" indent="-285750">
              <a:buFont typeface="Arial" panose="020B0604020202020204" pitchFamily="34" charset="0"/>
              <a:buChar char="•"/>
            </a:pPr>
            <a:r>
              <a:rPr lang="it-IT" sz="1600" dirty="0">
                <a:solidFill>
                  <a:schemeClr val="accent5">
                    <a:lumMod val="50000"/>
                  </a:schemeClr>
                </a:solidFill>
              </a:rPr>
              <a:t>Calcolo teorico e simulazioni</a:t>
            </a:r>
          </a:p>
          <a:p>
            <a:pPr marL="285750" indent="-285750">
              <a:buFont typeface="Arial" panose="020B0604020202020204" pitchFamily="34" charset="0"/>
              <a:buChar char="•"/>
            </a:pPr>
            <a:r>
              <a:rPr lang="it-IT" sz="1600" dirty="0">
                <a:solidFill>
                  <a:schemeClr val="accent5">
                    <a:lumMod val="50000"/>
                  </a:schemeClr>
                </a:solidFill>
              </a:rPr>
              <a:t>Progetti tecnologici</a:t>
            </a:r>
          </a:p>
        </p:txBody>
      </p:sp>
      <p:sp>
        <p:nvSpPr>
          <p:cNvPr id="14" name="CasellaDiTesto 13">
            <a:extLst>
              <a:ext uri="{FF2B5EF4-FFF2-40B4-BE49-F238E27FC236}">
                <a16:creationId xmlns:a16="http://schemas.microsoft.com/office/drawing/2014/main" id="{6849E45E-7B7D-4B41-84D0-C401B82AFC6B}"/>
              </a:ext>
            </a:extLst>
          </p:cNvPr>
          <p:cNvSpPr txBox="1"/>
          <p:nvPr/>
        </p:nvSpPr>
        <p:spPr>
          <a:xfrm>
            <a:off x="9064928" y="1133117"/>
            <a:ext cx="2966756" cy="2800767"/>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it-IT" sz="1600" dirty="0">
                <a:solidFill>
                  <a:schemeClr val="accent5">
                    <a:lumMod val="50000"/>
                  </a:schemeClr>
                </a:solidFill>
              </a:rPr>
              <a:t>Sanità pubblica e ricerca biomedica</a:t>
            </a:r>
          </a:p>
          <a:p>
            <a:pPr marL="742950" lvl="1" indent="-285750">
              <a:buFont typeface="Arial" panose="020B0604020202020204" pitchFamily="34" charset="0"/>
              <a:buChar char="•"/>
            </a:pPr>
            <a:r>
              <a:rPr lang="it-IT" sz="1600" dirty="0">
                <a:solidFill>
                  <a:schemeClr val="accent5">
                    <a:lumMod val="50000"/>
                  </a:schemeClr>
                </a:solidFill>
              </a:rPr>
              <a:t>ACC, </a:t>
            </a:r>
            <a:r>
              <a:rPr lang="it-IT" sz="1600" dirty="0" err="1">
                <a:solidFill>
                  <a:schemeClr val="accent5">
                    <a:lumMod val="50000"/>
                  </a:schemeClr>
                </a:solidFill>
              </a:rPr>
              <a:t>Health</a:t>
            </a:r>
            <a:r>
              <a:rPr lang="it-IT" sz="1600" dirty="0">
                <a:solidFill>
                  <a:schemeClr val="accent5">
                    <a:lumMod val="50000"/>
                  </a:schemeClr>
                </a:solidFill>
              </a:rPr>
              <a:t> Big Data ..</a:t>
            </a:r>
          </a:p>
          <a:p>
            <a:pPr marL="742950" lvl="1" indent="-285750">
              <a:buFont typeface="Arial" panose="020B0604020202020204" pitchFamily="34" charset="0"/>
              <a:buChar char="•"/>
            </a:pPr>
            <a:r>
              <a:rPr lang="it-IT" sz="1600" dirty="0">
                <a:solidFill>
                  <a:schemeClr val="accent5">
                    <a:lumMod val="50000"/>
                  </a:schemeClr>
                </a:solidFill>
              </a:rPr>
              <a:t>P.O.S. (2,3,4)</a:t>
            </a:r>
          </a:p>
          <a:p>
            <a:pPr marL="285750" indent="-285750">
              <a:buFont typeface="Arial" panose="020B0604020202020204" pitchFamily="34" charset="0"/>
              <a:buChar char="•"/>
            </a:pPr>
            <a:r>
              <a:rPr lang="it-IT" sz="1600" dirty="0">
                <a:solidFill>
                  <a:schemeClr val="accent5">
                    <a:lumMod val="50000"/>
                  </a:schemeClr>
                </a:solidFill>
              </a:rPr>
              <a:t>Space Economy</a:t>
            </a:r>
          </a:p>
          <a:p>
            <a:pPr marL="742950" lvl="1" indent="-285750">
              <a:buFont typeface="Arial" panose="020B0604020202020204" pitchFamily="34" charset="0"/>
              <a:buChar char="•"/>
            </a:pPr>
            <a:r>
              <a:rPr lang="it-IT" sz="1600" dirty="0">
                <a:solidFill>
                  <a:schemeClr val="accent5">
                    <a:lumMod val="50000"/>
                  </a:schemeClr>
                </a:solidFill>
              </a:rPr>
              <a:t>Mirror </a:t>
            </a:r>
            <a:r>
              <a:rPr lang="it-IT" sz="1600" dirty="0" err="1">
                <a:solidFill>
                  <a:schemeClr val="accent5">
                    <a:lumMod val="50000"/>
                  </a:schemeClr>
                </a:solidFill>
              </a:rPr>
              <a:t>Copernicus</a:t>
            </a:r>
            <a:endParaRPr lang="it-IT" sz="1600" dirty="0">
              <a:solidFill>
                <a:schemeClr val="accent5">
                  <a:lumMod val="50000"/>
                </a:schemeClr>
              </a:solidFill>
            </a:endParaRPr>
          </a:p>
          <a:p>
            <a:pPr marL="285750" indent="-285750">
              <a:buFont typeface="Arial" panose="020B0604020202020204" pitchFamily="34" charset="0"/>
              <a:buChar char="•"/>
            </a:pPr>
            <a:r>
              <a:rPr lang="it-IT" sz="1600" dirty="0">
                <a:solidFill>
                  <a:schemeClr val="accent5">
                    <a:lumMod val="50000"/>
                  </a:schemeClr>
                </a:solidFill>
              </a:rPr>
              <a:t>Progetti regionali, nazionali, europei</a:t>
            </a:r>
          </a:p>
          <a:p>
            <a:pPr marL="742950" lvl="1" indent="-285750">
              <a:buFont typeface="Arial" panose="020B0604020202020204" pitchFamily="34" charset="0"/>
              <a:buChar char="•"/>
            </a:pPr>
            <a:r>
              <a:rPr lang="it-IT" sz="1600" dirty="0">
                <a:solidFill>
                  <a:schemeClr val="accent5">
                    <a:lumMod val="50000"/>
                  </a:schemeClr>
                </a:solidFill>
              </a:rPr>
              <a:t>Super,…</a:t>
            </a:r>
          </a:p>
          <a:p>
            <a:pPr marL="285750" indent="-285750">
              <a:buFont typeface="Arial" panose="020B0604020202020204" pitchFamily="34" charset="0"/>
              <a:buChar char="•"/>
            </a:pPr>
            <a:r>
              <a:rPr lang="it-IT" sz="1600" dirty="0">
                <a:solidFill>
                  <a:schemeClr val="accent5">
                    <a:lumMod val="50000"/>
                  </a:schemeClr>
                </a:solidFill>
              </a:rPr>
              <a:t>Industria 4.0</a:t>
            </a:r>
          </a:p>
          <a:p>
            <a:pPr marL="742950" lvl="1" indent="-285750">
              <a:buFont typeface="Arial" panose="020B0604020202020204" pitchFamily="34" charset="0"/>
              <a:buChar char="•"/>
            </a:pPr>
            <a:r>
              <a:rPr lang="it-IT" sz="1600" dirty="0">
                <a:solidFill>
                  <a:schemeClr val="accent5">
                    <a:lumMod val="50000"/>
                  </a:schemeClr>
                </a:solidFill>
              </a:rPr>
              <a:t>CC </a:t>
            </a:r>
            <a:r>
              <a:rPr lang="it-IT" sz="1600" dirty="0" err="1">
                <a:solidFill>
                  <a:schemeClr val="accent5">
                    <a:lumMod val="50000"/>
                  </a:schemeClr>
                </a:solidFill>
              </a:rPr>
              <a:t>BiRex</a:t>
            </a:r>
            <a:r>
              <a:rPr lang="it-IT" sz="1600" dirty="0">
                <a:solidFill>
                  <a:schemeClr val="accent5">
                    <a:lumMod val="50000"/>
                  </a:schemeClr>
                </a:solidFill>
              </a:rPr>
              <a:t>, ..</a:t>
            </a:r>
          </a:p>
        </p:txBody>
      </p:sp>
      <p:sp>
        <p:nvSpPr>
          <p:cNvPr id="20" name="CasellaDiTesto 19">
            <a:extLst>
              <a:ext uri="{FF2B5EF4-FFF2-40B4-BE49-F238E27FC236}">
                <a16:creationId xmlns:a16="http://schemas.microsoft.com/office/drawing/2014/main" id="{C15281FA-9683-46FE-8166-BBDE05B931DE}"/>
              </a:ext>
            </a:extLst>
          </p:cNvPr>
          <p:cNvSpPr txBox="1"/>
          <p:nvPr/>
        </p:nvSpPr>
        <p:spPr>
          <a:xfrm>
            <a:off x="11845771" y="4082330"/>
            <a:ext cx="2911152" cy="2462213"/>
          </a:xfrm>
          <a:prstGeom prst="rect">
            <a:avLst/>
          </a:prstGeom>
          <a:noFill/>
        </p:spPr>
        <p:txBody>
          <a:bodyPr wrap="square" rtlCol="0">
            <a:spAutoFit/>
          </a:bodyPr>
          <a:lstStyle/>
          <a:p>
            <a:pPr marL="742950" lvl="1" indent="-285750">
              <a:buFont typeface="Arial" panose="020B0604020202020204" pitchFamily="34" charset="0"/>
              <a:buChar char="•"/>
            </a:pPr>
            <a:r>
              <a:rPr lang="it-IT" sz="1400" dirty="0">
                <a:solidFill>
                  <a:schemeClr val="accent5">
                    <a:lumMod val="50000"/>
                  </a:schemeClr>
                </a:solidFill>
              </a:rPr>
              <a:t>Harmony</a:t>
            </a:r>
          </a:p>
          <a:p>
            <a:pPr marL="742950" lvl="1" indent="-285750">
              <a:buFont typeface="Arial" panose="020B0604020202020204" pitchFamily="34" charset="0"/>
              <a:buChar char="•"/>
            </a:pPr>
            <a:r>
              <a:rPr lang="it-IT" sz="1400" dirty="0">
                <a:solidFill>
                  <a:schemeClr val="accent5">
                    <a:lumMod val="50000"/>
                  </a:schemeClr>
                </a:solidFill>
              </a:rPr>
              <a:t>ACC -&gt; </a:t>
            </a:r>
            <a:r>
              <a:rPr lang="it-IT" sz="1400" dirty="0" err="1">
                <a:solidFill>
                  <a:schemeClr val="accent5">
                    <a:lumMod val="50000"/>
                  </a:schemeClr>
                </a:solidFill>
              </a:rPr>
              <a:t>Health</a:t>
            </a:r>
            <a:r>
              <a:rPr lang="it-IT" sz="1400" dirty="0">
                <a:solidFill>
                  <a:schemeClr val="accent5">
                    <a:lumMod val="50000"/>
                  </a:schemeClr>
                </a:solidFill>
              </a:rPr>
              <a:t> Big Data</a:t>
            </a:r>
          </a:p>
          <a:p>
            <a:pPr marL="742950" lvl="1" indent="-285750">
              <a:buFont typeface="Arial" panose="020B0604020202020204" pitchFamily="34" charset="0"/>
              <a:buChar char="•"/>
            </a:pPr>
            <a:r>
              <a:rPr lang="it-IT" sz="1400" dirty="0">
                <a:solidFill>
                  <a:schemeClr val="accent5">
                    <a:lumMod val="50000"/>
                  </a:schemeClr>
                </a:solidFill>
              </a:rPr>
              <a:t>POS</a:t>
            </a:r>
          </a:p>
          <a:p>
            <a:pPr marL="742950" lvl="1" indent="-285750">
              <a:buFont typeface="Arial" panose="020B0604020202020204" pitchFamily="34" charset="0"/>
              <a:buChar char="•"/>
            </a:pPr>
            <a:r>
              <a:rPr lang="it-IT" sz="1400" dirty="0">
                <a:solidFill>
                  <a:schemeClr val="accent5">
                    <a:lumMod val="50000"/>
                  </a:schemeClr>
                </a:solidFill>
              </a:rPr>
              <a:t>Mirror </a:t>
            </a:r>
            <a:r>
              <a:rPr lang="it-IT" sz="1400" dirty="0" err="1">
                <a:solidFill>
                  <a:schemeClr val="accent5">
                    <a:lumMod val="50000"/>
                  </a:schemeClr>
                </a:solidFill>
              </a:rPr>
              <a:t>Copernicus</a:t>
            </a:r>
            <a:endParaRPr lang="it-IT" sz="1400" dirty="0">
              <a:solidFill>
                <a:schemeClr val="accent5">
                  <a:lumMod val="50000"/>
                </a:schemeClr>
              </a:solidFill>
            </a:endParaRPr>
          </a:p>
          <a:p>
            <a:pPr marL="742950" lvl="1" indent="-285750">
              <a:buFont typeface="Arial" panose="020B0604020202020204" pitchFamily="34" charset="0"/>
              <a:buChar char="•"/>
            </a:pPr>
            <a:r>
              <a:rPr lang="it-IT" sz="1400" dirty="0">
                <a:solidFill>
                  <a:schemeClr val="accent5">
                    <a:lumMod val="50000"/>
                  </a:schemeClr>
                </a:solidFill>
              </a:rPr>
              <a:t>SUPER (RER)</a:t>
            </a:r>
          </a:p>
          <a:p>
            <a:pPr marL="742950" lvl="1" indent="-285750">
              <a:buFont typeface="Arial" panose="020B0604020202020204" pitchFamily="34" charset="0"/>
              <a:buChar char="•"/>
            </a:pPr>
            <a:r>
              <a:rPr lang="it-IT" sz="1400" dirty="0">
                <a:solidFill>
                  <a:schemeClr val="accent5">
                    <a:lumMod val="50000"/>
                  </a:schemeClr>
                </a:solidFill>
              </a:rPr>
              <a:t>EOSC</a:t>
            </a:r>
          </a:p>
          <a:p>
            <a:pPr marL="742950" lvl="1" indent="-285750">
              <a:buFont typeface="Arial" panose="020B0604020202020204" pitchFamily="34" charset="0"/>
              <a:buChar char="•"/>
            </a:pPr>
            <a:r>
              <a:rPr lang="it-IT" sz="1400" dirty="0" err="1">
                <a:solidFill>
                  <a:schemeClr val="accent5">
                    <a:lumMod val="50000"/>
                  </a:schemeClr>
                </a:solidFill>
              </a:rPr>
              <a:t>EuroHPC</a:t>
            </a:r>
            <a:endParaRPr lang="it-IT" sz="1400" dirty="0">
              <a:solidFill>
                <a:schemeClr val="accent5">
                  <a:lumMod val="50000"/>
                </a:schemeClr>
              </a:solidFill>
            </a:endParaRPr>
          </a:p>
          <a:p>
            <a:pPr marL="742950" lvl="1" indent="-285750">
              <a:buFont typeface="Arial" panose="020B0604020202020204" pitchFamily="34" charset="0"/>
              <a:buChar char="•"/>
            </a:pPr>
            <a:r>
              <a:rPr lang="it-IT" sz="1400" dirty="0" err="1">
                <a:solidFill>
                  <a:schemeClr val="accent5">
                    <a:lumMod val="50000"/>
                  </a:schemeClr>
                </a:solidFill>
              </a:rPr>
              <a:t>Comp</a:t>
            </a:r>
            <a:r>
              <a:rPr lang="it-IT" sz="1400" dirty="0">
                <a:solidFill>
                  <a:schemeClr val="accent5">
                    <a:lumMod val="50000"/>
                  </a:schemeClr>
                </a:solidFill>
              </a:rPr>
              <a:t>. Centre </a:t>
            </a:r>
            <a:r>
              <a:rPr lang="it-IT" sz="1400" dirty="0" err="1">
                <a:solidFill>
                  <a:schemeClr val="accent5">
                    <a:lumMod val="50000"/>
                  </a:schemeClr>
                </a:solidFill>
              </a:rPr>
              <a:t>BiRex</a:t>
            </a:r>
            <a:endParaRPr lang="it-IT" sz="1400" dirty="0">
              <a:solidFill>
                <a:schemeClr val="accent5">
                  <a:lumMod val="50000"/>
                </a:schemeClr>
              </a:solidFill>
            </a:endParaRPr>
          </a:p>
          <a:p>
            <a:pPr marL="742950" lvl="1" indent="-285750">
              <a:buFont typeface="Arial" panose="020B0604020202020204" pitchFamily="34" charset="0"/>
              <a:buChar char="•"/>
            </a:pPr>
            <a:endParaRPr lang="it-IT" sz="1400" dirty="0">
              <a:solidFill>
                <a:schemeClr val="accent5">
                  <a:lumMod val="50000"/>
                </a:schemeClr>
              </a:solidFill>
            </a:endParaRPr>
          </a:p>
          <a:p>
            <a:pPr marL="742950" lvl="1" indent="-285750">
              <a:buFont typeface="Arial" panose="020B0604020202020204" pitchFamily="34" charset="0"/>
              <a:buChar char="•"/>
            </a:pPr>
            <a:endParaRPr lang="it-IT" sz="1400" dirty="0">
              <a:solidFill>
                <a:schemeClr val="accent5">
                  <a:lumMod val="50000"/>
                </a:schemeClr>
              </a:solidFill>
            </a:endParaRPr>
          </a:p>
          <a:p>
            <a:endParaRPr lang="it-IT" sz="1400" dirty="0"/>
          </a:p>
        </p:txBody>
      </p:sp>
      <p:sp>
        <p:nvSpPr>
          <p:cNvPr id="21" name="CasellaDiTesto 20">
            <a:extLst>
              <a:ext uri="{FF2B5EF4-FFF2-40B4-BE49-F238E27FC236}">
                <a16:creationId xmlns:a16="http://schemas.microsoft.com/office/drawing/2014/main" id="{AA7BADF8-D1EF-4F12-881C-E7B8B93352D8}"/>
              </a:ext>
            </a:extLst>
          </p:cNvPr>
          <p:cNvSpPr txBox="1"/>
          <p:nvPr/>
        </p:nvSpPr>
        <p:spPr>
          <a:xfrm flipH="1">
            <a:off x="167445" y="3274340"/>
            <a:ext cx="3694355" cy="224676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it-IT" sz="1400" dirty="0">
                <a:solidFill>
                  <a:schemeClr val="accent5">
                    <a:lumMod val="50000"/>
                  </a:schemeClr>
                </a:solidFill>
              </a:rPr>
              <a:t>Requisiti generali</a:t>
            </a:r>
          </a:p>
          <a:p>
            <a:pPr marL="285750" indent="-285750">
              <a:buFont typeface="Arial" panose="020B0604020202020204" pitchFamily="34" charset="0"/>
              <a:buChar char="•"/>
            </a:pPr>
            <a:r>
              <a:rPr lang="it-IT" sz="1400" dirty="0">
                <a:solidFill>
                  <a:schemeClr val="accent5">
                    <a:lumMod val="50000"/>
                  </a:schemeClr>
                </a:solidFill>
              </a:rPr>
              <a:t>Accesso batch alle risorse</a:t>
            </a:r>
          </a:p>
          <a:p>
            <a:pPr marL="285750" indent="-285750">
              <a:buFont typeface="Arial" panose="020B0604020202020204" pitchFamily="34" charset="0"/>
              <a:buChar char="•"/>
            </a:pPr>
            <a:r>
              <a:rPr lang="it-IT" sz="1400" dirty="0">
                <a:solidFill>
                  <a:schemeClr val="accent5">
                    <a:lumMod val="50000"/>
                  </a:schemeClr>
                </a:solidFill>
              </a:rPr>
              <a:t>CPU on demand (cloud)</a:t>
            </a:r>
          </a:p>
          <a:p>
            <a:pPr marL="285750" indent="-285750">
              <a:buFont typeface="Arial" panose="020B0604020202020204" pitchFamily="34" charset="0"/>
              <a:buChar char="•"/>
            </a:pPr>
            <a:r>
              <a:rPr lang="it-IT" sz="1400" dirty="0">
                <a:solidFill>
                  <a:schemeClr val="accent5">
                    <a:lumMod val="50000"/>
                  </a:schemeClr>
                </a:solidFill>
              </a:rPr>
              <a:t>Istanziazione cluster dinamici (cloud)</a:t>
            </a:r>
          </a:p>
          <a:p>
            <a:pPr marL="285750" indent="-285750">
              <a:buFont typeface="Arial" panose="020B0604020202020204" pitchFamily="34" charset="0"/>
              <a:buChar char="•"/>
            </a:pPr>
            <a:r>
              <a:rPr lang="it-IT" sz="1400" dirty="0">
                <a:solidFill>
                  <a:schemeClr val="accent5">
                    <a:lumMod val="50000"/>
                  </a:schemeClr>
                </a:solidFill>
              </a:rPr>
              <a:t>Computing model dettato dagli esperimenti</a:t>
            </a:r>
          </a:p>
          <a:p>
            <a:pPr marL="285750" indent="-285750">
              <a:buFont typeface="Arial" panose="020B0604020202020204" pitchFamily="34" charset="0"/>
              <a:buChar char="•"/>
            </a:pPr>
            <a:r>
              <a:rPr lang="it-IT" sz="1400" dirty="0">
                <a:solidFill>
                  <a:schemeClr val="accent5">
                    <a:lumMod val="50000"/>
                  </a:schemeClr>
                </a:solidFill>
              </a:rPr>
              <a:t>Applicazioni ML </a:t>
            </a:r>
          </a:p>
          <a:p>
            <a:r>
              <a:rPr lang="it-IT" sz="1400" dirty="0">
                <a:solidFill>
                  <a:schemeClr val="accent5">
                    <a:lumMod val="50000"/>
                  </a:schemeClr>
                </a:solidFill>
              </a:rPr>
              <a:t>Requisiti risorse calcolo e storage</a:t>
            </a:r>
          </a:p>
          <a:p>
            <a:pPr marL="285750" indent="-285750">
              <a:buFont typeface="Arial" panose="020B0604020202020204" pitchFamily="34" charset="0"/>
              <a:buChar char="•"/>
            </a:pPr>
            <a:r>
              <a:rPr lang="it-IT" sz="1400" dirty="0">
                <a:solidFill>
                  <a:schemeClr val="accent5">
                    <a:lumMod val="50000"/>
                  </a:schemeClr>
                </a:solidFill>
              </a:rPr>
              <a:t>TDR esperimenti</a:t>
            </a:r>
          </a:p>
          <a:p>
            <a:pPr marL="285750" indent="-285750">
              <a:buFont typeface="Arial" panose="020B0604020202020204" pitchFamily="34" charset="0"/>
              <a:buChar char="•"/>
            </a:pPr>
            <a:r>
              <a:rPr lang="it-IT" sz="1400" dirty="0">
                <a:solidFill>
                  <a:schemeClr val="accent5">
                    <a:lumMod val="50000"/>
                  </a:schemeClr>
                </a:solidFill>
              </a:rPr>
              <a:t>WLCG, esperimenti</a:t>
            </a:r>
          </a:p>
          <a:p>
            <a:pPr marL="285750" indent="-285750">
              <a:buFont typeface="Arial" panose="020B0604020202020204" pitchFamily="34" charset="0"/>
              <a:buChar char="•"/>
            </a:pPr>
            <a:r>
              <a:rPr lang="it-IT" sz="1400" dirty="0">
                <a:solidFill>
                  <a:schemeClr val="accent5">
                    <a:lumMod val="50000"/>
                  </a:schemeClr>
                </a:solidFill>
              </a:rPr>
              <a:t>referee calcolo</a:t>
            </a:r>
          </a:p>
        </p:txBody>
      </p:sp>
      <p:sp>
        <p:nvSpPr>
          <p:cNvPr id="22" name="CasellaDiTesto 21">
            <a:extLst>
              <a:ext uri="{FF2B5EF4-FFF2-40B4-BE49-F238E27FC236}">
                <a16:creationId xmlns:a16="http://schemas.microsoft.com/office/drawing/2014/main" id="{347E31B3-2EAE-42FB-BBFE-FB0B71056C3C}"/>
              </a:ext>
            </a:extLst>
          </p:cNvPr>
          <p:cNvSpPr txBox="1"/>
          <p:nvPr/>
        </p:nvSpPr>
        <p:spPr>
          <a:xfrm flipH="1">
            <a:off x="8041582" y="3966837"/>
            <a:ext cx="4296302" cy="3108543"/>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it-IT" sz="1400" dirty="0">
                <a:solidFill>
                  <a:schemeClr val="accent5">
                    <a:lumMod val="50000"/>
                  </a:schemeClr>
                </a:solidFill>
              </a:rPr>
              <a:t>Requisiti generali</a:t>
            </a:r>
          </a:p>
          <a:p>
            <a:pPr marL="285750" indent="-285750">
              <a:buFont typeface="Arial" panose="020B0604020202020204" pitchFamily="34" charset="0"/>
              <a:buChar char="•"/>
            </a:pPr>
            <a:r>
              <a:rPr lang="it-IT" sz="1400" dirty="0">
                <a:solidFill>
                  <a:schemeClr val="accent5">
                    <a:lumMod val="50000"/>
                  </a:schemeClr>
                </a:solidFill>
              </a:rPr>
              <a:t>Accesso interattivo alle risorse, CPU on demand  (cloud)</a:t>
            </a:r>
          </a:p>
          <a:p>
            <a:pPr marL="285750" indent="-285750">
              <a:buFont typeface="Arial" panose="020B0604020202020204" pitchFamily="34" charset="0"/>
              <a:buChar char="•"/>
            </a:pPr>
            <a:r>
              <a:rPr lang="it-IT" sz="1400" dirty="0">
                <a:solidFill>
                  <a:schemeClr val="accent5">
                    <a:lumMod val="50000"/>
                  </a:schemeClr>
                </a:solidFill>
              </a:rPr>
              <a:t>Data repository, anche per dati altamente sensibili (cloud)</a:t>
            </a:r>
          </a:p>
          <a:p>
            <a:pPr marL="285750" indent="-285750">
              <a:buFont typeface="Arial" panose="020B0604020202020204" pitchFamily="34" charset="0"/>
              <a:buChar char="•"/>
            </a:pPr>
            <a:r>
              <a:rPr lang="it-IT" sz="1400" dirty="0">
                <a:solidFill>
                  <a:schemeClr val="accent5">
                    <a:lumMod val="50000"/>
                  </a:schemeClr>
                </a:solidFill>
              </a:rPr>
              <a:t>Struttura centrale o poche strutture federate</a:t>
            </a:r>
          </a:p>
          <a:p>
            <a:pPr marL="285750" indent="-285750">
              <a:buFont typeface="Arial" panose="020B0604020202020204" pitchFamily="34" charset="0"/>
              <a:buChar char="•"/>
            </a:pPr>
            <a:r>
              <a:rPr lang="it-IT" sz="1400" dirty="0" err="1">
                <a:solidFill>
                  <a:schemeClr val="accent5">
                    <a:lumMod val="50000"/>
                  </a:schemeClr>
                </a:solidFill>
              </a:rPr>
              <a:t>Sync</a:t>
            </a:r>
            <a:r>
              <a:rPr lang="it-IT" sz="1400" dirty="0">
                <a:solidFill>
                  <a:schemeClr val="accent5">
                    <a:lumMod val="50000"/>
                  </a:schemeClr>
                </a:solidFill>
              </a:rPr>
              <a:t> and share su cloud</a:t>
            </a:r>
          </a:p>
          <a:p>
            <a:pPr marL="285750" indent="-285750">
              <a:buFont typeface="Arial" panose="020B0604020202020204" pitchFamily="34" charset="0"/>
              <a:buChar char="•"/>
            </a:pPr>
            <a:r>
              <a:rPr lang="it-IT" sz="1400" dirty="0">
                <a:solidFill>
                  <a:schemeClr val="accent5">
                    <a:lumMod val="50000"/>
                  </a:schemeClr>
                </a:solidFill>
              </a:rPr>
              <a:t>Applicazioni di AI e ML</a:t>
            </a:r>
          </a:p>
          <a:p>
            <a:pPr marL="285750" indent="-285750">
              <a:buFont typeface="Arial" panose="020B0604020202020204" pitchFamily="34" charset="0"/>
              <a:buChar char="•"/>
            </a:pPr>
            <a:r>
              <a:rPr lang="it-IT" sz="1400" dirty="0">
                <a:solidFill>
                  <a:schemeClr val="accent5">
                    <a:lumMod val="50000"/>
                  </a:schemeClr>
                </a:solidFill>
              </a:rPr>
              <a:t>«big data» </a:t>
            </a:r>
          </a:p>
          <a:p>
            <a:r>
              <a:rPr lang="it-IT" sz="1400" dirty="0">
                <a:solidFill>
                  <a:schemeClr val="accent5">
                    <a:lumMod val="50000"/>
                  </a:schemeClr>
                </a:solidFill>
              </a:rPr>
              <a:t>Requisiti risorse calcolo e storage</a:t>
            </a:r>
          </a:p>
          <a:p>
            <a:pPr marL="285750" indent="-285750">
              <a:buFont typeface="Arial" panose="020B0604020202020204" pitchFamily="34" charset="0"/>
              <a:buChar char="•"/>
            </a:pPr>
            <a:r>
              <a:rPr lang="it-IT" sz="1400" dirty="0">
                <a:solidFill>
                  <a:schemeClr val="accent5">
                    <a:lumMod val="50000"/>
                  </a:schemeClr>
                </a:solidFill>
              </a:rPr>
              <a:t>Definiti caso per caso</a:t>
            </a:r>
          </a:p>
          <a:p>
            <a:pPr marL="285750" indent="-285750">
              <a:buFont typeface="Arial" panose="020B0604020202020204" pitchFamily="34" charset="0"/>
              <a:buChar char="•"/>
            </a:pPr>
            <a:r>
              <a:rPr lang="it-IT" sz="1400" dirty="0">
                <a:solidFill>
                  <a:schemeClr val="accent5">
                    <a:lumMod val="50000"/>
                  </a:schemeClr>
                </a:solidFill>
              </a:rPr>
              <a:t>In genere una piccola frazione del calcolo scientifico</a:t>
            </a:r>
          </a:p>
          <a:p>
            <a:endParaRPr lang="it-IT" sz="1400" dirty="0">
              <a:solidFill>
                <a:schemeClr val="accent5">
                  <a:lumMod val="50000"/>
                </a:schemeClr>
              </a:solidFill>
            </a:endParaRPr>
          </a:p>
          <a:p>
            <a:endParaRPr lang="it-IT" sz="1400" dirty="0">
              <a:solidFill>
                <a:schemeClr val="accent5">
                  <a:lumMod val="50000"/>
                </a:schemeClr>
              </a:solidFill>
            </a:endParaRPr>
          </a:p>
        </p:txBody>
      </p:sp>
      <p:sp>
        <p:nvSpPr>
          <p:cNvPr id="25" name="Rettangolo con angoli arrotondati 24">
            <a:extLst>
              <a:ext uri="{FF2B5EF4-FFF2-40B4-BE49-F238E27FC236}">
                <a16:creationId xmlns:a16="http://schemas.microsoft.com/office/drawing/2014/main" id="{633072E9-27A0-434A-A8EB-ADDF913EA1FC}"/>
              </a:ext>
            </a:extLst>
          </p:cNvPr>
          <p:cNvSpPr/>
          <p:nvPr/>
        </p:nvSpPr>
        <p:spPr>
          <a:xfrm>
            <a:off x="5037113" y="3030051"/>
            <a:ext cx="2024743" cy="1464906"/>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solidFill>
                  <a:schemeClr val="accent5">
                    <a:lumMod val="50000"/>
                  </a:schemeClr>
                </a:solidFill>
                <a:effectLst>
                  <a:outerShdw blurRad="38100" dist="38100" dir="2700000" algn="tl">
                    <a:srgbClr val="000000">
                      <a:alpha val="43137"/>
                    </a:srgbClr>
                  </a:outerShdw>
                </a:effectLst>
                <a:latin typeface="Avenir Next"/>
                <a:ea typeface="Times New Roman" panose="02020603050405020304" pitchFamily="18" charset="0"/>
                <a:cs typeface="Times New Roman" panose="02020603050405020304" pitchFamily="18" charset="0"/>
              </a:rPr>
              <a:t>Supporto alla macchina amministrativa INFN</a:t>
            </a:r>
            <a:endParaRPr lang="it-IT" dirty="0">
              <a:solidFill>
                <a:schemeClr val="accent5">
                  <a:lumMod val="50000"/>
                </a:schemeClr>
              </a:solidFill>
              <a:effectLst>
                <a:outerShdw blurRad="38100" dist="38100" dir="2700000" algn="tl">
                  <a:srgbClr val="000000">
                    <a:alpha val="43137"/>
                  </a:srgbClr>
                </a:outerShdw>
              </a:effectLst>
            </a:endParaRPr>
          </a:p>
        </p:txBody>
      </p:sp>
      <p:sp>
        <p:nvSpPr>
          <p:cNvPr id="26" name="CasellaDiTesto 25">
            <a:extLst>
              <a:ext uri="{FF2B5EF4-FFF2-40B4-BE49-F238E27FC236}">
                <a16:creationId xmlns:a16="http://schemas.microsoft.com/office/drawing/2014/main" id="{FDF00E2F-1D51-479F-AE43-79A22F8ABD1A}"/>
              </a:ext>
            </a:extLst>
          </p:cNvPr>
          <p:cNvSpPr txBox="1"/>
          <p:nvPr/>
        </p:nvSpPr>
        <p:spPr>
          <a:xfrm>
            <a:off x="4908981" y="4563175"/>
            <a:ext cx="2469286"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it-IT" sz="1600" dirty="0">
                <a:solidFill>
                  <a:schemeClr val="accent5">
                    <a:lumMod val="50000"/>
                  </a:schemeClr>
                </a:solidFill>
              </a:rPr>
              <a:t>Servizi Nazionali ICT</a:t>
            </a:r>
          </a:p>
          <a:p>
            <a:pPr marL="285750" indent="-285750">
              <a:buFont typeface="Arial" panose="020B0604020202020204" pitchFamily="34" charset="0"/>
              <a:buChar char="•"/>
            </a:pPr>
            <a:r>
              <a:rPr lang="it-IT" sz="1600" dirty="0">
                <a:solidFill>
                  <a:schemeClr val="accent5">
                    <a:lumMod val="50000"/>
                  </a:schemeClr>
                </a:solidFill>
              </a:rPr>
              <a:t>Sistema Informativo</a:t>
            </a:r>
          </a:p>
        </p:txBody>
      </p:sp>
      <p:sp>
        <p:nvSpPr>
          <p:cNvPr id="27" name="CasellaDiTesto 26">
            <a:extLst>
              <a:ext uri="{FF2B5EF4-FFF2-40B4-BE49-F238E27FC236}">
                <a16:creationId xmlns:a16="http://schemas.microsoft.com/office/drawing/2014/main" id="{6EA2564A-2E51-455B-995B-42A75101280A}"/>
              </a:ext>
            </a:extLst>
          </p:cNvPr>
          <p:cNvSpPr txBox="1"/>
          <p:nvPr/>
        </p:nvSpPr>
        <p:spPr>
          <a:xfrm flipH="1">
            <a:off x="4575463" y="5118822"/>
            <a:ext cx="3215485" cy="1384995"/>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it-IT" sz="1400" dirty="0">
                <a:solidFill>
                  <a:schemeClr val="accent5">
                    <a:lumMod val="50000"/>
                  </a:schemeClr>
                </a:solidFill>
              </a:rPr>
              <a:t>Requisiti generali</a:t>
            </a:r>
          </a:p>
          <a:p>
            <a:pPr marL="285750" indent="-285750">
              <a:buFont typeface="Arial" panose="020B0604020202020204" pitchFamily="34" charset="0"/>
              <a:buChar char="•"/>
            </a:pPr>
            <a:r>
              <a:rPr lang="it-IT" sz="1400" dirty="0">
                <a:solidFill>
                  <a:schemeClr val="accent5">
                    <a:lumMod val="50000"/>
                  </a:schemeClr>
                </a:solidFill>
              </a:rPr>
              <a:t>Sistemi ad altissima affidabilità</a:t>
            </a:r>
          </a:p>
          <a:p>
            <a:pPr marL="285750" indent="-285750">
              <a:buFont typeface="Arial" panose="020B0604020202020204" pitchFamily="34" charset="0"/>
              <a:buChar char="•"/>
            </a:pPr>
            <a:r>
              <a:rPr lang="it-IT" sz="1400" dirty="0" err="1">
                <a:solidFill>
                  <a:schemeClr val="accent5">
                    <a:lumMod val="50000"/>
                  </a:schemeClr>
                </a:solidFill>
              </a:rPr>
              <a:t>Buisness</a:t>
            </a:r>
            <a:r>
              <a:rPr lang="it-IT" sz="1400" dirty="0">
                <a:solidFill>
                  <a:schemeClr val="accent5">
                    <a:lumMod val="50000"/>
                  </a:schemeClr>
                </a:solidFill>
              </a:rPr>
              <a:t> continuità</a:t>
            </a:r>
          </a:p>
          <a:p>
            <a:r>
              <a:rPr lang="it-IT" sz="1400" dirty="0">
                <a:solidFill>
                  <a:schemeClr val="accent5">
                    <a:lumMod val="50000"/>
                  </a:schemeClr>
                </a:solidFill>
              </a:rPr>
              <a:t>Requisiti risorse calcolo e storage</a:t>
            </a:r>
          </a:p>
          <a:p>
            <a:pPr marL="285750" indent="-285750">
              <a:buFont typeface="Arial" panose="020B0604020202020204" pitchFamily="34" charset="0"/>
              <a:buChar char="•"/>
            </a:pPr>
            <a:r>
              <a:rPr lang="it-IT" sz="1400" dirty="0">
                <a:solidFill>
                  <a:schemeClr val="accent5">
                    <a:lumMod val="50000"/>
                  </a:schemeClr>
                </a:solidFill>
              </a:rPr>
              <a:t>Amministrazione Centrale INFN</a:t>
            </a:r>
          </a:p>
          <a:p>
            <a:pPr marL="285750" indent="-285750">
              <a:buFont typeface="Arial" panose="020B0604020202020204" pitchFamily="34" charset="0"/>
              <a:buChar char="•"/>
            </a:pPr>
            <a:r>
              <a:rPr lang="it-IT" sz="1400" dirty="0">
                <a:solidFill>
                  <a:schemeClr val="accent5">
                    <a:lumMod val="50000"/>
                  </a:schemeClr>
                </a:solidFill>
              </a:rPr>
              <a:t>CCR</a:t>
            </a:r>
          </a:p>
        </p:txBody>
      </p:sp>
      <p:grpSp>
        <p:nvGrpSpPr>
          <p:cNvPr id="44" name="Gruppo 43">
            <a:extLst>
              <a:ext uri="{FF2B5EF4-FFF2-40B4-BE49-F238E27FC236}">
                <a16:creationId xmlns:a16="http://schemas.microsoft.com/office/drawing/2014/main" id="{661D7FE2-80B4-4326-9203-E217429A7FC7}"/>
              </a:ext>
            </a:extLst>
          </p:cNvPr>
          <p:cNvGrpSpPr/>
          <p:nvPr/>
        </p:nvGrpSpPr>
        <p:grpSpPr>
          <a:xfrm>
            <a:off x="5014779" y="1117800"/>
            <a:ext cx="2209799" cy="1448973"/>
            <a:chOff x="5038725" y="1149050"/>
            <a:chExt cx="2209799" cy="1448973"/>
          </a:xfrm>
        </p:grpSpPr>
        <p:sp>
          <p:nvSpPr>
            <p:cNvPr id="28" name="Ovale 27">
              <a:extLst>
                <a:ext uri="{FF2B5EF4-FFF2-40B4-BE49-F238E27FC236}">
                  <a16:creationId xmlns:a16="http://schemas.microsoft.com/office/drawing/2014/main" id="{4D05E323-2B97-4280-A0E2-50876C11C649}"/>
                </a:ext>
              </a:extLst>
            </p:cNvPr>
            <p:cNvSpPr/>
            <p:nvPr/>
          </p:nvSpPr>
          <p:spPr>
            <a:xfrm>
              <a:off x="5177521" y="1452248"/>
              <a:ext cx="1797033" cy="798768"/>
            </a:xfrm>
            <a:prstGeom prst="ellipse">
              <a:avLst/>
            </a:prstGeom>
            <a:solidFill>
              <a:schemeClr val="accent6">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7BB2D4F9-5975-480B-8AB2-6DE5DC2AEAEE}"/>
                </a:ext>
              </a:extLst>
            </p:cNvPr>
            <p:cNvSpPr txBox="1"/>
            <p:nvPr/>
          </p:nvSpPr>
          <p:spPr>
            <a:xfrm flipH="1">
              <a:off x="5038725" y="1557061"/>
              <a:ext cx="2209799"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it-IT" sz="1600" dirty="0">
                  <a:solidFill>
                    <a:schemeClr val="accent5">
                      <a:lumMod val="50000"/>
                    </a:schemeClr>
                  </a:solidFill>
                </a:rPr>
                <a:t>Cloud, </a:t>
              </a:r>
              <a:r>
                <a:rPr lang="it-IT" sz="1600" dirty="0" err="1">
                  <a:solidFill>
                    <a:schemeClr val="accent5">
                      <a:lumMod val="50000"/>
                    </a:schemeClr>
                  </a:solidFill>
                </a:rPr>
                <a:t>BigData</a:t>
              </a:r>
              <a:r>
                <a:rPr lang="it-IT" sz="1600" dirty="0">
                  <a:solidFill>
                    <a:schemeClr val="accent5">
                      <a:lumMod val="50000"/>
                    </a:schemeClr>
                  </a:solidFill>
                </a:rPr>
                <a:t> </a:t>
              </a:r>
            </a:p>
            <a:p>
              <a:pPr algn="ctr"/>
              <a:r>
                <a:rPr lang="it-IT" sz="1600" dirty="0">
                  <a:solidFill>
                    <a:schemeClr val="accent5">
                      <a:lumMod val="50000"/>
                    </a:schemeClr>
                  </a:solidFill>
                </a:rPr>
                <a:t>AI, ML</a:t>
              </a:r>
            </a:p>
          </p:txBody>
        </p:sp>
        <p:cxnSp>
          <p:nvCxnSpPr>
            <p:cNvPr id="31" name="Connettore diritto 30">
              <a:extLst>
                <a:ext uri="{FF2B5EF4-FFF2-40B4-BE49-F238E27FC236}">
                  <a16:creationId xmlns:a16="http://schemas.microsoft.com/office/drawing/2014/main" id="{8F7DC3EC-099C-43D6-A16A-495B41E35A58}"/>
                </a:ext>
              </a:extLst>
            </p:cNvPr>
            <p:cNvCxnSpPr>
              <a:cxnSpLocks/>
              <a:endCxn id="28" idx="0"/>
            </p:cNvCxnSpPr>
            <p:nvPr/>
          </p:nvCxnSpPr>
          <p:spPr>
            <a:xfrm>
              <a:off x="5210405" y="1171502"/>
              <a:ext cx="865633" cy="280746"/>
            </a:xfrm>
            <a:prstGeom prst="line">
              <a:avLst/>
            </a:prstGeom>
            <a:ln>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4A9093C4-DAD4-41AE-B67D-D73F6AE5F9A8}"/>
                </a:ext>
              </a:extLst>
            </p:cNvPr>
            <p:cNvCxnSpPr>
              <a:cxnSpLocks/>
            </p:cNvCxnSpPr>
            <p:nvPr/>
          </p:nvCxnSpPr>
          <p:spPr>
            <a:xfrm>
              <a:off x="6104950" y="2247961"/>
              <a:ext cx="924004" cy="350062"/>
            </a:xfrm>
            <a:prstGeom prst="line">
              <a:avLst/>
            </a:prstGeom>
            <a:ln>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F6213F7-D967-4233-B697-4D56492A6299}"/>
                </a:ext>
              </a:extLst>
            </p:cNvPr>
            <p:cNvCxnSpPr>
              <a:cxnSpLocks/>
            </p:cNvCxnSpPr>
            <p:nvPr/>
          </p:nvCxnSpPr>
          <p:spPr>
            <a:xfrm flipV="1">
              <a:off x="5124450" y="2246590"/>
              <a:ext cx="940376" cy="351433"/>
            </a:xfrm>
            <a:prstGeom prst="line">
              <a:avLst/>
            </a:prstGeom>
            <a:ln>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84B38564-A996-4BCB-875C-0F63C11CF142}"/>
                </a:ext>
              </a:extLst>
            </p:cNvPr>
            <p:cNvCxnSpPr>
              <a:cxnSpLocks/>
              <a:stCxn id="28" idx="0"/>
            </p:cNvCxnSpPr>
            <p:nvPr/>
          </p:nvCxnSpPr>
          <p:spPr>
            <a:xfrm flipV="1">
              <a:off x="6076038" y="1149050"/>
              <a:ext cx="952916" cy="303198"/>
            </a:xfrm>
            <a:prstGeom prst="line">
              <a:avLst/>
            </a:prstGeom>
            <a:ln>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2" name="CasellaDiTesto 41">
            <a:extLst>
              <a:ext uri="{FF2B5EF4-FFF2-40B4-BE49-F238E27FC236}">
                <a16:creationId xmlns:a16="http://schemas.microsoft.com/office/drawing/2014/main" id="{A5EBFEE7-EB30-4D98-9605-E34353000B62}"/>
              </a:ext>
            </a:extLst>
          </p:cNvPr>
          <p:cNvSpPr txBox="1"/>
          <p:nvPr/>
        </p:nvSpPr>
        <p:spPr>
          <a:xfrm>
            <a:off x="5317171" y="2172593"/>
            <a:ext cx="1460976" cy="738664"/>
          </a:xfrm>
          <a:prstGeom prst="rect">
            <a:avLst/>
          </a:prstGeom>
          <a:solidFill>
            <a:schemeClr val="accent6">
              <a:lumMod val="20000"/>
              <a:lumOff val="80000"/>
            </a:schemeClr>
          </a:solidFill>
          <a:ln w="28575">
            <a:solidFill>
              <a:srgbClr val="C00000"/>
            </a:solidFill>
          </a:ln>
          <a:effectLst>
            <a:outerShdw blurRad="50800" dist="38100" dir="2700000" algn="tl" rotWithShape="0">
              <a:prstClr val="black">
                <a:alpha val="40000"/>
              </a:prstClr>
            </a:outerShdw>
          </a:effectLst>
        </p:spPr>
        <p:txBody>
          <a:bodyPr wrap="none" rtlCol="0">
            <a:spAutoFit/>
          </a:bodyPr>
          <a:lstStyle/>
          <a:p>
            <a:pPr algn="ctr"/>
            <a:r>
              <a:rPr lang="it-IT" sz="1400" dirty="0"/>
              <a:t>INFN CLOUD</a:t>
            </a:r>
          </a:p>
          <a:p>
            <a:pPr algn="ctr"/>
            <a:r>
              <a:rPr lang="it-IT" sz="1400" dirty="0"/>
              <a:t>EPIC CLOUD</a:t>
            </a:r>
          </a:p>
          <a:p>
            <a:pPr algn="ctr"/>
            <a:r>
              <a:rPr lang="it-IT" sz="1400" dirty="0"/>
              <a:t>Big Data Platform</a:t>
            </a:r>
          </a:p>
        </p:txBody>
      </p:sp>
    </p:spTree>
    <p:extLst>
      <p:ext uri="{BB962C8B-B14F-4D97-AF65-F5344CB8AC3E}">
        <p14:creationId xmlns:p14="http://schemas.microsoft.com/office/powerpoint/2010/main" val="40264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4" grpId="0" animBg="1"/>
      <p:bldP spid="21" grpId="0" animBg="1"/>
      <p:bldP spid="22" grpId="0" animBg="1"/>
      <p:bldP spid="25" grpId="0" animBg="1"/>
      <p:bldP spid="26" grpId="0" animBg="1"/>
      <p:bldP spid="27"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a:extLst>
              <a:ext uri="{FF2B5EF4-FFF2-40B4-BE49-F238E27FC236}">
                <a16:creationId xmlns:a16="http://schemas.microsoft.com/office/drawing/2014/main" id="{8336F44A-6DF5-42C3-93D4-230EFA0245A5}"/>
              </a:ext>
            </a:extLst>
          </p:cNvPr>
          <p:cNvSpPr/>
          <p:nvPr/>
        </p:nvSpPr>
        <p:spPr>
          <a:xfrm>
            <a:off x="1356189" y="1602769"/>
            <a:ext cx="9226193" cy="381171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2614F587-BDF5-4758-ACA1-70E3361989FB}"/>
              </a:ext>
            </a:extLst>
          </p:cNvPr>
          <p:cNvSpPr>
            <a:spLocks noGrp="1"/>
          </p:cNvSpPr>
          <p:nvPr>
            <p:ph type="title"/>
          </p:nvPr>
        </p:nvSpPr>
        <p:spPr>
          <a:xfrm>
            <a:off x="344245" y="95638"/>
            <a:ext cx="10037835" cy="710640"/>
          </a:xfrm>
        </p:spPr>
        <p:txBody>
          <a:bodyPr>
            <a:normAutofit/>
          </a:bodyPr>
          <a:lstStyle/>
          <a:p>
            <a:r>
              <a:rPr lang="it-IT" dirty="0"/>
              <a:t>Il CNAF data center non è monolitico</a:t>
            </a:r>
          </a:p>
        </p:txBody>
      </p:sp>
      <p:sp>
        <p:nvSpPr>
          <p:cNvPr id="3" name="Segnaposto data 2">
            <a:extLst>
              <a:ext uri="{FF2B5EF4-FFF2-40B4-BE49-F238E27FC236}">
                <a16:creationId xmlns:a16="http://schemas.microsoft.com/office/drawing/2014/main" id="{316EECD2-58D3-456D-A193-FA441CF2C586}"/>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20A92E68-1B77-4494-B67F-1EB3E7E7E186}"/>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8964BF0C-5CF9-4838-980A-D23AC62A8061}"/>
              </a:ext>
            </a:extLst>
          </p:cNvPr>
          <p:cNvSpPr>
            <a:spLocks noGrp="1"/>
          </p:cNvSpPr>
          <p:nvPr>
            <p:ph type="sldNum" sz="quarter" idx="12"/>
          </p:nvPr>
        </p:nvSpPr>
        <p:spPr/>
        <p:txBody>
          <a:bodyPr/>
          <a:lstStyle/>
          <a:p>
            <a:fld id="{BE76263B-304F-4D55-BC86-FD7C343A1B56}" type="slidenum">
              <a:rPr lang="en-GB" smtClean="0"/>
              <a:pPr/>
              <a:t>6</a:t>
            </a:fld>
            <a:endParaRPr lang="en-GB"/>
          </a:p>
        </p:txBody>
      </p:sp>
      <p:grpSp>
        <p:nvGrpSpPr>
          <p:cNvPr id="22" name="Gruppo 21">
            <a:extLst>
              <a:ext uri="{FF2B5EF4-FFF2-40B4-BE49-F238E27FC236}">
                <a16:creationId xmlns:a16="http://schemas.microsoft.com/office/drawing/2014/main" id="{C2985ACA-3938-499F-9F3A-BED97114B876}"/>
              </a:ext>
            </a:extLst>
          </p:cNvPr>
          <p:cNvGrpSpPr/>
          <p:nvPr/>
        </p:nvGrpSpPr>
        <p:grpSpPr>
          <a:xfrm>
            <a:off x="2003453" y="2277850"/>
            <a:ext cx="7876156" cy="2318484"/>
            <a:chOff x="2003453" y="2277850"/>
            <a:chExt cx="7876156" cy="2318484"/>
          </a:xfrm>
        </p:grpSpPr>
        <p:sp>
          <p:nvSpPr>
            <p:cNvPr id="7" name="Rettangolo con angoli arrotondati 6">
              <a:extLst>
                <a:ext uri="{FF2B5EF4-FFF2-40B4-BE49-F238E27FC236}">
                  <a16:creationId xmlns:a16="http://schemas.microsoft.com/office/drawing/2014/main" id="{E0175320-B96C-4C6A-AE06-C588B2442F17}"/>
                </a:ext>
              </a:extLst>
            </p:cNvPr>
            <p:cNvSpPr/>
            <p:nvPr/>
          </p:nvSpPr>
          <p:spPr>
            <a:xfrm>
              <a:off x="2003453" y="2284336"/>
              <a:ext cx="1313234" cy="821206"/>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Farm HTC </a:t>
              </a:r>
            </a:p>
          </p:txBody>
        </p:sp>
        <p:sp>
          <p:nvSpPr>
            <p:cNvPr id="8" name="Rettangolo con angoli arrotondati 7">
              <a:extLst>
                <a:ext uri="{FF2B5EF4-FFF2-40B4-BE49-F238E27FC236}">
                  <a16:creationId xmlns:a16="http://schemas.microsoft.com/office/drawing/2014/main" id="{134C6817-6B69-4199-B517-B67691ACC930}"/>
                </a:ext>
              </a:extLst>
            </p:cNvPr>
            <p:cNvSpPr/>
            <p:nvPr/>
          </p:nvSpPr>
          <p:spPr>
            <a:xfrm>
              <a:off x="3517725" y="2281093"/>
              <a:ext cx="1313234" cy="821206"/>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Farm HPC </a:t>
              </a:r>
            </a:p>
          </p:txBody>
        </p:sp>
        <p:sp>
          <p:nvSpPr>
            <p:cNvPr id="9" name="Rettangolo con angoli arrotondati 8">
              <a:extLst>
                <a:ext uri="{FF2B5EF4-FFF2-40B4-BE49-F238E27FC236}">
                  <a16:creationId xmlns:a16="http://schemas.microsoft.com/office/drawing/2014/main" id="{E9B5F8E1-50D7-413B-ADF5-BD18DA0E3A11}"/>
                </a:ext>
              </a:extLst>
            </p:cNvPr>
            <p:cNvSpPr/>
            <p:nvPr/>
          </p:nvSpPr>
          <p:spPr>
            <a:xfrm>
              <a:off x="5031997" y="2277850"/>
              <a:ext cx="1313234" cy="821206"/>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Storage Systems </a:t>
              </a:r>
            </a:p>
          </p:txBody>
        </p:sp>
        <p:sp>
          <p:nvSpPr>
            <p:cNvPr id="10" name="Rettangolo con angoli arrotondati 9">
              <a:extLst>
                <a:ext uri="{FF2B5EF4-FFF2-40B4-BE49-F238E27FC236}">
                  <a16:creationId xmlns:a16="http://schemas.microsoft.com/office/drawing/2014/main" id="{F97B55AD-6DBF-406D-B21B-DA7869BA56F6}"/>
                </a:ext>
              </a:extLst>
            </p:cNvPr>
            <p:cNvSpPr/>
            <p:nvPr/>
          </p:nvSpPr>
          <p:spPr>
            <a:xfrm>
              <a:off x="2003453" y="3775128"/>
              <a:ext cx="1313234" cy="821206"/>
            </a:xfrm>
            <a:prstGeom prst="roundRect">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INFN Cloud </a:t>
              </a:r>
            </a:p>
          </p:txBody>
        </p:sp>
        <p:sp>
          <p:nvSpPr>
            <p:cNvPr id="11" name="Rettangolo con angoli arrotondati 10">
              <a:extLst>
                <a:ext uri="{FF2B5EF4-FFF2-40B4-BE49-F238E27FC236}">
                  <a16:creationId xmlns:a16="http://schemas.microsoft.com/office/drawing/2014/main" id="{2A58ED3F-DFCF-4B68-81F1-5AE22B9D8FDC}"/>
                </a:ext>
              </a:extLst>
            </p:cNvPr>
            <p:cNvSpPr/>
            <p:nvPr/>
          </p:nvSpPr>
          <p:spPr>
            <a:xfrm>
              <a:off x="3516177" y="3775128"/>
              <a:ext cx="1313234" cy="821206"/>
            </a:xfrm>
            <a:prstGeom prst="roundRect">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EPIC Cloud </a:t>
              </a:r>
            </a:p>
          </p:txBody>
        </p:sp>
        <p:sp>
          <p:nvSpPr>
            <p:cNvPr id="12" name="Rettangolo con angoli arrotondati 11">
              <a:extLst>
                <a:ext uri="{FF2B5EF4-FFF2-40B4-BE49-F238E27FC236}">
                  <a16:creationId xmlns:a16="http://schemas.microsoft.com/office/drawing/2014/main" id="{84414751-54AC-445A-84F9-2DA0B1E66925}"/>
                </a:ext>
              </a:extLst>
            </p:cNvPr>
            <p:cNvSpPr/>
            <p:nvPr/>
          </p:nvSpPr>
          <p:spPr>
            <a:xfrm>
              <a:off x="5028901" y="3762159"/>
              <a:ext cx="1313234" cy="821206"/>
            </a:xfrm>
            <a:prstGeom prst="roundRect">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Big Data Platform </a:t>
              </a:r>
            </a:p>
          </p:txBody>
        </p:sp>
        <p:sp>
          <p:nvSpPr>
            <p:cNvPr id="13" name="Rettangolo con angoli arrotondati 12">
              <a:extLst>
                <a:ext uri="{FF2B5EF4-FFF2-40B4-BE49-F238E27FC236}">
                  <a16:creationId xmlns:a16="http://schemas.microsoft.com/office/drawing/2014/main" id="{73822115-122C-4817-A484-C5E129BA7651}"/>
                </a:ext>
              </a:extLst>
            </p:cNvPr>
            <p:cNvSpPr/>
            <p:nvPr/>
          </p:nvSpPr>
          <p:spPr>
            <a:xfrm>
              <a:off x="6564648" y="2284336"/>
              <a:ext cx="1313234" cy="821206"/>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INFN ICT Services</a:t>
              </a:r>
            </a:p>
          </p:txBody>
        </p:sp>
        <p:sp>
          <p:nvSpPr>
            <p:cNvPr id="14" name="Rettangolo con angoli arrotondati 13">
              <a:extLst>
                <a:ext uri="{FF2B5EF4-FFF2-40B4-BE49-F238E27FC236}">
                  <a16:creationId xmlns:a16="http://schemas.microsoft.com/office/drawing/2014/main" id="{8FDA8607-31BC-4D29-BBE2-7FE96BAB9152}"/>
                </a:ext>
              </a:extLst>
            </p:cNvPr>
            <p:cNvSpPr/>
            <p:nvPr/>
          </p:nvSpPr>
          <p:spPr>
            <a:xfrm>
              <a:off x="8566375" y="2462495"/>
              <a:ext cx="1313234" cy="821206"/>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LHCOPN LHCONE</a:t>
              </a:r>
            </a:p>
            <a:p>
              <a:pPr algn="ctr"/>
              <a:r>
                <a:rPr lang="it-IT" dirty="0">
                  <a:solidFill>
                    <a:schemeClr val="accent5">
                      <a:lumMod val="50000"/>
                    </a:schemeClr>
                  </a:solidFill>
                </a:rPr>
                <a:t>Routers</a:t>
              </a:r>
            </a:p>
          </p:txBody>
        </p:sp>
        <p:sp>
          <p:nvSpPr>
            <p:cNvPr id="15" name="Rettangolo con angoli arrotondati 14">
              <a:extLst>
                <a:ext uri="{FF2B5EF4-FFF2-40B4-BE49-F238E27FC236}">
                  <a16:creationId xmlns:a16="http://schemas.microsoft.com/office/drawing/2014/main" id="{FB61BA77-5AFB-4CB2-BC10-A55F56841B13}"/>
                </a:ext>
              </a:extLst>
            </p:cNvPr>
            <p:cNvSpPr/>
            <p:nvPr/>
          </p:nvSpPr>
          <p:spPr>
            <a:xfrm>
              <a:off x="8566375" y="3530376"/>
              <a:ext cx="1313234" cy="821206"/>
            </a:xfrm>
            <a:prstGeom prst="roundRect">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 General IP</a:t>
              </a:r>
            </a:p>
            <a:p>
              <a:pPr algn="ctr"/>
              <a:r>
                <a:rPr lang="it-IT" dirty="0">
                  <a:solidFill>
                    <a:schemeClr val="accent5">
                      <a:lumMod val="50000"/>
                    </a:schemeClr>
                  </a:solidFill>
                </a:rPr>
                <a:t>Routers</a:t>
              </a:r>
            </a:p>
          </p:txBody>
        </p:sp>
        <p:sp>
          <p:nvSpPr>
            <p:cNvPr id="16" name="Rettangolo con angoli arrotondati 15">
              <a:extLst>
                <a:ext uri="{FF2B5EF4-FFF2-40B4-BE49-F238E27FC236}">
                  <a16:creationId xmlns:a16="http://schemas.microsoft.com/office/drawing/2014/main" id="{B79C5717-59E1-4C32-849C-8F1CC19DBAF3}"/>
                </a:ext>
              </a:extLst>
            </p:cNvPr>
            <p:cNvSpPr/>
            <p:nvPr/>
          </p:nvSpPr>
          <p:spPr>
            <a:xfrm>
              <a:off x="6564647" y="3762647"/>
              <a:ext cx="1489695" cy="821206"/>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5">
                      <a:lumMod val="50000"/>
                    </a:schemeClr>
                  </a:solidFill>
                </a:rPr>
                <a:t>Long Time Data </a:t>
              </a:r>
              <a:r>
                <a:rPr lang="it-IT" dirty="0" err="1">
                  <a:solidFill>
                    <a:schemeClr val="accent5">
                      <a:lumMod val="50000"/>
                    </a:schemeClr>
                  </a:solidFill>
                </a:rPr>
                <a:t>Preservation</a:t>
              </a:r>
              <a:r>
                <a:rPr lang="it-IT" dirty="0">
                  <a:solidFill>
                    <a:schemeClr val="accent5">
                      <a:lumMod val="50000"/>
                    </a:schemeClr>
                  </a:solidFill>
                </a:rPr>
                <a:t> </a:t>
              </a:r>
            </a:p>
          </p:txBody>
        </p:sp>
        <p:cxnSp>
          <p:nvCxnSpPr>
            <p:cNvPr id="18" name="Connettore diritto 17">
              <a:extLst>
                <a:ext uri="{FF2B5EF4-FFF2-40B4-BE49-F238E27FC236}">
                  <a16:creationId xmlns:a16="http://schemas.microsoft.com/office/drawing/2014/main" id="{D7810DEF-E68A-4D06-AE64-609A19F02589}"/>
                </a:ext>
              </a:extLst>
            </p:cNvPr>
            <p:cNvCxnSpPr>
              <a:stCxn id="7" idx="2"/>
              <a:endCxn id="10" idx="0"/>
            </p:cNvCxnSpPr>
            <p:nvPr/>
          </p:nvCxnSpPr>
          <p:spPr>
            <a:xfrm>
              <a:off x="2660070" y="3105542"/>
              <a:ext cx="0" cy="669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C81D1CC0-BD67-4B2E-A76E-1D511D79389C}"/>
                </a:ext>
              </a:extLst>
            </p:cNvPr>
            <p:cNvCxnSpPr/>
            <p:nvPr/>
          </p:nvCxnSpPr>
          <p:spPr>
            <a:xfrm>
              <a:off x="4172794" y="3099056"/>
              <a:ext cx="0" cy="669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68A0AFA-6DAC-4ECC-86E1-B2BCD5DE97CE}"/>
                </a:ext>
              </a:extLst>
            </p:cNvPr>
            <p:cNvCxnSpPr/>
            <p:nvPr/>
          </p:nvCxnSpPr>
          <p:spPr>
            <a:xfrm>
              <a:off x="5685518" y="3105542"/>
              <a:ext cx="0" cy="669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B3C71168-7E6F-400E-A129-CF36BA0DD2D8}"/>
                </a:ext>
              </a:extLst>
            </p:cNvPr>
            <p:cNvCxnSpPr/>
            <p:nvPr/>
          </p:nvCxnSpPr>
          <p:spPr>
            <a:xfrm>
              <a:off x="7221265" y="3099056"/>
              <a:ext cx="0" cy="669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62D12345-5ED6-499E-A9F7-1224C15DD75B}"/>
                </a:ext>
              </a:extLst>
            </p:cNvPr>
            <p:cNvCxnSpPr/>
            <p:nvPr/>
          </p:nvCxnSpPr>
          <p:spPr>
            <a:xfrm>
              <a:off x="2660070" y="3433849"/>
              <a:ext cx="55508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71B4C7A0-BCF2-4BA3-9E0D-CE5C3780994E}"/>
                </a:ext>
              </a:extLst>
            </p:cNvPr>
            <p:cNvCxnSpPr>
              <a:cxnSpLocks/>
            </p:cNvCxnSpPr>
            <p:nvPr/>
          </p:nvCxnSpPr>
          <p:spPr>
            <a:xfrm>
              <a:off x="8210903" y="2873098"/>
              <a:ext cx="0" cy="1067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80388709-21B4-4505-AEF1-93BBF6B89F83}"/>
                </a:ext>
              </a:extLst>
            </p:cNvPr>
            <p:cNvCxnSpPr>
              <a:stCxn id="14" idx="1"/>
            </p:cNvCxnSpPr>
            <p:nvPr/>
          </p:nvCxnSpPr>
          <p:spPr>
            <a:xfrm flipH="1">
              <a:off x="8210903" y="2873098"/>
              <a:ext cx="355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029C3821-8776-470D-BDD9-DFF5490BAAB4}"/>
                </a:ext>
              </a:extLst>
            </p:cNvPr>
            <p:cNvCxnSpPr>
              <a:stCxn id="15" idx="1"/>
            </p:cNvCxnSpPr>
            <p:nvPr/>
          </p:nvCxnSpPr>
          <p:spPr>
            <a:xfrm flipH="1">
              <a:off x="8210903" y="3940979"/>
              <a:ext cx="355472"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7E421A5E-9B9C-4F0A-8B50-902265F018EE}"/>
                </a:ext>
              </a:extLst>
            </p:cNvPr>
            <p:cNvSpPr txBox="1"/>
            <p:nvPr/>
          </p:nvSpPr>
          <p:spPr>
            <a:xfrm>
              <a:off x="4881565" y="3257140"/>
              <a:ext cx="1869551" cy="338554"/>
            </a:xfrm>
            <a:prstGeom prst="rect">
              <a:avLst/>
            </a:prstGeom>
            <a:solidFill>
              <a:schemeClr val="bg1"/>
            </a:solidFill>
          </p:spPr>
          <p:txBody>
            <a:bodyPr wrap="none" rtlCol="0">
              <a:spAutoFit/>
            </a:bodyPr>
            <a:lstStyle/>
            <a:p>
              <a:r>
                <a:rPr lang="it-IT" sz="1600" dirty="0"/>
                <a:t>TCP/IP </a:t>
              </a:r>
              <a:r>
                <a:rPr lang="it-IT" sz="1600" dirty="0" err="1"/>
                <a:t>interconnect</a:t>
              </a:r>
              <a:r>
                <a:rPr lang="it-IT" sz="1600" dirty="0"/>
                <a:t> </a:t>
              </a:r>
            </a:p>
          </p:txBody>
        </p:sp>
        <p:sp>
          <p:nvSpPr>
            <p:cNvPr id="33" name="Rettangolo con angoli arrotondati 32">
              <a:extLst>
                <a:ext uri="{FF2B5EF4-FFF2-40B4-BE49-F238E27FC236}">
                  <a16:creationId xmlns:a16="http://schemas.microsoft.com/office/drawing/2014/main" id="{6E1B6769-9032-4DC7-9395-44DED7BA7FF3}"/>
                </a:ext>
              </a:extLst>
            </p:cNvPr>
            <p:cNvSpPr/>
            <p:nvPr/>
          </p:nvSpPr>
          <p:spPr>
            <a:xfrm>
              <a:off x="8615594" y="3561515"/>
              <a:ext cx="1213642" cy="75892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5">
                    <a:lumMod val="50000"/>
                  </a:schemeClr>
                </a:solidFill>
              </a:endParaRPr>
            </a:p>
          </p:txBody>
        </p:sp>
      </p:grpSp>
      <p:sp>
        <p:nvSpPr>
          <p:cNvPr id="36" name="Rettangolo con angoli arrotondati 35">
            <a:extLst>
              <a:ext uri="{FF2B5EF4-FFF2-40B4-BE49-F238E27FC236}">
                <a16:creationId xmlns:a16="http://schemas.microsoft.com/office/drawing/2014/main" id="{3E380612-F809-483F-9650-D56694301AE3}"/>
              </a:ext>
            </a:extLst>
          </p:cNvPr>
          <p:cNvSpPr/>
          <p:nvPr/>
        </p:nvSpPr>
        <p:spPr>
          <a:xfrm>
            <a:off x="5031997" y="3762647"/>
            <a:ext cx="1310136" cy="833687"/>
          </a:xfrm>
          <a:prstGeom prst="roundRect">
            <a:avLst/>
          </a:prstGeom>
          <a:solidFill>
            <a:srgbClr val="D9D9D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a:extLst>
              <a:ext uri="{FF2B5EF4-FFF2-40B4-BE49-F238E27FC236}">
                <a16:creationId xmlns:a16="http://schemas.microsoft.com/office/drawing/2014/main" id="{8FD97337-47E0-4B7A-8924-4AB007F04525}"/>
              </a:ext>
            </a:extLst>
          </p:cNvPr>
          <p:cNvPicPr>
            <a:picLocks noChangeAspect="1"/>
          </p:cNvPicPr>
          <p:nvPr/>
        </p:nvPicPr>
        <p:blipFill>
          <a:blip r:embed="rId2"/>
          <a:stretch>
            <a:fillRect/>
          </a:stretch>
        </p:blipFill>
        <p:spPr>
          <a:xfrm>
            <a:off x="668471" y="1515877"/>
            <a:ext cx="6474513" cy="1950889"/>
          </a:xfrm>
          <a:prstGeom prst="rect">
            <a:avLst/>
          </a:prstGeom>
        </p:spPr>
      </p:pic>
      <p:pic>
        <p:nvPicPr>
          <p:cNvPr id="26" name="Immagine 25">
            <a:extLst>
              <a:ext uri="{FF2B5EF4-FFF2-40B4-BE49-F238E27FC236}">
                <a16:creationId xmlns:a16="http://schemas.microsoft.com/office/drawing/2014/main" id="{E82EB83F-EE1B-4E15-A5CC-9764383C9EA3}"/>
              </a:ext>
            </a:extLst>
          </p:cNvPr>
          <p:cNvPicPr>
            <a:picLocks noChangeAspect="1"/>
          </p:cNvPicPr>
          <p:nvPr/>
        </p:nvPicPr>
        <p:blipFill>
          <a:blip r:embed="rId3"/>
          <a:stretch>
            <a:fillRect/>
          </a:stretch>
        </p:blipFill>
        <p:spPr>
          <a:xfrm>
            <a:off x="3105876" y="1313221"/>
            <a:ext cx="2487384" cy="2688569"/>
          </a:xfrm>
          <a:prstGeom prst="rect">
            <a:avLst/>
          </a:prstGeom>
        </p:spPr>
      </p:pic>
      <p:grpSp>
        <p:nvGrpSpPr>
          <p:cNvPr id="377" name="Gruppo 376">
            <a:extLst>
              <a:ext uri="{FF2B5EF4-FFF2-40B4-BE49-F238E27FC236}">
                <a16:creationId xmlns:a16="http://schemas.microsoft.com/office/drawing/2014/main" id="{E1B521C8-64A1-4A8C-9EC0-693F1C5CBA4F}"/>
              </a:ext>
            </a:extLst>
          </p:cNvPr>
          <p:cNvGrpSpPr/>
          <p:nvPr/>
        </p:nvGrpSpPr>
        <p:grpSpPr>
          <a:xfrm>
            <a:off x="4049339" y="1733470"/>
            <a:ext cx="4871937" cy="2849895"/>
            <a:chOff x="4038599" y="3276649"/>
            <a:chExt cx="4871937" cy="2849895"/>
          </a:xfrm>
        </p:grpSpPr>
        <p:sp>
          <p:nvSpPr>
            <p:cNvPr id="378" name="Rettangolo 377">
              <a:extLst>
                <a:ext uri="{FF2B5EF4-FFF2-40B4-BE49-F238E27FC236}">
                  <a16:creationId xmlns:a16="http://schemas.microsoft.com/office/drawing/2014/main" id="{4040EDEA-9047-4792-B50D-D440E0AEBC55}"/>
                </a:ext>
              </a:extLst>
            </p:cNvPr>
            <p:cNvSpPr/>
            <p:nvPr/>
          </p:nvSpPr>
          <p:spPr>
            <a:xfrm>
              <a:off x="4038599" y="3276649"/>
              <a:ext cx="4871937" cy="284989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9" name="Immagine 378">
              <a:extLst>
                <a:ext uri="{FF2B5EF4-FFF2-40B4-BE49-F238E27FC236}">
                  <a16:creationId xmlns:a16="http://schemas.microsoft.com/office/drawing/2014/main" id="{A2DBE614-8F19-4E72-B808-1B09CF540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673" y="3622060"/>
              <a:ext cx="4055381" cy="2158834"/>
            </a:xfrm>
            <a:prstGeom prst="rect">
              <a:avLst/>
            </a:prstGeom>
          </p:spPr>
        </p:pic>
      </p:grpSp>
      <p:pic>
        <p:nvPicPr>
          <p:cNvPr id="380" name="Immagine 379">
            <a:extLst>
              <a:ext uri="{FF2B5EF4-FFF2-40B4-BE49-F238E27FC236}">
                <a16:creationId xmlns:a16="http://schemas.microsoft.com/office/drawing/2014/main" id="{396E0DD8-59C4-4E3E-BC9A-6C7100CF2BBF}"/>
              </a:ext>
            </a:extLst>
          </p:cNvPr>
          <p:cNvPicPr>
            <a:picLocks noChangeAspect="1"/>
          </p:cNvPicPr>
          <p:nvPr/>
        </p:nvPicPr>
        <p:blipFill>
          <a:blip r:embed="rId5"/>
          <a:stretch>
            <a:fillRect/>
          </a:stretch>
        </p:blipFill>
        <p:spPr>
          <a:xfrm>
            <a:off x="2011346" y="4457267"/>
            <a:ext cx="2476500" cy="1847850"/>
          </a:xfrm>
          <a:prstGeom prst="rect">
            <a:avLst/>
          </a:prstGeom>
        </p:spPr>
      </p:pic>
    </p:spTree>
    <p:extLst>
      <p:ext uri="{BB962C8B-B14F-4D97-AF65-F5344CB8AC3E}">
        <p14:creationId xmlns:p14="http://schemas.microsoft.com/office/powerpoint/2010/main" val="14085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5"/>
                                        </p:tgtEl>
                                      </p:cBhvr>
                                    </p:animEffect>
                                    <p:anim calcmode="lin" valueType="num">
                                      <p:cBhvr>
                                        <p:cTn id="14" dur="1000"/>
                                        <p:tgtEl>
                                          <p:spTgt spid="25"/>
                                        </p:tgtEl>
                                        <p:attrNameLst>
                                          <p:attrName>ppt_x</p:attrName>
                                        </p:attrNameLst>
                                      </p:cBhvr>
                                      <p:tavLst>
                                        <p:tav tm="0">
                                          <p:val>
                                            <p:strVal val="ppt_x"/>
                                          </p:val>
                                        </p:tav>
                                        <p:tav tm="100000">
                                          <p:val>
                                            <p:strVal val="ppt_x"/>
                                          </p:val>
                                        </p:tav>
                                      </p:tavLst>
                                    </p:anim>
                                    <p:anim calcmode="lin" valueType="num">
                                      <p:cBhvr>
                                        <p:cTn id="15" dur="1000"/>
                                        <p:tgtEl>
                                          <p:spTgt spid="25"/>
                                        </p:tgtEl>
                                        <p:attrNameLst>
                                          <p:attrName>ppt_y</p:attrName>
                                        </p:attrNameLst>
                                      </p:cBhvr>
                                      <p:tavLst>
                                        <p:tav tm="0">
                                          <p:val>
                                            <p:strVal val="ppt_y"/>
                                          </p:val>
                                        </p:tav>
                                        <p:tav tm="100000">
                                          <p:val>
                                            <p:strVal val="ppt_y+.1"/>
                                          </p:val>
                                        </p:tav>
                                      </p:tavLst>
                                    </p:anim>
                                    <p:set>
                                      <p:cBhvr>
                                        <p:cTn id="16" dur="1" fill="hold">
                                          <p:stCondLst>
                                            <p:cond delay="999"/>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26"/>
                                        </p:tgtEl>
                                      </p:cBhvr>
                                    </p:animEffect>
                                    <p:anim calcmode="lin" valueType="num">
                                      <p:cBhvr>
                                        <p:cTn id="28" dur="1000"/>
                                        <p:tgtEl>
                                          <p:spTgt spid="26"/>
                                        </p:tgtEl>
                                        <p:attrNameLst>
                                          <p:attrName>ppt_x</p:attrName>
                                        </p:attrNameLst>
                                      </p:cBhvr>
                                      <p:tavLst>
                                        <p:tav tm="0">
                                          <p:val>
                                            <p:strVal val="ppt_x"/>
                                          </p:val>
                                        </p:tav>
                                        <p:tav tm="100000">
                                          <p:val>
                                            <p:strVal val="ppt_x"/>
                                          </p:val>
                                        </p:tav>
                                      </p:tavLst>
                                    </p:anim>
                                    <p:anim calcmode="lin" valueType="num">
                                      <p:cBhvr>
                                        <p:cTn id="29" dur="1000"/>
                                        <p:tgtEl>
                                          <p:spTgt spid="26"/>
                                        </p:tgtEl>
                                        <p:attrNameLst>
                                          <p:attrName>ppt_y</p:attrName>
                                        </p:attrNameLst>
                                      </p:cBhvr>
                                      <p:tavLst>
                                        <p:tav tm="0">
                                          <p:val>
                                            <p:strVal val="ppt_y"/>
                                          </p:val>
                                        </p:tav>
                                        <p:tav tm="100000">
                                          <p:val>
                                            <p:strVal val="ppt_y+.1"/>
                                          </p:val>
                                        </p:tav>
                                      </p:tavLst>
                                    </p:anim>
                                    <p:set>
                                      <p:cBhvr>
                                        <p:cTn id="30" dur="1" fill="hold">
                                          <p:stCondLst>
                                            <p:cond delay="999"/>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fade">
                                      <p:cBhvr>
                                        <p:cTn id="35" dur="1000"/>
                                        <p:tgtEl>
                                          <p:spTgt spid="377"/>
                                        </p:tgtEl>
                                      </p:cBhvr>
                                    </p:animEffect>
                                    <p:anim calcmode="lin" valueType="num">
                                      <p:cBhvr>
                                        <p:cTn id="36" dur="1000" fill="hold"/>
                                        <p:tgtEl>
                                          <p:spTgt spid="377"/>
                                        </p:tgtEl>
                                        <p:attrNameLst>
                                          <p:attrName>ppt_x</p:attrName>
                                        </p:attrNameLst>
                                      </p:cBhvr>
                                      <p:tavLst>
                                        <p:tav tm="0">
                                          <p:val>
                                            <p:strVal val="#ppt_x"/>
                                          </p:val>
                                        </p:tav>
                                        <p:tav tm="100000">
                                          <p:val>
                                            <p:strVal val="#ppt_x"/>
                                          </p:val>
                                        </p:tav>
                                      </p:tavLst>
                                    </p:anim>
                                    <p:anim calcmode="lin" valueType="num">
                                      <p:cBhvr>
                                        <p:cTn id="37" dur="1000" fill="hold"/>
                                        <p:tgtEl>
                                          <p:spTgt spid="37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377"/>
                                        </p:tgtEl>
                                      </p:cBhvr>
                                    </p:animEffect>
                                    <p:anim calcmode="lin" valueType="num">
                                      <p:cBhvr>
                                        <p:cTn id="42" dur="1000"/>
                                        <p:tgtEl>
                                          <p:spTgt spid="377"/>
                                        </p:tgtEl>
                                        <p:attrNameLst>
                                          <p:attrName>ppt_x</p:attrName>
                                        </p:attrNameLst>
                                      </p:cBhvr>
                                      <p:tavLst>
                                        <p:tav tm="0">
                                          <p:val>
                                            <p:strVal val="ppt_x"/>
                                          </p:val>
                                        </p:tav>
                                        <p:tav tm="100000">
                                          <p:val>
                                            <p:strVal val="ppt_x"/>
                                          </p:val>
                                        </p:tav>
                                      </p:tavLst>
                                    </p:anim>
                                    <p:anim calcmode="lin" valueType="num">
                                      <p:cBhvr>
                                        <p:cTn id="43" dur="1000"/>
                                        <p:tgtEl>
                                          <p:spTgt spid="377"/>
                                        </p:tgtEl>
                                        <p:attrNameLst>
                                          <p:attrName>ppt_y</p:attrName>
                                        </p:attrNameLst>
                                      </p:cBhvr>
                                      <p:tavLst>
                                        <p:tav tm="0">
                                          <p:val>
                                            <p:strVal val="ppt_y"/>
                                          </p:val>
                                        </p:tav>
                                        <p:tav tm="100000">
                                          <p:val>
                                            <p:strVal val="ppt_y+.1"/>
                                          </p:val>
                                        </p:tav>
                                      </p:tavLst>
                                    </p:anim>
                                    <p:set>
                                      <p:cBhvr>
                                        <p:cTn id="44" dur="1" fill="hold">
                                          <p:stCondLst>
                                            <p:cond delay="999"/>
                                          </p:stCondLst>
                                        </p:cTn>
                                        <p:tgtEl>
                                          <p:spTgt spid="37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80"/>
                                        </p:tgtEl>
                                        <p:attrNameLst>
                                          <p:attrName>style.visibility</p:attrName>
                                        </p:attrNameLst>
                                      </p:cBhvr>
                                      <p:to>
                                        <p:strVal val="visible"/>
                                      </p:to>
                                    </p:set>
                                    <p:animEffect transition="in" filter="fade">
                                      <p:cBhvr>
                                        <p:cTn id="49" dur="1000"/>
                                        <p:tgtEl>
                                          <p:spTgt spid="380"/>
                                        </p:tgtEl>
                                      </p:cBhvr>
                                    </p:animEffect>
                                    <p:anim calcmode="lin" valueType="num">
                                      <p:cBhvr>
                                        <p:cTn id="50" dur="1000" fill="hold"/>
                                        <p:tgtEl>
                                          <p:spTgt spid="380"/>
                                        </p:tgtEl>
                                        <p:attrNameLst>
                                          <p:attrName>ppt_x</p:attrName>
                                        </p:attrNameLst>
                                      </p:cBhvr>
                                      <p:tavLst>
                                        <p:tav tm="0">
                                          <p:val>
                                            <p:strVal val="#ppt_x"/>
                                          </p:val>
                                        </p:tav>
                                        <p:tav tm="100000">
                                          <p:val>
                                            <p:strVal val="#ppt_x"/>
                                          </p:val>
                                        </p:tav>
                                      </p:tavLst>
                                    </p:anim>
                                    <p:anim calcmode="lin" valueType="num">
                                      <p:cBhvr>
                                        <p:cTn id="51"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380"/>
                                        </p:tgtEl>
                                      </p:cBhvr>
                                    </p:animEffect>
                                    <p:anim calcmode="lin" valueType="num">
                                      <p:cBhvr>
                                        <p:cTn id="56" dur="1000"/>
                                        <p:tgtEl>
                                          <p:spTgt spid="380"/>
                                        </p:tgtEl>
                                        <p:attrNameLst>
                                          <p:attrName>ppt_x</p:attrName>
                                        </p:attrNameLst>
                                      </p:cBhvr>
                                      <p:tavLst>
                                        <p:tav tm="0">
                                          <p:val>
                                            <p:strVal val="ppt_x"/>
                                          </p:val>
                                        </p:tav>
                                        <p:tav tm="100000">
                                          <p:val>
                                            <p:strVal val="ppt_x"/>
                                          </p:val>
                                        </p:tav>
                                      </p:tavLst>
                                    </p:anim>
                                    <p:anim calcmode="lin" valueType="num">
                                      <p:cBhvr>
                                        <p:cTn id="57" dur="1000"/>
                                        <p:tgtEl>
                                          <p:spTgt spid="380"/>
                                        </p:tgtEl>
                                        <p:attrNameLst>
                                          <p:attrName>ppt_y</p:attrName>
                                        </p:attrNameLst>
                                      </p:cBhvr>
                                      <p:tavLst>
                                        <p:tav tm="0">
                                          <p:val>
                                            <p:strVal val="ppt_y"/>
                                          </p:val>
                                        </p:tav>
                                        <p:tav tm="100000">
                                          <p:val>
                                            <p:strVal val="ppt_y+.1"/>
                                          </p:val>
                                        </p:tav>
                                      </p:tavLst>
                                    </p:anim>
                                    <p:set>
                                      <p:cBhvr>
                                        <p:cTn id="58" dur="1" fill="hold">
                                          <p:stCondLst>
                                            <p:cond delay="999"/>
                                          </p:stCondLst>
                                        </p:cTn>
                                        <p:tgtEl>
                                          <p:spTgt spid="3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8454536F-6E40-40BA-87C6-A815904B3C1A}"/>
              </a:ext>
            </a:extLst>
          </p:cNvPr>
          <p:cNvPicPr>
            <a:picLocks noChangeAspect="1"/>
          </p:cNvPicPr>
          <p:nvPr/>
        </p:nvPicPr>
        <p:blipFill>
          <a:blip r:embed="rId2"/>
          <a:stretch>
            <a:fillRect/>
          </a:stretch>
        </p:blipFill>
        <p:spPr>
          <a:xfrm>
            <a:off x="1089528" y="845190"/>
            <a:ext cx="8855384" cy="5480696"/>
          </a:xfrm>
          <a:prstGeom prst="rect">
            <a:avLst/>
          </a:prstGeom>
        </p:spPr>
      </p:pic>
      <p:sp>
        <p:nvSpPr>
          <p:cNvPr id="2" name="Titolo 1">
            <a:extLst>
              <a:ext uri="{FF2B5EF4-FFF2-40B4-BE49-F238E27FC236}">
                <a16:creationId xmlns:a16="http://schemas.microsoft.com/office/drawing/2014/main" id="{755F6810-1E2E-4B9B-8A9C-A3050F289B61}"/>
              </a:ext>
            </a:extLst>
          </p:cNvPr>
          <p:cNvSpPr>
            <a:spLocks noGrp="1"/>
          </p:cNvSpPr>
          <p:nvPr>
            <p:ph type="title"/>
          </p:nvPr>
        </p:nvSpPr>
        <p:spPr/>
        <p:txBody>
          <a:bodyPr/>
          <a:lstStyle/>
          <a:p>
            <a:r>
              <a:rPr lang="it-IT" dirty="0"/>
              <a:t>Stima delle risorse di calcolo</a:t>
            </a:r>
          </a:p>
        </p:txBody>
      </p:sp>
      <p:sp>
        <p:nvSpPr>
          <p:cNvPr id="3" name="Segnaposto data 2">
            <a:extLst>
              <a:ext uri="{FF2B5EF4-FFF2-40B4-BE49-F238E27FC236}">
                <a16:creationId xmlns:a16="http://schemas.microsoft.com/office/drawing/2014/main" id="{FE87ED79-21E3-4AA4-817D-E7D0E65FF33F}"/>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FCDA817F-3333-48C7-B67D-76C2C6FE0B9B}"/>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14EC5E95-7A01-4335-A347-39871D60EDBD}"/>
              </a:ext>
            </a:extLst>
          </p:cNvPr>
          <p:cNvSpPr>
            <a:spLocks noGrp="1"/>
          </p:cNvSpPr>
          <p:nvPr>
            <p:ph type="sldNum" sz="quarter" idx="12"/>
          </p:nvPr>
        </p:nvSpPr>
        <p:spPr/>
        <p:txBody>
          <a:bodyPr/>
          <a:lstStyle/>
          <a:p>
            <a:fld id="{BE76263B-304F-4D55-BC86-FD7C343A1B56}" type="slidenum">
              <a:rPr lang="en-GB" smtClean="0"/>
              <a:pPr/>
              <a:t>7</a:t>
            </a:fld>
            <a:endParaRPr lang="en-GB"/>
          </a:p>
        </p:txBody>
      </p:sp>
      <p:pic>
        <p:nvPicPr>
          <p:cNvPr id="13" name="Immagine 12">
            <a:extLst>
              <a:ext uri="{FF2B5EF4-FFF2-40B4-BE49-F238E27FC236}">
                <a16:creationId xmlns:a16="http://schemas.microsoft.com/office/drawing/2014/main" id="{E649FB08-A421-4B48-A616-891D92CF2704}"/>
              </a:ext>
            </a:extLst>
          </p:cNvPr>
          <p:cNvPicPr>
            <a:picLocks noChangeAspect="1"/>
          </p:cNvPicPr>
          <p:nvPr/>
        </p:nvPicPr>
        <p:blipFill>
          <a:blip r:embed="rId3"/>
          <a:stretch>
            <a:fillRect/>
          </a:stretch>
        </p:blipFill>
        <p:spPr>
          <a:xfrm>
            <a:off x="6955276" y="999526"/>
            <a:ext cx="1820293" cy="1241108"/>
          </a:xfrm>
          <a:prstGeom prst="rect">
            <a:avLst/>
          </a:prstGeom>
        </p:spPr>
      </p:pic>
      <p:sp>
        <p:nvSpPr>
          <p:cNvPr id="14" name="Parentesi graffa chiusa 13">
            <a:extLst>
              <a:ext uri="{FF2B5EF4-FFF2-40B4-BE49-F238E27FC236}">
                <a16:creationId xmlns:a16="http://schemas.microsoft.com/office/drawing/2014/main" id="{76CCD761-885F-4506-9BE0-CEC24B33A6BD}"/>
              </a:ext>
            </a:extLst>
          </p:cNvPr>
          <p:cNvSpPr/>
          <p:nvPr/>
        </p:nvSpPr>
        <p:spPr>
          <a:xfrm>
            <a:off x="8963144" y="3633085"/>
            <a:ext cx="279919" cy="681570"/>
          </a:xfrm>
          <a:prstGeom prst="rightBrace">
            <a:avLst>
              <a:gd name="adj1" fmla="val 31983"/>
              <a:gd name="adj2" fmla="val 50000"/>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CasellaDiTesto 14">
            <a:extLst>
              <a:ext uri="{FF2B5EF4-FFF2-40B4-BE49-F238E27FC236}">
                <a16:creationId xmlns:a16="http://schemas.microsoft.com/office/drawing/2014/main" id="{9905AAA1-280B-4250-8AA9-D58C9177C573}"/>
              </a:ext>
            </a:extLst>
          </p:cNvPr>
          <p:cNvSpPr txBox="1"/>
          <p:nvPr/>
        </p:nvSpPr>
        <p:spPr>
          <a:xfrm>
            <a:off x="9243063" y="3795959"/>
            <a:ext cx="1644539" cy="276999"/>
          </a:xfrm>
          <a:prstGeom prst="rect">
            <a:avLst/>
          </a:prstGeom>
          <a:solidFill>
            <a:schemeClr val="bg1"/>
          </a:solidFill>
          <a:effectLst/>
        </p:spPr>
        <p:txBody>
          <a:bodyPr wrap="square" rtlCol="0">
            <a:spAutoFit/>
          </a:bodyPr>
          <a:lstStyle/>
          <a:p>
            <a:r>
              <a:rPr lang="it-IT" sz="1200" dirty="0"/>
              <a:t>Alice, Atlas, CMS, </a:t>
            </a:r>
            <a:r>
              <a:rPr lang="it-IT" sz="1200" dirty="0" err="1"/>
              <a:t>LHCb</a:t>
            </a:r>
            <a:endParaRPr lang="it-IT" sz="1200" dirty="0"/>
          </a:p>
        </p:txBody>
      </p:sp>
      <p:sp>
        <p:nvSpPr>
          <p:cNvPr id="16" name="CasellaDiTesto 15">
            <a:extLst>
              <a:ext uri="{FF2B5EF4-FFF2-40B4-BE49-F238E27FC236}">
                <a16:creationId xmlns:a16="http://schemas.microsoft.com/office/drawing/2014/main" id="{80BD8DA4-1B9F-49DB-9C8C-42A0FB3666E5}"/>
              </a:ext>
            </a:extLst>
          </p:cNvPr>
          <p:cNvSpPr txBox="1"/>
          <p:nvPr/>
        </p:nvSpPr>
        <p:spPr>
          <a:xfrm>
            <a:off x="8921484" y="2547438"/>
            <a:ext cx="3228857" cy="276999"/>
          </a:xfrm>
          <a:prstGeom prst="rect">
            <a:avLst/>
          </a:prstGeom>
          <a:solidFill>
            <a:schemeClr val="bg1"/>
          </a:solidFill>
          <a:effectLst/>
        </p:spPr>
        <p:txBody>
          <a:bodyPr wrap="square" rtlCol="0">
            <a:spAutoFit/>
          </a:bodyPr>
          <a:lstStyle/>
          <a:p>
            <a:r>
              <a:rPr lang="it-IT" sz="1200" dirty="0"/>
              <a:t> INFN </a:t>
            </a:r>
            <a:r>
              <a:rPr lang="it-IT" sz="1200" dirty="0" err="1"/>
              <a:t>Exps</a:t>
            </a:r>
            <a:r>
              <a:rPr lang="it-IT" sz="1200" dirty="0"/>
              <a:t> (</a:t>
            </a:r>
            <a:r>
              <a:rPr lang="it-IT" sz="1200" dirty="0" err="1"/>
              <a:t>BelleII</a:t>
            </a:r>
            <a:r>
              <a:rPr lang="it-IT" sz="1200" dirty="0"/>
              <a:t>, GW, KM3Net, </a:t>
            </a:r>
            <a:r>
              <a:rPr lang="it-IT" sz="1200" dirty="0" err="1"/>
              <a:t>Juno</a:t>
            </a:r>
            <a:r>
              <a:rPr lang="it-IT" sz="1200" dirty="0"/>
              <a:t>, CTA, etc.)</a:t>
            </a:r>
          </a:p>
        </p:txBody>
      </p:sp>
      <p:sp>
        <p:nvSpPr>
          <p:cNvPr id="17" name="CasellaDiTesto 16">
            <a:extLst>
              <a:ext uri="{FF2B5EF4-FFF2-40B4-BE49-F238E27FC236}">
                <a16:creationId xmlns:a16="http://schemas.microsoft.com/office/drawing/2014/main" id="{6474C6B1-7142-41A6-BC5B-0B355E507FF9}"/>
              </a:ext>
            </a:extLst>
          </p:cNvPr>
          <p:cNvSpPr txBox="1"/>
          <p:nvPr/>
        </p:nvSpPr>
        <p:spPr>
          <a:xfrm>
            <a:off x="8921484" y="2061399"/>
            <a:ext cx="3228857" cy="461665"/>
          </a:xfrm>
          <a:prstGeom prst="rect">
            <a:avLst/>
          </a:prstGeom>
          <a:solidFill>
            <a:srgbClr val="FFFFFF"/>
          </a:solidFill>
          <a:effectLst/>
        </p:spPr>
        <p:txBody>
          <a:bodyPr wrap="square" rtlCol="0">
            <a:spAutoFit/>
          </a:bodyPr>
          <a:lstStyle/>
          <a:p>
            <a:r>
              <a:rPr lang="it-IT" sz="1200" dirty="0"/>
              <a:t>«INFN Terza Missione» (ACC-HBD, Mirror </a:t>
            </a:r>
            <a:r>
              <a:rPr lang="it-IT" sz="1200" dirty="0" err="1"/>
              <a:t>Copernicus</a:t>
            </a:r>
            <a:r>
              <a:rPr lang="it-IT" sz="1200" dirty="0"/>
              <a:t>,  SUPER, etc.)</a:t>
            </a:r>
          </a:p>
        </p:txBody>
      </p:sp>
      <p:pic>
        <p:nvPicPr>
          <p:cNvPr id="6" name="Immagine 5">
            <a:extLst>
              <a:ext uri="{FF2B5EF4-FFF2-40B4-BE49-F238E27FC236}">
                <a16:creationId xmlns:a16="http://schemas.microsoft.com/office/drawing/2014/main" id="{2623438E-82FB-4ECD-AF29-EAADBCBE7154}"/>
              </a:ext>
            </a:extLst>
          </p:cNvPr>
          <p:cNvPicPr>
            <a:picLocks noChangeAspect="1"/>
          </p:cNvPicPr>
          <p:nvPr/>
        </p:nvPicPr>
        <p:blipFill>
          <a:blip r:embed="rId4"/>
          <a:stretch>
            <a:fillRect/>
          </a:stretch>
        </p:blipFill>
        <p:spPr>
          <a:xfrm>
            <a:off x="2090720" y="3924149"/>
            <a:ext cx="1867158" cy="1106759"/>
          </a:xfrm>
          <a:prstGeom prst="rect">
            <a:avLst/>
          </a:prstGeom>
        </p:spPr>
      </p:pic>
    </p:spTree>
    <p:extLst>
      <p:ext uri="{BB962C8B-B14F-4D97-AF65-F5344CB8AC3E}">
        <p14:creationId xmlns:p14="http://schemas.microsoft.com/office/powerpoint/2010/main" val="81931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799A1-E518-4AB0-93E3-F44AE25AB3BB}"/>
              </a:ext>
            </a:extLst>
          </p:cNvPr>
          <p:cNvSpPr>
            <a:spLocks noGrp="1"/>
          </p:cNvSpPr>
          <p:nvPr>
            <p:ph type="title"/>
          </p:nvPr>
        </p:nvSpPr>
        <p:spPr>
          <a:xfrm>
            <a:off x="599882" y="105049"/>
            <a:ext cx="9589851" cy="710640"/>
          </a:xfrm>
        </p:spPr>
        <p:txBody>
          <a:bodyPr>
            <a:normAutofit fontScale="90000"/>
          </a:bodyPr>
          <a:lstStyle/>
          <a:p>
            <a:r>
              <a:rPr lang="it-IT" dirty="0"/>
              <a:t>Stima delle risorse di storage veloce e archivio</a:t>
            </a:r>
          </a:p>
        </p:txBody>
      </p:sp>
      <p:sp>
        <p:nvSpPr>
          <p:cNvPr id="3" name="Segnaposto data 2">
            <a:extLst>
              <a:ext uri="{FF2B5EF4-FFF2-40B4-BE49-F238E27FC236}">
                <a16:creationId xmlns:a16="http://schemas.microsoft.com/office/drawing/2014/main" id="{22EA5F16-2160-4239-BB4D-FA793F648922}"/>
              </a:ext>
            </a:extLst>
          </p:cNvPr>
          <p:cNvSpPr>
            <a:spLocks noGrp="1"/>
          </p:cNvSpPr>
          <p:nvPr>
            <p:ph type="dt" sz="half" idx="10"/>
          </p:nvPr>
        </p:nvSpPr>
        <p:spPr/>
        <p:txBody>
          <a:bodyPr/>
          <a:lstStyle/>
          <a:p>
            <a:r>
              <a:rPr lang="it-IT"/>
              <a:t>17/05/2021</a:t>
            </a:r>
            <a:endParaRPr lang="en-GB" dirty="0"/>
          </a:p>
        </p:txBody>
      </p:sp>
      <p:sp>
        <p:nvSpPr>
          <p:cNvPr id="4" name="Segnaposto piè di pagina 3">
            <a:extLst>
              <a:ext uri="{FF2B5EF4-FFF2-40B4-BE49-F238E27FC236}">
                <a16:creationId xmlns:a16="http://schemas.microsoft.com/office/drawing/2014/main" id="{BA03433D-685D-4C33-B990-22E7DE1D757C}"/>
              </a:ext>
            </a:extLst>
          </p:cNvPr>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a:extLst>
              <a:ext uri="{FF2B5EF4-FFF2-40B4-BE49-F238E27FC236}">
                <a16:creationId xmlns:a16="http://schemas.microsoft.com/office/drawing/2014/main" id="{5D810817-7CCD-434F-BF7A-519B2F003212}"/>
              </a:ext>
            </a:extLst>
          </p:cNvPr>
          <p:cNvSpPr>
            <a:spLocks noGrp="1"/>
          </p:cNvSpPr>
          <p:nvPr>
            <p:ph type="sldNum" sz="quarter" idx="12"/>
          </p:nvPr>
        </p:nvSpPr>
        <p:spPr/>
        <p:txBody>
          <a:bodyPr/>
          <a:lstStyle/>
          <a:p>
            <a:fld id="{BE76263B-304F-4D55-BC86-FD7C343A1B56}" type="slidenum">
              <a:rPr lang="en-GB" smtClean="0"/>
              <a:pPr/>
              <a:t>8</a:t>
            </a:fld>
            <a:endParaRPr lang="en-GB"/>
          </a:p>
        </p:txBody>
      </p:sp>
      <p:pic>
        <p:nvPicPr>
          <p:cNvPr id="7" name="Immagine 6">
            <a:extLst>
              <a:ext uri="{FF2B5EF4-FFF2-40B4-BE49-F238E27FC236}">
                <a16:creationId xmlns:a16="http://schemas.microsoft.com/office/drawing/2014/main" id="{86899B01-CEAD-48A9-8DE2-97DEBE64BAC2}"/>
              </a:ext>
            </a:extLst>
          </p:cNvPr>
          <p:cNvPicPr>
            <a:picLocks noChangeAspect="1"/>
          </p:cNvPicPr>
          <p:nvPr/>
        </p:nvPicPr>
        <p:blipFill>
          <a:blip r:embed="rId2"/>
          <a:stretch>
            <a:fillRect/>
          </a:stretch>
        </p:blipFill>
        <p:spPr>
          <a:xfrm>
            <a:off x="323630" y="1153160"/>
            <a:ext cx="5798357" cy="4263498"/>
          </a:xfrm>
          <a:prstGeom prst="rect">
            <a:avLst/>
          </a:prstGeom>
        </p:spPr>
      </p:pic>
      <p:pic>
        <p:nvPicPr>
          <p:cNvPr id="9" name="Immagine 8">
            <a:extLst>
              <a:ext uri="{FF2B5EF4-FFF2-40B4-BE49-F238E27FC236}">
                <a16:creationId xmlns:a16="http://schemas.microsoft.com/office/drawing/2014/main" id="{C691CB1C-EFFF-42DB-9A6C-25B63F954DAA}"/>
              </a:ext>
            </a:extLst>
          </p:cNvPr>
          <p:cNvPicPr>
            <a:picLocks noChangeAspect="1"/>
          </p:cNvPicPr>
          <p:nvPr/>
        </p:nvPicPr>
        <p:blipFill>
          <a:blip r:embed="rId3"/>
          <a:stretch>
            <a:fillRect/>
          </a:stretch>
        </p:blipFill>
        <p:spPr>
          <a:xfrm>
            <a:off x="1027126" y="3297265"/>
            <a:ext cx="1443566" cy="856269"/>
          </a:xfrm>
          <a:prstGeom prst="rect">
            <a:avLst/>
          </a:prstGeom>
        </p:spPr>
      </p:pic>
      <p:pic>
        <p:nvPicPr>
          <p:cNvPr id="10" name="Immagine 9">
            <a:extLst>
              <a:ext uri="{FF2B5EF4-FFF2-40B4-BE49-F238E27FC236}">
                <a16:creationId xmlns:a16="http://schemas.microsoft.com/office/drawing/2014/main" id="{B0B8F961-CDAF-414D-90EF-90675DCDEEE2}"/>
              </a:ext>
            </a:extLst>
          </p:cNvPr>
          <p:cNvPicPr>
            <a:picLocks noChangeAspect="1"/>
          </p:cNvPicPr>
          <p:nvPr/>
        </p:nvPicPr>
        <p:blipFill>
          <a:blip r:embed="rId4"/>
          <a:stretch>
            <a:fillRect/>
          </a:stretch>
        </p:blipFill>
        <p:spPr>
          <a:xfrm>
            <a:off x="4711816" y="1263111"/>
            <a:ext cx="1438745" cy="852407"/>
          </a:xfrm>
          <a:prstGeom prst="rect">
            <a:avLst/>
          </a:prstGeom>
        </p:spPr>
      </p:pic>
      <p:pic>
        <p:nvPicPr>
          <p:cNvPr id="11" name="Immagine 10">
            <a:extLst>
              <a:ext uri="{FF2B5EF4-FFF2-40B4-BE49-F238E27FC236}">
                <a16:creationId xmlns:a16="http://schemas.microsoft.com/office/drawing/2014/main" id="{12E9430C-6EA4-44D3-8F34-209F95F99DF5}"/>
              </a:ext>
            </a:extLst>
          </p:cNvPr>
          <p:cNvPicPr>
            <a:picLocks noChangeAspect="1"/>
          </p:cNvPicPr>
          <p:nvPr/>
        </p:nvPicPr>
        <p:blipFill>
          <a:blip r:embed="rId5"/>
          <a:stretch>
            <a:fillRect/>
          </a:stretch>
        </p:blipFill>
        <p:spPr>
          <a:xfrm>
            <a:off x="6150561" y="1167011"/>
            <a:ext cx="5917789" cy="4263498"/>
          </a:xfrm>
          <a:prstGeom prst="rect">
            <a:avLst/>
          </a:prstGeom>
        </p:spPr>
      </p:pic>
      <p:pic>
        <p:nvPicPr>
          <p:cNvPr id="12" name="Immagine 11">
            <a:extLst>
              <a:ext uri="{FF2B5EF4-FFF2-40B4-BE49-F238E27FC236}">
                <a16:creationId xmlns:a16="http://schemas.microsoft.com/office/drawing/2014/main" id="{F44B2147-CE30-4AB1-87C8-048C02A1E48C}"/>
              </a:ext>
            </a:extLst>
          </p:cNvPr>
          <p:cNvPicPr>
            <a:picLocks noChangeAspect="1"/>
          </p:cNvPicPr>
          <p:nvPr/>
        </p:nvPicPr>
        <p:blipFill>
          <a:blip r:embed="rId6"/>
          <a:stretch>
            <a:fillRect/>
          </a:stretch>
        </p:blipFill>
        <p:spPr>
          <a:xfrm>
            <a:off x="7160548" y="2552594"/>
            <a:ext cx="2113667" cy="1276252"/>
          </a:xfrm>
          <a:prstGeom prst="rect">
            <a:avLst/>
          </a:prstGeom>
        </p:spPr>
      </p:pic>
    </p:spTree>
    <p:extLst>
      <p:ext uri="{BB962C8B-B14F-4D97-AF65-F5344CB8AC3E}">
        <p14:creationId xmlns:p14="http://schemas.microsoft.com/office/powerpoint/2010/main" val="187166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5638"/>
            <a:ext cx="10466962" cy="710640"/>
          </a:xfrm>
        </p:spPr>
        <p:txBody>
          <a:bodyPr>
            <a:normAutofit/>
          </a:bodyPr>
          <a:lstStyle/>
          <a:p>
            <a:pPr algn="ctr"/>
            <a:r>
              <a:rPr lang="it-IT" dirty="0"/>
              <a:t>Perché un nuovo sito per il </a:t>
            </a:r>
            <a:r>
              <a:rPr lang="it-IT" dirty="0" err="1"/>
              <a:t>Tier</a:t>
            </a:r>
            <a:r>
              <a:rPr lang="it-IT" dirty="0"/>
              <a:t> 1 del CNAF</a:t>
            </a:r>
            <a:endParaRPr lang="en-GB" dirty="0"/>
          </a:p>
        </p:txBody>
      </p:sp>
      <p:sp>
        <p:nvSpPr>
          <p:cNvPr id="3" name="Segnaposto data 2"/>
          <p:cNvSpPr>
            <a:spLocks noGrp="1"/>
          </p:cNvSpPr>
          <p:nvPr>
            <p:ph type="dt" sz="half" idx="10"/>
          </p:nvPr>
        </p:nvSpPr>
        <p:spPr/>
        <p:txBody>
          <a:bodyPr/>
          <a:lstStyle/>
          <a:p>
            <a:r>
              <a:rPr lang="it-IT"/>
              <a:t>17/05/2021</a:t>
            </a:r>
            <a:endParaRPr lang="en-GB" dirty="0"/>
          </a:p>
        </p:txBody>
      </p:sp>
      <p:sp>
        <p:nvSpPr>
          <p:cNvPr id="4" name="Segnaposto piè di pagina 3"/>
          <p:cNvSpPr>
            <a:spLocks noGrp="1"/>
          </p:cNvSpPr>
          <p:nvPr>
            <p:ph type="ftr" sz="quarter" idx="11"/>
          </p:nvPr>
        </p:nvSpPr>
        <p:spPr/>
        <p:txBody>
          <a:bodyPr/>
          <a:lstStyle/>
          <a:p>
            <a:r>
              <a:rPr lang="it-IT"/>
              <a:t>GM, Steering Board, Presidenza INFN, 17 maggio 2021</a:t>
            </a:r>
            <a:endParaRPr lang="en-GB"/>
          </a:p>
        </p:txBody>
      </p:sp>
      <p:sp>
        <p:nvSpPr>
          <p:cNvPr id="5" name="Segnaposto numero diapositiva 4"/>
          <p:cNvSpPr>
            <a:spLocks noGrp="1"/>
          </p:cNvSpPr>
          <p:nvPr>
            <p:ph type="sldNum" sz="quarter" idx="12"/>
          </p:nvPr>
        </p:nvSpPr>
        <p:spPr/>
        <p:txBody>
          <a:bodyPr/>
          <a:lstStyle/>
          <a:p>
            <a:fld id="{BE76263B-304F-4D55-BC86-FD7C343A1B56}" type="slidenum">
              <a:rPr lang="en-GB" smtClean="0"/>
              <a:pPr/>
              <a:t>9</a:t>
            </a:fld>
            <a:endParaRPr lang="en-GB"/>
          </a:p>
        </p:txBody>
      </p:sp>
      <p:sp>
        <p:nvSpPr>
          <p:cNvPr id="6" name="Segnaposto testo 5"/>
          <p:cNvSpPr>
            <a:spLocks noGrp="1"/>
          </p:cNvSpPr>
          <p:nvPr>
            <p:ph type="body" sz="quarter" idx="13"/>
          </p:nvPr>
        </p:nvSpPr>
        <p:spPr>
          <a:solidFill>
            <a:srgbClr val="F1F8EC"/>
          </a:solidFill>
          <a:effectLst>
            <a:outerShdw blurRad="50800" dist="38100" dir="2700000" algn="tl" rotWithShape="0">
              <a:prstClr val="black">
                <a:alpha val="40000"/>
              </a:prstClr>
            </a:outerShdw>
          </a:effectLst>
        </p:spPr>
        <p:txBody>
          <a:bodyPr>
            <a:normAutofit fontScale="92500"/>
          </a:bodyPr>
          <a:lstStyle/>
          <a:p>
            <a:r>
              <a:rPr lang="en-GB" dirty="0"/>
              <a:t>Il nuovo DC </a:t>
            </a:r>
            <a:r>
              <a:rPr lang="en-GB" dirty="0" err="1"/>
              <a:t>deve</a:t>
            </a:r>
            <a:r>
              <a:rPr lang="en-GB" dirty="0"/>
              <a:t> </a:t>
            </a:r>
            <a:r>
              <a:rPr lang="en-GB" dirty="0" err="1"/>
              <a:t>avere</a:t>
            </a:r>
            <a:r>
              <a:rPr lang="en-GB" dirty="0"/>
              <a:t> per </a:t>
            </a:r>
            <a:r>
              <a:rPr lang="en-GB" dirty="0" err="1"/>
              <a:t>coprire</a:t>
            </a:r>
            <a:r>
              <a:rPr lang="en-GB" dirty="0"/>
              <a:t> le </a:t>
            </a:r>
            <a:r>
              <a:rPr lang="en-GB" dirty="0" err="1"/>
              <a:t>esigenze</a:t>
            </a:r>
            <a:r>
              <a:rPr lang="en-GB" dirty="0"/>
              <a:t> </a:t>
            </a:r>
            <a:r>
              <a:rPr lang="en-GB" dirty="0" err="1"/>
              <a:t>fino</a:t>
            </a:r>
            <a:r>
              <a:rPr lang="en-GB" dirty="0"/>
              <a:t> al 2030:</a:t>
            </a:r>
          </a:p>
          <a:p>
            <a:pPr lvl="1"/>
            <a:r>
              <a:rPr lang="en-GB" dirty="0" err="1"/>
              <a:t>Più</a:t>
            </a:r>
            <a:r>
              <a:rPr lang="en-GB" dirty="0"/>
              <a:t>  di 2000 m</a:t>
            </a:r>
            <a:r>
              <a:rPr lang="en-GB" baseline="30000" dirty="0"/>
              <a:t>2</a:t>
            </a:r>
            <a:r>
              <a:rPr lang="en-GB" dirty="0"/>
              <a:t> of data hall</a:t>
            </a:r>
          </a:p>
          <a:p>
            <a:pPr lvl="1"/>
            <a:r>
              <a:rPr lang="en-GB" dirty="0"/>
              <a:t>Una </a:t>
            </a:r>
            <a:r>
              <a:rPr lang="en-GB" dirty="0" err="1"/>
              <a:t>progressione</a:t>
            </a:r>
            <a:r>
              <a:rPr lang="en-GB" dirty="0"/>
              <a:t> da  3 a  10 MW di </a:t>
            </a:r>
            <a:r>
              <a:rPr lang="en-GB" dirty="0" err="1"/>
              <a:t>potenza</a:t>
            </a:r>
            <a:r>
              <a:rPr lang="en-GB" dirty="0"/>
              <a:t> </a:t>
            </a:r>
            <a:r>
              <a:rPr lang="en-GB" dirty="0" err="1"/>
              <a:t>elettrica</a:t>
            </a:r>
            <a:r>
              <a:rPr lang="en-GB" dirty="0"/>
              <a:t> e </a:t>
            </a:r>
            <a:r>
              <a:rPr lang="en-GB" dirty="0" err="1"/>
              <a:t>capacità</a:t>
            </a:r>
            <a:r>
              <a:rPr lang="en-GB" dirty="0"/>
              <a:t> di </a:t>
            </a:r>
            <a:r>
              <a:rPr lang="en-GB" dirty="0" err="1"/>
              <a:t>raffreddamento</a:t>
            </a:r>
            <a:r>
              <a:rPr lang="en-GB" dirty="0"/>
              <a:t>, il </a:t>
            </a:r>
            <a:r>
              <a:rPr lang="en-GB" dirty="0" err="1"/>
              <a:t>valore</a:t>
            </a:r>
            <a:r>
              <a:rPr lang="en-GB" dirty="0"/>
              <a:t> finale </a:t>
            </a:r>
            <a:r>
              <a:rPr lang="en-GB" dirty="0" err="1"/>
              <a:t>dipendendo</a:t>
            </a:r>
            <a:r>
              <a:rPr lang="en-GB" dirty="0"/>
              <a:t> da </a:t>
            </a:r>
            <a:r>
              <a:rPr lang="en-GB" dirty="0" err="1"/>
              <a:t>molte</a:t>
            </a:r>
            <a:r>
              <a:rPr lang="en-GB" dirty="0"/>
              <a:t> </a:t>
            </a:r>
            <a:r>
              <a:rPr lang="en-GB" dirty="0" err="1"/>
              <a:t>variabili</a:t>
            </a:r>
            <a:r>
              <a:rPr lang="en-GB" dirty="0"/>
              <a:t> </a:t>
            </a:r>
            <a:r>
              <a:rPr lang="en-GB" dirty="0" err="1"/>
              <a:t>incluse</a:t>
            </a:r>
            <a:r>
              <a:rPr lang="en-GB" dirty="0"/>
              <a:t> le </a:t>
            </a:r>
            <a:r>
              <a:rPr lang="en-GB" dirty="0" err="1"/>
              <a:t>specifiche</a:t>
            </a:r>
            <a:r>
              <a:rPr lang="en-GB" dirty="0"/>
              <a:t> </a:t>
            </a:r>
            <a:r>
              <a:rPr lang="en-GB" dirty="0" err="1"/>
              <a:t>ufficiali</a:t>
            </a:r>
            <a:r>
              <a:rPr lang="en-GB" dirty="0"/>
              <a:t> </a:t>
            </a:r>
            <a:r>
              <a:rPr lang="en-GB" dirty="0" err="1"/>
              <a:t>degli</a:t>
            </a:r>
            <a:r>
              <a:rPr lang="en-GB" dirty="0"/>
              <a:t> </a:t>
            </a:r>
            <a:r>
              <a:rPr lang="en-GB" dirty="0" err="1"/>
              <a:t>esperimenti</a:t>
            </a:r>
            <a:r>
              <a:rPr lang="en-GB" dirty="0"/>
              <a:t> LHC </a:t>
            </a:r>
            <a:r>
              <a:rPr lang="en-GB" dirty="0" err="1"/>
              <a:t>che</a:t>
            </a:r>
            <a:r>
              <a:rPr lang="en-GB" dirty="0"/>
              <a:t> </a:t>
            </a:r>
            <a:r>
              <a:rPr lang="en-GB" dirty="0" err="1"/>
              <a:t>saranno</a:t>
            </a:r>
            <a:r>
              <a:rPr lang="en-GB" dirty="0"/>
              <a:t> </a:t>
            </a:r>
            <a:r>
              <a:rPr lang="en-GB" dirty="0" err="1"/>
              <a:t>presenti</a:t>
            </a:r>
            <a:r>
              <a:rPr lang="en-GB" dirty="0"/>
              <a:t> </a:t>
            </a:r>
            <a:r>
              <a:rPr lang="en-GB" dirty="0" err="1"/>
              <a:t>nei</a:t>
            </a:r>
            <a:r>
              <a:rPr lang="en-GB" dirty="0"/>
              <a:t> </a:t>
            </a:r>
            <a:r>
              <a:rPr lang="en-GB" dirty="0" err="1"/>
              <a:t>loro</a:t>
            </a:r>
            <a:r>
              <a:rPr lang="en-GB" dirty="0"/>
              <a:t> Computing TDR</a:t>
            </a:r>
          </a:p>
          <a:p>
            <a:r>
              <a:rPr lang="en-GB" dirty="0" err="1"/>
              <a:t>Attualmente</a:t>
            </a:r>
            <a:r>
              <a:rPr lang="en-GB" dirty="0"/>
              <a:t> il CNAF ha:</a:t>
            </a:r>
          </a:p>
          <a:p>
            <a:pPr lvl="1"/>
            <a:r>
              <a:rPr lang="en-GB" dirty="0"/>
              <a:t>circa 800 m</a:t>
            </a:r>
            <a:r>
              <a:rPr lang="en-GB" baseline="30000" dirty="0"/>
              <a:t>2</a:t>
            </a:r>
            <a:r>
              <a:rPr lang="en-GB" dirty="0"/>
              <a:t> di of data hall</a:t>
            </a:r>
          </a:p>
          <a:p>
            <a:pPr lvl="1"/>
            <a:r>
              <a:rPr lang="en-GB" dirty="0"/>
              <a:t>circa 1 MW di </a:t>
            </a:r>
            <a:r>
              <a:rPr lang="en-GB" dirty="0" err="1"/>
              <a:t>potenza</a:t>
            </a:r>
            <a:r>
              <a:rPr lang="en-GB" dirty="0"/>
              <a:t> </a:t>
            </a:r>
            <a:r>
              <a:rPr lang="en-GB" dirty="0" err="1"/>
              <a:t>elettrica</a:t>
            </a:r>
            <a:r>
              <a:rPr lang="en-GB" dirty="0"/>
              <a:t> e </a:t>
            </a:r>
            <a:r>
              <a:rPr lang="en-GB" dirty="0" err="1"/>
              <a:t>capacità</a:t>
            </a:r>
            <a:r>
              <a:rPr lang="en-GB" dirty="0"/>
              <a:t> di </a:t>
            </a:r>
            <a:r>
              <a:rPr lang="en-GB" dirty="0" err="1"/>
              <a:t>raffreddamento</a:t>
            </a:r>
            <a:endParaRPr lang="en-GB" dirty="0"/>
          </a:p>
          <a:p>
            <a:r>
              <a:rPr lang="en-GB" dirty="0"/>
              <a:t>il </a:t>
            </a:r>
            <a:r>
              <a:rPr lang="en-GB" dirty="0" err="1"/>
              <a:t>sito</a:t>
            </a:r>
            <a:r>
              <a:rPr lang="en-GB" dirty="0"/>
              <a:t> </a:t>
            </a:r>
            <a:r>
              <a:rPr lang="en-GB" dirty="0" err="1"/>
              <a:t>attuale</a:t>
            </a:r>
            <a:r>
              <a:rPr lang="en-GB" dirty="0"/>
              <a:t> ha una </a:t>
            </a:r>
            <a:r>
              <a:rPr lang="en-GB" dirty="0" err="1"/>
              <a:t>debolezza</a:t>
            </a:r>
            <a:r>
              <a:rPr lang="en-GB" dirty="0"/>
              <a:t> </a:t>
            </a:r>
            <a:r>
              <a:rPr lang="en-GB" dirty="0" err="1"/>
              <a:t>intrinseca</a:t>
            </a:r>
            <a:r>
              <a:rPr lang="en-GB" dirty="0"/>
              <a:t>:</a:t>
            </a:r>
          </a:p>
          <a:p>
            <a:pPr lvl="1"/>
            <a:r>
              <a:rPr lang="en-GB" dirty="0"/>
              <a:t>È un data </a:t>
            </a:r>
            <a:r>
              <a:rPr lang="en-GB" dirty="0" err="1"/>
              <a:t>center</a:t>
            </a:r>
            <a:r>
              <a:rPr lang="en-GB" dirty="0"/>
              <a:t> </a:t>
            </a:r>
            <a:r>
              <a:rPr lang="en-GB" dirty="0" err="1"/>
              <a:t>sotterraneo</a:t>
            </a:r>
            <a:endParaRPr lang="en-GB" dirty="0"/>
          </a:p>
          <a:p>
            <a:pPr lvl="1"/>
            <a:r>
              <a:rPr lang="en-GB" dirty="0" err="1"/>
              <a:t>allagamento</a:t>
            </a:r>
            <a:r>
              <a:rPr lang="en-GB" dirty="0"/>
              <a:t> </a:t>
            </a:r>
            <a:r>
              <a:rPr lang="en-GB" dirty="0" err="1"/>
              <a:t>novembre</a:t>
            </a:r>
            <a:r>
              <a:rPr lang="en-GB" dirty="0"/>
              <a:t> 2017</a:t>
            </a:r>
          </a:p>
          <a:p>
            <a:pPr lvl="1"/>
            <a:r>
              <a:rPr lang="en-GB" dirty="0" err="1"/>
              <a:t>Barriere</a:t>
            </a:r>
            <a:r>
              <a:rPr lang="en-GB" dirty="0"/>
              <a:t> di </a:t>
            </a:r>
            <a:r>
              <a:rPr lang="en-GB" dirty="0" err="1"/>
              <a:t>protezione</a:t>
            </a:r>
            <a:r>
              <a:rPr lang="en-GB" dirty="0"/>
              <a:t> </a:t>
            </a:r>
            <a:r>
              <a:rPr lang="en-GB" dirty="0" err="1"/>
              <a:t>contro</a:t>
            </a:r>
            <a:r>
              <a:rPr lang="en-GB" dirty="0"/>
              <a:t> </a:t>
            </a:r>
            <a:r>
              <a:rPr lang="en-GB" dirty="0" err="1"/>
              <a:t>fenomeni</a:t>
            </a:r>
            <a:r>
              <a:rPr lang="en-GB" dirty="0"/>
              <a:t> </a:t>
            </a:r>
            <a:r>
              <a:rPr lang="en-GB" dirty="0" err="1"/>
              <a:t>alluvionali</a:t>
            </a:r>
            <a:r>
              <a:rPr lang="en-GB" dirty="0"/>
              <a:t> e improvise bombe </a:t>
            </a:r>
            <a:r>
              <a:rPr lang="en-GB" dirty="0" err="1"/>
              <a:t>d’acqua</a:t>
            </a:r>
            <a:r>
              <a:rPr lang="en-GB" dirty="0"/>
              <a:t> </a:t>
            </a:r>
            <a:r>
              <a:rPr lang="en-GB" dirty="0" err="1"/>
              <a:t>sono</a:t>
            </a:r>
            <a:r>
              <a:rPr lang="en-GB" dirty="0"/>
              <a:t> state </a:t>
            </a:r>
            <a:r>
              <a:rPr lang="en-GB" dirty="0" err="1"/>
              <a:t>implementate</a:t>
            </a:r>
            <a:r>
              <a:rPr lang="en-GB" dirty="0"/>
              <a:t>, ma … </a:t>
            </a:r>
          </a:p>
          <a:p>
            <a:pPr marL="457200" lvl="1" indent="0">
              <a:buNone/>
            </a:pPr>
            <a:endParaRPr lang="en-GB" dirty="0"/>
          </a:p>
          <a:p>
            <a:pPr lvl="1"/>
            <a:endParaRPr lang="en-GB" dirty="0"/>
          </a:p>
        </p:txBody>
      </p:sp>
    </p:spTree>
    <p:extLst>
      <p:ext uri="{BB962C8B-B14F-4D97-AF65-F5344CB8AC3E}">
        <p14:creationId xmlns:p14="http://schemas.microsoft.com/office/powerpoint/2010/main" val="483479462"/>
      </p:ext>
    </p:extLst>
  </p:cSld>
  <p:clrMapOvr>
    <a:masterClrMapping/>
  </p:clrMapOvr>
</p:sld>
</file>

<file path=ppt/theme/theme1.xml><?xml version="1.0" encoding="utf-8"?>
<a:theme xmlns:a="http://schemas.openxmlformats.org/drawingml/2006/main" name="20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138281</TotalTime>
  <Words>2306</Words>
  <Application>Microsoft Office PowerPoint</Application>
  <PresentationFormat>Widescreen</PresentationFormat>
  <Paragraphs>375</Paragraphs>
  <Slides>25</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25</vt:i4>
      </vt:variant>
    </vt:vector>
  </HeadingPairs>
  <TitlesOfParts>
    <vt:vector size="33" baseType="lpstr">
      <vt:lpstr>Arial</vt:lpstr>
      <vt:lpstr>Avenir Book</vt:lpstr>
      <vt:lpstr>Avenir Next</vt:lpstr>
      <vt:lpstr>Calibri</vt:lpstr>
      <vt:lpstr>Calibri Light</vt:lpstr>
      <vt:lpstr>Cambria</vt:lpstr>
      <vt:lpstr>20_Personalizza struttura</vt:lpstr>
      <vt:lpstr>21_Personalizza struttura</vt:lpstr>
      <vt:lpstr>Steering Board del progetto CNAF Reloaded: introduzione</vt:lpstr>
      <vt:lpstr>Agenda dell’incontro</vt:lpstr>
      <vt:lpstr>Agenda</vt:lpstr>
      <vt:lpstr>Il data center INFN-CINECA al Tecnopolo di Bologna</vt:lpstr>
      <vt:lpstr>Le utenze principali del data center del CNAF</vt:lpstr>
      <vt:lpstr>Il CNAF data center non è monolitico</vt:lpstr>
      <vt:lpstr>Stima delle risorse di calcolo</vt:lpstr>
      <vt:lpstr>Stima delle risorse di storage veloce e archivio</vt:lpstr>
      <vt:lpstr>Perché un nuovo sito per il Tier 1 del CNAF</vt:lpstr>
      <vt:lpstr>L’opportunità</vt:lpstr>
      <vt:lpstr>Tre progetti in parallelo e sincronizzati</vt:lpstr>
      <vt:lpstr>Requisiti e fasi del nuovo data center</vt:lpstr>
      <vt:lpstr>Timing per la fase 1</vt:lpstr>
      <vt:lpstr>Cosa include l’appalto per il Tecnopolo Renovation</vt:lpstr>
      <vt:lpstr>Tecnopolo Renovation: topview del sito e data hall layout</vt:lpstr>
      <vt:lpstr>Distribuzione elettrica primaria in B5</vt:lpstr>
      <vt:lpstr>Distribuzione secondaria e carichi in sala B5</vt:lpstr>
      <vt:lpstr>Distribuzione cooling</vt:lpstr>
      <vt:lpstr>Distribuzione dei servizi</vt:lpstr>
      <vt:lpstr>Dimensionamento della rete</vt:lpstr>
      <vt:lpstr>Budget provvisorio,  ancora in definizione</vt:lpstr>
      <vt:lpstr>Acquisizione risorse di calcolo 2023-2026</vt:lpstr>
      <vt:lpstr>Validazione dei sistemi di calcolo</vt:lpstr>
      <vt:lpstr>Risorse umane</vt:lpstr>
      <vt:lpstr>Risorse umane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Tecnopolo-INFN</dc:title>
  <dc:creator>Gaetano Maron</dc:creator>
  <cp:lastModifiedBy>Gaetano Maron</cp:lastModifiedBy>
  <cp:revision>461</cp:revision>
  <cp:lastPrinted>2020-01-14T11:38:03Z</cp:lastPrinted>
  <dcterms:created xsi:type="dcterms:W3CDTF">2019-08-02T09:19:39Z</dcterms:created>
  <dcterms:modified xsi:type="dcterms:W3CDTF">2021-05-17T11:31:08Z</dcterms:modified>
</cp:coreProperties>
</file>