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5"/>
  </p:notesMasterIdLst>
  <p:sldIdLst>
    <p:sldId id="270" r:id="rId2"/>
    <p:sldId id="274" r:id="rId3"/>
    <p:sldId id="283" r:id="rId4"/>
    <p:sldId id="275" r:id="rId5"/>
    <p:sldId id="276" r:id="rId6"/>
    <p:sldId id="277" r:id="rId7"/>
    <p:sldId id="284" r:id="rId8"/>
    <p:sldId id="278" r:id="rId9"/>
    <p:sldId id="289" r:id="rId10"/>
    <p:sldId id="280" r:id="rId11"/>
    <p:sldId id="292" r:id="rId12"/>
    <p:sldId id="279" r:id="rId13"/>
    <p:sldId id="287" r:id="rId14"/>
    <p:sldId id="291" r:id="rId15"/>
    <p:sldId id="290" r:id="rId16"/>
    <p:sldId id="293" r:id="rId17"/>
    <p:sldId id="281" r:id="rId18"/>
    <p:sldId id="286" r:id="rId19"/>
    <p:sldId id="297" r:id="rId20"/>
    <p:sldId id="294" r:id="rId21"/>
    <p:sldId id="296" r:id="rId22"/>
    <p:sldId id="295" r:id="rId23"/>
    <p:sldId id="288" r:id="rId24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CC00"/>
    <a:srgbClr val="996633"/>
    <a:srgbClr val="00FFCC"/>
    <a:srgbClr val="009900"/>
    <a:srgbClr val="FF66CC"/>
    <a:srgbClr val="00FF00"/>
    <a:srgbClr val="FFCCFF"/>
    <a:srgbClr val="0000FF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4" autoAdjust="0"/>
    <p:restoredTop sz="90677" autoAdjust="0"/>
  </p:normalViewPr>
  <p:slideViewPr>
    <p:cSldViewPr snapToGrid="0">
      <p:cViewPr varScale="1">
        <p:scale>
          <a:sx n="71" d="100"/>
          <a:sy n="71" d="100"/>
        </p:scale>
        <p:origin x="-204" y="-96"/>
      </p:cViewPr>
      <p:guideLst>
        <p:guide orient="horz" pos="4123"/>
        <p:guide orient="horz" pos="2071"/>
        <p:guide orient="horz" pos="494"/>
        <p:guide orient="horz" pos="2339"/>
        <p:guide orient="horz" pos="544"/>
        <p:guide orient="horz" pos="3846"/>
        <p:guide pos="177"/>
        <p:guide pos="2967"/>
        <p:guide pos="6201"/>
        <p:guide pos="2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40CC48-81C6-4E3B-83DA-B9CE4544E6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20 minutes total</a:t>
            </a:r>
          </a:p>
          <a:p>
            <a:r>
              <a:rPr lang="en-GB" dirty="0" smtClean="0"/>
              <a:t>Comments: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Comments:</a:t>
            </a:r>
          </a:p>
          <a:p>
            <a:pPr>
              <a:buFontTx/>
              <a:buChar char="-"/>
            </a:pPr>
            <a:r>
              <a:rPr lang="en-GB" baseline="0" dirty="0" smtClean="0"/>
              <a:t>doesn’t like 0.5GeVc plot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GB" baseline="0" dirty="0" smtClean="0"/>
              <a:t>Add </a:t>
            </a:r>
            <a:r>
              <a:rPr lang="en-GB" baseline="0" dirty="0" err="1" smtClean="0"/>
              <a:t>cos</a:t>
            </a:r>
            <a:r>
              <a:rPr lang="en-GB" baseline="0" dirty="0" smtClean="0"/>
              <a:t>(theta(lambda)) formula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GB" baseline="0" dirty="0" err="1" smtClean="0"/>
              <a:t>Dipersion</a:t>
            </a:r>
            <a:r>
              <a:rPr lang="en-GB" baseline="0" dirty="0" smtClean="0"/>
              <a:t> only at threshold so prominent, disappears; used only </a:t>
            </a:r>
            <a:r>
              <a:rPr lang="en-GB" baseline="0" smtClean="0"/>
              <a:t>for illustration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Magnetic field strength</a:t>
            </a:r>
          </a:p>
          <a:p>
            <a:r>
              <a:rPr lang="en-GB" dirty="0" smtClean="0"/>
              <a:t>Photon flux</a:t>
            </a:r>
          </a:p>
          <a:p>
            <a:r>
              <a:rPr lang="en-GB" dirty="0" smtClean="0"/>
              <a:t>Single photon detection</a:t>
            </a:r>
          </a:p>
          <a:p>
            <a:r>
              <a:rPr lang="en-GB" dirty="0" smtClean="0"/>
              <a:t>Time resolution</a:t>
            </a:r>
          </a:p>
          <a:p>
            <a:r>
              <a:rPr lang="en-GB" dirty="0" smtClean="0"/>
              <a:t>Life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Min gain 5x10^5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Get numbers from Albert’s talk at RICH2010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2GeV</a:t>
            </a:r>
            <a:r>
              <a:rPr lang="en-GB" baseline="0" dirty="0" smtClean="0"/>
              <a:t> protons -&gt; beta = 0.948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Some physics book results</a:t>
            </a:r>
          </a:p>
          <a:p>
            <a:r>
              <a:rPr lang="en-GB" dirty="0" smtClean="0"/>
              <a:t>General PANDA physics goals (Map?)</a:t>
            </a:r>
          </a:p>
          <a:p>
            <a:r>
              <a:rPr lang="en-GB" dirty="0" smtClean="0"/>
              <a:t>Final states for</a:t>
            </a:r>
            <a:r>
              <a:rPr lang="en-GB" baseline="0" dirty="0" smtClean="0"/>
              <a:t> some key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Comments</a:t>
            </a:r>
          </a:p>
          <a:p>
            <a:pPr>
              <a:buFontTx/>
              <a:buChar char="-"/>
            </a:pPr>
            <a:r>
              <a:rPr lang="en-GB" baseline="0" dirty="0" smtClean="0"/>
              <a:t>Drop this slide as design is unknown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GB" dirty="0" smtClean="0"/>
              <a:t>Introduction needs to be short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Boundary Conditions for DIRCs</a:t>
            </a:r>
          </a:p>
          <a:p>
            <a:r>
              <a:rPr lang="en-GB" dirty="0" smtClean="0"/>
              <a:t>Point out</a:t>
            </a:r>
          </a:p>
          <a:p>
            <a:pPr>
              <a:buFontTx/>
              <a:buChar char="-"/>
            </a:pPr>
            <a:r>
              <a:rPr lang="en-GB" dirty="0" smtClean="0"/>
              <a:t>EMC</a:t>
            </a:r>
          </a:p>
          <a:p>
            <a:pPr>
              <a:buFontTx/>
              <a:buChar char="-"/>
            </a:pPr>
            <a:r>
              <a:rPr lang="en-GB" dirty="0" smtClean="0"/>
              <a:t> solenoid yoke</a:t>
            </a:r>
          </a:p>
          <a:p>
            <a:pPr>
              <a:buFontTx/>
              <a:buChar char="-"/>
            </a:pPr>
            <a:r>
              <a:rPr lang="en-GB" baseline="0" dirty="0" smtClean="0"/>
              <a:t> self triggering</a:t>
            </a:r>
            <a:endParaRPr lang="en-GB" dirty="0" smtClean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Barrel DIRC:</a:t>
            </a:r>
          </a:p>
          <a:p>
            <a:pPr>
              <a:buFontTx/>
              <a:buChar char="-"/>
            </a:pPr>
            <a:r>
              <a:rPr lang="en-GB" dirty="0" smtClean="0"/>
              <a:t>Imaging with lens to reduce stand-off box</a:t>
            </a:r>
          </a:p>
          <a:p>
            <a:pPr>
              <a:buFontTx/>
              <a:buChar char="-"/>
            </a:pPr>
            <a:r>
              <a:rPr lang="en-GB" dirty="0" smtClean="0"/>
              <a:t>Lens</a:t>
            </a:r>
            <a:r>
              <a:rPr lang="en-GB" baseline="0" dirty="0" smtClean="0"/>
              <a:t> system reduces blurring, therefore smaller stand-off box possible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120 imaging units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designs on</a:t>
            </a:r>
            <a:r>
              <a:rPr lang="en-GB" baseline="0" dirty="0" smtClean="0"/>
              <a:t> equal footing</a:t>
            </a:r>
          </a:p>
          <a:p>
            <a:pPr>
              <a:buFontTx/>
              <a:buChar char="-"/>
            </a:pPr>
            <a:r>
              <a:rPr lang="en-GB" baseline="0" dirty="0" err="1" smtClean="0"/>
              <a:t>ToP</a:t>
            </a:r>
            <a:endParaRPr lang="en-GB" baseline="0" dirty="0" smtClean="0"/>
          </a:p>
          <a:p>
            <a:pPr>
              <a:buFontTx/>
              <a:buChar char="-"/>
            </a:pPr>
            <a:r>
              <a:rPr lang="en-GB" baseline="0" dirty="0" smtClean="0"/>
              <a:t> FDIRC</a:t>
            </a:r>
            <a:r>
              <a:rPr lang="en-US" baseline="0" dirty="0" smtClean="0"/>
              <a:t>:</a:t>
            </a:r>
          </a:p>
          <a:p>
            <a:pPr>
              <a:buFontTx/>
              <a:buChar char="-"/>
            </a:pPr>
            <a:r>
              <a:rPr lang="en-GB" baseline="0" dirty="0" smtClean="0"/>
              <a:t>- CAD drawing with E-EMC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Comments:</a:t>
            </a:r>
          </a:p>
          <a:p>
            <a:pPr>
              <a:buFontTx/>
              <a:buChar char="-"/>
            </a:pPr>
            <a:r>
              <a:rPr lang="en-GB" baseline="0" dirty="0" smtClean="0"/>
              <a:t>AFM plot does not fit to laser measurements</a:t>
            </a:r>
          </a:p>
          <a:p>
            <a:pPr>
              <a:buFontTx/>
              <a:buChar char="-"/>
            </a:pPr>
            <a:r>
              <a:rPr lang="en-GB" baseline="0" dirty="0" smtClean="0"/>
              <a:t> drop AFM plot and increase setup plot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0CC48-81C6-4E3B-83DA-B9CE4544E61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2" descr="Background graded"/>
          <p:cNvPicPr>
            <a:picLocks noChangeAspect="1" noChangeArrowheads="1"/>
          </p:cNvPicPr>
          <p:nvPr/>
        </p:nvPicPr>
        <p:blipFill>
          <a:blip r:embed="rId2" cstate="print">
            <a:lum bright="6000" contrast="-6000"/>
          </a:blip>
          <a:srcRect t="-93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7" descr="Logo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300038"/>
            <a:ext cx="2078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7425" y="1573213"/>
            <a:ext cx="6378575" cy="1057275"/>
          </a:xfrm>
          <a:noFill/>
        </p:spPr>
        <p:txBody>
          <a:bodyPr lIns="0" tIns="0" rIns="0" bIns="0" anchor="b"/>
          <a:lstStyle>
            <a:lvl1pPr algn="l">
              <a:defRPr sz="3900" b="1" smtClean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27425" y="2771775"/>
            <a:ext cx="6378575" cy="973138"/>
          </a:xfrm>
        </p:spPr>
        <p:txBody>
          <a:bodyPr/>
          <a:lstStyle>
            <a:lvl1pPr>
              <a:defRPr sz="3600" smtClean="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 algn="r">
              <a:defRPr sz="1400" smtClean="0"/>
            </a:lvl1pPr>
          </a:lstStyle>
          <a:p>
            <a:pPr>
              <a:defRPr/>
            </a:pPr>
            <a:fld id="{C926B411-EBB8-4E36-AC63-5908FE53CA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0974" name="Picture 14" descr="Merged_dropshadow_UniGen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35463"/>
            <a:ext cx="9906000" cy="2522537"/>
          </a:xfrm>
          <a:prstGeom prst="rect">
            <a:avLst/>
          </a:prstGeom>
          <a:noFill/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41D0102-5AF3-43C9-AAA8-BE6174A544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C69FCD7-3E4C-4D6B-915E-C872690E94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3AFBBC5-C324-4E13-B143-2F2D6211560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C3048C5-65D5-4C69-99EE-6C3BDEFF18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9C489A-28B5-415D-81FE-00AADA82585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34F4BC-C6A3-4EDE-A47F-793B086557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C7EDEB-A30C-4954-A9F1-E0A0084B9B8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65AD923-3662-486F-BBB1-1B438EEBCB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0E36C6D-CF1B-49DB-96CF-78BE1BD6E35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2CC927F-3478-47F5-8BB5-0E019EA612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110663" y="6570663"/>
            <a:ext cx="795337" cy="2873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2F95EC6-C552-4F87-AB40-8DF8A8F462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7925" y="0"/>
            <a:ext cx="7458075" cy="609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9144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990600"/>
            <a:ext cx="9348787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1031" name="Picture 7" descr="Logo transpar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7513" y="100013"/>
            <a:ext cx="187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274638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87889" y="6513534"/>
            <a:ext cx="971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GB" b="1" dirty="0" smtClean="0"/>
              <a:t>M.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Hoek</a:t>
            </a:r>
            <a:r>
              <a:rPr lang="en-GB" b="1" baseline="0" dirty="0" smtClean="0"/>
              <a:t> – </a:t>
            </a:r>
            <a:r>
              <a:rPr lang="en-GB" b="1" i="1" baseline="0" dirty="0" smtClean="0"/>
              <a:t>Probing Strangeness in Hard Processes </a:t>
            </a:r>
            <a:r>
              <a:rPr lang="en-GB" b="1" baseline="0" dirty="0" smtClean="0"/>
              <a:t>– </a:t>
            </a:r>
            <a:r>
              <a:rPr lang="en-US" b="1" i="0" dirty="0" err="1" smtClean="0"/>
              <a:t>Laboratori</a:t>
            </a:r>
            <a:r>
              <a:rPr lang="en-US" b="1" i="0" dirty="0" smtClean="0"/>
              <a:t> </a:t>
            </a:r>
            <a:r>
              <a:rPr lang="en-US" b="1" i="0" dirty="0" err="1" smtClean="0"/>
              <a:t>Nazionali</a:t>
            </a:r>
            <a:r>
              <a:rPr lang="en-US" b="1" i="0" dirty="0" smtClean="0"/>
              <a:t> </a:t>
            </a:r>
            <a:r>
              <a:rPr lang="en-US" b="1" i="0" dirty="0" err="1" smtClean="0"/>
              <a:t>di</a:t>
            </a:r>
            <a:r>
              <a:rPr lang="en-US" b="1" i="0" dirty="0" smtClean="0"/>
              <a:t> </a:t>
            </a:r>
            <a:r>
              <a:rPr lang="en-GB" b="1" baseline="0" dirty="0" err="1" smtClean="0"/>
              <a:t>Frascati</a:t>
            </a:r>
            <a:r>
              <a:rPr lang="en-GB" b="1" baseline="0" dirty="0" smtClean="0"/>
              <a:t>, </a:t>
            </a:r>
            <a:r>
              <a:rPr lang="en-GB" b="1" dirty="0" smtClean="0"/>
              <a:t>18-21 October 2010</a:t>
            </a:r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spcBef>
          <a:spcPct val="30000"/>
        </a:spcBef>
        <a:spcAft>
          <a:spcPct val="0"/>
        </a:spcAft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1588" algn="l" rtl="0" eaLnBrk="1" fontAlgn="base" hangingPunct="1">
        <a:spcBef>
          <a:spcPct val="30000"/>
        </a:spcBef>
        <a:spcAft>
          <a:spcPct val="0"/>
        </a:spcAft>
        <a:defRPr sz="2600">
          <a:solidFill>
            <a:schemeClr val="tx1"/>
          </a:solidFill>
          <a:latin typeface="+mn-lt"/>
          <a:cs typeface="+mn-cs"/>
        </a:defRPr>
      </a:lvl2pPr>
      <a:lvl3pPr marL="177800" indent="-174625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80000"/>
        <a:buFont typeface="Wingdings" pitchFamily="1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346075" indent="-166688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523875" indent="-176213" algn="l" rtl="0" eaLnBrk="1" fontAlgn="base" hangingPunct="1">
        <a:spcBef>
          <a:spcPct val="3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DIRCs for PANDA</a:t>
            </a:r>
            <a:endParaRPr lang="en-GB" dirty="0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 smtClean="0"/>
              <a:t>M. </a:t>
            </a:r>
            <a:r>
              <a:rPr lang="en-GB" sz="2400" dirty="0" err="1" smtClean="0"/>
              <a:t>Hoek</a:t>
            </a:r>
            <a:r>
              <a:rPr lang="en-GB" sz="2400" dirty="0" smtClean="0"/>
              <a:t> </a:t>
            </a:r>
            <a:r>
              <a:rPr lang="en-GB" sz="2000" b="0" dirty="0" smtClean="0"/>
              <a:t>for the PANDA Cherenkov Group</a:t>
            </a:r>
            <a:endParaRPr lang="en-GB" sz="2000" b="0" dirty="0"/>
          </a:p>
        </p:txBody>
      </p:sp>
      <p:pic>
        <p:nvPicPr>
          <p:cNvPr id="4" name="Picture 3" descr="Logo_Pand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4400" y="304802"/>
            <a:ext cx="2347382" cy="55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Chromatic Dispersion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499" y="784225"/>
            <a:ext cx="7105426" cy="486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5113" r="4701"/>
          <a:stretch>
            <a:fillRect/>
          </a:stretch>
        </p:blipFill>
        <p:spPr bwMode="auto">
          <a:xfrm>
            <a:off x="4595812" y="2803526"/>
            <a:ext cx="5310188" cy="3741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370718" y="784225"/>
            <a:ext cx="1825420" cy="976467"/>
          </a:xfrm>
          <a:prstGeom prst="round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Blurring of Cherenkov Ring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63" y="4686301"/>
            <a:ext cx="1771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0.5 </a:t>
            </a:r>
            <a:r>
              <a:rPr lang="en-GB" sz="1600" b="1" dirty="0" err="1" smtClean="0"/>
              <a:t>GeV</a:t>
            </a:r>
            <a:r>
              <a:rPr lang="en-GB" sz="1600" b="1" dirty="0" smtClean="0"/>
              <a:t>/c </a:t>
            </a:r>
            <a:r>
              <a:rPr lang="en-GB" sz="1600" b="1" dirty="0" err="1" smtClean="0"/>
              <a:t>Kaon</a:t>
            </a:r>
            <a:endParaRPr lang="en-US" sz="16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743825" y="2143124"/>
            <a:ext cx="2100263" cy="755805"/>
          </a:xfrm>
          <a:prstGeom prst="round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Photon Time-of-Propagation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681788" y="4786313"/>
            <a:ext cx="2595562" cy="1027266"/>
            <a:chOff x="6681788" y="4786313"/>
            <a:chExt cx="2595562" cy="1027266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681788" y="4786313"/>
              <a:ext cx="1019175" cy="1589"/>
            </a:xfrm>
            <a:prstGeom prst="straightConnector1">
              <a:avLst/>
            </a:prstGeom>
            <a:ln w="38100">
              <a:solidFill>
                <a:srgbClr val="009900"/>
              </a:solidFill>
              <a:headEnd type="arrow" w="med" len="lg"/>
              <a:tailEnd type="arrow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7451930" y="5086350"/>
              <a:ext cx="1825420" cy="727229"/>
            </a:xfrm>
            <a:prstGeom prst="roundRect">
              <a:avLst/>
            </a:prstGeom>
            <a:solidFill>
              <a:srgbClr val="009900">
                <a:alpha val="85000"/>
              </a:srgbClr>
            </a:solidFill>
            <a:ln>
              <a:solidFill>
                <a:srgbClr val="00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100ps - 200ps resolution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38763" y="3050173"/>
            <a:ext cx="1771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2 </a:t>
            </a:r>
            <a:r>
              <a:rPr lang="en-GB" sz="1600" b="1" dirty="0" err="1" smtClean="0"/>
              <a:t>GeV</a:t>
            </a:r>
            <a:r>
              <a:rPr lang="en-GB" sz="1600" b="1" dirty="0" smtClean="0"/>
              <a:t>/c </a:t>
            </a:r>
            <a:r>
              <a:rPr lang="en-GB" sz="1600" b="1" dirty="0" err="1" smtClean="0"/>
              <a:t>Kaon</a:t>
            </a:r>
            <a:endParaRPr lang="en-US" sz="1600" b="1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94441" y="1032434"/>
          <a:ext cx="2052171" cy="880995"/>
        </p:xfrm>
        <a:graphic>
          <a:graphicData uri="http://schemas.openxmlformats.org/presentationml/2006/ole">
            <p:oleObj spid="_x0000_s1027" name="Equation" r:id="rId6" imgW="939600" imgH="4442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Chromatic Dispersion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02" y="784225"/>
            <a:ext cx="8107545" cy="573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/>
          <p:cNvGrpSpPr/>
          <p:nvPr/>
        </p:nvGrpSpPr>
        <p:grpSpPr>
          <a:xfrm>
            <a:off x="2213265" y="3298679"/>
            <a:ext cx="2223005" cy="702617"/>
            <a:chOff x="2213265" y="3298679"/>
            <a:chExt cx="2223005" cy="702617"/>
          </a:xfrm>
        </p:grpSpPr>
        <p:cxnSp>
          <p:nvCxnSpPr>
            <p:cNvPr id="9" name="Straight Arrow Connector 8"/>
            <p:cNvCxnSpPr/>
            <p:nvPr/>
          </p:nvCxnSpPr>
          <p:spPr>
            <a:xfrm rot="5400000">
              <a:off x="4084167" y="3649194"/>
              <a:ext cx="702617" cy="158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2213265" y="3521868"/>
              <a:ext cx="1943534" cy="303213"/>
            </a:xfrm>
            <a:prstGeom prst="roundRect">
              <a:avLst/>
            </a:prstGeom>
            <a:solidFill>
              <a:schemeClr val="tx2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bg1"/>
                  </a:solidFill>
                </a:rPr>
                <a:t>Absolute Shift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33409" y="1546514"/>
            <a:ext cx="2310679" cy="606425"/>
            <a:chOff x="7533409" y="1047750"/>
            <a:chExt cx="2310679" cy="606425"/>
          </a:xfrm>
        </p:grpSpPr>
        <p:sp>
          <p:nvSpPr>
            <p:cNvPr id="6" name="Rounded Rectangle 5"/>
            <p:cNvSpPr/>
            <p:nvPr/>
          </p:nvSpPr>
          <p:spPr>
            <a:xfrm>
              <a:off x="8146473" y="1047750"/>
              <a:ext cx="1697615" cy="6064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Angular Distribution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6" idx="1"/>
            </p:cNvCxnSpPr>
            <p:nvPr/>
          </p:nvCxnSpPr>
          <p:spPr>
            <a:xfrm rot="10800000" flipV="1">
              <a:off x="7533409" y="1350962"/>
              <a:ext cx="613064" cy="20637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7180119" y="2533650"/>
            <a:ext cx="2663969" cy="685800"/>
            <a:chOff x="7180119" y="2533650"/>
            <a:chExt cx="2663969" cy="685800"/>
          </a:xfrm>
        </p:grpSpPr>
        <p:sp>
          <p:nvSpPr>
            <p:cNvPr id="7" name="Rounded Rectangle 6"/>
            <p:cNvSpPr/>
            <p:nvPr/>
          </p:nvSpPr>
          <p:spPr>
            <a:xfrm>
              <a:off x="7710055" y="2533650"/>
              <a:ext cx="2134033" cy="685800"/>
            </a:xfrm>
            <a:prstGeom prst="roundRect">
              <a:avLst/>
            </a:prstGeom>
            <a:solidFill>
              <a:srgbClr val="FFCCFF">
                <a:alpha val="70000"/>
              </a:srgbClr>
            </a:solidFill>
            <a:ln>
              <a:solidFill>
                <a:srgbClr val="FF66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Distribution after </a:t>
              </a:r>
              <a:r>
                <a:rPr lang="en-GB" sz="1800" b="1" dirty="0" err="1" smtClean="0">
                  <a:solidFill>
                    <a:schemeClr val="tx1"/>
                  </a:solidFill>
                </a:rPr>
                <a:t>LiF</a:t>
              </a:r>
              <a:r>
                <a:rPr lang="en-GB" sz="1800" b="1" dirty="0" smtClean="0">
                  <a:solidFill>
                    <a:schemeClr val="tx1"/>
                  </a:solidFill>
                </a:rPr>
                <a:t> Element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7" idx="1"/>
            </p:cNvCxnSpPr>
            <p:nvPr/>
          </p:nvCxnSpPr>
          <p:spPr>
            <a:xfrm rot="10800000" flipV="1">
              <a:off x="7180119" y="2876549"/>
              <a:ext cx="529937" cy="32905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7803573" y="5268192"/>
            <a:ext cx="1899805" cy="642504"/>
            <a:chOff x="7803573" y="5268192"/>
            <a:chExt cx="1899805" cy="642504"/>
          </a:xfrm>
        </p:grpSpPr>
        <p:sp>
          <p:nvSpPr>
            <p:cNvPr id="5" name="Rounded Rectangle 4"/>
            <p:cNvSpPr/>
            <p:nvPr/>
          </p:nvSpPr>
          <p:spPr>
            <a:xfrm>
              <a:off x="8188903" y="5304271"/>
              <a:ext cx="1514475" cy="606425"/>
            </a:xfrm>
            <a:prstGeom prst="roundRect">
              <a:avLst/>
            </a:prstGeom>
            <a:solidFill>
              <a:srgbClr val="FFCCFF">
                <a:alpha val="70000"/>
              </a:srgbClr>
            </a:solidFill>
            <a:ln>
              <a:solidFill>
                <a:srgbClr val="FF66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rgbClr val="002060"/>
                  </a:solidFill>
                </a:rPr>
                <a:t>Lithium Fluoride</a:t>
              </a:r>
              <a:endParaRPr lang="en-US" sz="1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5" idx="1"/>
            </p:cNvCxnSpPr>
            <p:nvPr/>
          </p:nvCxnSpPr>
          <p:spPr>
            <a:xfrm rot="10800000">
              <a:off x="7803573" y="5268192"/>
              <a:ext cx="385330" cy="339293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824355" y="4367213"/>
            <a:ext cx="2019733" cy="606425"/>
            <a:chOff x="7824355" y="1179224"/>
            <a:chExt cx="2019733" cy="606425"/>
          </a:xfrm>
        </p:grpSpPr>
        <p:sp>
          <p:nvSpPr>
            <p:cNvPr id="29" name="Rounded Rectangle 28"/>
            <p:cNvSpPr/>
            <p:nvPr/>
          </p:nvSpPr>
          <p:spPr>
            <a:xfrm>
              <a:off x="8146473" y="1179224"/>
              <a:ext cx="1697615" cy="6064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Fused Silica</a:t>
              </a:r>
            </a:p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SiO</a:t>
              </a:r>
              <a:r>
                <a:rPr lang="en-GB" sz="18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9" idx="1"/>
            </p:cNvCxnSpPr>
            <p:nvPr/>
          </p:nvCxnSpPr>
          <p:spPr>
            <a:xfrm rot="10800000" flipV="1">
              <a:off x="7824355" y="1482436"/>
              <a:ext cx="322118" cy="1875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530494" y="5288975"/>
            <a:ext cx="1919290" cy="1119762"/>
            <a:chOff x="1530494" y="5288975"/>
            <a:chExt cx="1919290" cy="1119762"/>
          </a:xfrm>
        </p:grpSpPr>
        <p:sp>
          <p:nvSpPr>
            <p:cNvPr id="33" name="Rounded Rectangle 32"/>
            <p:cNvSpPr/>
            <p:nvPr/>
          </p:nvSpPr>
          <p:spPr>
            <a:xfrm>
              <a:off x="1530494" y="5802312"/>
              <a:ext cx="1697615" cy="60642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Fused Silica</a:t>
              </a:r>
            </a:p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SiO</a:t>
              </a:r>
              <a:r>
                <a:rPr lang="en-GB" sz="1800" b="1" baseline="-25000" dirty="0" smtClean="0">
                  <a:solidFill>
                    <a:schemeClr val="tx1"/>
                  </a:solidFill>
                </a:rPr>
                <a:t>2</a:t>
              </a:r>
              <a:endParaRPr lang="en-US" sz="1800" b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3049735" y="5418861"/>
              <a:ext cx="529935" cy="270163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Photon Detector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8198" y="792956"/>
            <a:ext cx="7795890" cy="575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6386513" y="4529138"/>
            <a:ext cx="3443287" cy="1797843"/>
            <a:chOff x="6386513" y="4529138"/>
            <a:chExt cx="3443287" cy="1797843"/>
          </a:xfrm>
        </p:grpSpPr>
        <p:sp>
          <p:nvSpPr>
            <p:cNvPr id="5" name="Freeform 4"/>
            <p:cNvSpPr/>
            <p:nvPr/>
          </p:nvSpPr>
          <p:spPr>
            <a:xfrm>
              <a:off x="6386513" y="4529138"/>
              <a:ext cx="3443287" cy="957262"/>
            </a:xfrm>
            <a:custGeom>
              <a:avLst/>
              <a:gdLst>
                <a:gd name="connsiteX0" fmla="*/ 3443287 w 3443287"/>
                <a:gd name="connsiteY0" fmla="*/ 742950 h 957262"/>
                <a:gd name="connsiteX1" fmla="*/ 1028700 w 3443287"/>
                <a:gd name="connsiteY1" fmla="*/ 742950 h 957262"/>
                <a:gd name="connsiteX2" fmla="*/ 557212 w 3443287"/>
                <a:gd name="connsiteY2" fmla="*/ 0 h 957262"/>
                <a:gd name="connsiteX3" fmla="*/ 0 w 3443287"/>
                <a:gd name="connsiteY3" fmla="*/ 14287 h 957262"/>
                <a:gd name="connsiteX4" fmla="*/ 14287 w 3443287"/>
                <a:gd name="connsiteY4" fmla="*/ 957262 h 957262"/>
                <a:gd name="connsiteX5" fmla="*/ 3443287 w 3443287"/>
                <a:gd name="connsiteY5" fmla="*/ 957262 h 957262"/>
                <a:gd name="connsiteX6" fmla="*/ 3443287 w 3443287"/>
                <a:gd name="connsiteY6" fmla="*/ 742950 h 9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3287" h="957262">
                  <a:moveTo>
                    <a:pt x="3443287" y="742950"/>
                  </a:moveTo>
                  <a:lnTo>
                    <a:pt x="1028700" y="742950"/>
                  </a:lnTo>
                  <a:lnTo>
                    <a:pt x="557212" y="0"/>
                  </a:lnTo>
                  <a:lnTo>
                    <a:pt x="0" y="14287"/>
                  </a:lnTo>
                  <a:lnTo>
                    <a:pt x="14287" y="957262"/>
                  </a:lnTo>
                  <a:lnTo>
                    <a:pt x="3443287" y="957262"/>
                  </a:lnTo>
                  <a:lnTo>
                    <a:pt x="3443287" y="742950"/>
                  </a:lnTo>
                  <a:close/>
                </a:path>
              </a:pathLst>
            </a:custGeom>
            <a:solidFill>
              <a:schemeClr val="tx2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872413" y="5884068"/>
              <a:ext cx="1800225" cy="44291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Barrel DIRC</a:t>
              </a:r>
              <a:endParaRPr lang="en-US" sz="1800" b="1" dirty="0"/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rot="16200000" flipV="1">
              <a:off x="8573692" y="5685234"/>
              <a:ext cx="383380" cy="14288"/>
            </a:xfrm>
            <a:prstGeom prst="straightConnector1">
              <a:avLst/>
            </a:prstGeom>
            <a:ln w="38100"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389313" y="4367213"/>
            <a:ext cx="4006849" cy="2085975"/>
            <a:chOff x="3389313" y="4367213"/>
            <a:chExt cx="4006849" cy="2085975"/>
          </a:xfrm>
        </p:grpSpPr>
        <p:sp>
          <p:nvSpPr>
            <p:cNvPr id="4" name="Rectangle 3"/>
            <p:cNvSpPr/>
            <p:nvPr/>
          </p:nvSpPr>
          <p:spPr>
            <a:xfrm>
              <a:off x="6224587" y="4367213"/>
              <a:ext cx="1171575" cy="13144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389313" y="5757862"/>
              <a:ext cx="2092324" cy="695326"/>
            </a:xfrm>
            <a:prstGeom prst="roundRect">
              <a:avLst/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Barrel DIRC</a:t>
              </a:r>
            </a:p>
            <a:p>
              <a:pPr algn="ctr"/>
              <a:r>
                <a:rPr lang="en-GB" sz="1800" b="1" dirty="0" smtClean="0"/>
                <a:t>Photon Detector</a:t>
              </a:r>
              <a:endParaRPr lang="en-US" sz="1800" b="1" dirty="0"/>
            </a:p>
          </p:txBody>
        </p: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 flipV="1">
              <a:off x="5481637" y="5700713"/>
              <a:ext cx="747713" cy="4048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09613" y="1432718"/>
            <a:ext cx="1271588" cy="3041651"/>
            <a:chOff x="709613" y="1432718"/>
            <a:chExt cx="1271588" cy="3041651"/>
          </a:xfrm>
        </p:grpSpPr>
        <p:sp>
          <p:nvSpPr>
            <p:cNvPr id="18" name="Rounded Rectangle 17"/>
            <p:cNvSpPr/>
            <p:nvPr/>
          </p:nvSpPr>
          <p:spPr>
            <a:xfrm>
              <a:off x="714376" y="2997993"/>
              <a:ext cx="1266825" cy="44291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1Tesla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09613" y="1432718"/>
              <a:ext cx="1266825" cy="442913"/>
            </a:xfrm>
            <a:prstGeom prst="roundRect">
              <a:avLst/>
            </a:prstGeom>
            <a:solidFill>
              <a:srgbClr val="FF66CC"/>
            </a:solidFill>
            <a:ln>
              <a:solidFill>
                <a:srgbClr val="FF66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1.5Tesla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09613" y="4031456"/>
              <a:ext cx="1266825" cy="442913"/>
            </a:xfrm>
            <a:prstGeom prst="roundRect">
              <a:avLst/>
            </a:prstGeom>
            <a:solidFill>
              <a:srgbClr val="00FF00">
                <a:alpha val="69804"/>
              </a:srgbClr>
            </a:solidFill>
            <a:ln>
              <a:solidFill>
                <a:srgbClr val="00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0.7Tesla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Photon Detector (MCP-PMT)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159" y="784225"/>
            <a:ext cx="454675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25" y="1192213"/>
            <a:ext cx="2569908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13" y="4452938"/>
            <a:ext cx="2983591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MCP-PMT Single Photo-Electron Timing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3" y="1832295"/>
            <a:ext cx="9348787" cy="376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MCP-PMT Rate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9" y="1038820"/>
            <a:ext cx="9505950" cy="505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MCP-PMT Lifetime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704" y="784225"/>
            <a:ext cx="47148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4727" y="927904"/>
            <a:ext cx="3805973" cy="343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0800000">
            <a:off x="7149947" y="3922004"/>
            <a:ext cx="925417" cy="1588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836024" y="4176560"/>
            <a:ext cx="1839817" cy="381306"/>
          </a:xfrm>
          <a:prstGeom prst="roundRect">
            <a:avLst/>
          </a:prstGeom>
          <a:solidFill>
            <a:schemeClr val="tx2">
              <a:alpha val="8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Ion Backflow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4872" y="4857039"/>
            <a:ext cx="4049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/>
              <a:t>Barrel DIRC</a:t>
            </a:r>
          </a:p>
          <a:p>
            <a:r>
              <a:rPr lang="en-GB" sz="1800" dirty="0" smtClean="0"/>
              <a:t> ~ 0.8 C/cm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/year</a:t>
            </a:r>
          </a:p>
          <a:p>
            <a:r>
              <a:rPr lang="en-GB" sz="1800" b="1" dirty="0" err="1" smtClean="0"/>
              <a:t>Endcap</a:t>
            </a:r>
            <a:r>
              <a:rPr lang="en-GB" sz="1800" b="1" dirty="0" smtClean="0"/>
              <a:t> DIRC</a:t>
            </a:r>
          </a:p>
          <a:p>
            <a:pPr marL="1795463" indent="-1795463"/>
            <a:r>
              <a:rPr lang="en-GB" sz="1800" dirty="0" smtClean="0"/>
              <a:t> ~ 4 C/cm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/year 	(Focussing Design)</a:t>
            </a:r>
          </a:p>
          <a:p>
            <a:pPr marL="1255713" indent="-1255713"/>
            <a:r>
              <a:rPr lang="en-GB" sz="1800" dirty="0" smtClean="0"/>
              <a:t> ~ 10 C/cm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/year (</a:t>
            </a:r>
            <a:r>
              <a:rPr lang="en-GB" sz="1800" dirty="0" err="1" smtClean="0"/>
              <a:t>ToP</a:t>
            </a:r>
            <a:r>
              <a:rPr lang="en-GB" sz="1800" dirty="0" smtClean="0"/>
              <a:t> Design)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571253" y="2436813"/>
            <a:ext cx="1531344" cy="1551365"/>
            <a:chOff x="4058530" y="2437607"/>
            <a:chExt cx="1531344" cy="1551365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>
              <a:off x="4388921" y="2862263"/>
              <a:ext cx="850900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4058530" y="3359565"/>
              <a:ext cx="1531344" cy="629407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~ 50% loss</a:t>
              </a:r>
            </a:p>
            <a:p>
              <a:pPr algn="ctr"/>
              <a:r>
                <a:rPr lang="en-GB" dirty="0" smtClean="0"/>
                <a:t>(at 500nm)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10113" y="1392983"/>
            <a:ext cx="1778823" cy="4523078"/>
            <a:chOff x="4710113" y="1392983"/>
            <a:chExt cx="1778823" cy="4523078"/>
          </a:xfrm>
        </p:grpSpPr>
        <p:cxnSp>
          <p:nvCxnSpPr>
            <p:cNvPr id="22" name="Straight Connector 21"/>
            <p:cNvCxnSpPr/>
            <p:nvPr/>
          </p:nvCxnSpPr>
          <p:spPr>
            <a:xfrm rot="5400000">
              <a:off x="2448574" y="3654522"/>
              <a:ext cx="452307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26" idx="1"/>
            </p:cNvCxnSpPr>
            <p:nvPr/>
          </p:nvCxnSpPr>
          <p:spPr>
            <a:xfrm flipV="1">
              <a:off x="4710113" y="3980820"/>
              <a:ext cx="456799" cy="1344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5166912" y="3806979"/>
              <a:ext cx="1322024" cy="347682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/>
                <a:t>0.11 C/cm</a:t>
              </a:r>
              <a:r>
                <a:rPr lang="en-GB" sz="1600" b="1" baseline="30000" dirty="0" smtClean="0"/>
                <a:t>2</a:t>
              </a:r>
              <a:endParaRPr lang="en-US" sz="1600" b="1" baseline="30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Results – Barrel DIRC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776" y="1147074"/>
            <a:ext cx="6665312" cy="428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90758" y="1812376"/>
            <a:ext cx="4208464" cy="295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338138" y="3119438"/>
            <a:ext cx="2309812" cy="2505858"/>
            <a:chOff x="338138" y="3119438"/>
            <a:chExt cx="2309812" cy="2505858"/>
          </a:xfrm>
        </p:grpSpPr>
        <p:grpSp>
          <p:nvGrpSpPr>
            <p:cNvPr id="25" name="Group 24"/>
            <p:cNvGrpSpPr/>
            <p:nvPr/>
          </p:nvGrpSpPr>
          <p:grpSpPr>
            <a:xfrm>
              <a:off x="338138" y="3119438"/>
              <a:ext cx="2309812" cy="2505858"/>
              <a:chOff x="338138" y="3119438"/>
              <a:chExt cx="2309812" cy="2505858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090613" y="3119438"/>
                <a:ext cx="1557337" cy="2266950"/>
              </a:xfrm>
              <a:custGeom>
                <a:avLst/>
                <a:gdLst>
                  <a:gd name="connsiteX0" fmla="*/ 1557337 w 1557337"/>
                  <a:gd name="connsiteY0" fmla="*/ 2257425 h 2266950"/>
                  <a:gd name="connsiteX1" fmla="*/ 152400 w 1557337"/>
                  <a:gd name="connsiteY1" fmla="*/ 0 h 2266950"/>
                  <a:gd name="connsiteX2" fmla="*/ 0 w 1557337"/>
                  <a:gd name="connsiteY2" fmla="*/ 4762 h 2266950"/>
                  <a:gd name="connsiteX3" fmla="*/ 9525 w 1557337"/>
                  <a:gd name="connsiteY3" fmla="*/ 328612 h 2266950"/>
                  <a:gd name="connsiteX4" fmla="*/ 976312 w 1557337"/>
                  <a:gd name="connsiteY4" fmla="*/ 2266950 h 2266950"/>
                  <a:gd name="connsiteX5" fmla="*/ 1557337 w 1557337"/>
                  <a:gd name="connsiteY5" fmla="*/ 2257425 h 226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7337" h="2266950">
                    <a:moveTo>
                      <a:pt x="1557337" y="2257425"/>
                    </a:moveTo>
                    <a:lnTo>
                      <a:pt x="152400" y="0"/>
                    </a:lnTo>
                    <a:lnTo>
                      <a:pt x="0" y="4762"/>
                    </a:lnTo>
                    <a:lnTo>
                      <a:pt x="9525" y="328612"/>
                    </a:lnTo>
                    <a:lnTo>
                      <a:pt x="976312" y="2266950"/>
                    </a:lnTo>
                    <a:lnTo>
                      <a:pt x="1557337" y="2257425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25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338138" y="5254906"/>
                <a:ext cx="1632030" cy="370390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7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>
                    <a:solidFill>
                      <a:schemeClr val="tx1"/>
                    </a:solidFill>
                  </a:rPr>
                  <a:t>Radiator Bar</a:t>
                </a:r>
                <a:endParaRPr lang="en-US" sz="18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 rot="5400000" flipH="1" flipV="1">
              <a:off x="1057426" y="4680303"/>
              <a:ext cx="671331" cy="477877"/>
            </a:xfrm>
            <a:prstGeom prst="straightConnector1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62013" y="2976562"/>
            <a:ext cx="1973784" cy="882108"/>
            <a:chOff x="862013" y="2976562"/>
            <a:chExt cx="1973784" cy="882108"/>
          </a:xfrm>
        </p:grpSpPr>
        <p:sp>
          <p:nvSpPr>
            <p:cNvPr id="7" name="Freeform 6"/>
            <p:cNvSpPr/>
            <p:nvPr/>
          </p:nvSpPr>
          <p:spPr>
            <a:xfrm>
              <a:off x="862013" y="2976562"/>
              <a:ext cx="628650" cy="604837"/>
            </a:xfrm>
            <a:custGeom>
              <a:avLst/>
              <a:gdLst>
                <a:gd name="connsiteX0" fmla="*/ 0 w 628650"/>
                <a:gd name="connsiteY0" fmla="*/ 28575 h 609600"/>
                <a:gd name="connsiteX1" fmla="*/ 623887 w 628650"/>
                <a:gd name="connsiteY1" fmla="*/ 0 h 609600"/>
                <a:gd name="connsiteX2" fmla="*/ 628650 w 628650"/>
                <a:gd name="connsiteY2" fmla="*/ 561975 h 609600"/>
                <a:gd name="connsiteX3" fmla="*/ 14287 w 628650"/>
                <a:gd name="connsiteY3" fmla="*/ 609600 h 609600"/>
                <a:gd name="connsiteX4" fmla="*/ 0 w 628650"/>
                <a:gd name="connsiteY4" fmla="*/ 28575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650" h="609600">
                  <a:moveTo>
                    <a:pt x="0" y="28575"/>
                  </a:moveTo>
                  <a:lnTo>
                    <a:pt x="623887" y="0"/>
                  </a:lnTo>
                  <a:cubicBezTo>
                    <a:pt x="625475" y="187325"/>
                    <a:pt x="627062" y="374650"/>
                    <a:pt x="628650" y="561975"/>
                  </a:cubicBezTo>
                  <a:lnTo>
                    <a:pt x="14287" y="609600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48949" y="3488280"/>
              <a:ext cx="886848" cy="370390"/>
            </a:xfrm>
            <a:prstGeom prst="roundRect">
              <a:avLst/>
            </a:prstGeom>
            <a:solidFill>
              <a:srgbClr val="FFC000">
                <a:alpha val="70000"/>
              </a:srgbClr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bg1"/>
                  </a:solidFill>
                </a:rPr>
                <a:t>Lens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rot="10800000">
              <a:off x="1435261" y="3287713"/>
              <a:ext cx="513688" cy="38576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33375" y="1838325"/>
            <a:ext cx="2907536" cy="1585913"/>
            <a:chOff x="333375" y="1838325"/>
            <a:chExt cx="2907536" cy="1585913"/>
          </a:xfrm>
        </p:grpSpPr>
        <p:grpSp>
          <p:nvGrpSpPr>
            <p:cNvPr id="28" name="Group 27"/>
            <p:cNvGrpSpPr/>
            <p:nvPr/>
          </p:nvGrpSpPr>
          <p:grpSpPr>
            <a:xfrm>
              <a:off x="1223963" y="1838325"/>
              <a:ext cx="2016948" cy="1585913"/>
              <a:chOff x="1223963" y="1838325"/>
              <a:chExt cx="2016948" cy="1585913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1311275" y="2447925"/>
                <a:ext cx="522288" cy="504825"/>
              </a:xfrm>
              <a:custGeom>
                <a:avLst/>
                <a:gdLst>
                  <a:gd name="connsiteX0" fmla="*/ 3175 w 522288"/>
                  <a:gd name="connsiteY0" fmla="*/ 4763 h 504825"/>
                  <a:gd name="connsiteX1" fmla="*/ 522288 w 522288"/>
                  <a:gd name="connsiteY1" fmla="*/ 0 h 504825"/>
                  <a:gd name="connsiteX2" fmla="*/ 522288 w 522288"/>
                  <a:gd name="connsiteY2" fmla="*/ 490538 h 504825"/>
                  <a:gd name="connsiteX3" fmla="*/ 3175 w 522288"/>
                  <a:gd name="connsiteY3" fmla="*/ 504825 h 504825"/>
                  <a:gd name="connsiteX4" fmla="*/ 3175 w 522288"/>
                  <a:gd name="connsiteY4" fmla="*/ 4763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288" h="504825">
                    <a:moveTo>
                      <a:pt x="3175" y="4763"/>
                    </a:moveTo>
                    <a:lnTo>
                      <a:pt x="522288" y="0"/>
                    </a:lnTo>
                    <a:lnTo>
                      <a:pt x="522288" y="490538"/>
                    </a:lnTo>
                    <a:lnTo>
                      <a:pt x="3175" y="504825"/>
                    </a:lnTo>
                    <a:cubicBezTo>
                      <a:pt x="1588" y="341313"/>
                      <a:pt x="0" y="177800"/>
                      <a:pt x="3175" y="4763"/>
                    </a:cubicBezTo>
                    <a:close/>
                  </a:path>
                </a:pathLst>
              </a:custGeom>
              <a:solidFill>
                <a:srgbClr val="00B050">
                  <a:alpha val="25000"/>
                </a:srgbClr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223963" y="1838325"/>
                <a:ext cx="495300" cy="481013"/>
              </a:xfrm>
              <a:custGeom>
                <a:avLst/>
                <a:gdLst>
                  <a:gd name="connsiteX0" fmla="*/ 0 w 514350"/>
                  <a:gd name="connsiteY0" fmla="*/ 23813 h 481013"/>
                  <a:gd name="connsiteX1" fmla="*/ 19050 w 514350"/>
                  <a:gd name="connsiteY1" fmla="*/ 481013 h 481013"/>
                  <a:gd name="connsiteX2" fmla="*/ 514350 w 514350"/>
                  <a:gd name="connsiteY2" fmla="*/ 476250 h 481013"/>
                  <a:gd name="connsiteX3" fmla="*/ 495300 w 514350"/>
                  <a:gd name="connsiteY3" fmla="*/ 0 h 481013"/>
                  <a:gd name="connsiteX4" fmla="*/ 0 w 514350"/>
                  <a:gd name="connsiteY4" fmla="*/ 23813 h 481013"/>
                  <a:gd name="connsiteX0" fmla="*/ 0 w 514350"/>
                  <a:gd name="connsiteY0" fmla="*/ 4763 h 481013"/>
                  <a:gd name="connsiteX1" fmla="*/ 19050 w 514350"/>
                  <a:gd name="connsiteY1" fmla="*/ 481013 h 481013"/>
                  <a:gd name="connsiteX2" fmla="*/ 514350 w 514350"/>
                  <a:gd name="connsiteY2" fmla="*/ 476250 h 481013"/>
                  <a:gd name="connsiteX3" fmla="*/ 495300 w 514350"/>
                  <a:gd name="connsiteY3" fmla="*/ 0 h 481013"/>
                  <a:gd name="connsiteX4" fmla="*/ 0 w 514350"/>
                  <a:gd name="connsiteY4" fmla="*/ 4763 h 481013"/>
                  <a:gd name="connsiteX0" fmla="*/ 0 w 495300"/>
                  <a:gd name="connsiteY0" fmla="*/ 4763 h 481013"/>
                  <a:gd name="connsiteX1" fmla="*/ 19050 w 495300"/>
                  <a:gd name="connsiteY1" fmla="*/ 481013 h 481013"/>
                  <a:gd name="connsiteX2" fmla="*/ 495300 w 495300"/>
                  <a:gd name="connsiteY2" fmla="*/ 476250 h 481013"/>
                  <a:gd name="connsiteX3" fmla="*/ 495300 w 495300"/>
                  <a:gd name="connsiteY3" fmla="*/ 0 h 481013"/>
                  <a:gd name="connsiteX4" fmla="*/ 0 w 495300"/>
                  <a:gd name="connsiteY4" fmla="*/ 4763 h 481013"/>
                  <a:gd name="connsiteX0" fmla="*/ 0 w 495300"/>
                  <a:gd name="connsiteY0" fmla="*/ 4763 h 481013"/>
                  <a:gd name="connsiteX1" fmla="*/ 4762 w 495300"/>
                  <a:gd name="connsiteY1" fmla="*/ 481013 h 481013"/>
                  <a:gd name="connsiteX2" fmla="*/ 495300 w 495300"/>
                  <a:gd name="connsiteY2" fmla="*/ 476250 h 481013"/>
                  <a:gd name="connsiteX3" fmla="*/ 495300 w 495300"/>
                  <a:gd name="connsiteY3" fmla="*/ 0 h 481013"/>
                  <a:gd name="connsiteX4" fmla="*/ 0 w 495300"/>
                  <a:gd name="connsiteY4" fmla="*/ 4763 h 48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300" h="481013">
                    <a:moveTo>
                      <a:pt x="0" y="4763"/>
                    </a:moveTo>
                    <a:cubicBezTo>
                      <a:pt x="1587" y="163513"/>
                      <a:pt x="3175" y="322263"/>
                      <a:pt x="4762" y="481013"/>
                    </a:cubicBezTo>
                    <a:lnTo>
                      <a:pt x="495300" y="476250"/>
                    </a:lnTo>
                    <a:lnTo>
                      <a:pt x="495300" y="0"/>
                    </a:lnTo>
                    <a:lnTo>
                      <a:pt x="0" y="4763"/>
                    </a:lnTo>
                    <a:close/>
                  </a:path>
                </a:pathLst>
              </a:custGeom>
              <a:solidFill>
                <a:srgbClr val="00FF00">
                  <a:alpha val="25000"/>
                </a:srgbClr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504950" y="2990850"/>
                <a:ext cx="328613" cy="433388"/>
              </a:xfrm>
              <a:custGeom>
                <a:avLst/>
                <a:gdLst>
                  <a:gd name="connsiteX0" fmla="*/ 0 w 328613"/>
                  <a:gd name="connsiteY0" fmla="*/ 9525 h 433388"/>
                  <a:gd name="connsiteX1" fmla="*/ 328613 w 328613"/>
                  <a:gd name="connsiteY1" fmla="*/ 0 h 433388"/>
                  <a:gd name="connsiteX2" fmla="*/ 314325 w 328613"/>
                  <a:gd name="connsiteY2" fmla="*/ 409575 h 433388"/>
                  <a:gd name="connsiteX3" fmla="*/ 0 w 328613"/>
                  <a:gd name="connsiteY3" fmla="*/ 433388 h 433388"/>
                  <a:gd name="connsiteX4" fmla="*/ 0 w 328613"/>
                  <a:gd name="connsiteY4" fmla="*/ 9525 h 43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613" h="433388">
                    <a:moveTo>
                      <a:pt x="0" y="9525"/>
                    </a:moveTo>
                    <a:lnTo>
                      <a:pt x="328613" y="0"/>
                    </a:lnTo>
                    <a:lnTo>
                      <a:pt x="314325" y="409575"/>
                    </a:lnTo>
                    <a:lnTo>
                      <a:pt x="0" y="433388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00FF00">
                  <a:alpha val="25000"/>
                </a:srgbClr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245488" y="2104834"/>
                <a:ext cx="995423" cy="663958"/>
              </a:xfrm>
              <a:prstGeom prst="roundRect">
                <a:avLst/>
              </a:prstGeom>
              <a:solidFill>
                <a:srgbClr val="00FF00">
                  <a:alpha val="70000"/>
                </a:srgbClr>
              </a:solidFill>
              <a:ln>
                <a:solidFill>
                  <a:srgbClr val="00F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>
                    <a:solidFill>
                      <a:schemeClr val="bg1"/>
                    </a:solidFill>
                  </a:rPr>
                  <a:t>MCP-PMTs</a:t>
                </a:r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Straight Arrow Connector 19"/>
              <p:cNvCxnSpPr>
                <a:stCxn id="18" idx="1"/>
              </p:cNvCxnSpPr>
              <p:nvPr/>
            </p:nvCxnSpPr>
            <p:spPr>
              <a:xfrm rot="10800000">
                <a:off x="1724628" y="2060295"/>
                <a:ext cx="520860" cy="376519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8" idx="1"/>
              </p:cNvCxnSpPr>
              <p:nvPr/>
            </p:nvCxnSpPr>
            <p:spPr>
              <a:xfrm rot="10800000" flipV="1">
                <a:off x="1840376" y="2436813"/>
                <a:ext cx="405113" cy="225364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8" idx="1"/>
                <a:endCxn id="11" idx="1"/>
              </p:cNvCxnSpPr>
              <p:nvPr/>
            </p:nvCxnSpPr>
            <p:spPr>
              <a:xfrm rot="10800000" flipV="1">
                <a:off x="1833564" y="2436812"/>
                <a:ext cx="411925" cy="554037"/>
              </a:xfrm>
              <a:prstGeom prst="straightConnector1">
                <a:avLst/>
              </a:prstGeom>
              <a:ln w="38100">
                <a:solidFill>
                  <a:srgbClr val="00FF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reeform 22"/>
            <p:cNvSpPr/>
            <p:nvPr/>
          </p:nvSpPr>
          <p:spPr>
            <a:xfrm>
              <a:off x="333375" y="2523596"/>
              <a:ext cx="333375" cy="562504"/>
            </a:xfrm>
            <a:custGeom>
              <a:avLst/>
              <a:gdLst>
                <a:gd name="connsiteX0" fmla="*/ 0 w 328613"/>
                <a:gd name="connsiteY0" fmla="*/ 538162 h 538162"/>
                <a:gd name="connsiteX1" fmla="*/ 328613 w 328613"/>
                <a:gd name="connsiteY1" fmla="*/ 509587 h 538162"/>
                <a:gd name="connsiteX2" fmla="*/ 314325 w 328613"/>
                <a:gd name="connsiteY2" fmla="*/ 0 h 538162"/>
                <a:gd name="connsiteX3" fmla="*/ 4763 w 328613"/>
                <a:gd name="connsiteY3" fmla="*/ 23812 h 538162"/>
                <a:gd name="connsiteX4" fmla="*/ 0 w 328613"/>
                <a:gd name="connsiteY4" fmla="*/ 538162 h 538162"/>
                <a:gd name="connsiteX0" fmla="*/ 0 w 328613"/>
                <a:gd name="connsiteY0" fmla="*/ 538162 h 538162"/>
                <a:gd name="connsiteX1" fmla="*/ 328613 w 328613"/>
                <a:gd name="connsiteY1" fmla="*/ 509587 h 538162"/>
                <a:gd name="connsiteX2" fmla="*/ 314325 w 328613"/>
                <a:gd name="connsiteY2" fmla="*/ 0 h 538162"/>
                <a:gd name="connsiteX3" fmla="*/ 4763 w 328613"/>
                <a:gd name="connsiteY3" fmla="*/ 9525 h 538162"/>
                <a:gd name="connsiteX4" fmla="*/ 0 w 328613"/>
                <a:gd name="connsiteY4" fmla="*/ 538162 h 538162"/>
                <a:gd name="connsiteX0" fmla="*/ 0 w 333375"/>
                <a:gd name="connsiteY0" fmla="*/ 557212 h 557212"/>
                <a:gd name="connsiteX1" fmla="*/ 328613 w 333375"/>
                <a:gd name="connsiteY1" fmla="*/ 528637 h 557212"/>
                <a:gd name="connsiteX2" fmla="*/ 333375 w 333375"/>
                <a:gd name="connsiteY2" fmla="*/ 0 h 557212"/>
                <a:gd name="connsiteX3" fmla="*/ 4763 w 333375"/>
                <a:gd name="connsiteY3" fmla="*/ 28575 h 557212"/>
                <a:gd name="connsiteX4" fmla="*/ 0 w 333375"/>
                <a:gd name="connsiteY4" fmla="*/ 557212 h 557212"/>
                <a:gd name="connsiteX0" fmla="*/ 0 w 333375"/>
                <a:gd name="connsiteY0" fmla="*/ 562504 h 562504"/>
                <a:gd name="connsiteX1" fmla="*/ 328613 w 333375"/>
                <a:gd name="connsiteY1" fmla="*/ 533929 h 562504"/>
                <a:gd name="connsiteX2" fmla="*/ 333375 w 333375"/>
                <a:gd name="connsiteY2" fmla="*/ 5292 h 562504"/>
                <a:gd name="connsiteX3" fmla="*/ 4763 w 333375"/>
                <a:gd name="connsiteY3" fmla="*/ 0 h 562504"/>
                <a:gd name="connsiteX4" fmla="*/ 0 w 333375"/>
                <a:gd name="connsiteY4" fmla="*/ 562504 h 5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562504">
                  <a:moveTo>
                    <a:pt x="0" y="562504"/>
                  </a:moveTo>
                  <a:lnTo>
                    <a:pt x="328613" y="533929"/>
                  </a:lnTo>
                  <a:cubicBezTo>
                    <a:pt x="330200" y="357717"/>
                    <a:pt x="331788" y="181504"/>
                    <a:pt x="333375" y="5292"/>
                  </a:cubicBezTo>
                  <a:lnTo>
                    <a:pt x="4763" y="0"/>
                  </a:lnTo>
                  <a:cubicBezTo>
                    <a:pt x="3175" y="171450"/>
                    <a:pt x="1588" y="391054"/>
                    <a:pt x="0" y="562504"/>
                  </a:cubicBezTo>
                  <a:close/>
                </a:path>
              </a:pathLst>
            </a:custGeom>
            <a:solidFill>
              <a:srgbClr val="00CC00">
                <a:alpha val="25000"/>
              </a:srgbClr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18" idx="1"/>
            </p:cNvCxnSpPr>
            <p:nvPr/>
          </p:nvCxnSpPr>
          <p:spPr>
            <a:xfrm rot="10800000" flipV="1">
              <a:off x="676276" y="2436813"/>
              <a:ext cx="1569213" cy="273050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38138" y="973310"/>
            <a:ext cx="9486197" cy="540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126"/>
          <a:stretch>
            <a:fillRect/>
          </a:stretch>
        </p:blipFill>
        <p:spPr bwMode="auto">
          <a:xfrm rot="2944747">
            <a:off x="5527427" y="588621"/>
            <a:ext cx="3603651" cy="369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Results – </a:t>
            </a:r>
            <a:r>
              <a:rPr lang="en-GB" dirty="0" err="1" smtClean="0"/>
              <a:t>Endcap</a:t>
            </a:r>
            <a:r>
              <a:rPr lang="en-GB" dirty="0" smtClean="0"/>
              <a:t> DIRC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8" y="3530600"/>
            <a:ext cx="4577141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4641" r="4816"/>
          <a:stretch>
            <a:fillRect/>
          </a:stretch>
        </p:blipFill>
        <p:spPr bwMode="auto">
          <a:xfrm>
            <a:off x="338138" y="886740"/>
            <a:ext cx="4158784" cy="240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334" y="3287713"/>
            <a:ext cx="4395237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088287" y="1810246"/>
            <a:ext cx="883894" cy="154087"/>
          </a:xfrm>
          <a:prstGeom prst="straightConnector1">
            <a:avLst/>
          </a:prstGeom>
          <a:ln w="38100">
            <a:solidFill>
              <a:schemeClr val="tx2"/>
            </a:solidFill>
            <a:tailEnd type="arrow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843201" y="2045309"/>
            <a:ext cx="1939084" cy="10757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21292963">
            <a:off x="7368988" y="1411942"/>
            <a:ext cx="833718" cy="201706"/>
          </a:xfrm>
          <a:prstGeom prst="arc">
            <a:avLst>
              <a:gd name="adj1" fmla="val 8204142"/>
              <a:gd name="adj2" fmla="val 2880767"/>
            </a:avLst>
          </a:prstGeom>
          <a:ln w="31750">
            <a:solidFill>
              <a:srgbClr val="0099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387385" y="784225"/>
            <a:ext cx="1971675" cy="615576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2 </a:t>
            </a:r>
            <a:r>
              <a:rPr lang="en-GB" sz="1800" b="1" dirty="0" err="1" smtClean="0"/>
              <a:t>GeV</a:t>
            </a:r>
            <a:r>
              <a:rPr lang="en-GB" sz="1800" b="1" dirty="0" smtClean="0"/>
              <a:t> Proton Beam</a:t>
            </a:r>
            <a:endParaRPr lang="en-US" sz="1800" b="1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379444" y="2486025"/>
            <a:ext cx="1016094" cy="53498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2810438" y="1707779"/>
            <a:ext cx="1571063" cy="797297"/>
          </a:xfrm>
          <a:prstGeom prst="line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2393856" y="2486025"/>
            <a:ext cx="1016094" cy="534989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408269" y="2509838"/>
            <a:ext cx="973231" cy="51117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893423" y="863600"/>
            <a:ext cx="1762406" cy="413871"/>
          </a:xfrm>
          <a:prstGeom prst="roundRect">
            <a:avLst/>
          </a:prstGeom>
          <a:solidFill>
            <a:srgbClr val="009900">
              <a:alpha val="70000"/>
            </a:srgbClr>
          </a:solidFill>
          <a:ln>
            <a:solidFill>
              <a:srgbClr val="00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Polar Angle </a:t>
            </a:r>
            <a:r>
              <a:rPr lang="el-GR" sz="1800" b="1" dirty="0" smtClean="0"/>
              <a:t>θ</a:t>
            </a:r>
            <a:endParaRPr lang="en-US" sz="18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5679141" y="3673475"/>
            <a:ext cx="788895" cy="413871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Data</a:t>
            </a:r>
            <a:endParaRPr lang="en-US" sz="1800" b="1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481482" y="4074459"/>
            <a:ext cx="403412" cy="121023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8081682" y="4969435"/>
            <a:ext cx="1492624" cy="413871"/>
          </a:xfrm>
          <a:prstGeom prst="roundRect">
            <a:avLst/>
          </a:prstGeom>
          <a:solidFill>
            <a:srgbClr val="0070C0">
              <a:alpha val="70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Simulation</a:t>
            </a:r>
            <a:endParaRPr lang="en-US" sz="1800" b="1" dirty="0"/>
          </a:p>
        </p:txBody>
      </p:sp>
      <p:cxnSp>
        <p:nvCxnSpPr>
          <p:cNvPr id="44" name="Straight Arrow Connector 43"/>
          <p:cNvCxnSpPr>
            <a:stCxn id="42" idx="0"/>
          </p:cNvCxnSpPr>
          <p:nvPr/>
        </p:nvCxnSpPr>
        <p:spPr>
          <a:xfrm rot="16200000" flipV="1">
            <a:off x="8518339" y="4659780"/>
            <a:ext cx="464670" cy="154640"/>
          </a:xfrm>
          <a:prstGeom prst="straightConnector1">
            <a:avLst/>
          </a:prstGeom>
          <a:ln w="25400">
            <a:solidFill>
              <a:srgbClr val="FF66CC"/>
            </a:solidFill>
            <a:tailEnd type="arrow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2"/>
          </p:cNvCxnSpPr>
          <p:nvPr/>
        </p:nvCxnSpPr>
        <p:spPr>
          <a:xfrm rot="5400000">
            <a:off x="8638615" y="5444939"/>
            <a:ext cx="251012" cy="127747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6082"/>
            <a:ext cx="9906000" cy="738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74169" y="76339"/>
            <a:ext cx="3671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</a:rPr>
              <a:t>Thank You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at PANDA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695176"/>
            <a:ext cx="6296896" cy="585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10375" y="2262185"/>
            <a:ext cx="3033713" cy="619128"/>
          </a:xfrm>
          <a:prstGeom prst="rect">
            <a:avLst/>
          </a:prstGeom>
          <a:solidFill>
            <a:srgbClr val="FFCC99"/>
          </a:solidFill>
          <a:ln w="2540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Precision </a:t>
            </a:r>
            <a:r>
              <a:rPr lang="en-GB" sz="1800" b="1" dirty="0" err="1" smtClean="0"/>
              <a:t>Hadron</a:t>
            </a:r>
            <a:r>
              <a:rPr lang="en-GB" sz="1800" b="1" dirty="0" smtClean="0"/>
              <a:t> Spectroscopy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0375" y="3009900"/>
            <a:ext cx="3033713" cy="838200"/>
          </a:xfrm>
          <a:prstGeom prst="rect">
            <a:avLst/>
          </a:prstGeom>
          <a:solidFill>
            <a:srgbClr val="FFCCFF"/>
          </a:solidFill>
          <a:ln w="25400"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Exotic States </a:t>
            </a:r>
          </a:p>
          <a:p>
            <a:pPr algn="ctr"/>
            <a:r>
              <a:rPr lang="en-GB" sz="1800" b="1" dirty="0" smtClean="0"/>
              <a:t>(</a:t>
            </a:r>
            <a:r>
              <a:rPr lang="en-GB" sz="1800" b="1" dirty="0" err="1" smtClean="0"/>
              <a:t>Glueballs</a:t>
            </a:r>
            <a:r>
              <a:rPr lang="en-GB" sz="1800" b="1" dirty="0" smtClean="0"/>
              <a:t>, Hybrids)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10375" y="3933825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In-Medium</a:t>
            </a:r>
            <a:r>
              <a:rPr lang="en-GB" sz="1800" dirty="0" smtClean="0"/>
              <a:t> </a:t>
            </a:r>
            <a:r>
              <a:rPr lang="en-GB" sz="1800" b="1" dirty="0" smtClean="0"/>
              <a:t>Modifications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10375" y="4405313"/>
            <a:ext cx="3033713" cy="600075"/>
          </a:xfrm>
          <a:prstGeom prst="rect">
            <a:avLst/>
          </a:prstGeom>
          <a:solidFill>
            <a:srgbClr val="FFCC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en-GB" sz="1800" b="1" dirty="0" smtClean="0"/>
              <a:t>Nucleon</a:t>
            </a:r>
            <a:r>
              <a:rPr lang="en-GB" sz="1800" dirty="0" smtClean="0"/>
              <a:t> </a:t>
            </a:r>
            <a:r>
              <a:rPr lang="en-GB" sz="1800" b="1" dirty="0" smtClean="0"/>
              <a:t>Structure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10375" y="1790700"/>
            <a:ext cx="3033713" cy="369332"/>
          </a:xfrm>
          <a:prstGeom prst="rect">
            <a:avLst/>
          </a:prstGeom>
          <a:solidFill>
            <a:srgbClr val="FFFF99"/>
          </a:solidFill>
          <a:ln w="254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/>
              <a:t>Hypernuclei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10375" y="1347788"/>
            <a:ext cx="303371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66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Non-</a:t>
            </a:r>
            <a:r>
              <a:rPr lang="en-GB" sz="1800" b="1" dirty="0" err="1" smtClean="0"/>
              <a:t>perturbative</a:t>
            </a:r>
            <a:r>
              <a:rPr lang="en-GB" sz="1800" b="1" dirty="0" smtClean="0"/>
              <a:t> QCD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4379" y="2921169"/>
            <a:ext cx="603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Backup Slides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Barrel DIRC Performance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511" r="7107"/>
          <a:stretch>
            <a:fillRect/>
          </a:stretch>
        </p:blipFill>
        <p:spPr bwMode="auto">
          <a:xfrm>
            <a:off x="1095535" y="784225"/>
            <a:ext cx="7714931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933574" y="933450"/>
            <a:ext cx="4638675" cy="49625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24050" y="952500"/>
            <a:ext cx="3314700" cy="49434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3575" y="942974"/>
            <a:ext cx="647700" cy="4953001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924050" y="1247775"/>
            <a:ext cx="6648450" cy="9525"/>
          </a:xfrm>
          <a:prstGeom prst="line">
            <a:avLst/>
          </a:prstGeom>
          <a:ln w="25400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24050" y="2552700"/>
            <a:ext cx="6648450" cy="9525"/>
          </a:xfrm>
          <a:prstGeom prst="line">
            <a:avLst/>
          </a:prstGeom>
          <a:ln w="25400" cmpd="sng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" grpId="0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MCP Uniformity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1325562"/>
            <a:ext cx="50292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4890" y="935378"/>
            <a:ext cx="4269198" cy="547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2442949" y="0"/>
            <a:ext cx="7463052" cy="614149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Introduction </a:t>
            </a:r>
            <a:r>
              <a:rPr lang="en-GB" dirty="0">
                <a:latin typeface="DejaVu LGC Sans" pitchFamily="32" charset="0"/>
                <a:ea typeface="DejaVu LGC Sans" pitchFamily="32" charset="0"/>
                <a:cs typeface="DejaVu LGC Sans" pitchFamily="32" charset="0"/>
              </a:rPr>
              <a:t>–</a:t>
            </a:r>
            <a:r>
              <a:rPr lang="en-GB" dirty="0"/>
              <a:t> PANDA Detector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2457583" y="2060575"/>
            <a:ext cx="7176690" cy="4171950"/>
          </a:xfrm>
          <a:ln/>
        </p:spPr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8232" r="5328" b="12825"/>
          <a:stretch>
            <a:fillRect/>
          </a:stretch>
        </p:blipFill>
        <p:spPr bwMode="auto">
          <a:xfrm>
            <a:off x="500461" y="1544638"/>
            <a:ext cx="9405540" cy="4964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768747" y="1522413"/>
            <a:ext cx="4106863" cy="3930650"/>
          </a:xfrm>
          <a:prstGeom prst="roundRect">
            <a:avLst>
              <a:gd name="adj" fmla="val 1884"/>
            </a:avLst>
          </a:prstGeom>
          <a:solidFill>
            <a:schemeClr val="tx2">
              <a:alpha val="20000"/>
            </a:schemeClr>
          </a:solidFill>
          <a:ln w="360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4966758" y="1522413"/>
            <a:ext cx="4664075" cy="3932237"/>
          </a:xfrm>
          <a:prstGeom prst="roundRect">
            <a:avLst>
              <a:gd name="adj" fmla="val 1815"/>
            </a:avLst>
          </a:prstGeom>
          <a:solidFill>
            <a:srgbClr val="00AE00">
              <a:alpha val="20000"/>
            </a:srgbClr>
          </a:solidFill>
          <a:ln w="360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568667" y="5565228"/>
            <a:ext cx="2569780" cy="422056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tx2"/>
                </a:solidFill>
              </a:rPr>
              <a:t>Target Spectrometer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25369" y="1177160"/>
            <a:ext cx="2669630" cy="422056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rgbClr val="00CC00"/>
                </a:solidFill>
              </a:rPr>
              <a:t>Forward Spectrometer</a:t>
            </a:r>
            <a:endParaRPr lang="en-US" sz="1800" b="1" dirty="0">
              <a:solidFill>
                <a:srgbClr val="00CC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85234" y="3968751"/>
            <a:ext cx="883890" cy="496394"/>
            <a:chOff x="385234" y="3968751"/>
            <a:chExt cx="883890" cy="496394"/>
          </a:xfrm>
        </p:grpSpPr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 flipV="1">
              <a:off x="385234" y="3968751"/>
              <a:ext cx="748110" cy="123825"/>
            </a:xfrm>
            <a:prstGeom prst="line">
              <a:avLst/>
            </a:prstGeom>
            <a:noFill/>
            <a:ln w="38100">
              <a:solidFill>
                <a:srgbClr val="FF8D00"/>
              </a:solidFill>
              <a:round/>
              <a:headEnd/>
              <a:tailEnd type="arrow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36177" y="4162097"/>
              <a:ext cx="832947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rgbClr val="FF99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rgbClr val="FF9900"/>
                  </a:solidFill>
                </a:rPr>
                <a:t>Beam</a:t>
              </a:r>
              <a:endParaRPr lang="en-US" sz="1600" b="1" dirty="0">
                <a:solidFill>
                  <a:srgbClr val="FF99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21007" y="2690648"/>
            <a:ext cx="1687731" cy="1136815"/>
            <a:chOff x="1221007" y="2690648"/>
            <a:chExt cx="1687731" cy="1136815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2057401" y="2995448"/>
              <a:ext cx="630620" cy="62273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 type="triangle" w="med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221007" y="2690648"/>
              <a:ext cx="832947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Target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640725" y="3598863"/>
              <a:ext cx="268013" cy="2286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00045" y="1610711"/>
            <a:ext cx="2012986" cy="657828"/>
            <a:chOff x="1700045" y="1610711"/>
            <a:chExt cx="2012986" cy="657828"/>
          </a:xfrm>
        </p:grpSpPr>
        <p:sp>
          <p:nvSpPr>
            <p:cNvPr id="7193" name="Line 25"/>
            <p:cNvSpPr>
              <a:spLocks noChangeShapeType="1"/>
            </p:cNvSpPr>
            <p:nvPr/>
          </p:nvSpPr>
          <p:spPr bwMode="auto">
            <a:xfrm>
              <a:off x="3449903" y="1905001"/>
              <a:ext cx="263128" cy="36353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 type="triangle" w="med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700045" y="1610711"/>
              <a:ext cx="1768368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Laminated Yoke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19167" y="4269282"/>
            <a:ext cx="1977592" cy="905311"/>
            <a:chOff x="3619167" y="4269282"/>
            <a:chExt cx="1977592" cy="905311"/>
          </a:xfrm>
        </p:grpSpPr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 flipH="1" flipV="1">
              <a:off x="3619167" y="4269282"/>
              <a:ext cx="503516" cy="61802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 type="triangle" w="med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096405" y="4871545"/>
              <a:ext cx="1500354" cy="303048"/>
            </a:xfrm>
            <a:prstGeom prst="roundRect">
              <a:avLst/>
            </a:prstGeom>
            <a:solidFill>
              <a:schemeClr val="bg1">
                <a:lumMod val="50000"/>
                <a:alpha val="75000"/>
              </a:schemeClr>
            </a:solidFill>
            <a:ln>
              <a:solidFill>
                <a:srgbClr val="00FF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rgbClr val="00FFCC"/>
                  </a:solidFill>
                </a:rPr>
                <a:t>Magnet Coils</a:t>
              </a:r>
              <a:endParaRPr lang="en-US" sz="1600" b="1" dirty="0">
                <a:solidFill>
                  <a:srgbClr val="00FFCC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677507" y="2194035"/>
            <a:ext cx="1792017" cy="1203434"/>
            <a:chOff x="2677507" y="2194035"/>
            <a:chExt cx="1792017" cy="1203434"/>
          </a:xfrm>
        </p:grpSpPr>
        <p:sp>
          <p:nvSpPr>
            <p:cNvPr id="7187" name="Line 19"/>
            <p:cNvSpPr>
              <a:spLocks noChangeShapeType="1"/>
            </p:cNvSpPr>
            <p:nvPr/>
          </p:nvSpPr>
          <p:spPr bwMode="auto">
            <a:xfrm flipH="1">
              <a:off x="3168868" y="2522483"/>
              <a:ext cx="331075" cy="874986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 type="triangle" w="med" len="lg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677507" y="2194035"/>
              <a:ext cx="1792017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rgbClr val="9966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rgbClr val="996633"/>
                  </a:solidFill>
                </a:rPr>
                <a:t>Central Tracker</a:t>
              </a:r>
              <a:endParaRPr lang="en-US" sz="1600" b="1" dirty="0">
                <a:solidFill>
                  <a:srgbClr val="996633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792141" y="2692400"/>
            <a:ext cx="2569245" cy="650875"/>
            <a:chOff x="3792141" y="2692400"/>
            <a:chExt cx="2569245" cy="650875"/>
          </a:xfrm>
        </p:grpSpPr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 flipH="1">
              <a:off x="3792141" y="2979683"/>
              <a:ext cx="685266" cy="363592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459012" y="2692400"/>
              <a:ext cx="1902374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rgbClr val="FF0000"/>
                  </a:solidFill>
                </a:rPr>
                <a:t>Forward Tracker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983827" y="3911601"/>
            <a:ext cx="4255542" cy="1100083"/>
            <a:chOff x="1983827" y="3911601"/>
            <a:chExt cx="4255542" cy="1100083"/>
          </a:xfrm>
        </p:grpSpPr>
        <p:grpSp>
          <p:nvGrpSpPr>
            <p:cNvPr id="53" name="Group 52"/>
            <p:cNvGrpSpPr/>
            <p:nvPr/>
          </p:nvGrpSpPr>
          <p:grpSpPr>
            <a:xfrm>
              <a:off x="1983827" y="3911601"/>
              <a:ext cx="2726286" cy="1100083"/>
              <a:chOff x="1983827" y="3911601"/>
              <a:chExt cx="2726286" cy="1100083"/>
            </a:xfrm>
          </p:grpSpPr>
          <p:sp>
            <p:nvSpPr>
              <p:cNvPr id="7197" name="Line 29"/>
              <p:cNvSpPr>
                <a:spLocks noChangeShapeType="1"/>
              </p:cNvSpPr>
              <p:nvPr/>
            </p:nvSpPr>
            <p:spPr bwMode="auto">
              <a:xfrm flipV="1">
                <a:off x="3136900" y="4164014"/>
                <a:ext cx="60193" cy="534988"/>
              </a:xfrm>
              <a:prstGeom prst="line">
                <a:avLst/>
              </a:prstGeom>
              <a:noFill/>
              <a:ln w="31750">
                <a:solidFill>
                  <a:srgbClr val="FFFFFF"/>
                </a:solidFill>
                <a:round/>
                <a:headEnd/>
                <a:tailEnd type="triangle" w="med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1983827" y="4708636"/>
                <a:ext cx="1445174" cy="303048"/>
              </a:xfrm>
              <a:prstGeom prst="round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rgbClr val="7030A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 dirty="0" smtClean="0">
                    <a:solidFill>
                      <a:srgbClr val="7030A0"/>
                    </a:solidFill>
                  </a:rPr>
                  <a:t>Barrel EMC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7200" name="Line 32"/>
              <p:cNvSpPr>
                <a:spLocks noChangeShapeType="1"/>
              </p:cNvSpPr>
              <p:nvPr/>
            </p:nvSpPr>
            <p:spPr bwMode="auto">
              <a:xfrm flipH="1" flipV="1">
                <a:off x="4227248" y="3911601"/>
                <a:ext cx="482865" cy="148020"/>
              </a:xfrm>
              <a:prstGeom prst="line">
                <a:avLst/>
              </a:prstGeom>
              <a:noFill/>
              <a:ln w="31750">
                <a:solidFill>
                  <a:srgbClr val="FFFFFF"/>
                </a:solidFill>
                <a:round/>
                <a:headEnd/>
                <a:tailEnd type="triangle" w="med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Rounded Rectangle 53"/>
            <p:cNvSpPr/>
            <p:nvPr/>
          </p:nvSpPr>
          <p:spPr>
            <a:xfrm>
              <a:off x="4710113" y="3930870"/>
              <a:ext cx="1529256" cy="303048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err="1" smtClean="0">
                  <a:solidFill>
                    <a:srgbClr val="7030A0"/>
                  </a:solidFill>
                </a:rPr>
                <a:t>Endcap</a:t>
              </a:r>
              <a:r>
                <a:rPr lang="en-GB" sz="1600" b="1" dirty="0" smtClean="0">
                  <a:solidFill>
                    <a:srgbClr val="7030A0"/>
                  </a:solidFill>
                </a:rPr>
                <a:t> EMC</a:t>
              </a:r>
              <a:endParaRPr lang="en-US" sz="1600" b="1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2" grpId="1" animBg="1"/>
      <p:bldP spid="7180" grpId="0" animBg="1"/>
      <p:bldP spid="7180" grpId="1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1659" y="784225"/>
            <a:ext cx="762268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Target Spectrometer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10974" y="327511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–</a:t>
            </a:r>
            <a:endParaRPr lang="en-US" dirty="0"/>
          </a:p>
        </p:txBody>
      </p:sp>
      <p:sp>
        <p:nvSpPr>
          <p:cNvPr id="17" name="Isosceles Triangle 16"/>
          <p:cNvSpPr/>
          <p:nvPr/>
        </p:nvSpPr>
        <p:spPr>
          <a:xfrm rot="16200000">
            <a:off x="4876805" y="1524001"/>
            <a:ext cx="3421626" cy="4286861"/>
          </a:xfrm>
          <a:prstGeom prst="triangle">
            <a:avLst/>
          </a:prstGeom>
          <a:solidFill>
            <a:srgbClr val="C00000">
              <a:alpha val="30000"/>
            </a:srgbClr>
          </a:solidFill>
          <a:ln w="38100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2359742" y="3677265"/>
            <a:ext cx="6361471" cy="1710812"/>
          </a:xfrm>
          <a:custGeom>
            <a:avLst/>
            <a:gdLst>
              <a:gd name="connsiteX0" fmla="*/ 2074606 w 6361471"/>
              <a:gd name="connsiteY0" fmla="*/ 0 h 1710812"/>
              <a:gd name="connsiteX1" fmla="*/ 0 w 6361471"/>
              <a:gd name="connsiteY1" fmla="*/ 1710812 h 1710812"/>
              <a:gd name="connsiteX2" fmla="*/ 6361471 w 6361471"/>
              <a:gd name="connsiteY2" fmla="*/ 1710812 h 1710812"/>
              <a:gd name="connsiteX3" fmla="*/ 2074606 w 6361471"/>
              <a:gd name="connsiteY3" fmla="*/ 0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1471" h="1710812">
                <a:moveTo>
                  <a:pt x="2074606" y="0"/>
                </a:moveTo>
                <a:lnTo>
                  <a:pt x="0" y="1710812"/>
                </a:lnTo>
                <a:lnTo>
                  <a:pt x="6361471" y="1710812"/>
                </a:lnTo>
                <a:lnTo>
                  <a:pt x="2074606" y="0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 w="38100">
            <a:solidFill>
              <a:srgbClr val="31AA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V="1">
            <a:off x="2354826" y="1941871"/>
            <a:ext cx="6361471" cy="1710812"/>
          </a:xfrm>
          <a:custGeom>
            <a:avLst/>
            <a:gdLst>
              <a:gd name="connsiteX0" fmla="*/ 2074606 w 6361471"/>
              <a:gd name="connsiteY0" fmla="*/ 0 h 1710812"/>
              <a:gd name="connsiteX1" fmla="*/ 0 w 6361471"/>
              <a:gd name="connsiteY1" fmla="*/ 1710812 h 1710812"/>
              <a:gd name="connsiteX2" fmla="*/ 6361471 w 6361471"/>
              <a:gd name="connsiteY2" fmla="*/ 1710812 h 1710812"/>
              <a:gd name="connsiteX3" fmla="*/ 2074606 w 6361471"/>
              <a:gd name="connsiteY3" fmla="*/ 0 h 17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1471" h="1710812">
                <a:moveTo>
                  <a:pt x="2074606" y="0"/>
                </a:moveTo>
                <a:lnTo>
                  <a:pt x="0" y="1710812"/>
                </a:lnTo>
                <a:lnTo>
                  <a:pt x="6361471" y="1710812"/>
                </a:lnTo>
                <a:lnTo>
                  <a:pt x="2074606" y="0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 w="38100">
            <a:solidFill>
              <a:srgbClr val="31AA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833563" y="2085975"/>
            <a:ext cx="4667250" cy="733425"/>
          </a:xfrm>
          <a:custGeom>
            <a:avLst/>
            <a:gdLst>
              <a:gd name="connsiteX0" fmla="*/ 0 w 4667250"/>
              <a:gd name="connsiteY0" fmla="*/ 733425 h 733425"/>
              <a:gd name="connsiteX1" fmla="*/ 4667250 w 4667250"/>
              <a:gd name="connsiteY1" fmla="*/ 733425 h 733425"/>
              <a:gd name="connsiteX2" fmla="*/ 4662487 w 4667250"/>
              <a:gd name="connsiteY2" fmla="*/ 642938 h 733425"/>
              <a:gd name="connsiteX3" fmla="*/ 862012 w 4667250"/>
              <a:gd name="connsiteY3" fmla="*/ 642938 h 733425"/>
              <a:gd name="connsiteX4" fmla="*/ 452437 w 4667250"/>
              <a:gd name="connsiteY4" fmla="*/ 0 h 733425"/>
              <a:gd name="connsiteX5" fmla="*/ 0 w 4667250"/>
              <a:gd name="connsiteY5" fmla="*/ 0 h 733425"/>
              <a:gd name="connsiteX6" fmla="*/ 0 w 4667250"/>
              <a:gd name="connsiteY6" fmla="*/ 733425 h 733425"/>
              <a:gd name="connsiteX0" fmla="*/ 0 w 4667250"/>
              <a:gd name="connsiteY0" fmla="*/ 733425 h 733425"/>
              <a:gd name="connsiteX1" fmla="*/ 4667250 w 4667250"/>
              <a:gd name="connsiteY1" fmla="*/ 733425 h 733425"/>
              <a:gd name="connsiteX2" fmla="*/ 4667250 w 4667250"/>
              <a:gd name="connsiteY2" fmla="*/ 642938 h 733425"/>
              <a:gd name="connsiteX3" fmla="*/ 862012 w 4667250"/>
              <a:gd name="connsiteY3" fmla="*/ 642938 h 733425"/>
              <a:gd name="connsiteX4" fmla="*/ 452437 w 4667250"/>
              <a:gd name="connsiteY4" fmla="*/ 0 h 733425"/>
              <a:gd name="connsiteX5" fmla="*/ 0 w 4667250"/>
              <a:gd name="connsiteY5" fmla="*/ 0 h 733425"/>
              <a:gd name="connsiteX6" fmla="*/ 0 w 4667250"/>
              <a:gd name="connsiteY6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7250" h="733425">
                <a:moveTo>
                  <a:pt x="0" y="733425"/>
                </a:moveTo>
                <a:lnTo>
                  <a:pt x="4667250" y="733425"/>
                </a:lnTo>
                <a:lnTo>
                  <a:pt x="4667250" y="642938"/>
                </a:lnTo>
                <a:lnTo>
                  <a:pt x="862012" y="642938"/>
                </a:lnTo>
                <a:lnTo>
                  <a:pt x="452437" y="0"/>
                </a:lnTo>
                <a:lnTo>
                  <a:pt x="0" y="0"/>
                </a:lnTo>
                <a:lnTo>
                  <a:pt x="0" y="733425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flipV="1">
            <a:off x="1825625" y="4530725"/>
            <a:ext cx="4667250" cy="733425"/>
          </a:xfrm>
          <a:custGeom>
            <a:avLst/>
            <a:gdLst>
              <a:gd name="connsiteX0" fmla="*/ 0 w 4667250"/>
              <a:gd name="connsiteY0" fmla="*/ 733425 h 733425"/>
              <a:gd name="connsiteX1" fmla="*/ 4667250 w 4667250"/>
              <a:gd name="connsiteY1" fmla="*/ 733425 h 733425"/>
              <a:gd name="connsiteX2" fmla="*/ 4662487 w 4667250"/>
              <a:gd name="connsiteY2" fmla="*/ 642938 h 733425"/>
              <a:gd name="connsiteX3" fmla="*/ 862012 w 4667250"/>
              <a:gd name="connsiteY3" fmla="*/ 642938 h 733425"/>
              <a:gd name="connsiteX4" fmla="*/ 452437 w 4667250"/>
              <a:gd name="connsiteY4" fmla="*/ 0 h 733425"/>
              <a:gd name="connsiteX5" fmla="*/ 0 w 4667250"/>
              <a:gd name="connsiteY5" fmla="*/ 0 h 733425"/>
              <a:gd name="connsiteX6" fmla="*/ 0 w 4667250"/>
              <a:gd name="connsiteY6" fmla="*/ 733425 h 733425"/>
              <a:gd name="connsiteX0" fmla="*/ 0 w 4667250"/>
              <a:gd name="connsiteY0" fmla="*/ 733425 h 733425"/>
              <a:gd name="connsiteX1" fmla="*/ 4667250 w 4667250"/>
              <a:gd name="connsiteY1" fmla="*/ 733425 h 733425"/>
              <a:gd name="connsiteX2" fmla="*/ 4667250 w 4667250"/>
              <a:gd name="connsiteY2" fmla="*/ 642938 h 733425"/>
              <a:gd name="connsiteX3" fmla="*/ 862012 w 4667250"/>
              <a:gd name="connsiteY3" fmla="*/ 642938 h 733425"/>
              <a:gd name="connsiteX4" fmla="*/ 452437 w 4667250"/>
              <a:gd name="connsiteY4" fmla="*/ 0 h 733425"/>
              <a:gd name="connsiteX5" fmla="*/ 0 w 4667250"/>
              <a:gd name="connsiteY5" fmla="*/ 0 h 733425"/>
              <a:gd name="connsiteX6" fmla="*/ 0 w 4667250"/>
              <a:gd name="connsiteY6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7250" h="733425">
                <a:moveTo>
                  <a:pt x="0" y="733425"/>
                </a:moveTo>
                <a:lnTo>
                  <a:pt x="4667250" y="733425"/>
                </a:lnTo>
                <a:lnTo>
                  <a:pt x="4667250" y="642938"/>
                </a:lnTo>
                <a:lnTo>
                  <a:pt x="862012" y="642938"/>
                </a:lnTo>
                <a:lnTo>
                  <a:pt x="452437" y="0"/>
                </a:lnTo>
                <a:lnTo>
                  <a:pt x="0" y="0"/>
                </a:lnTo>
                <a:lnTo>
                  <a:pt x="0" y="733425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639050" y="1581150"/>
            <a:ext cx="219075" cy="4181475"/>
          </a:xfrm>
          <a:custGeom>
            <a:avLst/>
            <a:gdLst>
              <a:gd name="connsiteX0" fmla="*/ 0 w 219075"/>
              <a:gd name="connsiteY0" fmla="*/ 0 h 4181475"/>
              <a:gd name="connsiteX1" fmla="*/ 19050 w 219075"/>
              <a:gd name="connsiteY1" fmla="*/ 4181475 h 4181475"/>
              <a:gd name="connsiteX2" fmla="*/ 209550 w 219075"/>
              <a:gd name="connsiteY2" fmla="*/ 4181475 h 4181475"/>
              <a:gd name="connsiteX3" fmla="*/ 219075 w 219075"/>
              <a:gd name="connsiteY3" fmla="*/ 3695700 h 4181475"/>
              <a:gd name="connsiteX4" fmla="*/ 114300 w 219075"/>
              <a:gd name="connsiteY4" fmla="*/ 3648075 h 4181475"/>
              <a:gd name="connsiteX5" fmla="*/ 123825 w 219075"/>
              <a:gd name="connsiteY5" fmla="*/ 533400 h 4181475"/>
              <a:gd name="connsiteX6" fmla="*/ 209550 w 219075"/>
              <a:gd name="connsiteY6" fmla="*/ 485775 h 4181475"/>
              <a:gd name="connsiteX7" fmla="*/ 200025 w 219075"/>
              <a:gd name="connsiteY7" fmla="*/ 0 h 4181475"/>
              <a:gd name="connsiteX8" fmla="*/ 0 w 219075"/>
              <a:gd name="connsiteY8" fmla="*/ 0 h 418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075" h="4181475">
                <a:moveTo>
                  <a:pt x="0" y="0"/>
                </a:moveTo>
                <a:lnTo>
                  <a:pt x="19050" y="4181475"/>
                </a:lnTo>
                <a:lnTo>
                  <a:pt x="209550" y="4181475"/>
                </a:lnTo>
                <a:lnTo>
                  <a:pt x="219075" y="3695700"/>
                </a:lnTo>
                <a:lnTo>
                  <a:pt x="114300" y="3648075"/>
                </a:lnTo>
                <a:lnTo>
                  <a:pt x="123825" y="533400"/>
                </a:lnTo>
                <a:lnTo>
                  <a:pt x="209550" y="485775"/>
                </a:lnTo>
                <a:lnTo>
                  <a:pt x="200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/>
          </p:cNvSpPr>
          <p:nvPr/>
        </p:nvSpPr>
        <p:spPr>
          <a:xfrm>
            <a:off x="4344987" y="3583475"/>
            <a:ext cx="180975" cy="18000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314450" y="3444875"/>
            <a:ext cx="1657350" cy="457200"/>
          </a:xfrm>
          <a:prstGeom prst="roundRect">
            <a:avLst/>
          </a:prstGeom>
          <a:solidFill>
            <a:srgbClr val="FFC000">
              <a:alpha val="65000"/>
            </a:srgbClr>
          </a:solidFill>
          <a:ln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Barrel DIRC</a:t>
            </a:r>
            <a:endParaRPr lang="en-US" sz="1800" b="1" dirty="0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 rot="5400000" flipH="1" flipV="1">
            <a:off x="1813720" y="3115468"/>
            <a:ext cx="658812" cy="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med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1837531" y="4215608"/>
            <a:ext cx="606425" cy="476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8234363" y="1014413"/>
            <a:ext cx="1362075" cy="611187"/>
          </a:xfrm>
          <a:prstGeom prst="roundRect">
            <a:avLst/>
          </a:prstGeom>
          <a:solidFill>
            <a:srgbClr val="FFC000">
              <a:alpha val="65000"/>
            </a:srgbClr>
          </a:solidFill>
          <a:ln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 smtClean="0"/>
              <a:t>Endcap</a:t>
            </a:r>
            <a:r>
              <a:rPr lang="en-GB" sz="1800" b="1" dirty="0" smtClean="0"/>
              <a:t> DIRC</a:t>
            </a:r>
            <a:endParaRPr lang="en-US" sz="1800" b="1" dirty="0"/>
          </a:p>
        </p:txBody>
      </p:sp>
      <p:cxnSp>
        <p:nvCxnSpPr>
          <p:cNvPr id="47" name="Straight Arrow Connector 46"/>
          <p:cNvCxnSpPr>
            <a:stCxn id="45" idx="1"/>
            <a:endCxn id="35" idx="7"/>
          </p:cNvCxnSpPr>
          <p:nvPr/>
        </p:nvCxnSpPr>
        <p:spPr>
          <a:xfrm rot="10800000" flipV="1">
            <a:off x="7839075" y="1320006"/>
            <a:ext cx="395288" cy="26114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3590925" y="1085850"/>
            <a:ext cx="2438400" cy="952500"/>
          </a:xfrm>
          <a:prstGeom prst="roundRect">
            <a:avLst/>
          </a:prstGeom>
          <a:solidFill>
            <a:srgbClr val="00B050">
              <a:alpha val="65000"/>
            </a:srgbClr>
          </a:solidFill>
          <a:ln w="38100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Barrel DIRC acceptance </a:t>
            </a:r>
          </a:p>
          <a:p>
            <a:pPr algn="ctr"/>
            <a:r>
              <a:rPr lang="en-GB" sz="1800" b="1" dirty="0" smtClean="0"/>
              <a:t>140° - 22°</a:t>
            </a:r>
            <a:endParaRPr lang="en-US" sz="1800" b="1" dirty="0"/>
          </a:p>
        </p:txBody>
      </p:sp>
      <p:sp>
        <p:nvSpPr>
          <p:cNvPr id="52" name="Rounded Rectangle 51"/>
          <p:cNvSpPr/>
          <p:nvPr/>
        </p:nvSpPr>
        <p:spPr>
          <a:xfrm>
            <a:off x="8234362" y="3886200"/>
            <a:ext cx="1609725" cy="1209675"/>
          </a:xfrm>
          <a:prstGeom prst="roundRect">
            <a:avLst/>
          </a:prstGeom>
          <a:solidFill>
            <a:srgbClr val="C00000">
              <a:alpha val="65000"/>
            </a:srgbClr>
          </a:solidFill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 smtClean="0"/>
              <a:t>Endcap</a:t>
            </a:r>
            <a:r>
              <a:rPr lang="en-GB" sz="1800" b="1" dirty="0" smtClean="0"/>
              <a:t> DIRC acceptance </a:t>
            </a:r>
          </a:p>
          <a:p>
            <a:pPr algn="ctr"/>
            <a:r>
              <a:rPr lang="en-GB" sz="1800" b="1" dirty="0" smtClean="0"/>
              <a:t>5° - 22°</a:t>
            </a:r>
            <a:endParaRPr lang="en-US" sz="1800" b="1" dirty="0"/>
          </a:p>
        </p:txBody>
      </p:sp>
      <p:grpSp>
        <p:nvGrpSpPr>
          <p:cNvPr id="59" name="Group 58"/>
          <p:cNvGrpSpPr/>
          <p:nvPr/>
        </p:nvGrpSpPr>
        <p:grpSpPr>
          <a:xfrm>
            <a:off x="1390650" y="2124075"/>
            <a:ext cx="6724650" cy="4200525"/>
            <a:chOff x="1390650" y="2124075"/>
            <a:chExt cx="6724650" cy="4200525"/>
          </a:xfrm>
        </p:grpSpPr>
        <p:sp>
          <p:nvSpPr>
            <p:cNvPr id="57" name="Rounded Rectangle 56"/>
            <p:cNvSpPr/>
            <p:nvPr/>
          </p:nvSpPr>
          <p:spPr>
            <a:xfrm>
              <a:off x="1390650" y="2124075"/>
              <a:ext cx="6724650" cy="4200525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533525" y="2533650"/>
              <a:ext cx="6473825" cy="3736975"/>
              <a:chOff x="1065162" y="1371600"/>
              <a:chExt cx="7977238" cy="4937760"/>
            </a:xfrm>
          </p:grpSpPr>
          <p:pic>
            <p:nvPicPr>
              <p:cNvPr id="54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65162" y="1371600"/>
                <a:ext cx="7977238" cy="4937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2759075" y="5140325"/>
                <a:ext cx="5475288" cy="411163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759076" y="2406650"/>
                <a:ext cx="5475288" cy="2694094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2362200" y="2152650"/>
              <a:ext cx="4810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/>
                <a:t>J/</a:t>
              </a:r>
              <a:r>
                <a:rPr lang="el-GR" sz="2400" b="1" dirty="0" smtClean="0"/>
                <a:t>Ψ</a:t>
              </a:r>
              <a:r>
                <a:rPr lang="en-GB" sz="2400" b="1" dirty="0" smtClean="0"/>
                <a:t> </a:t>
              </a:r>
              <a:r>
                <a:rPr lang="el-GR" sz="2400" b="1" dirty="0" smtClean="0"/>
                <a:t>→</a:t>
              </a:r>
              <a:r>
                <a:rPr lang="en-GB" sz="2400" b="1" dirty="0" smtClean="0"/>
                <a:t> K</a:t>
              </a:r>
              <a:r>
                <a:rPr lang="en-GB" sz="2400" b="1" baseline="30000" dirty="0" smtClean="0"/>
                <a:t>+</a:t>
              </a:r>
              <a:r>
                <a:rPr lang="en-GB" sz="2400" b="1" dirty="0" smtClean="0"/>
                <a:t>K</a:t>
              </a:r>
              <a:r>
                <a:rPr lang="en-GB" sz="2400" b="1" baseline="30000" dirty="0" smtClean="0"/>
                <a:t>-</a:t>
              </a:r>
              <a:r>
                <a:rPr lang="en-GB" sz="2400" b="1" dirty="0" smtClean="0"/>
                <a:t> </a:t>
              </a:r>
              <a:r>
                <a:rPr lang="el-GR" sz="2400" b="1" dirty="0" smtClean="0"/>
                <a:t>γ</a:t>
              </a:r>
              <a:endParaRPr lang="en-US" sz="2400" b="1" dirty="0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280988" y="3673475"/>
            <a:ext cx="790575" cy="1588"/>
          </a:xfrm>
          <a:prstGeom prst="straightConnector1">
            <a:avLst/>
          </a:prstGeom>
          <a:ln w="381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280988" y="3871913"/>
            <a:ext cx="962025" cy="444500"/>
          </a:xfrm>
          <a:prstGeom prst="roundRect">
            <a:avLst/>
          </a:prstGeom>
          <a:solidFill>
            <a:schemeClr val="tx2">
              <a:alpha val="65000"/>
            </a:schemeClr>
          </a:solidFill>
          <a:ln>
            <a:solidFill>
              <a:schemeClr val="tx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Beam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5" grpId="0" animBg="1"/>
      <p:bldP spid="49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1199" y="985165"/>
            <a:ext cx="6061076" cy="523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6567488" y="784225"/>
            <a:ext cx="3276600" cy="2106893"/>
            <a:chOff x="6567488" y="784225"/>
            <a:chExt cx="3276600" cy="21068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5F7"/>
                </a:clrFrom>
                <a:clrTo>
                  <a:srgbClr val="F6F5F7">
                    <a:alpha val="0"/>
                  </a:srgbClr>
                </a:clrTo>
              </a:clrChange>
            </a:blip>
            <a:srcRect b="3828"/>
            <a:stretch>
              <a:fillRect/>
            </a:stretch>
          </p:blipFill>
          <p:spPr bwMode="auto">
            <a:xfrm>
              <a:off x="6567488" y="784225"/>
              <a:ext cx="3276600" cy="2106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Rounded Rectangle 37"/>
            <p:cNvSpPr/>
            <p:nvPr/>
          </p:nvSpPr>
          <p:spPr>
            <a:xfrm>
              <a:off x="7637171" y="863600"/>
              <a:ext cx="1120462" cy="3219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chemeClr val="tx2"/>
                  </a:solidFill>
                </a:rPr>
                <a:t>No Lens</a:t>
              </a:r>
              <a:endParaRPr lang="en-US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Barrel DIRC Design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374" y="3838575"/>
            <a:ext cx="4111626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5492750" y="1419224"/>
            <a:ext cx="1771650" cy="1085852"/>
            <a:chOff x="5492750" y="1419224"/>
            <a:chExt cx="1771650" cy="1085852"/>
          </a:xfrm>
        </p:grpSpPr>
        <p:sp>
          <p:nvSpPr>
            <p:cNvPr id="14" name="Rounded Rectangle 13"/>
            <p:cNvSpPr/>
            <p:nvPr/>
          </p:nvSpPr>
          <p:spPr>
            <a:xfrm>
              <a:off x="5492750" y="1419224"/>
              <a:ext cx="1771650" cy="390525"/>
            </a:xfrm>
            <a:prstGeom prst="round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Radiator Bars</a:t>
              </a:r>
              <a:endParaRPr lang="en-US" sz="1800" b="1" dirty="0"/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rot="5400000">
              <a:off x="5784850" y="1911350"/>
              <a:ext cx="695326" cy="49212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228850" y="4572000"/>
            <a:ext cx="3186112" cy="1214438"/>
            <a:chOff x="2228850" y="4572000"/>
            <a:chExt cx="3186112" cy="1214438"/>
          </a:xfrm>
        </p:grpSpPr>
        <p:sp>
          <p:nvSpPr>
            <p:cNvPr id="17" name="Oval 16"/>
            <p:cNvSpPr/>
            <p:nvPr/>
          </p:nvSpPr>
          <p:spPr>
            <a:xfrm>
              <a:off x="2228850" y="4572000"/>
              <a:ext cx="590550" cy="600075"/>
            </a:xfrm>
            <a:prstGeom prst="ellipse">
              <a:avLst/>
            </a:prstGeom>
            <a:solidFill>
              <a:srgbClr val="C00000">
                <a:alpha val="25000"/>
              </a:srgbClr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63899" y="5395913"/>
              <a:ext cx="2151063" cy="390525"/>
            </a:xfrm>
            <a:prstGeom prst="roundRect">
              <a:avLst/>
            </a:prstGeom>
            <a:solidFill>
              <a:srgbClr val="C00000">
                <a:alpha val="50000"/>
              </a:srgbClr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Focussing Optics</a:t>
              </a:r>
              <a:endParaRPr lang="en-US" sz="1800" b="1" dirty="0"/>
            </a:p>
          </p:txBody>
        </p:sp>
        <p:cxnSp>
          <p:nvCxnSpPr>
            <p:cNvPr id="20" name="Straight Arrow Connector 19"/>
            <p:cNvCxnSpPr>
              <a:stCxn id="18" idx="1"/>
              <a:endCxn id="17" idx="5"/>
            </p:cNvCxnSpPr>
            <p:nvPr/>
          </p:nvCxnSpPr>
          <p:spPr>
            <a:xfrm rot="10800000">
              <a:off x="2732917" y="5084196"/>
              <a:ext cx="530983" cy="5069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2143125" y="784225"/>
            <a:ext cx="2444750" cy="901700"/>
            <a:chOff x="2143125" y="784225"/>
            <a:chExt cx="2444750" cy="901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ounded Rectangle 20"/>
            <p:cNvSpPr/>
            <p:nvPr/>
          </p:nvSpPr>
          <p:spPr>
            <a:xfrm>
              <a:off x="2816225" y="784225"/>
              <a:ext cx="1771650" cy="901700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Photon Detectors &amp; Electronics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21" idx="1"/>
            </p:cNvCxnSpPr>
            <p:nvPr/>
          </p:nvCxnSpPr>
          <p:spPr>
            <a:xfrm rot="10800000" flipV="1">
              <a:off x="2143125" y="1235075"/>
              <a:ext cx="673100" cy="36512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7969250" y="4700586"/>
            <a:ext cx="1771650" cy="390525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Radiator Bar</a:t>
            </a:r>
            <a:endParaRPr lang="en-US" sz="18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6851561" y="3000777"/>
            <a:ext cx="1554252" cy="1142602"/>
            <a:chOff x="6851561" y="3000777"/>
            <a:chExt cx="1554252" cy="1142602"/>
          </a:xfrm>
          <a:effectLst/>
        </p:grpSpPr>
        <p:sp>
          <p:nvSpPr>
            <p:cNvPr id="31" name="Rounded Rectangle 30"/>
            <p:cNvSpPr/>
            <p:nvPr/>
          </p:nvSpPr>
          <p:spPr>
            <a:xfrm>
              <a:off x="6851561" y="3000777"/>
              <a:ext cx="1554252" cy="342498"/>
            </a:xfrm>
            <a:prstGeom prst="roundRect">
              <a:avLst/>
            </a:prstGeom>
            <a:solidFill>
              <a:srgbClr val="CC3300">
                <a:alpha val="49804"/>
              </a:srgbClr>
            </a:solidFill>
            <a:ln>
              <a:solidFill>
                <a:srgbClr val="CC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/>
                <a:t>First Lens</a:t>
              </a:r>
              <a:endParaRPr lang="en-US" sz="1800" b="1" dirty="0"/>
            </a:p>
          </p:txBody>
        </p:sp>
        <p:cxnSp>
          <p:nvCxnSpPr>
            <p:cNvPr id="34" name="Straight Arrow Connector 33"/>
            <p:cNvCxnSpPr>
              <a:stCxn id="31" idx="2"/>
            </p:cNvCxnSpPr>
            <p:nvPr/>
          </p:nvCxnSpPr>
          <p:spPr>
            <a:xfrm rot="5400000">
              <a:off x="6962356" y="3477048"/>
              <a:ext cx="800105" cy="532558"/>
            </a:xfrm>
            <a:prstGeom prst="straightConnector1">
              <a:avLst/>
            </a:prstGeom>
            <a:ln w="38100">
              <a:solidFill>
                <a:srgbClr val="CC330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893972" y="5029205"/>
            <a:ext cx="1787816" cy="1319206"/>
            <a:chOff x="4893972" y="5029205"/>
            <a:chExt cx="1787816" cy="1319206"/>
          </a:xfrm>
        </p:grpSpPr>
        <p:sp>
          <p:nvSpPr>
            <p:cNvPr id="32" name="Rounded Rectangle 31"/>
            <p:cNvSpPr/>
            <p:nvPr/>
          </p:nvSpPr>
          <p:spPr>
            <a:xfrm>
              <a:off x="4893972" y="5957886"/>
              <a:ext cx="1787816" cy="390525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1" dirty="0" smtClean="0">
                  <a:solidFill>
                    <a:schemeClr val="tx1"/>
                  </a:solidFill>
                </a:rPr>
                <a:t>Second Lens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Arrow Connector 36"/>
            <p:cNvCxnSpPr>
              <a:stCxn id="32" idx="0"/>
            </p:cNvCxnSpPr>
            <p:nvPr/>
          </p:nvCxnSpPr>
          <p:spPr>
            <a:xfrm rot="5400000" flipH="1" flipV="1">
              <a:off x="5768112" y="5048974"/>
              <a:ext cx="928681" cy="88914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631" y="1216950"/>
            <a:ext cx="6197442" cy="417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Group 43"/>
          <p:cNvGrpSpPr/>
          <p:nvPr/>
        </p:nvGrpSpPr>
        <p:grpSpPr>
          <a:xfrm>
            <a:off x="2084294" y="3285174"/>
            <a:ext cx="3805518" cy="427990"/>
            <a:chOff x="2084294" y="3285174"/>
            <a:chExt cx="3805518" cy="427990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2084294" y="3536576"/>
              <a:ext cx="3805518" cy="176588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 w="med" len="lg"/>
              <a:tailEnd type="arrow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21430780">
              <a:off x="3557963" y="3285174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tx2"/>
                  </a:solidFill>
                </a:rPr>
                <a:t>2.3m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331260" y="4061012"/>
            <a:ext cx="995082" cy="534580"/>
            <a:chOff x="1331260" y="4061012"/>
            <a:chExt cx="995082" cy="534580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1344706" y="4061012"/>
              <a:ext cx="806823" cy="94129"/>
            </a:xfrm>
            <a:prstGeom prst="straightConnector1">
              <a:avLst/>
            </a:prstGeom>
            <a:ln w="38100">
              <a:solidFill>
                <a:srgbClr val="FF9900"/>
              </a:solidFill>
              <a:headEnd type="arrow" w="med" len="lg"/>
              <a:tailEnd type="arrow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21108572">
              <a:off x="1331260" y="4195482"/>
              <a:ext cx="995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FF9900"/>
                  </a:solidFill>
                </a:rPr>
                <a:t>0.4m</a:t>
              </a:r>
              <a:endParaRPr lang="en-US" sz="2000" b="1" dirty="0">
                <a:solidFill>
                  <a:srgbClr val="FF99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 smtClean="0"/>
              <a:t>Endcap</a:t>
            </a:r>
            <a:r>
              <a:rPr lang="en-GB" sz="2800" dirty="0" smtClean="0"/>
              <a:t> DIRC – Focussing </a:t>
            </a:r>
            <a:r>
              <a:rPr lang="en-GB" sz="2800" dirty="0" err="1" smtClean="0"/>
              <a:t>Lightguide</a:t>
            </a:r>
            <a:r>
              <a:rPr lang="en-GB" sz="2800" dirty="0" smtClean="0"/>
              <a:t> Design</a:t>
            </a:r>
            <a:endParaRPr lang="en-US" sz="28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988" y="782694"/>
            <a:ext cx="4662487" cy="576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435475" y="987024"/>
            <a:ext cx="5354709" cy="24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409575" y="4343400"/>
            <a:ext cx="3829050" cy="695325"/>
            <a:chOff x="409575" y="4343400"/>
            <a:chExt cx="3829050" cy="69532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09575" y="4343400"/>
              <a:ext cx="3829050" cy="695325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537320">
              <a:off x="1930427" y="436977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chemeClr val="bg1"/>
                  </a:solidFill>
                </a:rPr>
                <a:t>~2.5m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635375" y="2828925"/>
            <a:ext cx="1171575" cy="600075"/>
          </a:xfrm>
          <a:prstGeom prst="roundRect">
            <a:avLst/>
          </a:prstGeom>
          <a:solidFill>
            <a:srgbClr val="996600">
              <a:alpha val="70000"/>
            </a:srgbClr>
          </a:solidFill>
          <a:ln>
            <a:solidFill>
              <a:srgbClr val="99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 smtClean="0"/>
              <a:t>Endcap</a:t>
            </a:r>
            <a:r>
              <a:rPr lang="en-GB" sz="1800" b="1" dirty="0" smtClean="0"/>
              <a:t> EMC</a:t>
            </a:r>
            <a:endParaRPr lang="en-US" sz="1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524124" y="1038224"/>
            <a:ext cx="1233487" cy="690563"/>
          </a:xfrm>
          <a:prstGeom prst="roundRect">
            <a:avLst/>
          </a:prstGeom>
          <a:solidFill>
            <a:schemeClr val="accent4">
              <a:lumMod val="75000"/>
              <a:lumOff val="25000"/>
              <a:alpha val="7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Radiator Disc</a:t>
            </a:r>
            <a:endParaRPr lang="en-US" sz="1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014663" y="6016626"/>
            <a:ext cx="1230312" cy="528637"/>
          </a:xfrm>
          <a:prstGeom prst="roundRect">
            <a:avLst/>
          </a:prstGeom>
          <a:solidFill>
            <a:srgbClr val="C00000">
              <a:alpha val="70000"/>
            </a:srgb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Imaging Units</a:t>
            </a:r>
            <a:endParaRPr lang="en-US" sz="1800" b="1" dirty="0"/>
          </a:p>
        </p:txBody>
      </p:sp>
      <p:cxnSp>
        <p:nvCxnSpPr>
          <p:cNvPr id="20" name="Straight Arrow Connector 19"/>
          <p:cNvCxnSpPr>
            <a:stCxn id="9" idx="1"/>
          </p:cNvCxnSpPr>
          <p:nvPr/>
        </p:nvCxnSpPr>
        <p:spPr>
          <a:xfrm rot="10800000">
            <a:off x="2900363" y="2714625"/>
            <a:ext cx="735012" cy="414338"/>
          </a:xfrm>
          <a:prstGeom prst="straightConnector1">
            <a:avLst/>
          </a:prstGeom>
          <a:ln w="25400">
            <a:solidFill>
              <a:srgbClr val="996600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2007396" y="1721644"/>
            <a:ext cx="571499" cy="528636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0"/>
          </p:cNvCxnSpPr>
          <p:nvPr/>
        </p:nvCxnSpPr>
        <p:spPr>
          <a:xfrm rot="16200000" flipV="1">
            <a:off x="3190479" y="5577285"/>
            <a:ext cx="620713" cy="257969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med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114425" y="1391393"/>
            <a:ext cx="4187183" cy="4348263"/>
            <a:chOff x="1114425" y="1391393"/>
            <a:chExt cx="4187183" cy="4348263"/>
          </a:xfrm>
        </p:grpSpPr>
        <p:sp>
          <p:nvSpPr>
            <p:cNvPr id="26" name="Arc 25"/>
            <p:cNvSpPr/>
            <p:nvPr/>
          </p:nvSpPr>
          <p:spPr>
            <a:xfrm rot="13952494">
              <a:off x="1065733" y="1503782"/>
              <a:ext cx="4348263" cy="4123486"/>
            </a:xfrm>
            <a:prstGeom prst="arc">
              <a:avLst>
                <a:gd name="adj1" fmla="val 17363605"/>
                <a:gd name="adj2" fmla="val 20220864"/>
              </a:avLst>
            </a:prstGeom>
            <a:ln w="19050">
              <a:solidFill>
                <a:schemeClr val="bg1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4425" y="3114675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800" b="1" dirty="0" smtClean="0">
                  <a:solidFill>
                    <a:schemeClr val="bg1"/>
                  </a:solidFill>
                </a:rPr>
                <a:t>φ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4178300" y="784225"/>
            <a:ext cx="1865313" cy="4572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rgbClr val="002060"/>
                </a:solidFill>
              </a:rPr>
              <a:t>Fused Silica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31" name="Straight Arrow Connector 30"/>
          <p:cNvCxnSpPr>
            <a:stCxn id="29" idx="3"/>
          </p:cNvCxnSpPr>
          <p:nvPr/>
        </p:nvCxnSpPr>
        <p:spPr>
          <a:xfrm>
            <a:off x="6043613" y="1012825"/>
            <a:ext cx="500062" cy="258763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2"/>
          </p:cNvCxnSpPr>
          <p:nvPr/>
        </p:nvCxnSpPr>
        <p:spPr>
          <a:xfrm rot="16200000" flipH="1">
            <a:off x="4969272" y="1383109"/>
            <a:ext cx="544513" cy="261143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400800" y="2608262"/>
            <a:ext cx="1514475" cy="606425"/>
          </a:xfrm>
          <a:prstGeom prst="roundRect">
            <a:avLst/>
          </a:prstGeom>
          <a:solidFill>
            <a:srgbClr val="FFCCFF">
              <a:alpha val="70000"/>
            </a:srgbClr>
          </a:solidFill>
          <a:ln>
            <a:solidFill>
              <a:srgbClr val="FF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rgbClr val="002060"/>
                </a:solidFill>
              </a:rPr>
              <a:t>Lithium Fluoride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>
            <a:stCxn id="34" idx="0"/>
          </p:cNvCxnSpPr>
          <p:nvPr/>
        </p:nvCxnSpPr>
        <p:spPr>
          <a:xfrm rot="5400000" flipH="1" flipV="1">
            <a:off x="6939757" y="2389981"/>
            <a:ext cx="436562" cy="1588"/>
          </a:xfrm>
          <a:prstGeom prst="straightConnector1">
            <a:avLst/>
          </a:prstGeom>
          <a:ln w="25400">
            <a:solidFill>
              <a:srgbClr val="FF66CC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500937" y="3673475"/>
            <a:ext cx="2343151" cy="584200"/>
          </a:xfrm>
          <a:prstGeom prst="roundRect">
            <a:avLst/>
          </a:prstGeom>
          <a:solidFill>
            <a:srgbClr val="00CC00">
              <a:alpha val="69804"/>
            </a:srgbClr>
          </a:solidFill>
          <a:ln>
            <a:solidFill>
              <a:srgbClr val="00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</a:rPr>
              <a:t>Position-sensitive Photon Detector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5400000" flipH="1" flipV="1">
            <a:off x="9100344" y="3344069"/>
            <a:ext cx="658812" cy="1588"/>
          </a:xfrm>
          <a:prstGeom prst="straightConnector1">
            <a:avLst/>
          </a:prstGeom>
          <a:ln w="25400">
            <a:solidFill>
              <a:srgbClr val="00CC00"/>
            </a:solidFill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7003" y="3344035"/>
            <a:ext cx="4908997" cy="320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007" y="796832"/>
            <a:ext cx="5233987" cy="575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 smtClean="0"/>
              <a:t>Endcap</a:t>
            </a:r>
            <a:r>
              <a:rPr lang="en-GB" sz="2800" dirty="0" smtClean="0"/>
              <a:t> DIRC – Time-of-Propagation Design</a:t>
            </a:r>
            <a:endParaRPr lang="en-US" sz="2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007" y="776799"/>
            <a:ext cx="4207668" cy="576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771" y="1506828"/>
            <a:ext cx="4664118" cy="441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1038" y="784225"/>
            <a:ext cx="5414962" cy="36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665" y="4256485"/>
            <a:ext cx="4285823" cy="22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Radiator Surface Quality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700" y="4328541"/>
            <a:ext cx="3586163" cy="22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85788" y="1260689"/>
            <a:ext cx="3567112" cy="5097249"/>
            <a:chOff x="585788" y="1489289"/>
            <a:chExt cx="3567112" cy="482557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r="1079"/>
            <a:stretch>
              <a:fillRect/>
            </a:stretch>
          </p:blipFill>
          <p:spPr bwMode="auto">
            <a:xfrm>
              <a:off x="585788" y="1489289"/>
              <a:ext cx="3567112" cy="4825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266825" y="5191125"/>
              <a:ext cx="2781300" cy="952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1506828" y="863600"/>
            <a:ext cx="2343955" cy="42428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</a:rPr>
              <a:t>Standard Polish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62930" y="2252372"/>
            <a:ext cx="2181158" cy="42428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</a:rPr>
              <a:t>Advanced Polish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342" y="1861957"/>
            <a:ext cx="3242120" cy="322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dscn91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341805" y="1862138"/>
            <a:ext cx="3247667" cy="3247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– Radiator Radiation Hardness</a:t>
            </a:r>
            <a:endParaRPr lang="en-US" dirty="0"/>
          </a:p>
        </p:txBody>
      </p:sp>
      <p:pic>
        <p:nvPicPr>
          <p:cNvPr id="8" name="Picture 7" descr="Suprasil2A_norm_loss.png"/>
          <p:cNvPicPr>
            <a:picLocks noChangeAspect="1"/>
          </p:cNvPicPr>
          <p:nvPr/>
        </p:nvPicPr>
        <p:blipFill>
          <a:blip r:embed="rId5" cstate="print"/>
          <a:srcRect t="5912" r="9036"/>
          <a:stretch>
            <a:fillRect/>
          </a:stretch>
        </p:blipFill>
        <p:spPr>
          <a:xfrm>
            <a:off x="9906000" y="27398671"/>
            <a:ext cx="8674927" cy="60850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02891" y="5920859"/>
            <a:ext cx="233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Schott LF5 Glass</a:t>
            </a:r>
            <a:endParaRPr lang="en-US" sz="18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491608" y="1183149"/>
            <a:ext cx="3303642" cy="4583470"/>
            <a:chOff x="491608" y="1183149"/>
            <a:chExt cx="3303642" cy="4583470"/>
          </a:xfrm>
        </p:grpSpPr>
        <p:grpSp>
          <p:nvGrpSpPr>
            <p:cNvPr id="41" name="Group 40"/>
            <p:cNvGrpSpPr/>
            <p:nvPr/>
          </p:nvGrpSpPr>
          <p:grpSpPr>
            <a:xfrm>
              <a:off x="693173" y="1183149"/>
              <a:ext cx="1253613" cy="1722283"/>
              <a:chOff x="693173" y="1183149"/>
              <a:chExt cx="1253613" cy="172228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179871" y="2300748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693173" y="1183149"/>
                <a:ext cx="1253613" cy="442451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10 </a:t>
                </a:r>
                <a:r>
                  <a:rPr lang="en-GB" sz="1800" b="1" dirty="0" err="1" smtClean="0"/>
                  <a:t>Mrad</a:t>
                </a:r>
                <a:endParaRPr lang="en-US" sz="1800" b="1" dirty="0"/>
              </a:p>
            </p:txBody>
          </p:sp>
          <p:cxnSp>
            <p:nvCxnSpPr>
              <p:cNvPr id="15" name="Straight Arrow Connector 14"/>
              <p:cNvCxnSpPr>
                <a:stCxn id="13" idx="2"/>
                <a:endCxn id="10" idx="0"/>
              </p:cNvCxnSpPr>
              <p:nvPr/>
            </p:nvCxnSpPr>
            <p:spPr>
              <a:xfrm rot="16200000" flipH="1">
                <a:off x="1067209" y="1878370"/>
                <a:ext cx="675148" cy="169607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541637" y="1183149"/>
              <a:ext cx="1253613" cy="1741947"/>
              <a:chOff x="2541637" y="1183149"/>
              <a:chExt cx="1253613" cy="1741947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718620" y="2320412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541637" y="1183149"/>
                <a:ext cx="1253613" cy="442451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 </a:t>
                </a:r>
                <a:r>
                  <a:rPr lang="en-GB" sz="1800" b="1" dirty="0" err="1" smtClean="0"/>
                  <a:t>Mrad</a:t>
                </a:r>
                <a:endParaRPr lang="en-US" sz="1800" b="1" dirty="0"/>
              </a:p>
            </p:txBody>
          </p:sp>
          <p:cxnSp>
            <p:nvCxnSpPr>
              <p:cNvPr id="21" name="Straight Arrow Connector 20"/>
              <p:cNvCxnSpPr>
                <a:stCxn id="16" idx="2"/>
                <a:endCxn id="11" idx="0"/>
              </p:cNvCxnSpPr>
              <p:nvPr/>
            </p:nvCxnSpPr>
            <p:spPr>
              <a:xfrm rot="5400000">
                <a:off x="2750984" y="1902952"/>
                <a:ext cx="694812" cy="140108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491608" y="4001729"/>
              <a:ext cx="2546559" cy="1764890"/>
              <a:chOff x="491608" y="4001729"/>
              <a:chExt cx="2546559" cy="176489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007806" y="4001729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491608" y="5147187"/>
                <a:ext cx="2546559" cy="619432"/>
              </a:xfrm>
              <a:prstGeom prst="roundRect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100 </a:t>
                </a:r>
                <a:r>
                  <a:rPr lang="en-GB" sz="1800" b="1" dirty="0" err="1" smtClean="0"/>
                  <a:t>krad</a:t>
                </a:r>
                <a:endParaRPr lang="en-GB" sz="1800" b="1" dirty="0" smtClean="0"/>
              </a:p>
              <a:p>
                <a:pPr algn="ctr"/>
                <a:r>
                  <a:rPr lang="en-GB" dirty="0" smtClean="0"/>
                  <a:t>(estimated PANDA  lifetime )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>
                <a:stCxn id="23" idx="0"/>
                <a:endCxn id="12" idx="5"/>
              </p:cNvCxnSpPr>
              <p:nvPr/>
            </p:nvCxnSpPr>
            <p:spPr>
              <a:xfrm rot="16200000" flipV="1">
                <a:off x="1336042" y="4718341"/>
                <a:ext cx="629328" cy="228364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Box 45"/>
          <p:cNvSpPr txBox="1"/>
          <p:nvPr/>
        </p:nvSpPr>
        <p:spPr>
          <a:xfrm>
            <a:off x="6474542" y="5782359"/>
            <a:ext cx="293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/>
              <a:t>Suprasil</a:t>
            </a:r>
            <a:r>
              <a:rPr lang="en-GB" sz="1800" b="1" dirty="0" smtClean="0"/>
              <a:t> 1 </a:t>
            </a:r>
          </a:p>
          <a:p>
            <a:pPr algn="ctr"/>
            <a:r>
              <a:rPr lang="en-GB" sz="1800" b="1" dirty="0" smtClean="0"/>
              <a:t>Fused Silica</a:t>
            </a:r>
            <a:endParaRPr lang="en-US" sz="18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6263143" y="1190011"/>
            <a:ext cx="3303642" cy="4583470"/>
            <a:chOff x="491608" y="1183149"/>
            <a:chExt cx="3303642" cy="4583470"/>
          </a:xfrm>
        </p:grpSpPr>
        <p:grpSp>
          <p:nvGrpSpPr>
            <p:cNvPr id="48" name="Group 40"/>
            <p:cNvGrpSpPr/>
            <p:nvPr/>
          </p:nvGrpSpPr>
          <p:grpSpPr>
            <a:xfrm>
              <a:off x="693173" y="1183149"/>
              <a:ext cx="1253613" cy="1722283"/>
              <a:chOff x="693173" y="1183149"/>
              <a:chExt cx="1253613" cy="1722283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179871" y="2300748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693173" y="1183149"/>
                <a:ext cx="1253613" cy="442451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10 </a:t>
                </a:r>
                <a:r>
                  <a:rPr lang="en-GB" sz="1800" b="1" dirty="0" err="1" smtClean="0"/>
                  <a:t>Mrad</a:t>
                </a:r>
                <a:endParaRPr lang="en-US" sz="1800" b="1" dirty="0"/>
              </a:p>
            </p:txBody>
          </p:sp>
          <p:cxnSp>
            <p:nvCxnSpPr>
              <p:cNvPr id="59" name="Straight Arrow Connector 58"/>
              <p:cNvCxnSpPr>
                <a:stCxn id="58" idx="2"/>
                <a:endCxn id="57" idx="0"/>
              </p:cNvCxnSpPr>
              <p:nvPr/>
            </p:nvCxnSpPr>
            <p:spPr>
              <a:xfrm rot="16200000" flipH="1">
                <a:off x="1067209" y="1878370"/>
                <a:ext cx="675148" cy="169607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1"/>
            <p:cNvGrpSpPr/>
            <p:nvPr/>
          </p:nvGrpSpPr>
          <p:grpSpPr>
            <a:xfrm>
              <a:off x="2541637" y="1183149"/>
              <a:ext cx="1253613" cy="1741947"/>
              <a:chOff x="2541637" y="1183149"/>
              <a:chExt cx="1253613" cy="1741947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718620" y="2320412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1637" y="1183149"/>
                <a:ext cx="1253613" cy="442451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 </a:t>
                </a:r>
                <a:r>
                  <a:rPr lang="en-GB" sz="1800" b="1" dirty="0" err="1" smtClean="0"/>
                  <a:t>Mrad</a:t>
                </a:r>
                <a:endParaRPr lang="en-US" sz="1800" b="1" dirty="0"/>
              </a:p>
            </p:txBody>
          </p:sp>
          <p:cxnSp>
            <p:nvCxnSpPr>
              <p:cNvPr id="56" name="Straight Arrow Connector 55"/>
              <p:cNvCxnSpPr>
                <a:stCxn id="55" idx="2"/>
                <a:endCxn id="54" idx="0"/>
              </p:cNvCxnSpPr>
              <p:nvPr/>
            </p:nvCxnSpPr>
            <p:spPr>
              <a:xfrm rot="5400000">
                <a:off x="2750984" y="1902952"/>
                <a:ext cx="694812" cy="140108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2"/>
            <p:cNvGrpSpPr/>
            <p:nvPr/>
          </p:nvGrpSpPr>
          <p:grpSpPr>
            <a:xfrm>
              <a:off x="491608" y="4001729"/>
              <a:ext cx="2546559" cy="1764890"/>
              <a:chOff x="491608" y="4001729"/>
              <a:chExt cx="2546559" cy="176489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007806" y="4001729"/>
                <a:ext cx="619432" cy="6046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491608" y="5147187"/>
                <a:ext cx="2546559" cy="619432"/>
              </a:xfrm>
              <a:prstGeom prst="roundRect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800" b="1" dirty="0" smtClean="0"/>
                  <a:t>100 </a:t>
                </a:r>
                <a:r>
                  <a:rPr lang="en-GB" sz="1800" b="1" dirty="0" err="1" smtClean="0"/>
                  <a:t>krad</a:t>
                </a:r>
                <a:endParaRPr lang="en-GB" sz="1800" b="1" dirty="0" smtClean="0"/>
              </a:p>
              <a:p>
                <a:pPr algn="ctr"/>
                <a:r>
                  <a:rPr lang="en-GB" dirty="0" smtClean="0"/>
                  <a:t>(estimated PANDA  lifetime )</a:t>
                </a:r>
                <a:endParaRPr lang="en-US" dirty="0"/>
              </a:p>
            </p:txBody>
          </p:sp>
          <p:cxnSp>
            <p:nvCxnSpPr>
              <p:cNvPr id="53" name="Straight Arrow Connector 52"/>
              <p:cNvCxnSpPr>
                <a:stCxn id="52" idx="0"/>
                <a:endCxn id="51" idx="5"/>
              </p:cNvCxnSpPr>
              <p:nvPr/>
            </p:nvCxnSpPr>
            <p:spPr>
              <a:xfrm rot="16200000" flipV="1">
                <a:off x="1336042" y="4718341"/>
                <a:ext cx="629328" cy="228364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 w="med" len="lg"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988" y="1625600"/>
            <a:ext cx="5829268" cy="398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Uni Glasgow white">
  <a:themeElements>
    <a:clrScheme name="Default Design 1">
      <a:dk1>
        <a:srgbClr val="000000"/>
      </a:dk1>
      <a:lt1>
        <a:srgbClr val="FFFFFF"/>
      </a:lt1>
      <a:dk2>
        <a:srgbClr val="003C69"/>
      </a:dk2>
      <a:lt2>
        <a:srgbClr val="808080"/>
      </a:lt2>
      <a:accent1>
        <a:srgbClr val="1C598C"/>
      </a:accent1>
      <a:accent2>
        <a:srgbClr val="4386AF"/>
      </a:accent2>
      <a:accent3>
        <a:srgbClr val="FFFFFF"/>
      </a:accent3>
      <a:accent4>
        <a:srgbClr val="000000"/>
      </a:accent4>
      <a:accent5>
        <a:srgbClr val="ABB5C5"/>
      </a:accent5>
      <a:accent6>
        <a:srgbClr val="3C799E"/>
      </a:accent6>
      <a:hlink>
        <a:srgbClr val="92BCD6"/>
      </a:hlink>
      <a:folHlink>
        <a:srgbClr val="C5DBE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5A2669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2">
        <a:dk1>
          <a:srgbClr val="000000"/>
        </a:dk1>
        <a:lt1>
          <a:srgbClr val="FFFFFF"/>
        </a:lt1>
        <a:dk2>
          <a:srgbClr val="5A266A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3">
        <a:dk1>
          <a:srgbClr val="000000"/>
        </a:dk1>
        <a:lt1>
          <a:srgbClr val="FFFFFF"/>
        </a:lt1>
        <a:dk2>
          <a:srgbClr val="693F58"/>
        </a:dk2>
        <a:lt2>
          <a:srgbClr val="808080"/>
        </a:lt2>
        <a:accent1>
          <a:srgbClr val="92587B"/>
        </a:accent1>
        <a:accent2>
          <a:srgbClr val="B88AA5"/>
        </a:accent2>
        <a:accent3>
          <a:srgbClr val="FFFFFF"/>
        </a:accent3>
        <a:accent4>
          <a:srgbClr val="000000"/>
        </a:accent4>
        <a:accent5>
          <a:srgbClr val="C7B4BF"/>
        </a:accent5>
        <a:accent6>
          <a:srgbClr val="A67D95"/>
        </a:accent6>
        <a:hlink>
          <a:srgbClr val="DEC8D5"/>
        </a:hlink>
        <a:folHlink>
          <a:srgbClr val="EFE5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4">
        <a:dk1>
          <a:srgbClr val="000000"/>
        </a:dk1>
        <a:lt1>
          <a:srgbClr val="FFFFFF"/>
        </a:lt1>
        <a:dk2>
          <a:srgbClr val="813C49"/>
        </a:dk2>
        <a:lt2>
          <a:srgbClr val="808080"/>
        </a:lt2>
        <a:accent1>
          <a:srgbClr val="A54D5E"/>
        </a:accent1>
        <a:accent2>
          <a:srgbClr val="BD717F"/>
        </a:accent2>
        <a:accent3>
          <a:srgbClr val="FFFFFF"/>
        </a:accent3>
        <a:accent4>
          <a:srgbClr val="000000"/>
        </a:accent4>
        <a:accent5>
          <a:srgbClr val="CFB2B6"/>
        </a:accent5>
        <a:accent6>
          <a:srgbClr val="AB6672"/>
        </a:accent6>
        <a:hlink>
          <a:srgbClr val="D8ACB4"/>
        </a:hlink>
        <a:folHlink>
          <a:srgbClr val="E9C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5">
        <a:dk1>
          <a:srgbClr val="000000"/>
        </a:dk1>
        <a:lt1>
          <a:srgbClr val="FFFFFF"/>
        </a:lt1>
        <a:dk2>
          <a:srgbClr val="433F6D"/>
        </a:dk2>
        <a:lt2>
          <a:srgbClr val="808080"/>
        </a:lt2>
        <a:accent1>
          <a:srgbClr val="5F5999"/>
        </a:accent1>
        <a:accent2>
          <a:srgbClr val="8B86B8"/>
        </a:accent2>
        <a:accent3>
          <a:srgbClr val="FFFFFF"/>
        </a:accent3>
        <a:accent4>
          <a:srgbClr val="000000"/>
        </a:accent4>
        <a:accent5>
          <a:srgbClr val="B6B5CA"/>
        </a:accent5>
        <a:accent6>
          <a:srgbClr val="7D79A6"/>
        </a:accent6>
        <a:hlink>
          <a:srgbClr val="C2C0DA"/>
        </a:hlink>
        <a:folHlink>
          <a:srgbClr val="D6D5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6">
        <a:dk1>
          <a:srgbClr val="000000"/>
        </a:dk1>
        <a:lt1>
          <a:srgbClr val="FFFFFF"/>
        </a:lt1>
        <a:dk2>
          <a:srgbClr val="20628D"/>
        </a:dk2>
        <a:lt2>
          <a:srgbClr val="808080"/>
        </a:lt2>
        <a:accent1>
          <a:srgbClr val="4A98B0"/>
        </a:accent1>
        <a:accent2>
          <a:srgbClr val="78B3C6"/>
        </a:accent2>
        <a:accent3>
          <a:srgbClr val="FFFFFF"/>
        </a:accent3>
        <a:accent4>
          <a:srgbClr val="000000"/>
        </a:accent4>
        <a:accent5>
          <a:srgbClr val="B1CAD4"/>
        </a:accent5>
        <a:accent6>
          <a:srgbClr val="6CA2B3"/>
        </a:accent6>
        <a:hlink>
          <a:srgbClr val="A1CAD7"/>
        </a:hlink>
        <a:folHlink>
          <a:srgbClr val="C4DE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7">
        <a:dk1>
          <a:srgbClr val="000000"/>
        </a:dk1>
        <a:lt1>
          <a:srgbClr val="FFFFFF"/>
        </a:lt1>
        <a:dk2>
          <a:srgbClr val="305C74"/>
        </a:dk2>
        <a:lt2>
          <a:srgbClr val="808080"/>
        </a:lt2>
        <a:accent1>
          <a:srgbClr val="4381A3"/>
        </a:accent1>
        <a:accent2>
          <a:srgbClr val="77AAC7"/>
        </a:accent2>
        <a:accent3>
          <a:srgbClr val="FFFFFF"/>
        </a:accent3>
        <a:accent4>
          <a:srgbClr val="000000"/>
        </a:accent4>
        <a:accent5>
          <a:srgbClr val="B0C1CE"/>
        </a:accent5>
        <a:accent6>
          <a:srgbClr val="6B9AB4"/>
        </a:accent6>
        <a:hlink>
          <a:srgbClr val="B8D3E2"/>
        </a:hlink>
        <a:folHlink>
          <a:srgbClr val="D6E5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8">
        <a:dk1>
          <a:srgbClr val="000000"/>
        </a:dk1>
        <a:lt1>
          <a:srgbClr val="FFFFFF"/>
        </a:lt1>
        <a:dk2>
          <a:srgbClr val="40685B"/>
        </a:dk2>
        <a:lt2>
          <a:srgbClr val="808080"/>
        </a:lt2>
        <a:accent1>
          <a:srgbClr val="619D89"/>
        </a:accent1>
        <a:accent2>
          <a:srgbClr val="95BDB0"/>
        </a:accent2>
        <a:accent3>
          <a:srgbClr val="FFFFFF"/>
        </a:accent3>
        <a:accent4>
          <a:srgbClr val="000000"/>
        </a:accent4>
        <a:accent5>
          <a:srgbClr val="B7CCC4"/>
        </a:accent5>
        <a:accent6>
          <a:srgbClr val="87AB9F"/>
        </a:accent6>
        <a:hlink>
          <a:srgbClr val="CEE0DA"/>
        </a:hlink>
        <a:folHlink>
          <a:srgbClr val="DCE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9">
        <a:dk1>
          <a:srgbClr val="000000"/>
        </a:dk1>
        <a:lt1>
          <a:srgbClr val="FFFFFF"/>
        </a:lt1>
        <a:dk2>
          <a:srgbClr val="8B4A1D"/>
        </a:dk2>
        <a:lt2>
          <a:srgbClr val="808080"/>
        </a:lt2>
        <a:accent1>
          <a:srgbClr val="A96B45"/>
        </a:accent1>
        <a:accent2>
          <a:srgbClr val="C79577"/>
        </a:accent2>
        <a:accent3>
          <a:srgbClr val="FFFFFF"/>
        </a:accent3>
        <a:accent4>
          <a:srgbClr val="000000"/>
        </a:accent4>
        <a:accent5>
          <a:srgbClr val="D1BAB0"/>
        </a:accent5>
        <a:accent6>
          <a:srgbClr val="B4876B"/>
        </a:accent6>
        <a:hlink>
          <a:srgbClr val="DEC2B0"/>
        </a:hlink>
        <a:folHlink>
          <a:srgbClr val="EAD9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8146</TotalTime>
  <Words>474</Words>
  <Application>Microsoft Office PowerPoint</Application>
  <PresentationFormat>A4 Paper (210x297 mm)</PresentationFormat>
  <Paragraphs>169</Paragraphs>
  <Slides>23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Uni Glasgow white</vt:lpstr>
      <vt:lpstr>Equation</vt:lpstr>
      <vt:lpstr>DIRCs for PANDA</vt:lpstr>
      <vt:lpstr>Physics at PANDA</vt:lpstr>
      <vt:lpstr>Introduction – PANDA Detector</vt:lpstr>
      <vt:lpstr>PANDA Target Spectrometer</vt:lpstr>
      <vt:lpstr>PANDA Barrel DIRC Design</vt:lpstr>
      <vt:lpstr>Endcap DIRC – Focussing Lightguide Design</vt:lpstr>
      <vt:lpstr>Endcap DIRC – Time-of-Propagation Design</vt:lpstr>
      <vt:lpstr>Challenges – Radiator Surface Quality</vt:lpstr>
      <vt:lpstr>Challenges – Radiator Radiation Hardness</vt:lpstr>
      <vt:lpstr>Challenges – Chromatic Dispersion</vt:lpstr>
      <vt:lpstr>Challenges – Chromatic Dispersion</vt:lpstr>
      <vt:lpstr>Challenges – Photon Detector</vt:lpstr>
      <vt:lpstr>Challenges – Photon Detector (MCP-PMT)</vt:lpstr>
      <vt:lpstr>MCP-PMT Single Photo-Electron Timing</vt:lpstr>
      <vt:lpstr>MCP-PMT Rate Stability</vt:lpstr>
      <vt:lpstr>MCP-PMT Lifetime</vt:lpstr>
      <vt:lpstr>First Results – Barrel DIRC</vt:lpstr>
      <vt:lpstr>First Results – Endcap DIRC</vt:lpstr>
      <vt:lpstr>Slide 18</vt:lpstr>
      <vt:lpstr>Slide 19</vt:lpstr>
      <vt:lpstr>Slide 20</vt:lpstr>
      <vt:lpstr>Barrel DIRC Performance</vt:lpstr>
      <vt:lpstr>MCP Uniformity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DIRC for PANDA</dc:title>
  <dc:creator>Windows User</dc:creator>
  <cp:lastModifiedBy>Windows User</cp:lastModifiedBy>
  <cp:revision>357</cp:revision>
  <dcterms:created xsi:type="dcterms:W3CDTF">2010-09-27T11:45:12Z</dcterms:created>
  <dcterms:modified xsi:type="dcterms:W3CDTF">2010-10-19T22:17:21Z</dcterms:modified>
</cp:coreProperties>
</file>