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ags/tag13.xml" ContentType="application/vnd.openxmlformats-officedocument.presentationml.tags+xml"/>
  <Override PartName="/ppt/slides/slide22.xml" ContentType="application/vnd.openxmlformats-officedocument.presentationml.slide+xml"/>
  <Override PartName="/ppt/embeddings/Microsoft_Equation22.bin" ContentType="application/vnd.openxmlformats-officedocument.oleObject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20.bin" ContentType="application/vnd.openxmlformats-officedocument.oleObject"/>
  <Override PartName="/ppt/embeddings/Microsoft_Equation12.bin" ContentType="application/vnd.openxmlformats-officedocument.oleObject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tags/tag9.xml" ContentType="application/vnd.openxmlformats-officedocument.presentationml.tags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embeddings/Microsoft_Equation24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embeddings/Microsoft_Equation3.bin" ContentType="application/vnd.openxmlformats-officedocument.oleObject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28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25.bin" ContentType="application/vnd.openxmlformats-officedocument.oleObject"/>
  <Override PartName="/ppt/tags/tag3.xml" ContentType="application/vnd.openxmlformats-officedocument.presentationml.tags+xml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tags/tag4.xml" ContentType="application/vnd.openxmlformats-officedocument.presentationml.tags+xml"/>
  <Override PartName="/ppt/embeddings/Microsoft_Equation26.bin" ContentType="application/vnd.openxmlformats-officedocument.oleObject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2" r:id="rId3"/>
    <p:sldId id="288" r:id="rId4"/>
    <p:sldId id="289" r:id="rId5"/>
    <p:sldId id="290" r:id="rId6"/>
    <p:sldId id="291" r:id="rId7"/>
    <p:sldId id="292" r:id="rId8"/>
    <p:sldId id="293" r:id="rId9"/>
    <p:sldId id="297" r:id="rId10"/>
    <p:sldId id="298" r:id="rId11"/>
    <p:sldId id="299" r:id="rId12"/>
    <p:sldId id="300" r:id="rId13"/>
    <p:sldId id="257" r:id="rId14"/>
    <p:sldId id="258" r:id="rId15"/>
    <p:sldId id="259" r:id="rId16"/>
    <p:sldId id="304" r:id="rId17"/>
    <p:sldId id="271" r:id="rId18"/>
    <p:sldId id="305" r:id="rId19"/>
    <p:sldId id="273" r:id="rId20"/>
    <p:sldId id="306" r:id="rId21"/>
    <p:sldId id="301" r:id="rId22"/>
    <p:sldId id="303" r:id="rId23"/>
    <p:sldId id="295" r:id="rId24"/>
    <p:sldId id="296" r:id="rId25"/>
    <p:sldId id="284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0C146"/>
    <a:srgbClr val="EAED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364" autoAdjust="0"/>
    <p:restoredTop sz="84027" autoAdjust="0"/>
  </p:normalViewPr>
  <p:slideViewPr>
    <p:cSldViewPr snapToGrid="0" snapToObjects="1">
      <p:cViewPr>
        <p:scale>
          <a:sx n="90" d="100"/>
          <a:sy n="90" d="100"/>
        </p:scale>
        <p:origin x="-4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ict"/><Relationship Id="rId3" Type="http://schemas.openxmlformats.org/officeDocument/2006/relationships/image" Target="../media/image8.pict"/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ict"/><Relationship Id="rId4" Type="http://schemas.openxmlformats.org/officeDocument/2006/relationships/image" Target="../media/image22.pict"/><Relationship Id="rId5" Type="http://schemas.openxmlformats.org/officeDocument/2006/relationships/image" Target="../media/image23.pict"/><Relationship Id="rId7" Type="http://schemas.openxmlformats.org/officeDocument/2006/relationships/image" Target="../media/image25.pict"/><Relationship Id="rId1" Type="http://schemas.openxmlformats.org/officeDocument/2006/relationships/image" Target="../media/image19.pict"/><Relationship Id="rId2" Type="http://schemas.openxmlformats.org/officeDocument/2006/relationships/image" Target="../media/image20.pict"/><Relationship Id="rId9" Type="http://schemas.openxmlformats.org/officeDocument/2006/relationships/image" Target="../media/image27.pict"/><Relationship Id="rId3" Type="http://schemas.openxmlformats.org/officeDocument/2006/relationships/image" Target="../media/image21.pict"/><Relationship Id="rId6" Type="http://schemas.openxmlformats.org/officeDocument/2006/relationships/image" Target="../media/image24.pict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ict"/><Relationship Id="rId4" Type="http://schemas.openxmlformats.org/officeDocument/2006/relationships/image" Target="../media/image35.pict"/><Relationship Id="rId10" Type="http://schemas.openxmlformats.org/officeDocument/2006/relationships/image" Target="../media/image41.pict"/><Relationship Id="rId5" Type="http://schemas.openxmlformats.org/officeDocument/2006/relationships/image" Target="../media/image36.pict"/><Relationship Id="rId7" Type="http://schemas.openxmlformats.org/officeDocument/2006/relationships/image" Target="../media/image38.pict"/><Relationship Id="rId11" Type="http://schemas.openxmlformats.org/officeDocument/2006/relationships/image" Target="../media/image42.pict"/><Relationship Id="rId1" Type="http://schemas.openxmlformats.org/officeDocument/2006/relationships/image" Target="../media/image32.pict"/><Relationship Id="rId2" Type="http://schemas.openxmlformats.org/officeDocument/2006/relationships/image" Target="../media/image33.pict"/><Relationship Id="rId9" Type="http://schemas.openxmlformats.org/officeDocument/2006/relationships/image" Target="../media/image40.pict"/><Relationship Id="rId3" Type="http://schemas.openxmlformats.org/officeDocument/2006/relationships/image" Target="../media/image34.pict"/><Relationship Id="rId6" Type="http://schemas.openxmlformats.org/officeDocument/2006/relationships/image" Target="../media/image37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ict"/><Relationship Id="rId3" Type="http://schemas.openxmlformats.org/officeDocument/2006/relationships/image" Target="../media/image75.pict"/><Relationship Id="rId1" Type="http://schemas.openxmlformats.org/officeDocument/2006/relationships/image" Target="../media/image7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E2864-1B6C-5E48-9DEB-896E55E71CD3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86F5C-B5D9-5C4B-A2BB-9C70D16A6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F074-67AD-7043-A60F-BC77F2A59F7A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AD42D-1BF0-294E-9CF6-746885580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B1FDB-DB41-DE48-B954-F9C61EE98B52}" type="slidenum">
              <a:rPr lang="en-US"/>
              <a:pPr/>
              <a:t>18</a:t>
            </a:fld>
            <a:endParaRPr lang="en-US"/>
          </a:p>
        </p:txBody>
      </p:sp>
      <p:sp>
        <p:nvSpPr>
          <p:cNvPr id="399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5700" y="692150"/>
            <a:ext cx="4554538" cy="3417888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238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9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080E4-DA8D-0A40-816B-9E31410E8414}" type="slidenum">
              <a:rPr lang="en-US"/>
              <a:pPr/>
              <a:t>19</a:t>
            </a:fld>
            <a:endParaRPr lang="en-US"/>
          </a:p>
        </p:txBody>
      </p:sp>
      <p:sp>
        <p:nvSpPr>
          <p:cNvPr id="484354" name="Rectangle 7"/>
          <p:cNvSpPr txBox="1">
            <a:spLocks noGrp="1"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3" rIns="91406" bIns="45703" anchor="b">
            <a:prstTxWarp prst="textNoShape">
              <a:avLst/>
            </a:prstTxWarp>
          </a:bodyPr>
          <a:lstStyle/>
          <a:p>
            <a:pPr algn="r" defTabSz="914501"/>
            <a:endParaRPr lang="en-US" sz="12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4355" name="Rectangle 7"/>
          <p:cNvSpPr txBox="1">
            <a:spLocks noGrp="1"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3" rIns="91406" bIns="45703" anchor="b">
            <a:prstTxWarp prst="textNoShape">
              <a:avLst/>
            </a:prstTxWarp>
          </a:bodyPr>
          <a:lstStyle/>
          <a:p>
            <a:pPr algn="r" defTabSz="914501"/>
            <a:endParaRPr lang="en-US" sz="12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4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484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335"/>
            <a:ext cx="5028787" cy="4111994"/>
          </a:xfrm>
        </p:spPr>
        <p:txBody>
          <a:bodyPr lIns="91406" tIns="45703" rIns="91406" bIns="45703"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01C1B-573C-0F40-A15E-205957D41E30}" type="slidenum">
              <a:rPr lang="en-US"/>
              <a:pPr/>
              <a:t>20</a:t>
            </a:fld>
            <a:endParaRPr lang="en-US"/>
          </a:p>
        </p:txBody>
      </p:sp>
      <p:sp>
        <p:nvSpPr>
          <p:cNvPr id="451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2381"/>
          </a:xfrm>
        </p:spPr>
        <p:txBody>
          <a:bodyPr/>
          <a:lstStyle/>
          <a:p>
            <a:endParaRPr lang="en-US" sz="8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Kinematical dependencies means </a:t>
            </a:r>
            <a:r>
              <a:rPr lang="en-US" dirty="0" err="1" smtClean="0"/>
              <a:t>x,z</a:t>
            </a:r>
            <a:r>
              <a:rPr lang="en-US" dirty="0" smtClean="0"/>
              <a:t> and 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= longitudinal</a:t>
            </a:r>
            <a:r>
              <a:rPr lang="en-US" baseline="0" dirty="0" smtClean="0"/>
              <a:t> to transverse photo-absorption cross sections in the depolarization factor.</a:t>
            </a:r>
          </a:p>
          <a:p>
            <a:r>
              <a:rPr lang="en-US" baseline="0" dirty="0" smtClean="0"/>
              <a:t>A1 = virtual photon </a:t>
            </a:r>
            <a:r>
              <a:rPr lang="en-US" baseline="0" dirty="0" err="1" smtClean="0"/>
              <a:t>asym</a:t>
            </a:r>
            <a:r>
              <a:rPr lang="en-US" baseline="0" dirty="0" smtClean="0"/>
              <a:t> compared to longitudinal asymmetry. There is an additional term g2/F1 that we neglect in A1= A||/D(1+eta) -…g2/F1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A8F3E-80B0-2542-8DCA-FFB7529B380D}" type="slidenum">
              <a:rPr lang="en-US"/>
              <a:pPr/>
              <a:t>25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28F0F-628C-EC41-882F-D517D1885677}" type="slidenum">
              <a:rPr lang="en-US"/>
              <a:pPr/>
              <a:t>26</a:t>
            </a:fld>
            <a:endParaRPr lang="en-US"/>
          </a:p>
        </p:txBody>
      </p:sp>
      <p:sp>
        <p:nvSpPr>
          <p:cNvPr id="519170" name="Rectangle 7"/>
          <p:cNvSpPr txBox="1">
            <a:spLocks noGrp="1"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 anchor="b">
            <a:prstTxWarp prst="textNoShape">
              <a:avLst/>
            </a:prstTxWarp>
          </a:bodyPr>
          <a:lstStyle/>
          <a:p>
            <a:pPr algn="r" defTabSz="914501"/>
            <a:endParaRPr lang="en-US" sz="1200" dirty="0"/>
          </a:p>
        </p:txBody>
      </p:sp>
      <p:sp>
        <p:nvSpPr>
          <p:cNvPr id="519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519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335"/>
            <a:ext cx="5028787" cy="4111994"/>
          </a:xfrm>
        </p:spPr>
        <p:txBody>
          <a:bodyPr/>
          <a:lstStyle/>
          <a:p>
            <a:endParaRPr lang="en-US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Chiral</a:t>
            </a:r>
            <a:r>
              <a:rPr lang="en-US" baseline="0" dirty="0" smtClean="0"/>
              <a:t> </a:t>
            </a:r>
            <a:r>
              <a:rPr lang="en-US" baseline="0" dirty="0" smtClean="0"/>
              <a:t>quark </a:t>
            </a:r>
            <a:r>
              <a:rPr lang="en-US" baseline="0" dirty="0" err="1" smtClean="0"/>
              <a:t>soliton</a:t>
            </a:r>
            <a:r>
              <a:rPr lang="en-US" baseline="0" dirty="0" smtClean="0"/>
              <a:t> model is based on on an effective theory where baryon appear as </a:t>
            </a:r>
            <a:r>
              <a:rPr lang="en-US" baseline="0" dirty="0" err="1" smtClean="0"/>
              <a:t>soliton</a:t>
            </a:r>
            <a:r>
              <a:rPr lang="en-US" baseline="0" dirty="0" smtClean="0"/>
              <a:t> solution of the </a:t>
            </a:r>
            <a:r>
              <a:rPr lang="en-US" baseline="0" dirty="0" err="1" smtClean="0"/>
              <a:t>chiral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lagrangian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error both</a:t>
            </a:r>
            <a:r>
              <a:rPr lang="en-US" baseline="0" dirty="0" smtClean="0"/>
              <a:t> in asymmetries and multiplicities is included.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10% uncertainty on the asymmetries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D1EB-26C2-3646-9763-0FF6E58AC0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IPD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ksi</a:t>
            </a:r>
            <a:r>
              <a:rPr lang="en-US" baseline="0" dirty="0" smtClean="0"/>
              <a:t>=0 because Heisenberg uncertainty principle forbids a simultaneous exact measurements of x and the longitudinal position of quarks. </a:t>
            </a:r>
            <a:r>
              <a:rPr lang="en-US" baseline="0" dirty="0" err="1" smtClean="0"/>
              <a:t>IPDs</a:t>
            </a:r>
            <a:r>
              <a:rPr lang="en-US" baseline="0" dirty="0" smtClean="0"/>
              <a:t> provide information of the position space of quarks carrying a certain momentum fraction 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A2B9-3590-754E-8671-6E2DBD1265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D1401-5527-EF4B-80BB-686B00522422}" type="slidenum">
              <a:rPr lang="en-US"/>
              <a:pPr/>
              <a:t>16</a:t>
            </a:fld>
            <a:endParaRPr lang="en-US"/>
          </a:p>
        </p:txBody>
      </p:sp>
      <p:sp>
        <p:nvSpPr>
          <p:cNvPr id="353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BC0E6-3530-DD4F-A038-00A012CC3629}" type="datetime1">
              <a:rPr lang="en-US" smtClean="0"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BBC3-C6EA-474D-95DC-970E8E4FDDF0}" type="datetime1">
              <a:rPr lang="en-US" smtClean="0"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0BE1B9-7ABF-F341-8F1F-A5B8A9E51DAA}" type="datetime1">
              <a:rPr lang="en-US" smtClean="0"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2DC115-B30B-E747-AD56-A1DACA190DA5}" type="datetime1">
              <a:rPr lang="en-US" smtClean="0"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94D6D-2A8B-1945-86FD-B1BAB7A94152}" type="datetime1">
              <a:rPr lang="en-US" smtClean="0"/>
              <a:t>10/18/10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17C6D-3873-1E4B-9837-C69F613F740A}" type="datetime1">
              <a:rPr lang="en-US" smtClean="0"/>
              <a:t>10/18/10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8816E-0E03-934D-BE72-82EDBAF9A21B}" type="datetime1">
              <a:rPr lang="en-US" smtClean="0"/>
              <a:t>10/18/10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C25A2-3C7E-454F-8514-B526F2E4699A}" type="datetime1">
              <a:rPr lang="en-US" smtClean="0"/>
              <a:t>10/18/10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6AF9F-8182-824C-AE21-32A6920FD1E6}" type="datetime1">
              <a:rPr lang="en-US" smtClean="0"/>
              <a:t>10/18/10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3685C-7042-2541-8842-DFF9F6EC62F6}" type="datetime1">
              <a:rPr lang="en-US" smtClean="0"/>
              <a:t>10/18/10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9442CFD-F1D4-CE42-894A-A5AA107EAF9A}" type="datetime1">
              <a:rPr lang="en-US" smtClean="0"/>
              <a:t>10/18/10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D3BA6ADE-93EA-544E-907D-B338A725D9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4" Type="http://schemas.openxmlformats.org/officeDocument/2006/relationships/image" Target="../media/image52.png"/><Relationship Id="rId10" Type="http://schemas.openxmlformats.org/officeDocument/2006/relationships/image" Target="../media/image58.png"/><Relationship Id="rId5" Type="http://schemas.openxmlformats.org/officeDocument/2006/relationships/image" Target="../media/image53.pdf"/><Relationship Id="rId7" Type="http://schemas.openxmlformats.org/officeDocument/2006/relationships/image" Target="../media/image55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57.pdf"/><Relationship Id="rId3" Type="http://schemas.openxmlformats.org/officeDocument/2006/relationships/image" Target="../media/image51.pdf"/><Relationship Id="rId6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4" Type="http://schemas.openxmlformats.org/officeDocument/2006/relationships/image" Target="../media/image60.png"/><Relationship Id="rId10" Type="http://schemas.openxmlformats.org/officeDocument/2006/relationships/image" Target="../media/image66.png"/><Relationship Id="rId5" Type="http://schemas.openxmlformats.org/officeDocument/2006/relationships/image" Target="../media/image61.pdf"/><Relationship Id="rId7" Type="http://schemas.openxmlformats.org/officeDocument/2006/relationships/image" Target="../media/image63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9" Type="http://schemas.openxmlformats.org/officeDocument/2006/relationships/image" Target="../media/image65.pdf"/><Relationship Id="rId3" Type="http://schemas.openxmlformats.org/officeDocument/2006/relationships/image" Target="../media/image59.pdf"/><Relationship Id="rId6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Relationship Id="rId6" Type="http://schemas.openxmlformats.org/officeDocument/2006/relationships/image" Target="../media/image71.pd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7.bin"/><Relationship Id="rId4" Type="http://schemas.openxmlformats.org/officeDocument/2006/relationships/image" Target="../media/image76.tiff"/><Relationship Id="rId5" Type="http://schemas.openxmlformats.org/officeDocument/2006/relationships/image" Target="../media/image77.png"/><Relationship Id="rId7" Type="http://schemas.openxmlformats.org/officeDocument/2006/relationships/oleObject" Target="../embeddings/Microsoft_Equation2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6" Type="http://schemas.openxmlformats.org/officeDocument/2006/relationships/oleObject" Target="../embeddings/Microsoft_Equation2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9.tiff"/><Relationship Id="rId5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4" Type="http://schemas.openxmlformats.org/officeDocument/2006/relationships/tags" Target="../tags/tag5.xml"/><Relationship Id="rId10" Type="http://schemas.openxmlformats.org/officeDocument/2006/relationships/image" Target="../media/image85.png"/><Relationship Id="rId5" Type="http://schemas.openxmlformats.org/officeDocument/2006/relationships/slideLayout" Target="../slideLayouts/slideLayout6.xml"/><Relationship Id="rId7" Type="http://schemas.openxmlformats.org/officeDocument/2006/relationships/image" Target="../media/image82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9" Type="http://schemas.openxmlformats.org/officeDocument/2006/relationships/image" Target="../media/image84.wmf"/><Relationship Id="rId3" Type="http://schemas.openxmlformats.org/officeDocument/2006/relationships/tags" Target="../tags/tag4.xml"/><Relationship Id="rId6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7" Type="http://schemas.openxmlformats.org/officeDocument/2006/relationships/image" Target="../media/image84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6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93.wmf"/><Relationship Id="rId4" Type="http://schemas.openxmlformats.org/officeDocument/2006/relationships/image" Target="../media/image92.w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5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4" Type="http://schemas.openxmlformats.org/officeDocument/2006/relationships/slideLayout" Target="../slideLayouts/slideLayout2.xml"/><Relationship Id="rId10" Type="http://schemas.openxmlformats.org/officeDocument/2006/relationships/image" Target="../media/image97.wmf"/><Relationship Id="rId5" Type="http://schemas.openxmlformats.org/officeDocument/2006/relationships/notesSlide" Target="../notesSlides/notesSlide12.xml"/><Relationship Id="rId7" Type="http://schemas.openxmlformats.org/officeDocument/2006/relationships/image" Target="../media/image94.jpe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9" Type="http://schemas.openxmlformats.org/officeDocument/2006/relationships/image" Target="../media/image96.png"/><Relationship Id="rId3" Type="http://schemas.openxmlformats.org/officeDocument/2006/relationships/tags" Target="../tags/tag10.xml"/><Relationship Id="rId6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3.wmf"/><Relationship Id="rId4" Type="http://schemas.openxmlformats.org/officeDocument/2006/relationships/image" Target="../media/image101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5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4" Type="http://schemas.openxmlformats.org/officeDocument/2006/relationships/notesSlide" Target="../notesSlides/notesSlide16.xml"/><Relationship Id="rId10" Type="http://schemas.openxmlformats.org/officeDocument/2006/relationships/image" Target="../media/image109.png"/><Relationship Id="rId5" Type="http://schemas.openxmlformats.org/officeDocument/2006/relationships/image" Target="../media/image104.wmf"/><Relationship Id="rId7" Type="http://schemas.openxmlformats.org/officeDocument/2006/relationships/image" Target="../media/image106.wmf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9" Type="http://schemas.openxmlformats.org/officeDocument/2006/relationships/image" Target="../media/image108.png"/><Relationship Id="rId3" Type="http://schemas.openxmlformats.org/officeDocument/2006/relationships/slideLayout" Target="../slideLayouts/slideLayout7.xml"/><Relationship Id="rId6" Type="http://schemas.openxmlformats.org/officeDocument/2006/relationships/image" Target="../media/image105.w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5" Type="http://schemas.openxmlformats.org/officeDocument/2006/relationships/oleObject" Target="../embeddings/Microsoft_Equation2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image" Target="../media/image11.png"/><Relationship Id="rId10" Type="http://schemas.openxmlformats.org/officeDocument/2006/relationships/image" Target="../media/image17.png"/><Relationship Id="rId5" Type="http://schemas.openxmlformats.org/officeDocument/2006/relationships/image" Target="../media/image12.pdf"/><Relationship Id="rId7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16.pdf"/><Relationship Id="rId3" Type="http://schemas.openxmlformats.org/officeDocument/2006/relationships/image" Target="../media/image10.pdf"/><Relationship Id="rId6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7" Type="http://schemas.openxmlformats.org/officeDocument/2006/relationships/image" Target="../media/image16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18.png"/><Relationship Id="rId3" Type="http://schemas.openxmlformats.org/officeDocument/2006/relationships/image" Target="../media/image12.pdf"/><Relationship Id="rId6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11.bin"/><Relationship Id="rId4" Type="http://schemas.openxmlformats.org/officeDocument/2006/relationships/image" Target="../media/image28.jpeg"/><Relationship Id="rId7" Type="http://schemas.openxmlformats.org/officeDocument/2006/relationships/image" Target="../media/image29.png"/><Relationship Id="rId11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6" Type="http://schemas.openxmlformats.org/officeDocument/2006/relationships/oleObject" Target="../embeddings/Microsoft_Equation13.bin"/><Relationship Id="rId8" Type="http://schemas.openxmlformats.org/officeDocument/2006/relationships/oleObject" Target="../embeddings/Microsoft_Equation5.bin"/><Relationship Id="rId13" Type="http://schemas.openxmlformats.org/officeDocument/2006/relationships/oleObject" Target="../embeddings/Microsoft_Equation10.bin"/><Relationship Id="rId10" Type="http://schemas.openxmlformats.org/officeDocument/2006/relationships/oleObject" Target="../embeddings/Microsoft_Equation7.bin"/><Relationship Id="rId5" Type="http://schemas.openxmlformats.org/officeDocument/2006/relationships/image" Target="../media/image10.pdf"/><Relationship Id="rId15" Type="http://schemas.openxmlformats.org/officeDocument/2006/relationships/oleObject" Target="../embeddings/Microsoft_Equation12.bin"/><Relationship Id="rId12" Type="http://schemas.openxmlformats.org/officeDocument/2006/relationships/oleObject" Target="../embeddings/Microsoft_Equation9.bin"/><Relationship Id="rId17" Type="http://schemas.openxmlformats.org/officeDocument/2006/relationships/image" Target="../media/image30.pdf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6.bin"/><Relationship Id="rId3" Type="http://schemas.openxmlformats.org/officeDocument/2006/relationships/notesSlide" Target="../notesSlides/notesSlide5.xml"/><Relationship Id="rId18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24.bin"/><Relationship Id="rId4" Type="http://schemas.openxmlformats.org/officeDocument/2006/relationships/oleObject" Target="../embeddings/Microsoft_Equation14.bin"/><Relationship Id="rId7" Type="http://schemas.openxmlformats.org/officeDocument/2006/relationships/oleObject" Target="../embeddings/Microsoft_Equation17.bin"/><Relationship Id="rId11" Type="http://schemas.openxmlformats.org/officeDocument/2006/relationships/oleObject" Target="../embeddings/Microsoft_Equation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quation16.bin"/><Relationship Id="rId8" Type="http://schemas.openxmlformats.org/officeDocument/2006/relationships/oleObject" Target="../embeddings/Microsoft_Equation18.bin"/><Relationship Id="rId13" Type="http://schemas.openxmlformats.org/officeDocument/2006/relationships/oleObject" Target="../embeddings/Microsoft_Equation23.bin"/><Relationship Id="rId10" Type="http://schemas.openxmlformats.org/officeDocument/2006/relationships/oleObject" Target="../embeddings/Microsoft_Equation20.bin"/><Relationship Id="rId5" Type="http://schemas.openxmlformats.org/officeDocument/2006/relationships/oleObject" Target="../embeddings/Microsoft_Equation15.bin"/><Relationship Id="rId12" Type="http://schemas.openxmlformats.org/officeDocument/2006/relationships/oleObject" Target="../embeddings/Microsoft_Equation22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19.bin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df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Relationship Id="rId9" Type="http://schemas.openxmlformats.org/officeDocument/2006/relationships/image" Target="../media/image50.png"/><Relationship Id="rId3" Type="http://schemas.openxmlformats.org/officeDocument/2006/relationships/image" Target="../media/image44.png"/><Relationship Id="rId6" Type="http://schemas.openxmlformats.org/officeDocument/2006/relationships/image" Target="../media/image4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671638"/>
            <a:ext cx="8275638" cy="106997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pple Casual"/>
                <a:cs typeface="Apple Casual"/>
              </a:rPr>
              <a:t>Studies of partonic distributions using semi-inclusive production of kaons with CLAS12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8598" y="3125788"/>
            <a:ext cx="6601515" cy="2746606"/>
          </a:xfrm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pple Casual"/>
                <a:cs typeface="Apple Casual"/>
              </a:rPr>
              <a:t>Probing strangeness in hard processes</a:t>
            </a:r>
          </a:p>
          <a:p>
            <a:pPr algn="ctr"/>
            <a:endParaRPr lang="en-US" b="1" dirty="0" smtClean="0">
              <a:latin typeface="Apple Casual"/>
              <a:cs typeface="Apple Casual"/>
            </a:endParaRPr>
          </a:p>
          <a:p>
            <a:pPr algn="ctr"/>
            <a:r>
              <a:rPr lang="en-US" b="1" dirty="0" err="1" smtClean="0">
                <a:latin typeface="Apple Casual"/>
                <a:cs typeface="Apple Casual"/>
              </a:rPr>
              <a:t>Laboratori</a:t>
            </a:r>
            <a:r>
              <a:rPr lang="en-US" b="1" dirty="0" smtClean="0">
                <a:latin typeface="Apple Casual"/>
                <a:cs typeface="Apple Casual"/>
              </a:rPr>
              <a:t> </a:t>
            </a:r>
            <a:r>
              <a:rPr lang="en-US" b="1" dirty="0" err="1" smtClean="0">
                <a:latin typeface="Apple Casual"/>
                <a:cs typeface="Apple Casual"/>
              </a:rPr>
              <a:t>Nazionali</a:t>
            </a:r>
            <a:r>
              <a:rPr lang="en-US" b="1" dirty="0" smtClean="0">
                <a:latin typeface="Apple Casual"/>
                <a:cs typeface="Apple Casual"/>
              </a:rPr>
              <a:t> </a:t>
            </a:r>
            <a:r>
              <a:rPr lang="en-US" b="1" dirty="0" err="1" smtClean="0">
                <a:latin typeface="Apple Casual"/>
                <a:cs typeface="Apple Casual"/>
              </a:rPr>
              <a:t>di</a:t>
            </a:r>
            <a:r>
              <a:rPr lang="en-US" b="1" dirty="0" smtClean="0">
                <a:latin typeface="Apple Casual"/>
                <a:cs typeface="Apple Casual"/>
              </a:rPr>
              <a:t> </a:t>
            </a:r>
            <a:r>
              <a:rPr lang="en-US" b="1" dirty="0" err="1" smtClean="0">
                <a:latin typeface="Apple Casual"/>
                <a:cs typeface="Apple Casual"/>
              </a:rPr>
              <a:t>Frascati</a:t>
            </a:r>
            <a:endParaRPr lang="en-US" b="1" dirty="0" smtClean="0">
              <a:latin typeface="Apple Casual"/>
              <a:cs typeface="Apple Casual"/>
            </a:endParaRPr>
          </a:p>
          <a:p>
            <a:pPr algn="ctr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Tuesday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 19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October 2010</a:t>
            </a:r>
          </a:p>
          <a:p>
            <a:pPr algn="ctr"/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pple Casual"/>
                <a:cs typeface="Apple Casual"/>
              </a:rPr>
              <a:t>Kawtar Hafidi</a:t>
            </a:r>
          </a:p>
          <a:p>
            <a:pPr algn="ctr"/>
            <a:endParaRPr lang="en-US" dirty="0">
              <a:solidFill>
                <a:srgbClr val="1515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xdS_kshort_proj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863" r="8730"/>
              <a:stretch>
                <a:fillRect/>
              </a:stretch>
            </p:blipFill>
          </mc:Choice>
          <mc:Fallback>
            <p:blipFill>
              <a:blip r:embed="rId4"/>
              <a:srcRect t="6863" r="8730"/>
              <a:stretch>
                <a:fillRect/>
              </a:stretch>
            </p:blipFill>
          </mc:Fallback>
        </mc:AlternateContent>
        <p:spPr>
          <a:xfrm>
            <a:off x="4495800" y="657639"/>
            <a:ext cx="4340392" cy="2390361"/>
          </a:xfrm>
          <a:prstGeom prst="rect">
            <a:avLst/>
          </a:prstGeom>
        </p:spPr>
      </p:pic>
      <p:pic>
        <p:nvPicPr>
          <p:cNvPr id="13" name="Picture 12" descr="xdS_proj_ka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t="6863" r="8730"/>
              <a:stretch>
                <a:fillRect/>
              </a:stretch>
            </p:blipFill>
          </mc:Choice>
          <mc:Fallback>
            <p:blipFill>
              <a:blip r:embed="rId6"/>
              <a:srcRect t="6863" r="8730"/>
              <a:stretch>
                <a:fillRect/>
              </a:stretch>
            </p:blipFill>
          </mc:Fallback>
        </mc:AlternateContent>
        <p:spPr>
          <a:xfrm>
            <a:off x="-19050" y="609600"/>
            <a:ext cx="4514850" cy="2486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00692"/>
            <a:ext cx="5029200" cy="508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0" dirty="0" smtClean="0">
                <a:latin typeface="Apple Casual"/>
                <a:cs typeface="Apple Casual"/>
              </a:rPr>
              <a:t>Projections – </a:t>
            </a:r>
            <a:r>
              <a:rPr lang="en-US" i="0" dirty="0" err="1" smtClean="0">
                <a:latin typeface="Apple Casual"/>
                <a:cs typeface="Apple Casual"/>
              </a:rPr>
              <a:t>Isoscalar</a:t>
            </a:r>
            <a:r>
              <a:rPr lang="en-US" i="0" dirty="0" smtClean="0">
                <a:latin typeface="Apple Casual"/>
                <a:cs typeface="Apple Casual"/>
              </a:rPr>
              <a:t> </a:t>
            </a:r>
            <a:r>
              <a:rPr lang="en-US" i="0" dirty="0" smtClean="0">
                <a:latin typeface="Apple Casual"/>
                <a:cs typeface="Apple Casual"/>
              </a:rPr>
              <a:t>Method</a:t>
            </a:r>
            <a:endParaRPr lang="en-US" i="0" dirty="0">
              <a:latin typeface="Apple Casual"/>
              <a:cs typeface="Apple Casu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773668"/>
            <a:ext cx="92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+ K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773668"/>
            <a:ext cx="50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pic>
        <p:nvPicPr>
          <p:cNvPr id="14" name="Picture 13" descr="xdQ_proj_ka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t="8824" r="8730"/>
              <a:stretch>
                <a:fillRect/>
              </a:stretch>
            </p:blipFill>
          </mc:Choice>
          <mc:Fallback>
            <p:blipFill>
              <a:blip r:embed="rId8"/>
              <a:srcRect t="8824" r="8730"/>
              <a:stretch>
                <a:fillRect/>
              </a:stretch>
            </p:blipFill>
          </mc:Fallback>
        </mc:AlternateContent>
        <p:spPr>
          <a:xfrm>
            <a:off x="0" y="3486311"/>
            <a:ext cx="4275198" cy="2304889"/>
          </a:xfrm>
          <a:prstGeom prst="rect">
            <a:avLst/>
          </a:prstGeom>
        </p:spPr>
      </p:pic>
      <p:pic>
        <p:nvPicPr>
          <p:cNvPr id="17" name="Picture 16" descr="xdQ_kshort_proj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 t="6863" r="8730"/>
              <a:stretch>
                <a:fillRect/>
              </a:stretch>
            </p:blipFill>
          </mc:Choice>
          <mc:Fallback>
            <p:blipFill>
              <a:blip r:embed="rId10"/>
              <a:srcRect t="6863" r="8730"/>
              <a:stretch>
                <a:fillRect/>
              </a:stretch>
            </p:blipFill>
          </mc:Fallback>
        </mc:AlternateContent>
        <p:spPr>
          <a:xfrm>
            <a:off x="4267200" y="3356113"/>
            <a:ext cx="4283242" cy="2358887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693"/>
            <a:ext cx="8077200" cy="431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i="0" dirty="0" smtClean="0">
                <a:latin typeface="Apple Casual"/>
                <a:cs typeface="Apple Casual"/>
              </a:rPr>
              <a:t>Projections – Flavor decomposition (1) - 10% systematics on asymmetries</a:t>
            </a:r>
            <a:endParaRPr lang="en-US" sz="1800" i="0" dirty="0">
              <a:latin typeface="Apple Casual"/>
              <a:cs typeface="Apple Casu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" name="Picture 16" descr="x_times_Du_sy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863" r="8730"/>
              <a:stretch>
                <a:fillRect/>
              </a:stretch>
            </p:blipFill>
          </mc:Choice>
          <mc:Fallback>
            <p:blipFill>
              <a:blip r:embed="rId4"/>
              <a:srcRect t="6863" r="8730"/>
              <a:stretch>
                <a:fillRect/>
              </a:stretch>
            </p:blipFill>
          </mc:Fallback>
        </mc:AlternateContent>
        <p:spPr>
          <a:xfrm>
            <a:off x="0" y="609600"/>
            <a:ext cx="4427621" cy="2438400"/>
          </a:xfrm>
          <a:prstGeom prst="rect">
            <a:avLst/>
          </a:prstGeom>
        </p:spPr>
      </p:pic>
      <p:pic>
        <p:nvPicPr>
          <p:cNvPr id="18" name="Picture 17" descr="x_times_Dd_sy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t="6863" r="8730"/>
              <a:stretch>
                <a:fillRect/>
              </a:stretch>
            </p:blipFill>
          </mc:Choice>
          <mc:Fallback>
            <p:blipFill>
              <a:blip r:embed="rId6"/>
              <a:srcRect t="6863" r="8730"/>
              <a:stretch>
                <a:fillRect/>
              </a:stretch>
            </p:blipFill>
          </mc:Fallback>
        </mc:AlternateContent>
        <p:spPr>
          <a:xfrm>
            <a:off x="4419600" y="609600"/>
            <a:ext cx="4343400" cy="2392018"/>
          </a:xfrm>
          <a:prstGeom prst="rect">
            <a:avLst/>
          </a:prstGeom>
        </p:spPr>
      </p:pic>
      <p:pic>
        <p:nvPicPr>
          <p:cNvPr id="19" name="Picture 18" descr="x_times_Dub_sy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t="6863" r="8730"/>
              <a:stretch>
                <a:fillRect/>
              </a:stretch>
            </p:blipFill>
          </mc:Choice>
          <mc:Fallback>
            <p:blipFill>
              <a:blip r:embed="rId8"/>
              <a:srcRect t="6863" r="8730"/>
              <a:stretch>
                <a:fillRect/>
              </a:stretch>
            </p:blipFill>
          </mc:Fallback>
        </mc:AlternateContent>
        <p:spPr>
          <a:xfrm>
            <a:off x="0" y="3270526"/>
            <a:ext cx="4438650" cy="2444474"/>
          </a:xfrm>
          <a:prstGeom prst="rect">
            <a:avLst/>
          </a:prstGeom>
        </p:spPr>
      </p:pic>
      <p:pic>
        <p:nvPicPr>
          <p:cNvPr id="20" name="Picture 19" descr="x_times_Ddb_sy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 t="6863" r="8730"/>
              <a:stretch>
                <a:fillRect/>
              </a:stretch>
            </p:blipFill>
          </mc:Choice>
          <mc:Fallback>
            <p:blipFill>
              <a:blip r:embed="rId10"/>
              <a:srcRect t="6863" r="8730"/>
              <a:stretch>
                <a:fillRect/>
              </a:stretch>
            </p:blipFill>
          </mc:Fallback>
        </mc:AlternateContent>
        <p:spPr>
          <a:xfrm>
            <a:off x="4414587" y="3276600"/>
            <a:ext cx="4348413" cy="239477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69373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Picture 13" descr="x_times_Ds_sy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6863" r="8730"/>
              <a:stretch>
                <a:fillRect/>
              </a:stretch>
            </p:blipFill>
          </mc:Choice>
          <mc:Fallback>
            <p:blipFill>
              <a:blip r:embed="rId3"/>
              <a:srcRect t="6863" r="8730"/>
              <a:stretch>
                <a:fillRect/>
              </a:stretch>
            </p:blipFill>
          </mc:Fallback>
        </mc:AlternateContent>
        <p:spPr>
          <a:xfrm>
            <a:off x="0" y="609600"/>
            <a:ext cx="4267201" cy="2350053"/>
          </a:xfrm>
          <a:prstGeom prst="rect">
            <a:avLst/>
          </a:prstGeom>
        </p:spPr>
      </p:pic>
      <p:pic>
        <p:nvPicPr>
          <p:cNvPr id="15" name="Picture 14" descr="x_times_Dsb_sy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6863" r="8730"/>
              <a:stretch>
                <a:fillRect/>
              </a:stretch>
            </p:blipFill>
          </mc:Choice>
          <mc:Fallback>
            <p:blipFill>
              <a:blip r:embed="rId5"/>
              <a:srcRect t="6863" r="8730"/>
              <a:stretch>
                <a:fillRect/>
              </a:stretch>
            </p:blipFill>
          </mc:Fallback>
        </mc:AlternateContent>
        <p:spPr>
          <a:xfrm>
            <a:off x="4267201" y="609600"/>
            <a:ext cx="4341811" cy="2391142"/>
          </a:xfrm>
          <a:prstGeom prst="rect">
            <a:avLst/>
          </a:prstGeom>
        </p:spPr>
      </p:pic>
      <p:pic>
        <p:nvPicPr>
          <p:cNvPr id="16" name="Picture 15" descr="x_times_Dub_minus_Ddb_sy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t="7238" r="8730"/>
              <a:stretch>
                <a:fillRect/>
              </a:stretch>
            </p:blipFill>
          </mc:Choice>
          <mc:Fallback>
            <p:blipFill>
              <a:blip r:embed="rId7"/>
              <a:srcRect t="7238" r="8730"/>
              <a:stretch>
                <a:fillRect/>
              </a:stretch>
            </p:blipFill>
          </mc:Fallback>
        </mc:AlternateContent>
        <p:spPr>
          <a:xfrm>
            <a:off x="2590800" y="3048000"/>
            <a:ext cx="3990392" cy="321159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100692"/>
            <a:ext cx="8077200" cy="4311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i="0" dirty="0" smtClean="0">
                <a:latin typeface="Apple Casual"/>
                <a:cs typeface="Apple Casual"/>
              </a:rPr>
              <a:t>Projections – Flavor decomposition (2) - 10% systematics on asymmetries</a:t>
            </a:r>
            <a:endParaRPr lang="en-US" sz="1800" i="0" dirty="0">
              <a:latin typeface="Apple Casual"/>
              <a:cs typeface="Apple Casu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67722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MD-GPD-cartoon.tiff"/>
          <p:cNvPicPr>
            <a:picLocks noChangeAspect="1"/>
          </p:cNvPicPr>
          <p:nvPr/>
        </p:nvPicPr>
        <p:blipFill>
          <a:blip r:embed="rId4"/>
          <a:srcRect l="2381" t="4638" r="47619" b="6155"/>
          <a:stretch>
            <a:fillRect/>
          </a:stretch>
        </p:blipFill>
        <p:spPr>
          <a:xfrm>
            <a:off x="152400" y="1371599"/>
            <a:ext cx="3331087" cy="3251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203200"/>
            <a:ext cx="8915400" cy="5207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200" b="0" dirty="0" smtClean="0">
                <a:solidFill>
                  <a:srgbClr val="0000FF"/>
                </a:solidFill>
                <a:latin typeface="Calibri"/>
                <a:cs typeface="Calibri"/>
              </a:rPr>
              <a:t>Beyond the collinear picture of the nucleon: </a:t>
            </a:r>
            <a:r>
              <a:rPr lang="en-US" sz="2200" b="0" dirty="0" smtClean="0">
                <a:solidFill>
                  <a:srgbClr val="FF0000"/>
                </a:solidFill>
                <a:latin typeface="Calibri"/>
                <a:cs typeface="Calibri"/>
              </a:rPr>
              <a:t>new degrees of freedom in QCD</a:t>
            </a:r>
            <a:endParaRPr lang="en-US" sz="22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6489" y="6535738"/>
            <a:ext cx="366712" cy="246062"/>
          </a:xfrm>
        </p:spPr>
        <p:txBody>
          <a:bodyPr/>
          <a:lstStyle/>
          <a:p>
            <a:fld id="{691FEADC-2A2A-2444-B795-55766077F7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13" descr="fig02-2"/>
          <p:cNvPicPr>
            <a:picLocks noChangeAspect="1" noChangeArrowheads="1"/>
          </p:cNvPicPr>
          <p:nvPr/>
        </p:nvPicPr>
        <p:blipFill>
          <a:blip r:embed="rId5"/>
          <a:srcRect l="7251" b="47865"/>
          <a:stretch>
            <a:fillRect/>
          </a:stretch>
        </p:blipFill>
        <p:spPr bwMode="auto">
          <a:xfrm>
            <a:off x="3222434" y="1521392"/>
            <a:ext cx="2568766" cy="221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7947" y="9906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Parton density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669268"/>
            <a:ext cx="2648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pple Casual"/>
                <a:cs typeface="Apple Casual"/>
              </a:rPr>
              <a:t>Parton longitudinal momentum </a:t>
            </a:r>
          </a:p>
          <a:p>
            <a:r>
              <a:rPr lang="en-US" sz="1400" dirty="0" smtClean="0">
                <a:latin typeface="Apple Casual"/>
                <a:cs typeface="Apple Casual"/>
              </a:rPr>
              <a:t>distributions is a function of </a:t>
            </a:r>
          </a:p>
          <a:p>
            <a:r>
              <a:rPr lang="en-US" sz="1400" dirty="0" smtClean="0">
                <a:latin typeface="Apple Casual"/>
                <a:cs typeface="Apple Casual"/>
              </a:rPr>
              <a:t>the parton Longitudinal </a:t>
            </a:r>
          </a:p>
          <a:p>
            <a:r>
              <a:rPr lang="en-US" sz="1400" dirty="0" smtClean="0">
                <a:latin typeface="Apple Casual"/>
                <a:cs typeface="Apple Casual"/>
              </a:rPr>
              <a:t>momentum fraction x </a:t>
            </a:r>
            <a:endParaRPr lang="en-US" sz="1400" dirty="0">
              <a:latin typeface="Apple Casual"/>
              <a:cs typeface="Apple Casual"/>
            </a:endParaRPr>
          </a:p>
        </p:txBody>
      </p:sp>
      <p:pic>
        <p:nvPicPr>
          <p:cNvPr id="12" name="Picture 11" descr="TMD-GPD-cartoon.tiff"/>
          <p:cNvPicPr>
            <a:picLocks noChangeAspect="1"/>
          </p:cNvPicPr>
          <p:nvPr/>
        </p:nvPicPr>
        <p:blipFill>
          <a:blip r:embed="rId4"/>
          <a:srcRect l="53571" t="4610" r="1215" b="6817"/>
          <a:stretch>
            <a:fillRect/>
          </a:stretch>
        </p:blipFill>
        <p:spPr>
          <a:xfrm>
            <a:off x="5907475" y="1317617"/>
            <a:ext cx="3084126" cy="33057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476" y="4648200"/>
            <a:ext cx="3172663" cy="584776"/>
          </a:xfrm>
          <a:prstGeom prst="rect">
            <a:avLst/>
          </a:prstGeom>
          <a:solidFill>
            <a:srgbClr val="BBDAE8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pple Casual"/>
                <a:cs typeface="Apple Casual"/>
              </a:rPr>
              <a:t>Transverse Momentum Dependent</a:t>
            </a:r>
          </a:p>
          <a:p>
            <a:r>
              <a:rPr lang="en-US" sz="1600" dirty="0" smtClean="0">
                <a:latin typeface="Apple Casual"/>
                <a:cs typeface="Apple Casual"/>
              </a:rPr>
              <a:t>distribution functions (</a:t>
            </a:r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TMD</a:t>
            </a:r>
            <a:r>
              <a:rPr lang="en-US" sz="1600" dirty="0" smtClean="0">
                <a:latin typeface="Apple Casual"/>
                <a:cs typeface="Apple Casual"/>
              </a:rPr>
              <a:t>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3197" y="4648200"/>
            <a:ext cx="3410168" cy="830997"/>
          </a:xfrm>
          <a:prstGeom prst="rect">
            <a:avLst/>
          </a:prstGeom>
          <a:solidFill>
            <a:srgbClr val="BBDAE8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pple Casual"/>
                <a:cs typeface="Apple Casual"/>
              </a:rPr>
              <a:t>Impact parameter dependent PDFs.</a:t>
            </a:r>
          </a:p>
          <a:p>
            <a:r>
              <a:rPr lang="en-US" sz="1600" dirty="0" smtClean="0">
                <a:latin typeface="Apple Casual"/>
                <a:cs typeface="Apple Casual"/>
              </a:rPr>
              <a:t>They are Fourier transform of the </a:t>
            </a:r>
          </a:p>
          <a:p>
            <a:r>
              <a:rPr lang="en-US" sz="1600" dirty="0" smtClean="0">
                <a:latin typeface="Apple Casual"/>
                <a:cs typeface="Apple Casual"/>
              </a:rPr>
              <a:t>t-dependence of </a:t>
            </a:r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GPD</a:t>
            </a:r>
            <a:r>
              <a:rPr lang="en-US" sz="1600" dirty="0" smtClean="0">
                <a:latin typeface="Apple Casual"/>
                <a:cs typeface="Apple Casual"/>
              </a:rPr>
              <a:t>s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04800" y="5537776"/>
          <a:ext cx="1918895" cy="558224"/>
        </p:xfrm>
        <a:graphic>
          <a:graphicData uri="http://schemas.openxmlformats.org/presentationml/2006/ole">
            <p:oleObj spid="_x0000_s1026" name="Equation" r:id="rId6" imgW="698500" imgH="2032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643688" y="5537200"/>
          <a:ext cx="1709737" cy="558800"/>
        </p:xfrm>
        <a:graphic>
          <a:graphicData uri="http://schemas.openxmlformats.org/presentationml/2006/ole">
            <p:oleObj spid="_x0000_s1027" name="Equation" r:id="rId7" imgW="622300" imgH="20320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751263" y="4724400"/>
          <a:ext cx="1397000" cy="558800"/>
        </p:xfrm>
        <a:graphic>
          <a:graphicData uri="http://schemas.openxmlformats.org/presentationml/2006/ole">
            <p:oleObj spid="_x0000_s1028" name="Equation" r:id="rId8" imgW="508000" imgH="2032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0600" y="914400"/>
            <a:ext cx="74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TMDs</a:t>
            </a:r>
            <a:endParaRPr lang="en-US" sz="2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914400"/>
            <a:ext cx="705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GPDs</a:t>
            </a:r>
            <a:endParaRPr lang="en-US" sz="2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657225" y="6273463"/>
            <a:ext cx="7058496" cy="262275"/>
          </a:xfrm>
        </p:spPr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ist2-TMDs.tiff"/>
          <p:cNvPicPr>
            <a:picLocks noChangeAspect="1"/>
          </p:cNvPicPr>
          <p:nvPr/>
        </p:nvPicPr>
        <p:blipFill>
          <a:blip r:embed="rId2"/>
          <a:srcRect b="14504"/>
          <a:stretch>
            <a:fillRect/>
          </a:stretch>
        </p:blipFill>
        <p:spPr>
          <a:xfrm>
            <a:off x="1981200" y="723900"/>
            <a:ext cx="4648200" cy="298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5754"/>
            <a:ext cx="4038599" cy="4411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TMDs: The nucleon @Twist-2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71666" y="6535738"/>
            <a:ext cx="236668" cy="209550"/>
          </a:xfrm>
        </p:spPr>
        <p:txBody>
          <a:bodyPr/>
          <a:lstStyle/>
          <a:p>
            <a:fld id="{691FEADC-2A2A-2444-B795-55766077F7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296237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latin typeface="Apple Casual"/>
              <a:cs typeface="Apple Casual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dirty="0" smtClean="0">
                <a:latin typeface="Apple Casual"/>
                <a:cs typeface="Apple Casual"/>
              </a:rPr>
              <a:t>  There is a </a:t>
            </a:r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strong indirect connection </a:t>
            </a:r>
            <a:r>
              <a:rPr lang="en-US" dirty="0" smtClean="0">
                <a:latin typeface="Apple Casual"/>
                <a:cs typeface="Apple Casual"/>
              </a:rPr>
              <a:t>with OAM. So far any statement about OAM is model dependent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00" y="4329043"/>
            <a:ext cx="87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dirty="0" smtClean="0">
                <a:latin typeface="Apple Casual"/>
                <a:cs typeface="Apple Casual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All transverse-momentum dependences even for f</a:t>
            </a:r>
            <a:r>
              <a:rPr lang="en-US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 are interesting and largely unknown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673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latin typeface="Apple Casual"/>
              <a:cs typeface="Apple Casual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dirty="0" smtClean="0">
                <a:latin typeface="Apple Casual"/>
                <a:cs typeface="Apple Casual"/>
              </a:rPr>
              <a:t>  Uncolored TMDs survive integration over transverse momentum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dirty="0" smtClean="0">
                <a:latin typeface="Apple Casual"/>
                <a:cs typeface="Apple Casual"/>
              </a:rPr>
              <a:t>  All </a:t>
            </a:r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colored TMDs</a:t>
            </a:r>
            <a:r>
              <a:rPr lang="en-US" dirty="0" smtClean="0">
                <a:latin typeface="Apple Casual"/>
                <a:cs typeface="Apple Casual"/>
              </a:rPr>
              <a:t> vanish if there is no OAM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6937375" cy="228600"/>
          </a:xfrm>
        </p:spPr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14932" y="887968"/>
            <a:ext cx="14670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Boer-Mulders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4932" y="2017067"/>
            <a:ext cx="189494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Kotzinian-Mulders </a:t>
            </a:r>
          </a:p>
          <a:p>
            <a:r>
              <a:rPr lang="en-US" dirty="0" smtClean="0"/>
              <a:t>(Worm-gear)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24572" y="3514298"/>
            <a:ext cx="7273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Sivers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47068" y="2916198"/>
            <a:ext cx="12747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Pretzelosity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8881" y="3737064"/>
            <a:ext cx="12502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Worm-gear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43240" y="3737064"/>
            <a:ext cx="12956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Transversity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3736" y="2017067"/>
            <a:ext cx="8816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Helicity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1" idx="1"/>
          </p:cNvCxnSpPr>
          <p:nvPr/>
        </p:nvCxnSpPr>
        <p:spPr bwMode="auto">
          <a:xfrm rot="10800000" flipV="1">
            <a:off x="6045200" y="1072633"/>
            <a:ext cx="869732" cy="944433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</p:cNvCxnSpPr>
          <p:nvPr/>
        </p:nvCxnSpPr>
        <p:spPr bwMode="auto">
          <a:xfrm rot="10800000" flipV="1">
            <a:off x="6286500" y="3100864"/>
            <a:ext cx="960568" cy="18466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</p:cNvCxnSpPr>
          <p:nvPr/>
        </p:nvCxnSpPr>
        <p:spPr bwMode="auto">
          <a:xfrm flipV="1">
            <a:off x="1951942" y="3514298"/>
            <a:ext cx="1375458" cy="18466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</p:cNvCxnSpPr>
          <p:nvPr/>
        </p:nvCxnSpPr>
        <p:spPr bwMode="auto">
          <a:xfrm>
            <a:off x="1665408" y="2201733"/>
            <a:ext cx="2652592" cy="461665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4114800" y="3514298"/>
            <a:ext cx="203200" cy="1976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1"/>
          </p:cNvCxnSpPr>
          <p:nvPr/>
        </p:nvCxnSpPr>
        <p:spPr bwMode="auto">
          <a:xfrm rot="10800000" flipV="1">
            <a:off x="6045200" y="2340232"/>
            <a:ext cx="869732" cy="323165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0"/>
          </p:cNvCxnSpPr>
          <p:nvPr/>
        </p:nvCxnSpPr>
        <p:spPr bwMode="auto">
          <a:xfrm rot="16200000" flipV="1">
            <a:off x="5482902" y="3428896"/>
            <a:ext cx="222766" cy="39357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IS-Land.tiff"/>
          <p:cNvPicPr>
            <a:picLocks noChangeAspect="1"/>
          </p:cNvPicPr>
          <p:nvPr/>
        </p:nvPicPr>
        <p:blipFill>
          <a:blip r:embed="rId3"/>
          <a:srcRect b="37785"/>
          <a:stretch>
            <a:fillRect/>
          </a:stretch>
        </p:blipFill>
        <p:spPr>
          <a:xfrm>
            <a:off x="0" y="671401"/>
            <a:ext cx="9144000" cy="3557699"/>
          </a:xfrm>
          <a:prstGeom prst="rect">
            <a:avLst/>
          </a:prstGeom>
          <a:ln>
            <a:noFill/>
          </a:ln>
        </p:spPr>
      </p:pic>
      <p:sp>
        <p:nvSpPr>
          <p:cNvPr id="20" name="Oval 19"/>
          <p:cNvSpPr/>
          <p:nvPr/>
        </p:nvSpPr>
        <p:spPr bwMode="auto">
          <a:xfrm>
            <a:off x="1308100" y="1320800"/>
            <a:ext cx="1803400" cy="755650"/>
          </a:xfrm>
          <a:prstGeom prst="ellipse">
            <a:avLst/>
          </a:prstGeom>
          <a:noFill/>
          <a:ln w="3810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4138"/>
            <a:ext cx="1689100" cy="5364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SIDIS 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71151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9500" y="6489700"/>
            <a:ext cx="384175" cy="365125"/>
          </a:xfrm>
        </p:spPr>
        <p:txBody>
          <a:bodyPr/>
          <a:lstStyle/>
          <a:p>
            <a:fld id="{D3BA6ADE-93EA-544E-907D-B338A725D9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530600" y="646001"/>
            <a:ext cx="3492500" cy="674799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8500" y="1397000"/>
            <a:ext cx="1536700" cy="6477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81700" y="1397000"/>
            <a:ext cx="1536700" cy="5969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0900" y="2639902"/>
            <a:ext cx="4737100" cy="6985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73500" y="3401902"/>
            <a:ext cx="4902200" cy="611298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icture 2" descr="azimuthal_angles_u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229100"/>
            <a:ext cx="4323398" cy="1943100"/>
          </a:xfrm>
          <a:prstGeom prst="rect">
            <a:avLst/>
          </a:prstGeom>
          <a:noFill/>
        </p:spPr>
      </p:pic>
      <p:pic>
        <p:nvPicPr>
          <p:cNvPr id="22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28281" y="4481512"/>
            <a:ext cx="2738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048500" y="4584700"/>
            <a:ext cx="189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Kotzinian-Mulders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5232400" y="1397000"/>
            <a:ext cx="571500" cy="5969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172200" cy="533400"/>
          </a:xfrm>
          <a:noFill/>
          <a:ln/>
        </p:spPr>
        <p:txBody>
          <a:bodyPr/>
          <a:lstStyle/>
          <a:p>
            <a:r>
              <a:rPr lang="en-US" sz="2800" b="1"/>
              <a:t>A</a:t>
            </a:r>
            <a:r>
              <a:rPr lang="en-US" sz="2800" b="1" baseline="-25000"/>
              <a:t>1</a:t>
            </a:r>
            <a:r>
              <a:rPr lang="en-US" sz="2800" b="1"/>
              <a:t> P</a:t>
            </a:r>
            <a:r>
              <a:rPr lang="en-US" sz="2800" b="1" baseline="-25000"/>
              <a:t>T</a:t>
            </a:r>
            <a:r>
              <a:rPr lang="en-US" sz="2800" b="1"/>
              <a:t>-dependence in SIDIS</a:t>
            </a:r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42900" y="25146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6273800" y="1907897"/>
            <a:ext cx="271780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M.Anselmino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et</a:t>
            </a:r>
            <a:r>
              <a:rPr lang="it-IT" sz="1400" dirty="0">
                <a:solidFill>
                  <a:srgbClr val="FF0000"/>
                </a:solidFill>
              </a:rPr>
              <a:t> al </a:t>
            </a:r>
            <a:r>
              <a:rPr lang="en-US" sz="1200" b="1" dirty="0">
                <a:latin typeface="Times New Roman" pitchFamily="-106" charset="0"/>
              </a:rPr>
              <a:t>hep-ph/0608048</a:t>
            </a:r>
            <a:endParaRPr lang="it-IT" sz="1400" baseline="30000" dirty="0">
              <a:ea typeface="Arial" pitchFamily="-106" charset="0"/>
              <a:cs typeface="Arial" pitchFamily="-106" charset="0"/>
            </a:endParaRPr>
          </a:p>
          <a:p>
            <a:endParaRPr lang="it-IT" sz="1400" baseline="30000" dirty="0">
              <a:ea typeface="Arial" pitchFamily="-106" charset="0"/>
              <a:cs typeface="Arial" pitchFamily="-106" charset="0"/>
            </a:endParaRP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228600" y="5562600"/>
            <a:ext cx="87630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Symbol" pitchFamily="-106" charset="2"/>
              </a:rPr>
              <a:t>p</a:t>
            </a:r>
            <a:r>
              <a:rPr lang="en-US" sz="1600" b="1" baseline="30000" dirty="0">
                <a:solidFill>
                  <a:schemeClr val="bg2">
                    <a:lumMod val="10000"/>
                  </a:schemeClr>
                </a:solidFill>
              </a:rPr>
              <a:t>+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A</a:t>
            </a:r>
            <a:r>
              <a:rPr lang="en-US" sz="1600" b="1" baseline="-25000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suggests  broader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sz="1600" b="1" baseline="-25000" dirty="0" err="1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distributions for f</a:t>
            </a:r>
            <a:r>
              <a:rPr lang="en-US" sz="1600" b="1" baseline="-25000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compared to g</a:t>
            </a:r>
            <a:r>
              <a:rPr lang="en-US" sz="1600" b="1" baseline="-250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  <a:p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Symbol" pitchFamily="-106" charset="2"/>
              </a:rPr>
              <a:t>p</a:t>
            </a:r>
            <a:r>
              <a:rPr lang="en-US" sz="1600" b="1" baseline="30000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A</a:t>
            </a:r>
            <a:r>
              <a:rPr lang="en-US" sz="1600" b="1" baseline="-25000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may require non-Gaussian 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sz="1600" b="1" baseline="-25000" dirty="0" err="1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-dependence for different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helicities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and/or flavors</a:t>
            </a:r>
            <a:endParaRPr lang="en-US" sz="1600" b="1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7010400" y="4267200"/>
            <a:ext cx="1526822" cy="58477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μ</a:t>
            </a:r>
            <a:r>
              <a:rPr lang="it-IT" sz="1600" baseline="-250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0</a:t>
            </a:r>
            <a:r>
              <a:rPr lang="it-IT" sz="1600" baseline="300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2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= 0.25GeV</a:t>
            </a:r>
            <a:r>
              <a:rPr lang="it-IT" sz="1600" baseline="300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2</a:t>
            </a:r>
            <a:endParaRPr lang="it-IT" sz="1600" dirty="0">
              <a:solidFill>
                <a:schemeClr val="bg2">
                  <a:lumMod val="10000"/>
                </a:schemeClr>
              </a:solidFill>
              <a:ea typeface="Arial" pitchFamily="-106" charset="0"/>
              <a:cs typeface="Arial" pitchFamily="-106" charset="0"/>
            </a:endParaRPr>
          </a:p>
          <a:p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  <a:latin typeface="Symbol" pitchFamily="-106" charset="2"/>
                <a:ea typeface="Arial" pitchFamily="-106" charset="0"/>
                <a:cs typeface="Arial" pitchFamily="-106" charset="0"/>
              </a:rPr>
              <a:t>m</a:t>
            </a:r>
            <a:r>
              <a:rPr lang="it-IT" sz="1600" baseline="-250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D</a:t>
            </a:r>
            <a:r>
              <a:rPr lang="it-IT" sz="1600" baseline="300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2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= 0.2GeV</a:t>
            </a:r>
            <a:r>
              <a:rPr lang="it-IT" sz="1600" baseline="30000" dirty="0" smtClean="0">
                <a:solidFill>
                  <a:schemeClr val="bg2">
                    <a:lumMod val="10000"/>
                  </a:schemeClr>
                </a:solidFill>
                <a:ea typeface="Arial" pitchFamily="-106" charset="0"/>
                <a:cs typeface="Arial" pitchFamily="-106" charset="0"/>
              </a:rPr>
              <a:t>2</a:t>
            </a:r>
            <a:endParaRPr lang="en-US" sz="1600" baseline="30000" dirty="0">
              <a:solidFill>
                <a:schemeClr val="bg2">
                  <a:lumMod val="1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352272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48113" y="795338"/>
            <a:ext cx="29860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2273" name="Picture 17" descr="2008-08-05_11-32-41-4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33600"/>
            <a:ext cx="5638800" cy="2847975"/>
          </a:xfrm>
          <a:prstGeom prst="rect">
            <a:avLst/>
          </a:prstGeom>
          <a:noFill/>
        </p:spPr>
      </p:pic>
      <p:pic>
        <p:nvPicPr>
          <p:cNvPr id="352274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590800"/>
            <a:ext cx="676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2276" name="Text Box 11"/>
          <p:cNvSpPr txBox="1">
            <a:spLocks noChangeArrowheads="1"/>
          </p:cNvSpPr>
          <p:nvPr/>
        </p:nvSpPr>
        <p:spPr bwMode="auto">
          <a:xfrm>
            <a:off x="7680325" y="2498725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0.4&lt;z&lt;0.7</a:t>
            </a:r>
          </a:p>
        </p:txBody>
      </p:sp>
      <p:pic>
        <p:nvPicPr>
          <p:cNvPr id="35227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29325" y="3505200"/>
            <a:ext cx="28860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78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21388" y="2973388"/>
            <a:ext cx="2886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79" name="Rectangle 20"/>
          <p:cNvSpPr>
            <a:spLocks noChangeArrowheads="1"/>
          </p:cNvSpPr>
          <p:nvPr/>
        </p:nvSpPr>
        <p:spPr bwMode="auto">
          <a:xfrm>
            <a:off x="6019800" y="2971800"/>
            <a:ext cx="2895600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80" name="Oval 21"/>
          <p:cNvSpPr>
            <a:spLocks noChangeArrowheads="1"/>
          </p:cNvSpPr>
          <p:nvPr/>
        </p:nvSpPr>
        <p:spPr bwMode="auto">
          <a:xfrm>
            <a:off x="7696200" y="3657600"/>
            <a:ext cx="381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81" name="Oval 22"/>
          <p:cNvSpPr>
            <a:spLocks noChangeArrowheads="1"/>
          </p:cNvSpPr>
          <p:nvPr/>
        </p:nvSpPr>
        <p:spPr bwMode="auto">
          <a:xfrm>
            <a:off x="7696200" y="3124200"/>
            <a:ext cx="381000" cy="381000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228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2913" y="984250"/>
            <a:ext cx="31543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9" y="287338"/>
            <a:ext cx="8153401" cy="538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Double spin asymmetry- longitudinally polarized target –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dependence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69754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6ADE-93EA-544E-907D-B338A725D9D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CLAS-DSA-pt.tiff"/>
          <p:cNvPicPr>
            <a:picLocks noChangeAspect="1"/>
          </p:cNvPicPr>
          <p:nvPr/>
        </p:nvPicPr>
        <p:blipFill>
          <a:blip r:embed="rId2">
            <a:lum bright="5000" contrast="27000"/>
          </a:blip>
          <a:srcRect b="28851"/>
          <a:stretch>
            <a:fillRect/>
          </a:stretch>
        </p:blipFill>
        <p:spPr>
          <a:xfrm>
            <a:off x="44450" y="1568450"/>
            <a:ext cx="9055100" cy="346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5579" y="1727200"/>
            <a:ext cx="18128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Projected results</a:t>
            </a:r>
          </a:p>
          <a:p>
            <a:r>
              <a:rPr lang="en-US" dirty="0" smtClean="0"/>
              <a:t>For Exp. E05-113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661" y="5168900"/>
            <a:ext cx="81825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Collected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data with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much more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statistics will allow the study of the P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dependence for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ifferent quark helicities 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flavors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for several x bins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7925" y="1199118"/>
            <a:ext cx="13260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CLAS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" y="76199"/>
            <a:ext cx="5054600" cy="6953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pple Casual"/>
                <a:cs typeface="Apple Casual"/>
              </a:rPr>
              <a:t> A</a:t>
            </a:r>
            <a:r>
              <a:rPr lang="en-US" sz="2800" baseline="-25000" dirty="0">
                <a:solidFill>
                  <a:schemeClr val="tx1"/>
                </a:solidFill>
                <a:latin typeface="Apple Casual"/>
                <a:cs typeface="Apple Casual"/>
              </a:rPr>
              <a:t>LL</a:t>
            </a:r>
            <a:r>
              <a:rPr lang="en-US" sz="2800" dirty="0">
                <a:solidFill>
                  <a:schemeClr val="tx1"/>
                </a:solidFill>
                <a:latin typeface="Apple Casual"/>
                <a:cs typeface="Apple Casual"/>
              </a:rPr>
              <a:t> P</a:t>
            </a:r>
            <a:r>
              <a:rPr lang="en-US" sz="2800" baseline="-25000" dirty="0">
                <a:solidFill>
                  <a:schemeClr val="tx1"/>
                </a:solidFill>
                <a:latin typeface="Apple Casual"/>
                <a:cs typeface="Apple Casual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Apple Casual"/>
                <a:cs typeface="Apple Casual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Apple Casual"/>
                <a:cs typeface="Apple Casual"/>
              </a:rPr>
              <a:t>dependence for kaons</a:t>
            </a:r>
            <a:endParaRPr lang="en-US" sz="2800" dirty="0">
              <a:solidFill>
                <a:schemeClr val="tx1"/>
              </a:solidFill>
              <a:latin typeface="Apple Casual"/>
              <a:cs typeface="Apple Casual"/>
            </a:endParaRPr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292100" y="5397500"/>
            <a:ext cx="8661400" cy="9233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FF0000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151515"/>
                </a:solidFill>
                <a:latin typeface="Apple Casual"/>
                <a:cs typeface="Apple Casual"/>
              </a:rPr>
              <a:t> </a:t>
            </a:r>
            <a:r>
              <a:rPr lang="en-US" b="1" dirty="0" err="1" smtClean="0">
                <a:solidFill>
                  <a:srgbClr val="151515"/>
                </a:solidFill>
                <a:latin typeface="Apple Casual"/>
                <a:cs typeface="Apple Casual"/>
              </a:rPr>
              <a:t>Azimuthal</a:t>
            </a:r>
            <a:r>
              <a:rPr lang="en-US" b="1" dirty="0" smtClean="0">
                <a:solidFill>
                  <a:srgbClr val="151515"/>
                </a:solidFill>
                <a:latin typeface="Apple Casual"/>
                <a:cs typeface="Apple Casual"/>
              </a:rPr>
              <a:t> </a:t>
            </a:r>
            <a:r>
              <a:rPr lang="en-US" b="1" dirty="0">
                <a:solidFill>
                  <a:srgbClr val="151515"/>
                </a:solidFill>
                <a:latin typeface="Apple Casual"/>
                <a:cs typeface="Apple Casual"/>
              </a:rPr>
              <a:t>asymmetry sensitive to the difference of widths in </a:t>
            </a:r>
            <a:r>
              <a:rPr lang="en-US" b="1" dirty="0" err="1">
                <a:solidFill>
                  <a:srgbClr val="151515"/>
                </a:solidFill>
                <a:latin typeface="Apple Casual"/>
                <a:cs typeface="Apple Casual"/>
              </a:rPr>
              <a:t>PDFs</a:t>
            </a:r>
            <a:endParaRPr lang="en-US" b="1" dirty="0" smtClean="0">
              <a:solidFill>
                <a:srgbClr val="151515"/>
              </a:solidFill>
              <a:latin typeface="Apple Casual"/>
              <a:cs typeface="Apple Casual"/>
            </a:endParaRPr>
          </a:p>
          <a:p>
            <a:pPr eaLnBrk="0" hangingPunct="0">
              <a:buClr>
                <a:srgbClr val="FF0000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151515"/>
                </a:solidFill>
                <a:latin typeface="Apple Casual"/>
                <a:cs typeface="Apple Casual"/>
              </a:rPr>
              <a:t> Proton </a:t>
            </a:r>
            <a:r>
              <a:rPr lang="en-US" b="1" dirty="0">
                <a:solidFill>
                  <a:srgbClr val="151515"/>
                </a:solidFill>
                <a:latin typeface="Apple Casual"/>
                <a:cs typeface="Apple Casual"/>
              </a:rPr>
              <a:t>and </a:t>
            </a:r>
            <a:r>
              <a:rPr lang="en-US" b="1" dirty="0" smtClean="0">
                <a:solidFill>
                  <a:srgbClr val="151515"/>
                </a:solidFill>
                <a:latin typeface="Apple Casual"/>
                <a:cs typeface="Apple Casual"/>
              </a:rPr>
              <a:t>deuteron </a:t>
            </a:r>
            <a:r>
              <a:rPr lang="en-US" b="1" dirty="0">
                <a:solidFill>
                  <a:srgbClr val="151515"/>
                </a:solidFill>
                <a:latin typeface="Apple Casual"/>
                <a:cs typeface="Apple Casual"/>
              </a:rPr>
              <a:t>data provide a complete set required for the flavor decomposition</a:t>
            </a:r>
          </a:p>
        </p:txBody>
      </p:sp>
      <p:pic>
        <p:nvPicPr>
          <p:cNvPr id="39835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119313"/>
            <a:ext cx="48006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5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4619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8352" name="Rectangle 16"/>
          <p:cNvSpPr>
            <a:spLocks noChangeArrowheads="1"/>
          </p:cNvSpPr>
          <p:nvPr/>
        </p:nvSpPr>
        <p:spPr bwMode="auto">
          <a:xfrm>
            <a:off x="2438400" y="4800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6172200" y="1189038"/>
            <a:ext cx="2865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Anselmino et al</a:t>
            </a:r>
            <a:r>
              <a:rPr lang="en-US" b="1"/>
              <a:t>, </a:t>
            </a:r>
            <a:r>
              <a:rPr lang="en-US" sz="1400" b="1"/>
              <a:t>Phys.Rev.D74:074015,2006</a:t>
            </a:r>
            <a:r>
              <a:rPr lang="en-US" sz="1400"/>
              <a:t>. </a:t>
            </a:r>
          </a:p>
        </p:txBody>
      </p:sp>
      <p:pic>
        <p:nvPicPr>
          <p:cNvPr id="39835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550" y="847725"/>
            <a:ext cx="58610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8358" name="Text Box 22"/>
          <p:cNvSpPr txBox="1">
            <a:spLocks noChangeArrowheads="1"/>
          </p:cNvSpPr>
          <p:nvPr/>
        </p:nvSpPr>
        <p:spPr bwMode="auto">
          <a:xfrm>
            <a:off x="898525" y="38465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proton</a:t>
            </a:r>
          </a:p>
        </p:txBody>
      </p:sp>
      <p:sp>
        <p:nvSpPr>
          <p:cNvPr id="398359" name="Text Box 23"/>
          <p:cNvSpPr txBox="1">
            <a:spLocks noChangeArrowheads="1"/>
          </p:cNvSpPr>
          <p:nvPr/>
        </p:nvSpPr>
        <p:spPr bwMode="auto">
          <a:xfrm>
            <a:off x="8001000" y="38862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deuteron</a:t>
            </a:r>
          </a:p>
        </p:txBody>
      </p:sp>
      <p:pic>
        <p:nvPicPr>
          <p:cNvPr id="398361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2438400"/>
            <a:ext cx="676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2651125" y="4354513"/>
            <a:ext cx="181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GRSV-2000+Kretzer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Slide Number Placeholder 2"/>
          <p:cNvSpPr txBox="1">
            <a:spLocks noGrp="1"/>
          </p:cNvSpPr>
          <p:nvPr/>
        </p:nvSpPr>
        <p:spPr bwMode="auto">
          <a:xfrm>
            <a:off x="8458200" y="64643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1BA73A5-4E8F-9440-AEE5-42B53DC1A975}" type="slidenum">
              <a:rPr lang="en-US" sz="1400">
                <a:ea typeface="ＭＳ Ｐゴシック" pitchFamily="-106" charset="-128"/>
                <a:cs typeface="ＭＳ Ｐゴシック" pitchFamily="-106" charset="-128"/>
              </a:rPr>
              <a:pPr algn="r"/>
              <a:t>19</a:t>
            </a:fld>
            <a:endParaRPr lang="en-US" sz="14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3335" name="Slide Number Placeholder 4"/>
          <p:cNvSpPr txBox="1">
            <a:spLocks noGrp="1"/>
          </p:cNvSpPr>
          <p:nvPr/>
        </p:nvSpPr>
        <p:spPr bwMode="auto">
          <a:xfrm>
            <a:off x="8458200" y="64643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2A7886C-1C50-6649-8C62-D247734B3BED}" type="slidenum">
              <a:rPr lang="en-US" sz="1400">
                <a:ea typeface="ＭＳ Ｐゴシック" pitchFamily="-106" charset="-128"/>
                <a:cs typeface="ＭＳ Ｐゴシック" pitchFamily="-106" charset="-128"/>
              </a:rPr>
              <a:pPr algn="r"/>
              <a:t>19</a:t>
            </a:fld>
            <a:endParaRPr lang="en-US" sz="14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50800"/>
            <a:ext cx="69850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Longitudinal Target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SSA measurements at CLAS </a:t>
            </a:r>
          </a:p>
        </p:txBody>
      </p:sp>
      <p:sp>
        <p:nvSpPr>
          <p:cNvPr id="483358" name="Text Box 30"/>
          <p:cNvSpPr txBox="1">
            <a:spLocks noChangeArrowheads="1"/>
          </p:cNvSpPr>
          <p:nvPr/>
        </p:nvSpPr>
        <p:spPr bwMode="auto">
          <a:xfrm>
            <a:off x="811252" y="5476141"/>
            <a:ext cx="657103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No indication of Collins effect for π</a:t>
            </a:r>
            <a:r>
              <a:rPr lang="en-US" sz="2400" baseline="30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Non-zero negative asymmetry for charged pions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48" y="653534"/>
            <a:ext cx="299410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Kotzinian-Mulders asymmetry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(Worm gear)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14" y="1341437"/>
            <a:ext cx="7747000" cy="405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104356" y="804862"/>
            <a:ext cx="2738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3407" name="Rectangle 39"/>
          <p:cNvSpPr>
            <a:spLocks noChangeArrowheads="1"/>
          </p:cNvSpPr>
          <p:nvPr/>
        </p:nvSpPr>
        <p:spPr bwMode="auto">
          <a:xfrm>
            <a:off x="7001429" y="1419120"/>
            <a:ext cx="214257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CLAS-2009 (E05-113)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xfrm>
            <a:off x="657225" y="6332538"/>
            <a:ext cx="74580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-14289"/>
            <a:ext cx="2141537" cy="143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7762914" y="2298700"/>
            <a:ext cx="98040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HERMES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00200" cy="5762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Apple Casual"/>
                <a:cs typeface="Apple Casual"/>
              </a:rPr>
              <a:t>Outline</a:t>
            </a:r>
            <a:endParaRPr lang="en-US" sz="32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08100"/>
            <a:ext cx="8496300" cy="41387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Flavor decomposition using polarized and unpolarized Semi-Inclusive </a:t>
            </a:r>
            <a:r>
              <a:rPr lang="en-US" sz="20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hadron</a:t>
            </a:r>
            <a:r>
              <a:rPr lang="en-U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 production from polarized and unpolarized hydrogen and deuterium targets using </a:t>
            </a:r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CLAS12 detector enhanced with a RICH counter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E-09-007 (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H.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Avakian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, F.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Benmokhtar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, A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. EL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Alaoui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, M.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Mirazita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 &amp; K.H)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Apple Casual"/>
              <a:cs typeface="Apple Casual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Studies of spin-orbit correlations </a:t>
            </a:r>
            <a:r>
              <a:rPr lang="en-U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in kaon </a:t>
            </a:r>
            <a:r>
              <a:rPr lang="en-U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electroproduction </a:t>
            </a:r>
            <a:r>
              <a:rPr lang="en-U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with longitudinally polarized hydrogen and deuterium </a:t>
            </a:r>
            <a:r>
              <a:rPr lang="en-U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targets </a:t>
            </a:r>
            <a:r>
              <a:rPr lang="en-U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using </a:t>
            </a:r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CLAS12 detector enhanced with a RICH counter</a:t>
            </a:r>
            <a:endParaRPr lang="en-US" sz="2000" dirty="0" smtClean="0">
              <a:solidFill>
                <a:srgbClr val="FF0000"/>
              </a:solidFill>
              <a:latin typeface="Apple Casual"/>
              <a:cs typeface="Apple Casual"/>
            </a:endParaRP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E-09-009 (H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.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Avakian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, E.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Cisbani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, K.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Griffioen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,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P.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pple Casual"/>
                <a:cs typeface="Apple Casual"/>
              </a:rPr>
              <a:t>Rossi &amp; K.H)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72040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6ADE-93EA-544E-907D-B338A725D9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76A05-4638-6849-976B-0B6E9B0BDE5F}" type="slidenum">
              <a:rPr lang="en-US"/>
              <a:pPr/>
              <a:t>20</a:t>
            </a:fld>
            <a:endParaRPr lang="en-US"/>
          </a:p>
        </p:txBody>
      </p:sp>
      <p:sp>
        <p:nvSpPr>
          <p:cNvPr id="450562" name="Rectangl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762000"/>
            <a:ext cx="21336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63" name="Picture 3" descr="h1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676400"/>
            <a:ext cx="1905000" cy="457200"/>
          </a:xfrm>
          <a:prstGeom prst="rect">
            <a:avLst/>
          </a:prstGeom>
          <a:noFill/>
        </p:spPr>
      </p:pic>
      <p:sp>
        <p:nvSpPr>
          <p:cNvPr id="4505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304800"/>
          </a:xfrm>
        </p:spPr>
        <p:txBody>
          <a:bodyPr/>
          <a:lstStyle/>
          <a:p>
            <a:r>
              <a:rPr lang="nb-NO" sz="2400"/>
              <a:t>Collins fragmentation: </a:t>
            </a:r>
            <a:r>
              <a:rPr lang="nb-NO" sz="2400">
                <a:solidFill>
                  <a:schemeClr val="tx1"/>
                </a:solidFill>
              </a:rPr>
              <a:t>Longitudinally polarized target</a:t>
            </a:r>
            <a:r>
              <a:rPr lang="nb-NO" sz="3200">
                <a:solidFill>
                  <a:srgbClr val="006600"/>
                </a:solidFill>
              </a:rPr>
              <a:t> </a:t>
            </a:r>
            <a:endParaRPr lang="el-GR" sz="3200">
              <a:solidFill>
                <a:srgbClr val="006600"/>
              </a:solidFill>
            </a:endParaRP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457200" y="5556587"/>
            <a:ext cx="8205788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Font typeface="Wingdings" charset="2"/>
              <a:buChar char="q"/>
            </a:pPr>
            <a:r>
              <a:rPr lang="en-US" sz="2000" b="1" dirty="0" smtClean="0">
                <a:latin typeface="Apple Casual"/>
                <a:cs typeface="Apple Casual"/>
              </a:rPr>
              <a:t> Study </a:t>
            </a:r>
            <a:r>
              <a:rPr lang="en-US" sz="2000" b="1" dirty="0">
                <a:latin typeface="Apple Casual"/>
                <a:cs typeface="Apple Casual"/>
              </a:rPr>
              <a:t>the Collins function</a:t>
            </a:r>
            <a:r>
              <a:rPr lang="en-US" sz="2000" b="1" dirty="0" smtClean="0">
                <a:latin typeface="Apple Casual"/>
                <a:cs typeface="Apple Casual"/>
              </a:rPr>
              <a:t> of </a:t>
            </a:r>
            <a:r>
              <a:rPr lang="en-US" sz="2000" b="1" dirty="0">
                <a:latin typeface="Apple Casual"/>
                <a:cs typeface="Apple Casual"/>
              </a:rPr>
              <a:t>kaons</a:t>
            </a:r>
            <a:endParaRPr lang="en-US" sz="2000" b="1" dirty="0" smtClean="0">
              <a:latin typeface="Apple Casual"/>
              <a:cs typeface="Apple Casual"/>
            </a:endParaRPr>
          </a:p>
          <a:p>
            <a:pPr>
              <a:buClr>
                <a:srgbClr val="FF6600"/>
              </a:buClr>
              <a:buFont typeface="Wingdings" charset="2"/>
              <a:buChar char="q"/>
            </a:pPr>
            <a:r>
              <a:rPr lang="en-US" sz="2000" b="1" dirty="0" smtClean="0">
                <a:latin typeface="Apple Casual"/>
                <a:cs typeface="Apple Casual"/>
              </a:rPr>
              <a:t> Provides </a:t>
            </a:r>
            <a:r>
              <a:rPr lang="en-US" sz="2000" b="1" dirty="0">
                <a:latin typeface="Apple Casual"/>
                <a:cs typeface="Apple Casual"/>
              </a:rPr>
              <a:t>independent information on the</a:t>
            </a:r>
            <a:r>
              <a:rPr lang="en-US" sz="2000" b="1" dirty="0" smtClean="0">
                <a:latin typeface="Apple Casual"/>
                <a:cs typeface="Apple Casual"/>
              </a:rPr>
              <a:t> </a:t>
            </a:r>
            <a:r>
              <a:rPr lang="en-US" sz="2000" b="1" dirty="0" err="1" smtClean="0">
                <a:latin typeface="Apple Casual"/>
                <a:cs typeface="Apple Casual"/>
              </a:rPr>
              <a:t>Kotzinian-Mulders</a:t>
            </a:r>
            <a:r>
              <a:rPr lang="en-US" sz="2000" b="1" dirty="0" smtClean="0">
                <a:latin typeface="Apple Casual"/>
                <a:cs typeface="Apple Casual"/>
              </a:rPr>
              <a:t> </a:t>
            </a:r>
            <a:r>
              <a:rPr lang="en-US" sz="2000" b="1" dirty="0">
                <a:latin typeface="Apple Casual"/>
                <a:cs typeface="Apple Casual"/>
              </a:rPr>
              <a:t>TMD</a:t>
            </a:r>
          </a:p>
        </p:txBody>
      </p:sp>
      <p:pic>
        <p:nvPicPr>
          <p:cNvPr id="450566" name="Picture 6" descr="muldtab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838200"/>
            <a:ext cx="1195388" cy="717550"/>
          </a:xfrm>
          <a:prstGeom prst="rect">
            <a:avLst/>
          </a:prstGeom>
          <a:noFill/>
        </p:spPr>
      </p:pic>
      <p:sp>
        <p:nvSpPr>
          <p:cNvPr id="450567" name="Line 7"/>
          <p:cNvSpPr>
            <a:spLocks noChangeShapeType="1"/>
          </p:cNvSpPr>
          <p:nvPr/>
        </p:nvSpPr>
        <p:spPr bwMode="auto">
          <a:xfrm>
            <a:off x="1219200" y="1295400"/>
            <a:ext cx="76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2528856" y="762000"/>
            <a:ext cx="605858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nb-NO" sz="2400" dirty="0" err="1">
                <a:solidFill>
                  <a:schemeClr val="tx2"/>
                </a:solidFill>
                <a:latin typeface="Apple Casual"/>
                <a:cs typeface="Apple Casual"/>
              </a:rPr>
              <a:t>Kotzinian-Mulders</a:t>
            </a:r>
            <a:r>
              <a:rPr lang="nb-NO" sz="2400" dirty="0" smtClean="0">
                <a:solidFill>
                  <a:schemeClr val="tx2"/>
                </a:solidFill>
                <a:latin typeface="Apple Casual"/>
                <a:cs typeface="Apple Casual"/>
              </a:rPr>
              <a:t> (</a:t>
            </a:r>
            <a:r>
              <a:rPr lang="nb-NO" sz="2400" dirty="0" err="1" smtClean="0">
                <a:solidFill>
                  <a:schemeClr val="tx2"/>
                </a:solidFill>
                <a:latin typeface="Apple Casual"/>
                <a:cs typeface="Apple Casual"/>
              </a:rPr>
              <a:t>worm</a:t>
            </a:r>
            <a:r>
              <a:rPr lang="nb-NO" sz="2400" dirty="0" smtClean="0">
                <a:solidFill>
                  <a:schemeClr val="tx2"/>
                </a:solidFill>
                <a:latin typeface="Apple Casual"/>
                <a:cs typeface="Apple Casual"/>
              </a:rPr>
              <a:t> </a:t>
            </a:r>
            <a:r>
              <a:rPr lang="nb-NO" sz="2400" dirty="0" err="1" smtClean="0">
                <a:solidFill>
                  <a:schemeClr val="tx2"/>
                </a:solidFill>
                <a:latin typeface="Apple Casual"/>
                <a:cs typeface="Apple Casual"/>
              </a:rPr>
              <a:t>gear</a:t>
            </a:r>
            <a:r>
              <a:rPr lang="nb-NO" sz="2400" dirty="0" smtClean="0">
                <a:solidFill>
                  <a:schemeClr val="tx2"/>
                </a:solidFill>
                <a:latin typeface="Apple Casual"/>
                <a:cs typeface="Apple Casual"/>
              </a:rPr>
              <a:t>) </a:t>
            </a:r>
            <a:r>
              <a:rPr lang="nb-NO" sz="2400" dirty="0" err="1" smtClean="0">
                <a:solidFill>
                  <a:schemeClr val="tx2"/>
                </a:solidFill>
                <a:latin typeface="Apple Casual"/>
                <a:cs typeface="Apple Casual"/>
              </a:rPr>
              <a:t>Asymmetry</a:t>
            </a:r>
            <a:endParaRPr lang="en-US" sz="2400" dirty="0">
              <a:solidFill>
                <a:schemeClr val="tx2"/>
              </a:solidFill>
              <a:latin typeface="Apple Casual"/>
              <a:cs typeface="Apple Casual"/>
            </a:endParaRPr>
          </a:p>
        </p:txBody>
      </p:sp>
      <p:pic>
        <p:nvPicPr>
          <p:cNvPr id="450575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 r="25326"/>
          <a:stretch>
            <a:fillRect/>
          </a:stretch>
        </p:blipFill>
        <p:spPr bwMode="auto">
          <a:xfrm>
            <a:off x="3327399" y="1453445"/>
            <a:ext cx="28391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77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362200"/>
            <a:ext cx="86629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78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2133600"/>
            <a:ext cx="1092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7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683500" y="2209800"/>
            <a:ext cx="1054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838200" y="28956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proton</a:t>
            </a:r>
          </a:p>
        </p:txBody>
      </p:sp>
      <p:sp>
        <p:nvSpPr>
          <p:cNvPr id="450581" name="Text Box 21"/>
          <p:cNvSpPr txBox="1">
            <a:spLocks noChangeArrowheads="1"/>
          </p:cNvSpPr>
          <p:nvPr/>
        </p:nvSpPr>
        <p:spPr bwMode="auto">
          <a:xfrm>
            <a:off x="5257800" y="28956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deuteron</a:t>
            </a:r>
          </a:p>
        </p:txBody>
      </p:sp>
      <p:sp>
        <p:nvSpPr>
          <p:cNvPr id="450582" name="Text Box 22"/>
          <p:cNvSpPr txBox="1">
            <a:spLocks noChangeArrowheads="1"/>
          </p:cNvSpPr>
          <p:nvPr/>
        </p:nvSpPr>
        <p:spPr bwMode="auto">
          <a:xfrm>
            <a:off x="2590800" y="46482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Pasquini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1792"/>
            <a:ext cx="1600199" cy="572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0" dirty="0" smtClean="0">
                <a:latin typeface="Apple Casual"/>
                <a:cs typeface="Apple Casual"/>
              </a:rPr>
              <a:t>Summary</a:t>
            </a:r>
            <a:endParaRPr lang="en-US" i="0" dirty="0">
              <a:latin typeface="Apple Casual"/>
              <a:cs typeface="Apple Casu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00" y="571500"/>
            <a:ext cx="8991600" cy="5786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The </a:t>
            </a: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combination of high luminosity offered by JLab 12 GeV upgrade and the large 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acceptance of </a:t>
            </a:r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CLAS12 spectrometer</a:t>
            </a:r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 enhanced with a RICH detector </a:t>
            </a: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are </a:t>
            </a: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important ingredients of success in studying individual</a:t>
            </a: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 quark </a:t>
            </a: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contribution to the nucleon spin</a:t>
            </a: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 and </a:t>
            </a:r>
            <a:r>
              <a:rPr lang="en-US" sz="1600" dirty="0" err="1" smtClean="0">
                <a:solidFill>
                  <a:srgbClr val="151515"/>
                </a:solidFill>
                <a:latin typeface="Apple Casual"/>
                <a:cs typeface="Apple Casual"/>
              </a:rPr>
              <a:t>azimuthal</a:t>
            </a: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 asymmetries in kaon electroproduction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solidFill>
                  <a:srgbClr val="151515"/>
                </a:solidFill>
                <a:latin typeface="Apple Casual"/>
                <a:cs typeface="Apple Casual"/>
              </a:rPr>
              <a:t> 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latin typeface="Apple Casual"/>
                <a:cs typeface="Apple Casual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Several </a:t>
            </a:r>
            <a:r>
              <a:rPr lang="en-US" sz="1400" dirty="0" err="1" smtClean="0">
                <a:solidFill>
                  <a:schemeClr val="tx2"/>
                </a:solidFill>
                <a:latin typeface="Apple Casual"/>
                <a:cs typeface="Apple Casual"/>
              </a:rPr>
              <a:t>hadron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 multiplicities will be measured to constrain fragmentation functions and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 improve 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the existing 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parameterizations</a:t>
            </a:r>
            <a:endParaRPr lang="en-US" sz="1400" dirty="0" smtClean="0">
              <a:latin typeface="Apple Casual"/>
              <a:cs typeface="Apple Casual"/>
            </a:endParaRP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latin typeface="Apple Casual"/>
                <a:cs typeface="Apple Casual"/>
              </a:rPr>
              <a:t>  </a:t>
            </a:r>
            <a:r>
              <a:rPr lang="en-US" sz="1400" dirty="0" smtClean="0">
                <a:solidFill>
                  <a:srgbClr val="660066"/>
                </a:solidFill>
                <a:latin typeface="Apple Casual"/>
                <a:cs typeface="Apple Casual"/>
              </a:rPr>
              <a:t>Individual light flavor polarization will be extracted and the effect of kinematical</a:t>
            </a:r>
            <a:r>
              <a:rPr lang="en-US" sz="1400" dirty="0" smtClean="0">
                <a:solidFill>
                  <a:srgbClr val="660066"/>
                </a:solidFill>
                <a:latin typeface="Apple Casual"/>
                <a:cs typeface="Apple Casual"/>
              </a:rPr>
              <a:t> dependencies </a:t>
            </a:r>
            <a:r>
              <a:rPr lang="en-US" sz="1400" dirty="0" smtClean="0">
                <a:solidFill>
                  <a:srgbClr val="660066"/>
                </a:solidFill>
                <a:latin typeface="Apple Casual"/>
                <a:cs typeface="Apple Casual"/>
              </a:rPr>
              <a:t>will be exploited for 0.05 &lt; </a:t>
            </a:r>
            <a:r>
              <a:rPr lang="en-US" sz="1400" dirty="0" err="1" smtClean="0">
                <a:solidFill>
                  <a:srgbClr val="660066"/>
                </a:solidFill>
                <a:latin typeface="Apple Casual"/>
                <a:cs typeface="Apple Casual"/>
              </a:rPr>
              <a:t>x</a:t>
            </a:r>
            <a:r>
              <a:rPr lang="en-US" sz="1400" dirty="0" smtClean="0">
                <a:solidFill>
                  <a:srgbClr val="660066"/>
                </a:solidFill>
                <a:latin typeface="Apple Casual"/>
                <a:cs typeface="Apple Casual"/>
              </a:rPr>
              <a:t> &lt; 0.7, 1 &lt; Q</a:t>
            </a:r>
            <a:r>
              <a:rPr lang="en-US" sz="1400" baseline="30000" dirty="0" smtClean="0">
                <a:solidFill>
                  <a:srgbClr val="660066"/>
                </a:solidFill>
                <a:latin typeface="Apple Casual"/>
                <a:cs typeface="Apple Casual"/>
              </a:rPr>
              <a:t>2</a:t>
            </a:r>
            <a:r>
              <a:rPr lang="en-US" sz="1400" dirty="0" smtClean="0">
                <a:solidFill>
                  <a:srgbClr val="660066"/>
                </a:solidFill>
                <a:latin typeface="Apple Casual"/>
                <a:cs typeface="Apple Casual"/>
              </a:rPr>
              <a:t> &lt; 9 GeV</a:t>
            </a:r>
            <a:r>
              <a:rPr lang="en-US" sz="1400" baseline="30000" dirty="0" smtClean="0">
                <a:solidFill>
                  <a:srgbClr val="660066"/>
                </a:solidFill>
                <a:latin typeface="Apple Casual"/>
                <a:cs typeface="Apple Casual"/>
              </a:rPr>
              <a:t>2 </a:t>
            </a:r>
            <a:r>
              <a:rPr lang="en-US" sz="1400" dirty="0" smtClean="0">
                <a:solidFill>
                  <a:srgbClr val="660066"/>
                </a:solidFill>
                <a:latin typeface="Apple Casual"/>
                <a:cs typeface="Apple Casual"/>
              </a:rPr>
              <a:t>and 0.4 &lt; </a:t>
            </a:r>
            <a:r>
              <a:rPr lang="en-US" sz="1400" dirty="0" err="1" smtClean="0">
                <a:solidFill>
                  <a:srgbClr val="660066"/>
                </a:solidFill>
                <a:latin typeface="Apple Casual"/>
                <a:cs typeface="Apple Casual"/>
              </a:rPr>
              <a:t>z</a:t>
            </a:r>
            <a:r>
              <a:rPr lang="en-US" sz="1400" dirty="0" smtClean="0">
                <a:solidFill>
                  <a:srgbClr val="660066"/>
                </a:solidFill>
                <a:latin typeface="Apple Casual"/>
                <a:cs typeface="Apple Casual"/>
              </a:rPr>
              <a:t> &lt;</a:t>
            </a:r>
            <a:r>
              <a:rPr lang="en-US" sz="1400" dirty="0" smtClean="0">
                <a:solidFill>
                  <a:srgbClr val="660066"/>
                </a:solidFill>
                <a:latin typeface="Apple Casual"/>
                <a:cs typeface="Apple Casual"/>
              </a:rPr>
              <a:t>0.7</a:t>
            </a:r>
            <a:endParaRPr lang="en-US" sz="1400" dirty="0" smtClean="0">
              <a:latin typeface="Apple Casual"/>
              <a:cs typeface="Apple Casual"/>
            </a:endParaRP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latin typeface="Apple Casual"/>
                <a:cs typeface="Apple Casual"/>
              </a:rPr>
              <a:t>  </a:t>
            </a:r>
            <a:r>
              <a:rPr lang="en-US" sz="1400" dirty="0" smtClean="0">
                <a:solidFill>
                  <a:srgbClr val="008000"/>
                </a:solidFill>
                <a:latin typeface="Apple Casual"/>
                <a:cs typeface="Apple Casual"/>
              </a:rPr>
              <a:t>The strange sea polarization will be extracted using different methods that have different</a:t>
            </a:r>
            <a:r>
              <a:rPr lang="en-US" sz="1400" dirty="0" smtClean="0">
                <a:solidFill>
                  <a:srgbClr val="008000"/>
                </a:solidFill>
                <a:latin typeface="Apple Casual"/>
                <a:cs typeface="Apple Casual"/>
              </a:rPr>
              <a:t> sensitivities </a:t>
            </a:r>
            <a:r>
              <a:rPr lang="en-US" sz="1400" dirty="0" smtClean="0">
                <a:solidFill>
                  <a:srgbClr val="008000"/>
                </a:solidFill>
                <a:latin typeface="Apple Casual"/>
                <a:cs typeface="Apple Casual"/>
              </a:rPr>
              <a:t>and </a:t>
            </a:r>
            <a:r>
              <a:rPr lang="en-US" sz="1400" dirty="0" err="1" smtClean="0">
                <a:solidFill>
                  <a:srgbClr val="008000"/>
                </a:solidFill>
                <a:latin typeface="Apple Casual"/>
                <a:cs typeface="Apple Casual"/>
              </a:rPr>
              <a:t>systematics</a:t>
            </a:r>
            <a:endParaRPr lang="en-US" sz="1400" dirty="0" smtClean="0">
              <a:latin typeface="Apple Casual"/>
              <a:cs typeface="Apple Casual"/>
            </a:endParaRP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  The delicate quantity        </a:t>
            </a: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 will </a:t>
            </a: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be measured with unprecedented precision to test</a:t>
            </a: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 whether </a:t>
            </a: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or not the light sea is symmetrically </a:t>
            </a: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polarized</a:t>
            </a:r>
            <a:endParaRPr lang="en-US" sz="1400" dirty="0" smtClean="0">
              <a:latin typeface="Apple Casual"/>
              <a:cs typeface="Apple Casual"/>
            </a:endParaRP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 Measure the shape of the unpolarized strange PDF for several (x,Q</a:t>
            </a:r>
            <a:r>
              <a:rPr lang="en-US" sz="1400" baseline="30000" dirty="0" smtClean="0">
                <a:solidFill>
                  <a:srgbClr val="151515"/>
                </a:solidFill>
                <a:latin typeface="Apple Casual"/>
                <a:cs typeface="Apple Casual"/>
              </a:rPr>
              <a:t>2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) 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bins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 Probe 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the Collins polarized fragmentation function of 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kaons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 Provide 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complementary to </a:t>
            </a:r>
            <a:r>
              <a:rPr lang="en-US" sz="1400" dirty="0" err="1" smtClean="0">
                <a:solidFill>
                  <a:srgbClr val="151515"/>
                </a:solidFill>
                <a:latin typeface="Apple Casual"/>
                <a:cs typeface="Apple Casual"/>
              </a:rPr>
              <a:t>pions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info on the flavor and </a:t>
            </a:r>
            <a:r>
              <a:rPr lang="en-US" sz="1400" dirty="0" err="1" smtClean="0">
                <a:solidFill>
                  <a:srgbClr val="151515"/>
                </a:solidFill>
                <a:latin typeface="Apple Casual"/>
                <a:cs typeface="Apple Casual"/>
              </a:rPr>
              <a:t>helicity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dependence of quark transverse momentum 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distributions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 Study 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the transverse polarization of quarks in the longitudinally polarized nucleon through measurements of the leading twist </a:t>
            </a:r>
            <a:r>
              <a:rPr lang="en-US" sz="1400" dirty="0" err="1" smtClean="0">
                <a:solidFill>
                  <a:srgbClr val="151515"/>
                </a:solidFill>
                <a:latin typeface="Apple Casual"/>
                <a:cs typeface="Apple Casual"/>
              </a:rPr>
              <a:t>chiral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-odd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worm gear distribution 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function.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 Study 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higher twist effects and probe T-odd distributions in a wide range of</a:t>
            </a:r>
            <a:r>
              <a:rPr lang="en-US" sz="1400" dirty="0" smtClean="0">
                <a:solidFill>
                  <a:srgbClr val="151515"/>
                </a:solidFill>
                <a:latin typeface="Apple Casual"/>
                <a:cs typeface="Apple Casual"/>
              </a:rPr>
              <a:t> Q</a:t>
            </a:r>
            <a:r>
              <a:rPr lang="en-US" sz="1400" baseline="30000" dirty="0" smtClean="0">
                <a:solidFill>
                  <a:srgbClr val="151515"/>
                </a:solidFill>
                <a:latin typeface="Apple Casual"/>
                <a:cs typeface="Apple Casual"/>
              </a:rPr>
              <a:t>2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92400" y="3530600"/>
          <a:ext cx="762000" cy="235857"/>
        </p:xfrm>
        <a:graphic>
          <a:graphicData uri="http://schemas.openxmlformats.org/presentationml/2006/ole">
            <p:oleObj spid="_x0000_s101378" name="Equation" r:id="rId4" imgW="533400" imgH="16510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68484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0" y="2552700"/>
            <a:ext cx="3436938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  <a:latin typeface="Apple Casual"/>
                <a:cs typeface="Apple Casual"/>
              </a:rPr>
              <a:t>THE </a:t>
            </a:r>
            <a:r>
              <a:rPr lang="en-US" sz="6000" dirty="0" smtClean="0">
                <a:solidFill>
                  <a:srgbClr val="FF0000"/>
                </a:solidFill>
                <a:latin typeface="Apple Casual"/>
                <a:cs typeface="Apple Casual"/>
              </a:rPr>
              <a:t>E</a:t>
            </a:r>
            <a:r>
              <a:rPr lang="en-US" sz="6000" dirty="0" smtClean="0">
                <a:solidFill>
                  <a:srgbClr val="FF0000"/>
                </a:solidFill>
                <a:latin typeface="Apple Casual"/>
                <a:cs typeface="Apple Casual"/>
              </a:rPr>
              <a:t>ND</a:t>
            </a:r>
            <a:endParaRPr lang="en-US" sz="6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6ADE-93EA-544E-907D-B338A725D9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692"/>
            <a:ext cx="7954963" cy="356508"/>
          </a:xfrm>
        </p:spPr>
        <p:txBody>
          <a:bodyPr/>
          <a:lstStyle/>
          <a:p>
            <a:r>
              <a:rPr lang="en-US" i="0" dirty="0" smtClean="0">
                <a:latin typeface="Trebuchet MS"/>
                <a:cs typeface="Trebuchet MS"/>
              </a:rPr>
              <a:t>Corrections and Systematics</a:t>
            </a:r>
            <a:endParaRPr lang="en-US" i="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531812"/>
            <a:ext cx="9144000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2400" y="1143000"/>
            <a:ext cx="417293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rebuchet MS"/>
                <a:cs typeface="Trebuchet MS"/>
              </a:rPr>
              <a:t>Corrections:</a:t>
            </a:r>
          </a:p>
          <a:p>
            <a:endParaRPr lang="en-US" u="sng" dirty="0" smtClean="0">
              <a:latin typeface="Trebuchet MS"/>
              <a:cs typeface="Trebuchet MS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Charge symmetric background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</a:t>
            </a:r>
            <a:r>
              <a:rPr lang="en-US" sz="1600" dirty="0" err="1" smtClean="0">
                <a:latin typeface="Trebuchet MS"/>
                <a:cs typeface="Trebuchet MS"/>
              </a:rPr>
              <a:t>Radiative</a:t>
            </a:r>
            <a:r>
              <a:rPr lang="en-US" sz="1600" dirty="0" smtClean="0">
                <a:latin typeface="Trebuchet MS"/>
                <a:cs typeface="Trebuchet MS"/>
              </a:rPr>
              <a:t> and detector smearing effects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Acceptance correction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Particle identification inefficiencies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Background subtraction (π</a:t>
            </a:r>
            <a:r>
              <a:rPr lang="en-US" sz="1600" baseline="30000" dirty="0" smtClean="0">
                <a:latin typeface="Trebuchet MS"/>
                <a:cs typeface="Trebuchet MS"/>
              </a:rPr>
              <a:t>0</a:t>
            </a:r>
            <a:r>
              <a:rPr lang="en-US" sz="1600" dirty="0" smtClean="0">
                <a:latin typeface="Trebuchet MS"/>
                <a:cs typeface="Trebuchet MS"/>
              </a:rPr>
              <a:t>, K</a:t>
            </a:r>
            <a:r>
              <a:rPr lang="en-US" sz="1600" baseline="-25000" dirty="0" smtClean="0">
                <a:latin typeface="Trebuchet MS"/>
                <a:cs typeface="Trebuchet MS"/>
              </a:rPr>
              <a:t>s</a:t>
            </a:r>
            <a:r>
              <a:rPr lang="en-US" sz="1600" baseline="30000" dirty="0" smtClean="0">
                <a:latin typeface="Trebuchet MS"/>
                <a:cs typeface="Trebuchet MS"/>
              </a:rPr>
              <a:t>0</a:t>
            </a:r>
            <a:r>
              <a:rPr lang="en-US" sz="1600" dirty="0" smtClean="0">
                <a:latin typeface="Trebuchet MS"/>
                <a:cs typeface="Trebuchet MS"/>
              </a:rPr>
              <a:t>)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Diffractive vector meson contributions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8663" y="1143000"/>
            <a:ext cx="250581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rebuchet MS"/>
                <a:cs typeface="Trebuchet MS"/>
              </a:rPr>
              <a:t>Systematics:</a:t>
            </a:r>
          </a:p>
          <a:p>
            <a:endParaRPr lang="en-US" u="sng" dirty="0" smtClean="0">
              <a:latin typeface="Trebuchet MS"/>
              <a:cs typeface="Trebuchet MS"/>
            </a:endParaRPr>
          </a:p>
          <a:p>
            <a:pPr>
              <a:spcAft>
                <a:spcPts val="120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Beam polarization</a:t>
            </a:r>
          </a:p>
          <a:p>
            <a:pPr>
              <a:spcAft>
                <a:spcPts val="120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Target polarization</a:t>
            </a:r>
          </a:p>
          <a:p>
            <a:pPr>
              <a:spcAft>
                <a:spcPts val="120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Dilution factor</a:t>
            </a:r>
          </a:p>
          <a:p>
            <a:pPr>
              <a:spcAft>
                <a:spcPts val="120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Depolarization and R</a:t>
            </a:r>
          </a:p>
          <a:p>
            <a:pPr>
              <a:spcAft>
                <a:spcPts val="120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Transverse spin effect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85800"/>
            <a:ext cx="5575302" cy="369332"/>
          </a:xfrm>
          <a:prstGeom prst="rect">
            <a:avLst/>
          </a:prstGeom>
          <a:solidFill>
            <a:srgbClr val="FFDB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  <a:cs typeface="Trebuchet MS"/>
              </a:rPr>
              <a:t>Measured quantities</a:t>
            </a:r>
            <a:r>
              <a:rPr lang="en-US" dirty="0" smtClean="0">
                <a:latin typeface="Trebuchet MS"/>
                <a:cs typeface="Trebuchet MS"/>
              </a:rPr>
              <a:t>: </a:t>
            </a:r>
            <a:r>
              <a:rPr lang="en-US" dirty="0" smtClean="0">
                <a:solidFill>
                  <a:srgbClr val="3366FF"/>
                </a:solidFill>
                <a:latin typeface="Trebuchet MS"/>
                <a:cs typeface="Trebuchet MS"/>
              </a:rPr>
              <a:t>Multiplicities</a:t>
            </a:r>
            <a:r>
              <a:rPr lang="en-US" dirty="0" smtClean="0">
                <a:latin typeface="Trebuchet MS"/>
                <a:cs typeface="Trebuchet MS"/>
              </a:rPr>
              <a:t> and </a:t>
            </a:r>
            <a:r>
              <a:rPr lang="en-US" dirty="0" smtClean="0">
                <a:solidFill>
                  <a:srgbClr val="3366FF"/>
                </a:solidFill>
                <a:latin typeface="Trebuchet MS"/>
                <a:cs typeface="Trebuchet MS"/>
              </a:rPr>
              <a:t>Asymmetries</a:t>
            </a:r>
            <a:endParaRPr lang="en-US" dirty="0">
              <a:solidFill>
                <a:srgbClr val="3366FF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202668"/>
            <a:ext cx="2710410" cy="369332"/>
          </a:xfrm>
          <a:prstGeom prst="rect">
            <a:avLst/>
          </a:prstGeom>
          <a:solidFill>
            <a:srgbClr val="FFDB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  <a:cs typeface="Trebuchet MS"/>
              </a:rPr>
              <a:t>Extracted quantities</a:t>
            </a:r>
            <a:r>
              <a:rPr lang="en-US" dirty="0" smtClean="0">
                <a:latin typeface="Trebuchet MS"/>
                <a:cs typeface="Trebuchet MS"/>
              </a:rPr>
              <a:t>: </a:t>
            </a:r>
            <a:r>
              <a:rPr lang="en-US" dirty="0" err="1" smtClean="0">
                <a:solidFill>
                  <a:srgbClr val="3366FF"/>
                </a:solidFill>
                <a:latin typeface="Trebuchet MS"/>
                <a:cs typeface="Trebuchet MS"/>
              </a:rPr>
              <a:t>Δq</a:t>
            </a:r>
            <a:endParaRPr lang="en-US" dirty="0">
              <a:solidFill>
                <a:srgbClr val="3366FF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03338"/>
            <a:ext cx="80970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rebuchet MS"/>
                <a:cs typeface="Trebuchet MS"/>
              </a:rPr>
              <a:t>Systematics:</a:t>
            </a:r>
          </a:p>
          <a:p>
            <a:endParaRPr lang="en-US" u="sng" dirty="0" smtClean="0">
              <a:latin typeface="Trebuchet MS"/>
              <a:cs typeface="Trebuchet MS"/>
            </a:endParaRPr>
          </a:p>
          <a:p>
            <a:pPr>
              <a:spcAft>
                <a:spcPts val="120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Trebuchet MS"/>
                <a:cs typeface="Trebuchet MS"/>
              </a:rPr>
              <a:t>  Purities: acceptance, uncertainties in unpolarized PDFs, NLO effects, use </a:t>
            </a:r>
            <a:r>
              <a:rPr lang="en-US" sz="1600" dirty="0" err="1" smtClean="0">
                <a:latin typeface="Trebuchet MS"/>
                <a:cs typeface="Trebuchet MS"/>
              </a:rPr>
              <a:t>FFs</a:t>
            </a:r>
            <a:r>
              <a:rPr lang="en-US" sz="1600" dirty="0" smtClean="0">
                <a:latin typeface="Trebuchet MS"/>
                <a:cs typeface="Trebuchet MS"/>
              </a:rPr>
              <a:t> from </a:t>
            </a:r>
          </a:p>
          <a:p>
            <a:pPr>
              <a:spcAft>
                <a:spcPts val="1200"/>
              </a:spcAft>
              <a:buClr>
                <a:srgbClr val="0000FF"/>
              </a:buClr>
            </a:pPr>
            <a:r>
              <a:rPr lang="en-US" sz="1600" dirty="0" smtClean="0">
                <a:latin typeface="Trebuchet MS"/>
                <a:cs typeface="Trebuchet MS"/>
              </a:rPr>
              <a:t>     fragmentation function parameterizations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692"/>
            <a:ext cx="7954963" cy="356508"/>
          </a:xfrm>
        </p:spPr>
        <p:txBody>
          <a:bodyPr/>
          <a:lstStyle/>
          <a:p>
            <a:r>
              <a:rPr lang="en-US" i="0" dirty="0" smtClean="0">
                <a:latin typeface="Trebuchet MS"/>
                <a:cs typeface="Trebuchet MS"/>
              </a:rPr>
              <a:t>Beam Time needed</a:t>
            </a:r>
            <a:endParaRPr lang="en-US" i="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531812"/>
            <a:ext cx="9144000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14702" y="980420"/>
            <a:ext cx="2657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Unpolarized Measurements</a:t>
            </a:r>
          </a:p>
          <a:p>
            <a:pPr algn="ctr"/>
            <a:r>
              <a:rPr lang="en-US" sz="1200" dirty="0" smtClean="0">
                <a:latin typeface="Trebuchet MS"/>
                <a:cs typeface="Trebuchet MS"/>
              </a:rPr>
              <a:t>can run in parallel with E12-07-104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314702" y="914400"/>
            <a:ext cx="2666812" cy="675620"/>
          </a:xfrm>
          <a:prstGeom prst="frame">
            <a:avLst/>
          </a:prstGeom>
          <a:solidFill>
            <a:srgbClr val="FF20FD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749" y="980420"/>
            <a:ext cx="356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rebuchet MS"/>
                <a:cs typeface="Trebuchet MS"/>
              </a:rPr>
              <a:t>P</a:t>
            </a:r>
            <a:r>
              <a:rPr lang="en-US" sz="1600" dirty="0" smtClean="0">
                <a:latin typeface="Trebuchet MS"/>
                <a:cs typeface="Trebuchet MS"/>
              </a:rPr>
              <a:t>olarized Measurements</a:t>
            </a:r>
          </a:p>
          <a:p>
            <a:pPr algn="ctr"/>
            <a:r>
              <a:rPr lang="en-US" sz="1200" dirty="0" smtClean="0">
                <a:latin typeface="Trebuchet MS"/>
                <a:cs typeface="Trebuchet MS"/>
              </a:rPr>
              <a:t>can run in parallel with E12-06-109 </a:t>
            </a:r>
            <a:r>
              <a:rPr lang="en-US" sz="1200" dirty="0" smtClean="0">
                <a:latin typeface="+mj-lt"/>
                <a:cs typeface="Trebuchet MS"/>
              </a:rPr>
              <a:t>&amp;</a:t>
            </a:r>
            <a:r>
              <a:rPr lang="en-US" sz="1200" dirty="0" smtClean="0">
                <a:latin typeface="Trebuchet MS"/>
                <a:cs typeface="Trebuchet MS"/>
              </a:rPr>
              <a:t> E12-07-107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4510749" y="914400"/>
            <a:ext cx="3718851" cy="675620"/>
          </a:xfrm>
          <a:prstGeom prst="frame">
            <a:avLst/>
          </a:prstGeom>
          <a:solidFill>
            <a:srgbClr val="FF2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175808"/>
            <a:ext cx="367280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11 GeV beam energy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LH</a:t>
            </a:r>
            <a:r>
              <a:rPr lang="en-US" sz="1600" baseline="-25000" dirty="0" smtClean="0">
                <a:latin typeface="Trebuchet MS"/>
                <a:cs typeface="Trebuchet MS"/>
              </a:rPr>
              <a:t>2</a:t>
            </a:r>
            <a:r>
              <a:rPr lang="en-US" sz="1600" dirty="0" smtClean="0">
                <a:latin typeface="Trebuchet MS"/>
                <a:cs typeface="Trebuchet MS"/>
              </a:rPr>
              <a:t> and LD</a:t>
            </a:r>
            <a:r>
              <a:rPr lang="en-US" sz="1600" baseline="-25000" dirty="0" smtClean="0">
                <a:latin typeface="Trebuchet MS"/>
                <a:cs typeface="Trebuchet MS"/>
              </a:rPr>
              <a:t>2</a:t>
            </a:r>
            <a:r>
              <a:rPr lang="en-US" sz="1600" dirty="0" smtClean="0">
                <a:latin typeface="Trebuchet MS"/>
                <a:cs typeface="Trebuchet MS"/>
              </a:rPr>
              <a:t> simultaneously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10</a:t>
            </a:r>
            <a:r>
              <a:rPr lang="en-US" sz="1600" baseline="30000" dirty="0" smtClean="0">
                <a:latin typeface="Trebuchet MS"/>
                <a:cs typeface="Trebuchet MS"/>
              </a:rPr>
              <a:t>35</a:t>
            </a:r>
            <a:r>
              <a:rPr lang="en-US" sz="1600" dirty="0" smtClean="0">
                <a:latin typeface="Trebuchet MS"/>
                <a:cs typeface="Trebuchet MS"/>
              </a:rPr>
              <a:t> cm</a:t>
            </a:r>
            <a:r>
              <a:rPr lang="en-US" sz="1600" baseline="30000" dirty="0" smtClean="0">
                <a:latin typeface="Trebuchet MS"/>
                <a:cs typeface="Trebuchet MS"/>
              </a:rPr>
              <a:t>-2</a:t>
            </a:r>
            <a:r>
              <a:rPr lang="en-US" sz="1600" dirty="0" smtClean="0">
                <a:latin typeface="Trebuchet MS"/>
                <a:cs typeface="Trebuchet MS"/>
              </a:rPr>
              <a:t> s</a:t>
            </a:r>
            <a:r>
              <a:rPr lang="en-US" sz="1600" baseline="30000" dirty="0" smtClean="0">
                <a:latin typeface="Trebuchet MS"/>
                <a:cs typeface="Trebuchet MS"/>
              </a:rPr>
              <a:t>-1</a:t>
            </a:r>
            <a:r>
              <a:rPr lang="en-US" sz="1600" dirty="0" smtClean="0">
                <a:latin typeface="Trebuchet MS"/>
                <a:cs typeface="Trebuchet MS"/>
              </a:rPr>
              <a:t> luminosity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RICH: 2 sectors coverage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80% RICH detection efficiency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50% of the time with reversed field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851" y="4992469"/>
            <a:ext cx="2704549" cy="646331"/>
          </a:xfrm>
          <a:prstGeom prst="rect">
            <a:avLst/>
          </a:prstGeom>
          <a:solidFill>
            <a:srgbClr val="FFDBFF"/>
          </a:solidFill>
          <a:ln w="28575" cmpd="sng">
            <a:solidFill>
              <a:srgbClr val="FF20F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54 days </a:t>
            </a:r>
          </a:p>
          <a:p>
            <a:pPr algn="ctr"/>
            <a:r>
              <a:rPr lang="en-US" dirty="0" smtClean="0">
                <a:latin typeface="Trebuchet MS"/>
                <a:cs typeface="Trebuchet MS"/>
              </a:rPr>
              <a:t>+ 2 days diagnostic tests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0968" y="1676400"/>
            <a:ext cx="36728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11 GeV polarized beam</a:t>
            </a:r>
          </a:p>
          <a:p>
            <a:pPr>
              <a:spcAft>
                <a:spcPts val="1200"/>
              </a:spcAft>
              <a:buClr>
                <a:srgbClr val="FF20FD"/>
              </a:buClr>
            </a:pPr>
            <a:r>
              <a:rPr lang="en-US" sz="1600" dirty="0" smtClean="0">
                <a:latin typeface="Trebuchet MS"/>
                <a:cs typeface="Trebuchet MS"/>
              </a:rPr>
              <a:t>     80% polarization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Polarized NH</a:t>
            </a:r>
            <a:r>
              <a:rPr lang="en-US" sz="1600" baseline="-25000" dirty="0" smtClean="0">
                <a:latin typeface="Trebuchet MS"/>
                <a:cs typeface="Trebuchet MS"/>
              </a:rPr>
              <a:t>3</a:t>
            </a:r>
            <a:r>
              <a:rPr lang="en-US" sz="1600" dirty="0" smtClean="0">
                <a:latin typeface="Trebuchet MS"/>
                <a:cs typeface="Trebuchet MS"/>
              </a:rPr>
              <a:t> target 85%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Polarized ND</a:t>
            </a:r>
            <a:r>
              <a:rPr lang="en-US" sz="1600" baseline="-25000" dirty="0" smtClean="0">
                <a:latin typeface="Trebuchet MS"/>
                <a:cs typeface="Trebuchet MS"/>
              </a:rPr>
              <a:t>3</a:t>
            </a:r>
            <a:r>
              <a:rPr lang="en-US" sz="1600" dirty="0" smtClean="0">
                <a:latin typeface="Trebuchet MS"/>
                <a:cs typeface="Trebuchet MS"/>
              </a:rPr>
              <a:t> target 35%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10</a:t>
            </a:r>
            <a:r>
              <a:rPr lang="en-US" sz="1600" baseline="30000" dirty="0" smtClean="0">
                <a:latin typeface="Trebuchet MS"/>
                <a:cs typeface="Trebuchet MS"/>
              </a:rPr>
              <a:t>35</a:t>
            </a:r>
            <a:r>
              <a:rPr lang="en-US" sz="1600" dirty="0" smtClean="0">
                <a:latin typeface="Trebuchet MS"/>
                <a:cs typeface="Trebuchet MS"/>
              </a:rPr>
              <a:t> cm</a:t>
            </a:r>
            <a:r>
              <a:rPr lang="en-US" sz="1600" baseline="30000" dirty="0" smtClean="0">
                <a:latin typeface="Trebuchet MS"/>
                <a:cs typeface="Trebuchet MS"/>
              </a:rPr>
              <a:t>-2</a:t>
            </a:r>
            <a:r>
              <a:rPr lang="en-US" sz="1600" dirty="0" smtClean="0">
                <a:latin typeface="Trebuchet MS"/>
                <a:cs typeface="Trebuchet MS"/>
              </a:rPr>
              <a:t> s</a:t>
            </a:r>
            <a:r>
              <a:rPr lang="en-US" sz="1600" baseline="30000" dirty="0" smtClean="0">
                <a:latin typeface="Trebuchet MS"/>
                <a:cs typeface="Trebuchet MS"/>
              </a:rPr>
              <a:t>-1</a:t>
            </a:r>
            <a:r>
              <a:rPr lang="en-US" sz="1600" dirty="0" smtClean="0">
                <a:latin typeface="Trebuchet MS"/>
                <a:cs typeface="Trebuchet MS"/>
              </a:rPr>
              <a:t> luminosity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RICH: 2 sectors coverage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80% RICH detection efficiency</a:t>
            </a:r>
          </a:p>
          <a:p>
            <a:pPr>
              <a:spcAft>
                <a:spcPts val="12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600" dirty="0" smtClean="0">
                <a:latin typeface="Trebuchet MS"/>
                <a:cs typeface="Trebuchet MS"/>
              </a:rPr>
              <a:t> 50% of the time with reversed field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992469"/>
            <a:ext cx="2151363" cy="646331"/>
          </a:xfrm>
          <a:prstGeom prst="rect">
            <a:avLst/>
          </a:prstGeom>
          <a:solidFill>
            <a:srgbClr val="FFDBFF"/>
          </a:solidFill>
          <a:ln w="28575" cmpd="sng">
            <a:solidFill>
              <a:srgbClr val="FF20F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30 days proton</a:t>
            </a:r>
          </a:p>
          <a:p>
            <a:pPr algn="ctr"/>
            <a:r>
              <a:rPr lang="en-US" dirty="0" smtClean="0">
                <a:latin typeface="Trebuchet MS"/>
                <a:cs typeface="Trebuchet MS"/>
              </a:rPr>
              <a:t>+ 50 days deuteron</a:t>
            </a:r>
            <a:endParaRPr lang="en-US" dirty="0">
              <a:latin typeface="Trebuchet MS"/>
              <a:cs typeface="Trebuchet MS"/>
            </a:endParaRPr>
          </a:p>
        </p:txBody>
      </p:sp>
      <p:cxnSp>
        <p:nvCxnSpPr>
          <p:cNvPr id="15" name="Straight Connector 14"/>
          <p:cNvCxnSpPr>
            <a:stCxn id="7" idx="3"/>
            <a:endCxn id="9" idx="1"/>
          </p:cNvCxnSpPr>
          <p:nvPr/>
        </p:nvCxnSpPr>
        <p:spPr bwMode="auto">
          <a:xfrm>
            <a:off x="2981514" y="1252210"/>
            <a:ext cx="1529235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>
            <a:stCxn id="11" idx="3"/>
            <a:endCxn id="13" idx="1"/>
          </p:cNvCxnSpPr>
          <p:nvPr/>
        </p:nvCxnSpPr>
        <p:spPr bwMode="auto">
          <a:xfrm>
            <a:off x="2819400" y="5315635"/>
            <a:ext cx="1981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20FD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1718082" y="3284716"/>
            <a:ext cx="406183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05418-357E-D347-8229-209484821FA3}" type="slidenum">
              <a:rPr lang="en-US"/>
              <a:pPr/>
              <a:t>25</a:t>
            </a:fld>
            <a:endParaRPr lang="en-US"/>
          </a:p>
        </p:txBody>
      </p:sp>
      <p:pic>
        <p:nvPicPr>
          <p:cNvPr id="547842" name="Picture 2" descr="aul4vs12g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4572000" cy="3906838"/>
          </a:xfrm>
          <a:prstGeom prst="rect">
            <a:avLst/>
          </a:prstGeom>
          <a:noFill/>
        </p:spPr>
      </p:pic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914400" y="5257800"/>
            <a:ext cx="2665413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E32303"/>
                </a:solidFill>
                <a:latin typeface="Garamond" pitchFamily="-106" charset="0"/>
              </a:rPr>
              <a:t>Nonperturbative TMD</a:t>
            </a: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4038600" y="5257800"/>
            <a:ext cx="2278063" cy="4222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latin typeface="Garamond" pitchFamily="-106" charset="0"/>
              </a:rPr>
              <a:t>Perturbative region</a:t>
            </a:r>
          </a:p>
        </p:txBody>
      </p:sp>
      <p:sp>
        <p:nvSpPr>
          <p:cNvPr id="547845" name="Oval 5"/>
          <p:cNvSpPr>
            <a:spLocks noChangeArrowheads="1"/>
          </p:cNvSpPr>
          <p:nvPr/>
        </p:nvSpPr>
        <p:spPr bwMode="auto">
          <a:xfrm>
            <a:off x="3124200" y="3200400"/>
            <a:ext cx="1524000" cy="609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4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" y="127000"/>
            <a:ext cx="4191000" cy="609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-dependence of beam SSA</a:t>
            </a: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1676400" y="914400"/>
            <a:ext cx="3352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Symbol" pitchFamily="-106" charset="2"/>
              </a:rPr>
              <a:t>s</a:t>
            </a:r>
            <a:r>
              <a:rPr lang="en-US" sz="1600" b="1" baseline="30000"/>
              <a:t>sin</a:t>
            </a:r>
            <a:r>
              <a:rPr lang="en-US" sz="1600" b="1" baseline="30000">
                <a:latin typeface="Symbol" pitchFamily="-106" charset="2"/>
              </a:rPr>
              <a:t>f</a:t>
            </a:r>
            <a:r>
              <a:rPr lang="en-US" sz="1600" b="1" baseline="-25000"/>
              <a:t>LU(UL)</a:t>
            </a:r>
            <a:r>
              <a:rPr lang="en-US" sz="1600" b="1"/>
              <a:t> ~F</a:t>
            </a:r>
            <a:r>
              <a:rPr lang="en-US" sz="1600" b="1" baseline="-25000"/>
              <a:t>LU(UL)</a:t>
            </a:r>
            <a:r>
              <a:rPr lang="en-US" sz="1600" b="1"/>
              <a:t>~ 1/Q (Twist-3)</a:t>
            </a:r>
          </a:p>
        </p:txBody>
      </p: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3581400" y="2514600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1/P</a:t>
            </a:r>
            <a:r>
              <a:rPr lang="en-US" sz="1400" b="1" baseline="-25000"/>
              <a:t>T</a:t>
            </a:r>
            <a:endParaRPr lang="en-US" sz="1400" b="1"/>
          </a:p>
        </p:txBody>
      </p:sp>
      <p:sp>
        <p:nvSpPr>
          <p:cNvPr id="547849" name="Line 9"/>
          <p:cNvSpPr>
            <a:spLocks noChangeShapeType="1"/>
          </p:cNvSpPr>
          <p:nvPr/>
        </p:nvSpPr>
        <p:spPr bwMode="auto">
          <a:xfrm>
            <a:off x="42672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1" name="Rectangle 11"/>
          <p:cNvSpPr>
            <a:spLocks noChangeArrowheads="1"/>
          </p:cNvSpPr>
          <p:nvPr/>
        </p:nvSpPr>
        <p:spPr bwMode="auto">
          <a:xfrm>
            <a:off x="4953000" y="1752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2" name="Line 12"/>
          <p:cNvSpPr>
            <a:spLocks noChangeShapeType="1"/>
          </p:cNvSpPr>
          <p:nvPr/>
        </p:nvSpPr>
        <p:spPr bwMode="auto">
          <a:xfrm>
            <a:off x="3657600" y="2819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3" name="Line 13"/>
          <p:cNvSpPr>
            <a:spLocks noChangeShapeType="1"/>
          </p:cNvSpPr>
          <p:nvPr/>
        </p:nvSpPr>
        <p:spPr bwMode="auto">
          <a:xfrm flipV="1">
            <a:off x="4267200" y="3810000"/>
            <a:ext cx="0" cy="1447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4" name="Line 14"/>
          <p:cNvSpPr>
            <a:spLocks noChangeShapeType="1"/>
          </p:cNvSpPr>
          <p:nvPr/>
        </p:nvSpPr>
        <p:spPr bwMode="auto">
          <a:xfrm flipV="1">
            <a:off x="1981200" y="3429000"/>
            <a:ext cx="76200" cy="1828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5" name="Rectangle 15"/>
          <p:cNvSpPr>
            <a:spLocks noChangeArrowheads="1"/>
          </p:cNvSpPr>
          <p:nvPr/>
        </p:nvSpPr>
        <p:spPr bwMode="auto">
          <a:xfrm>
            <a:off x="5715000" y="8509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7856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49950" y="671512"/>
            <a:ext cx="25082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785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3716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7858" name="Text Box 18"/>
          <p:cNvSpPr txBox="1">
            <a:spLocks noChangeArrowheads="1"/>
          </p:cNvSpPr>
          <p:nvPr/>
        </p:nvSpPr>
        <p:spPr bwMode="auto">
          <a:xfrm>
            <a:off x="7315200" y="2743200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1/Q</a:t>
            </a:r>
          </a:p>
        </p:txBody>
      </p:sp>
      <p:sp>
        <p:nvSpPr>
          <p:cNvPr id="547859" name="Line 19"/>
          <p:cNvSpPr>
            <a:spLocks noChangeShapeType="1"/>
          </p:cNvSpPr>
          <p:nvPr/>
        </p:nvSpPr>
        <p:spPr bwMode="auto">
          <a:xfrm>
            <a:off x="7696200" y="3124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547850" name="Text Box 10"/>
          <p:cNvSpPr txBox="1">
            <a:spLocks noChangeArrowheads="1"/>
          </p:cNvSpPr>
          <p:nvPr/>
        </p:nvSpPr>
        <p:spPr bwMode="auto">
          <a:xfrm>
            <a:off x="228600" y="5867400"/>
            <a:ext cx="8229600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Check of the higher twist nature of observed SSA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Critical SSA </a:t>
            </a:r>
            <a:r>
              <a:rPr lang="en-US" sz="2000" dirty="0"/>
              <a:t>test transition from non-perturbative to perturbative region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E4669-C246-CE40-80C7-E7E1E8BD6432}" type="slidenum">
              <a:rPr lang="en-US"/>
              <a:pPr/>
              <a:t>26</a:t>
            </a:fld>
            <a:endParaRPr lang="en-US"/>
          </a:p>
        </p:txBody>
      </p:sp>
      <p:sp>
        <p:nvSpPr>
          <p:cNvPr id="518146" name="Slide Number Placeholder 4"/>
          <p:cNvSpPr txBox="1">
            <a:spLocks noGrp="1"/>
          </p:cNvSpPr>
          <p:nvPr/>
        </p:nvSpPr>
        <p:spPr bwMode="auto">
          <a:xfrm>
            <a:off x="8458200" y="64643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18C6C0E-8CCC-E64A-81E9-FBF607F11066}" type="slidenum">
              <a:rPr lang="en-US" sz="1400"/>
              <a:pPr algn="r"/>
              <a:t>26</a:t>
            </a:fld>
            <a:endParaRPr lang="en-US" sz="1400"/>
          </a:p>
        </p:txBody>
      </p:sp>
      <p:pic>
        <p:nvPicPr>
          <p:cNvPr id="518147" name="Picture 19"/>
          <p:cNvPicPr>
            <a:picLocks noChangeAspect="1" noChangeArrowheads="1"/>
          </p:cNvPicPr>
          <p:nvPr/>
        </p:nvPicPr>
        <p:blipFill>
          <a:blip r:embed="rId5"/>
          <a:srcRect t="4917"/>
          <a:stretch>
            <a:fillRect/>
          </a:stretch>
        </p:blipFill>
        <p:spPr bwMode="auto">
          <a:xfrm>
            <a:off x="276224" y="614138"/>
            <a:ext cx="5751075" cy="35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70207"/>
            <a:ext cx="4737100" cy="4885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cos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Symbol" pitchFamily="-106" charset="2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moment in A</a:t>
            </a:r>
            <a:r>
              <a:rPr lang="en-US" sz="2400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LL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-P</a:t>
            </a:r>
            <a:r>
              <a:rPr lang="en-US" sz="2400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-dependence</a:t>
            </a:r>
          </a:p>
        </p:txBody>
      </p:sp>
      <p:pic>
        <p:nvPicPr>
          <p:cNvPr id="5181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545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51" name="Oval 7"/>
          <p:cNvSpPr>
            <a:spLocks noChangeArrowheads="1"/>
          </p:cNvSpPr>
          <p:nvPr/>
        </p:nvSpPr>
        <p:spPr bwMode="auto">
          <a:xfrm>
            <a:off x="2362200" y="4584700"/>
            <a:ext cx="381000" cy="381000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152" name="Oval 8"/>
          <p:cNvSpPr>
            <a:spLocks noChangeArrowheads="1"/>
          </p:cNvSpPr>
          <p:nvPr/>
        </p:nvSpPr>
        <p:spPr bwMode="auto">
          <a:xfrm>
            <a:off x="3733800" y="5399088"/>
            <a:ext cx="381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815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00" y="5067300"/>
            <a:ext cx="60198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54" name="Oval 11"/>
          <p:cNvSpPr>
            <a:spLocks noChangeArrowheads="1"/>
          </p:cNvSpPr>
          <p:nvPr/>
        </p:nvSpPr>
        <p:spPr bwMode="auto">
          <a:xfrm>
            <a:off x="2217738" y="5054600"/>
            <a:ext cx="381000" cy="3746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8155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4138" y="2082799"/>
            <a:ext cx="1270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56" name="Text Box 13"/>
          <p:cNvSpPr txBox="1">
            <a:spLocks noChangeArrowheads="1"/>
          </p:cNvSpPr>
          <p:nvPr/>
        </p:nvSpPr>
        <p:spPr bwMode="auto">
          <a:xfrm>
            <a:off x="7461903" y="3027362"/>
            <a:ext cx="1442385" cy="8822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latin typeface="Times New Roman" pitchFamily="-106" charset="0"/>
              </a:rPr>
              <a:t>hep-ph/0608048</a:t>
            </a:r>
            <a:endParaRPr lang="it-IT" sz="1400" dirty="0">
              <a:solidFill>
                <a:srgbClr val="FF0000"/>
              </a:solidFill>
            </a:endParaRPr>
          </a:p>
          <a:p>
            <a:r>
              <a:rPr lang="it-IT" sz="1400" dirty="0">
                <a:latin typeface="Symbol" pitchFamily="-106" charset="2"/>
                <a:ea typeface="Arial" pitchFamily="-106" charset="0"/>
                <a:cs typeface="Arial" pitchFamily="-106" charset="0"/>
              </a:rPr>
              <a:t>m</a:t>
            </a:r>
            <a:r>
              <a:rPr lang="it-IT" sz="1400" baseline="-25000" dirty="0">
                <a:ea typeface="Arial" pitchFamily="-106" charset="0"/>
                <a:cs typeface="Arial" pitchFamily="-106" charset="0"/>
              </a:rPr>
              <a:t>0</a:t>
            </a:r>
            <a:r>
              <a:rPr lang="it-IT" sz="1400" baseline="30000" dirty="0">
                <a:ea typeface="Arial" pitchFamily="-106" charset="0"/>
                <a:cs typeface="Arial" pitchFamily="-106" charset="0"/>
              </a:rPr>
              <a:t>2</a:t>
            </a:r>
            <a:r>
              <a:rPr lang="it-IT" sz="1400" dirty="0">
                <a:ea typeface="Arial" pitchFamily="-106" charset="0"/>
                <a:cs typeface="Arial" pitchFamily="-106" charset="0"/>
              </a:rPr>
              <a:t>=0.25GeV</a:t>
            </a:r>
            <a:r>
              <a:rPr lang="it-IT" sz="1400" baseline="30000" dirty="0">
                <a:ea typeface="Arial" pitchFamily="-106" charset="0"/>
                <a:cs typeface="Arial" pitchFamily="-106" charset="0"/>
              </a:rPr>
              <a:t>2</a:t>
            </a:r>
            <a:endParaRPr lang="it-IT" sz="1400" dirty="0">
              <a:ea typeface="Arial" pitchFamily="-106" charset="0"/>
              <a:cs typeface="Arial" pitchFamily="-106" charset="0"/>
            </a:endParaRPr>
          </a:p>
          <a:p>
            <a:r>
              <a:rPr lang="it-IT" sz="1400" dirty="0">
                <a:latin typeface="Symbol" pitchFamily="-106" charset="2"/>
                <a:ea typeface="Arial" pitchFamily="-106" charset="0"/>
                <a:cs typeface="Arial" pitchFamily="-106" charset="0"/>
              </a:rPr>
              <a:t>m</a:t>
            </a:r>
            <a:r>
              <a:rPr lang="it-IT" sz="1400" baseline="-25000" dirty="0">
                <a:ea typeface="Arial" pitchFamily="-106" charset="0"/>
                <a:cs typeface="Arial" pitchFamily="-106" charset="0"/>
              </a:rPr>
              <a:t>D</a:t>
            </a:r>
            <a:r>
              <a:rPr lang="it-IT" sz="1400" baseline="30000" dirty="0">
                <a:ea typeface="Arial" pitchFamily="-106" charset="0"/>
                <a:cs typeface="Arial" pitchFamily="-106" charset="0"/>
              </a:rPr>
              <a:t>2</a:t>
            </a:r>
            <a:r>
              <a:rPr lang="it-IT" sz="1400" dirty="0">
                <a:ea typeface="Arial" pitchFamily="-106" charset="0"/>
                <a:cs typeface="Arial" pitchFamily="-106" charset="0"/>
              </a:rPr>
              <a:t>=0.2GeV</a:t>
            </a:r>
            <a:r>
              <a:rPr lang="it-IT" sz="1400" baseline="30000" dirty="0">
                <a:ea typeface="Arial" pitchFamily="-106" charset="0"/>
                <a:cs typeface="Arial" pitchFamily="-106" charset="0"/>
              </a:rPr>
              <a:t>2</a:t>
            </a:r>
          </a:p>
          <a:p>
            <a:endParaRPr lang="it-IT" sz="1400" baseline="30000" dirty="0">
              <a:ea typeface="Arial" pitchFamily="-106" charset="0"/>
              <a:cs typeface="Arial" pitchFamily="-106" charset="0"/>
            </a:endParaRPr>
          </a:p>
        </p:txBody>
      </p:sp>
      <p:sp>
        <p:nvSpPr>
          <p:cNvPr id="518157" name="Text Box 16"/>
          <p:cNvSpPr txBox="1">
            <a:spLocks noChangeArrowheads="1"/>
          </p:cNvSpPr>
          <p:nvPr/>
        </p:nvSpPr>
        <p:spPr bwMode="auto">
          <a:xfrm>
            <a:off x="4114800" y="3352800"/>
            <a:ext cx="1690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CLAS PRELIMINARY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15113" y="4219575"/>
            <a:ext cx="2289175" cy="1160463"/>
            <a:chOff x="4047" y="2738"/>
            <a:chExt cx="1442" cy="731"/>
          </a:xfrm>
        </p:grpSpPr>
        <p:pic>
          <p:nvPicPr>
            <p:cNvPr id="518159" name="Picture 1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62" y="3168"/>
              <a:ext cx="141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8160" name="Picture 1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47" y="2738"/>
              <a:ext cx="144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8150" name="Rectangle 5"/>
          <p:cNvSpPr>
            <a:spLocks noChangeArrowheads="1"/>
          </p:cNvSpPr>
          <p:nvPr/>
        </p:nvSpPr>
        <p:spPr bwMode="auto">
          <a:xfrm>
            <a:off x="152400" y="5740400"/>
            <a:ext cx="80137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aseline="-25000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-dependence of </a:t>
            </a:r>
            <a:r>
              <a:rPr lang="en-US" dirty="0" err="1">
                <a:solidFill>
                  <a:srgbClr val="000000"/>
                </a:solidFill>
              </a:rPr>
              <a:t>cos</a:t>
            </a:r>
            <a:r>
              <a:rPr lang="en-US" dirty="0" err="1">
                <a:solidFill>
                  <a:srgbClr val="000000"/>
                </a:solidFill>
                <a:latin typeface="Symbol" pitchFamily="-106" charset="2"/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moment of double spin asymmetry is most sensitive  to 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-25000" dirty="0" err="1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-distributions of quarks with spin orientations along and opposite to the proton </a:t>
            </a:r>
            <a:r>
              <a:rPr lang="en-US" dirty="0" smtClean="0">
                <a:solidFill>
                  <a:srgbClr val="000000"/>
                </a:solidFill>
              </a:rPr>
              <a:t>spin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69000" y="1077003"/>
            <a:ext cx="18128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Projected results</a:t>
            </a:r>
          </a:p>
          <a:p>
            <a:r>
              <a:rPr lang="en-US" dirty="0" smtClean="0"/>
              <a:t>For Exp. E05-113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1905000" y="5605046"/>
            <a:ext cx="4343400" cy="414754"/>
          </a:xfrm>
          <a:prstGeom prst="rect">
            <a:avLst/>
          </a:prstGeom>
          <a:solidFill>
            <a:srgbClr val="FFDBFF"/>
          </a:solidFill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724400" y="3883223"/>
            <a:ext cx="1524000" cy="917377"/>
          </a:xfrm>
          <a:prstGeom prst="rect">
            <a:avLst/>
          </a:prstGeom>
          <a:solidFill>
            <a:srgbClr val="FF847E"/>
          </a:solidFill>
          <a:ln w="28575" cap="flat" cmpd="sng" algn="ctr">
            <a:solidFill>
              <a:srgbClr val="13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209800" y="3896380"/>
            <a:ext cx="1500068" cy="599420"/>
          </a:xfrm>
          <a:prstGeom prst="rect">
            <a:avLst/>
          </a:prstGeom>
          <a:solidFill>
            <a:srgbClr val="FF847E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6" name="Bevel 25"/>
          <p:cNvSpPr/>
          <p:nvPr/>
        </p:nvSpPr>
        <p:spPr bwMode="auto">
          <a:xfrm>
            <a:off x="5181600" y="1371600"/>
            <a:ext cx="1066800" cy="460177"/>
          </a:xfrm>
          <a:prstGeom prst="beve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4" name="Bevel 23"/>
          <p:cNvSpPr/>
          <p:nvPr/>
        </p:nvSpPr>
        <p:spPr bwMode="auto">
          <a:xfrm>
            <a:off x="2133600" y="1371600"/>
            <a:ext cx="1066800" cy="460177"/>
          </a:xfrm>
          <a:prstGeom prst="beve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3" name="Bevel 22"/>
          <p:cNvSpPr/>
          <p:nvPr/>
        </p:nvSpPr>
        <p:spPr bwMode="auto">
          <a:xfrm>
            <a:off x="7239000" y="1371600"/>
            <a:ext cx="914400" cy="457200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0" name="Bevel 19"/>
          <p:cNvSpPr/>
          <p:nvPr/>
        </p:nvSpPr>
        <p:spPr bwMode="auto">
          <a:xfrm>
            <a:off x="0" y="1371601"/>
            <a:ext cx="914400" cy="457200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306" y="50800"/>
            <a:ext cx="3187700" cy="490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i="0" dirty="0" smtClean="0">
                <a:latin typeface="Apple Casual"/>
                <a:cs typeface="Apple Casual"/>
              </a:rPr>
              <a:t>Flavor decomposition</a:t>
            </a:r>
            <a:endParaRPr lang="en-US" sz="2400" i="0" dirty="0">
              <a:latin typeface="Apple Casual"/>
              <a:cs typeface="Apple Casu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902" y="762000"/>
            <a:ext cx="2657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Unpolarized </a:t>
            </a:r>
            <a:r>
              <a:rPr lang="en-US" sz="1600" dirty="0" smtClean="0">
                <a:latin typeface="Trebuchet MS"/>
                <a:cs typeface="Trebuchet MS"/>
              </a:rPr>
              <a:t>Measurements</a:t>
            </a: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6164" y="762000"/>
            <a:ext cx="2402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rebuchet MS"/>
                <a:cs typeface="Trebuchet MS"/>
              </a:rPr>
              <a:t>P</a:t>
            </a:r>
            <a:r>
              <a:rPr lang="en-US" sz="1600" dirty="0" smtClean="0">
                <a:latin typeface="Trebuchet MS"/>
                <a:cs typeface="Trebuchet MS"/>
              </a:rPr>
              <a:t>olarized </a:t>
            </a:r>
            <a:r>
              <a:rPr lang="en-US" sz="1600" dirty="0" smtClean="0">
                <a:latin typeface="Trebuchet MS"/>
                <a:cs typeface="Trebuchet MS"/>
              </a:rPr>
              <a:t>Measurements</a:t>
            </a: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447800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Proton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444823"/>
            <a:ext cx="92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31313"/>
                </a:solidFill>
                <a:latin typeface="Trebuchet MS"/>
                <a:cs typeface="Trebuchet MS"/>
              </a:rPr>
              <a:t>Deuteron</a:t>
            </a:r>
            <a:endParaRPr lang="en-US" sz="1400" dirty="0">
              <a:solidFill>
                <a:srgbClr val="131313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5491" y="1447800"/>
            <a:ext cx="92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31313"/>
                </a:solidFill>
                <a:latin typeface="Trebuchet MS"/>
                <a:cs typeface="Trebuchet MS"/>
              </a:rPr>
              <a:t>Deuteron</a:t>
            </a:r>
            <a:endParaRPr lang="en-US" sz="1400" dirty="0">
              <a:solidFill>
                <a:srgbClr val="131313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9091" y="144482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31313"/>
                </a:solidFill>
                <a:latin typeface="Trebuchet MS"/>
                <a:cs typeface="Trebuchet MS"/>
              </a:rPr>
              <a:t>Proton</a:t>
            </a:r>
            <a:endParaRPr lang="en-US" sz="1400" dirty="0">
              <a:solidFill>
                <a:srgbClr val="131313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3718" y="2598003"/>
            <a:ext cx="193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Measure Multiplicities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π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 + </a:t>
            </a:r>
            <a:r>
              <a:rPr lang="en-US" sz="1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π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, K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 + K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lang="en-US" sz="14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K</a:t>
            </a:r>
            <a:r>
              <a:rPr lang="en-US" sz="1400" b="1" baseline="-25000" dirty="0" smtClean="0">
                <a:solidFill>
                  <a:srgbClr val="FF20FD"/>
                </a:solidFill>
                <a:latin typeface="Trebuchet MS"/>
                <a:cs typeface="Trebuchet MS"/>
              </a:rPr>
              <a:t>s</a:t>
            </a:r>
            <a:r>
              <a:rPr lang="en-US" sz="14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600980"/>
            <a:ext cx="209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Measure Asymmetries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π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 + </a:t>
            </a:r>
            <a:r>
              <a:rPr lang="en-US" sz="1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π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, K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 + K</a:t>
            </a:r>
            <a:r>
              <a:rPr lang="en-US" sz="14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lang="en-US" sz="14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K</a:t>
            </a:r>
            <a:r>
              <a:rPr lang="en-US" sz="1400" b="1" baseline="-25000" dirty="0" smtClean="0">
                <a:solidFill>
                  <a:srgbClr val="FF20FD"/>
                </a:solidFill>
                <a:latin typeface="Trebuchet MS"/>
                <a:cs typeface="Trebuchet MS"/>
              </a:rPr>
              <a:t>s</a:t>
            </a:r>
            <a:r>
              <a:rPr lang="en-US" sz="14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590800"/>
            <a:ext cx="1966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Measure Multiplicities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(</a:t>
            </a:r>
            <a:r>
              <a:rPr lang="en-US" sz="1400" dirty="0" err="1" smtClean="0">
                <a:solidFill>
                  <a:srgbClr val="3366FF"/>
                </a:solidFill>
                <a:latin typeface="Trebuchet MS"/>
                <a:cs typeface="Trebuchet MS"/>
              </a:rPr>
              <a:t>π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+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3366FF"/>
                </a:solidFill>
                <a:latin typeface="Trebuchet MS"/>
                <a:cs typeface="Trebuchet MS"/>
              </a:rPr>
              <a:t>π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</a:t>
            </a:r>
            <a:r>
              <a:rPr lang="en-US" sz="14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π</a:t>
            </a:r>
            <a:r>
              <a:rPr lang="en-US" sz="14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K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+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K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</a:t>
            </a:r>
            <a:r>
              <a:rPr lang="en-US" sz="14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K</a:t>
            </a:r>
            <a:r>
              <a:rPr lang="en-US" sz="1400" b="1" baseline="-25000" dirty="0" smtClean="0">
                <a:solidFill>
                  <a:srgbClr val="FF20FD"/>
                </a:solidFill>
                <a:latin typeface="Trebuchet MS"/>
                <a:cs typeface="Trebuchet MS"/>
              </a:rPr>
              <a:t>s</a:t>
            </a:r>
            <a:r>
              <a:rPr lang="en-US" sz="14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)</a:t>
            </a:r>
            <a:endParaRPr lang="en-US" sz="1400" dirty="0">
              <a:solidFill>
                <a:srgbClr val="3366FF"/>
              </a:solidFill>
              <a:latin typeface="Trebuchet MS"/>
              <a:cs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590800"/>
            <a:ext cx="22219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Measure Asymmetries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(</a:t>
            </a:r>
            <a:r>
              <a:rPr lang="en-US" sz="1400" dirty="0" err="1" smtClean="0">
                <a:solidFill>
                  <a:srgbClr val="3366FF"/>
                </a:solidFill>
                <a:latin typeface="Trebuchet MS"/>
                <a:cs typeface="Trebuchet MS"/>
              </a:rPr>
              <a:t>e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3366FF"/>
                </a:solidFill>
                <a:latin typeface="Trebuchet MS"/>
                <a:cs typeface="Trebuchet MS"/>
              </a:rPr>
              <a:t>π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+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3366FF"/>
                </a:solidFill>
                <a:latin typeface="Trebuchet MS"/>
                <a:cs typeface="Trebuchet MS"/>
              </a:rPr>
              <a:t>π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</a:t>
            </a:r>
            <a:r>
              <a:rPr lang="en-US" sz="14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π</a:t>
            </a:r>
            <a:r>
              <a:rPr lang="en-US" sz="14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K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+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K</a:t>
            </a:r>
            <a:r>
              <a:rPr lang="en-US" sz="1400" baseline="30000" dirty="0" smtClean="0">
                <a:solidFill>
                  <a:srgbClr val="3366FF"/>
                </a:solidFill>
                <a:latin typeface="Trebuchet MS"/>
                <a:cs typeface="Trebuchet MS"/>
              </a:rPr>
              <a:t>-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, </a:t>
            </a:r>
            <a:r>
              <a:rPr lang="en-US" sz="14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K</a:t>
            </a:r>
            <a:r>
              <a:rPr lang="en-US" sz="1400" b="1" baseline="-25000" dirty="0" smtClean="0">
                <a:solidFill>
                  <a:srgbClr val="FF20FD"/>
                </a:solidFill>
                <a:latin typeface="Trebuchet MS"/>
                <a:cs typeface="Trebuchet MS"/>
              </a:rPr>
              <a:t>s</a:t>
            </a:r>
            <a:r>
              <a:rPr lang="en-US" sz="14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400" dirty="0" smtClean="0">
                <a:solidFill>
                  <a:srgbClr val="3366FF"/>
                </a:solidFill>
                <a:latin typeface="Trebuchet MS"/>
                <a:cs typeface="Trebuchet MS"/>
              </a:rPr>
              <a:t>)</a:t>
            </a:r>
            <a:endParaRPr lang="en-US" sz="1400" dirty="0">
              <a:solidFill>
                <a:srgbClr val="3366FF"/>
              </a:solidFill>
              <a:latin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3896380"/>
            <a:ext cx="1500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31313"/>
                </a:solidFill>
                <a:latin typeface="Trebuchet MS"/>
                <a:cs typeface="Trebuchet MS"/>
              </a:rPr>
              <a:t>Extract shape of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489200" y="4204157"/>
          <a:ext cx="863600" cy="190500"/>
        </p:xfrm>
        <a:graphic>
          <a:graphicData uri="http://schemas.openxmlformats.org/presentationml/2006/ole">
            <p:oleObj spid="_x0000_s78850" name="Equation" r:id="rId4" imgW="863600" imgH="1905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48332" y="3883223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31313"/>
                </a:solidFill>
                <a:latin typeface="Trebuchet MS"/>
                <a:cs typeface="Trebuchet MS"/>
              </a:rPr>
              <a:t>Extract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813300" y="4191000"/>
          <a:ext cx="1358900" cy="457200"/>
        </p:xfrm>
        <a:graphic>
          <a:graphicData uri="http://schemas.openxmlformats.org/presentationml/2006/ole">
            <p:oleObj spid="_x0000_s78851" name="Equation" r:id="rId5" imgW="1358900" imgH="457200" progId="Equation.3">
              <p:embed/>
            </p:oleObj>
          </a:graphicData>
        </a:graphic>
      </p:graphicFrame>
      <p:sp>
        <p:nvSpPr>
          <p:cNvPr id="21" name="Frame 20"/>
          <p:cNvSpPr/>
          <p:nvPr/>
        </p:nvSpPr>
        <p:spPr bwMode="auto">
          <a:xfrm>
            <a:off x="771902" y="619780"/>
            <a:ext cx="2666812" cy="675620"/>
          </a:xfrm>
          <a:prstGeom prst="frame">
            <a:avLst/>
          </a:prstGeom>
          <a:solidFill>
            <a:srgbClr val="FF20FD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2" name="Frame 21"/>
          <p:cNvSpPr/>
          <p:nvPr/>
        </p:nvSpPr>
        <p:spPr bwMode="auto">
          <a:xfrm>
            <a:off x="4967949" y="619780"/>
            <a:ext cx="3718851" cy="675620"/>
          </a:xfrm>
          <a:prstGeom prst="frame">
            <a:avLst/>
          </a:prstGeom>
          <a:solidFill>
            <a:srgbClr val="FF2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cxnSp>
        <p:nvCxnSpPr>
          <p:cNvPr id="28" name="Straight Connector 27"/>
          <p:cNvCxnSpPr>
            <a:stCxn id="24" idx="4"/>
            <a:endCxn id="20" idx="0"/>
          </p:cNvCxnSpPr>
          <p:nvPr/>
        </p:nvCxnSpPr>
        <p:spPr bwMode="auto">
          <a:xfrm rot="10800000">
            <a:off x="914400" y="1600201"/>
            <a:ext cx="1219200" cy="14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6" idx="0"/>
            <a:endCxn id="23" idx="4"/>
          </p:cNvCxnSpPr>
          <p:nvPr/>
        </p:nvCxnSpPr>
        <p:spPr bwMode="auto">
          <a:xfrm flipV="1">
            <a:off x="6248400" y="1600200"/>
            <a:ext cx="990600" cy="14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0" y="2590800"/>
            <a:ext cx="1966294" cy="533400"/>
          </a:xfrm>
          <a:prstGeom prst="rect">
            <a:avLst/>
          </a:prstGeom>
          <a:noFill/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553200" y="2600980"/>
            <a:ext cx="2133600" cy="523220"/>
          </a:xfrm>
          <a:prstGeom prst="rect">
            <a:avLst/>
          </a:prstGeom>
          <a:noFill/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33600" y="2590800"/>
            <a:ext cx="19050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367332" y="2590800"/>
            <a:ext cx="2071842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cxnSp>
        <p:nvCxnSpPr>
          <p:cNvPr id="36" name="Straight Arrow Connector 35"/>
          <p:cNvCxnSpPr>
            <a:stCxn id="24" idx="2"/>
          </p:cNvCxnSpPr>
          <p:nvPr/>
        </p:nvCxnSpPr>
        <p:spPr bwMode="auto">
          <a:xfrm rot="5400000">
            <a:off x="2287489" y="2211288"/>
            <a:ext cx="759023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724645" y="2096245"/>
            <a:ext cx="98911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2" name="Straight Arrow Connector 41"/>
          <p:cNvCxnSpPr>
            <a:stCxn id="26" idx="2"/>
          </p:cNvCxnSpPr>
          <p:nvPr/>
        </p:nvCxnSpPr>
        <p:spPr bwMode="auto">
          <a:xfrm rot="5400000">
            <a:off x="5335489" y="2211288"/>
            <a:ext cx="759023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2288283" y="3502918"/>
            <a:ext cx="759023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3199606" y="3427412"/>
            <a:ext cx="251539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13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 flipH="1" flipV="1">
            <a:off x="3043307" y="3270319"/>
            <a:ext cx="313392" cy="7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 flipH="1" flipV="1">
            <a:off x="5557907" y="3280499"/>
            <a:ext cx="313392" cy="7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5400000">
            <a:off x="5295792" y="3656111"/>
            <a:ext cx="454223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905000" y="5605046"/>
            <a:ext cx="849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rebuchet MS"/>
                <a:cs typeface="Trebuchet MS"/>
              </a:rPr>
              <a:t>Extract </a:t>
            </a:r>
            <a:endParaRPr lang="en-US" sz="1600" dirty="0">
              <a:latin typeface="Trebuchet MS"/>
              <a:cs typeface="Trebuchet MS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2743200" y="5638800"/>
          <a:ext cx="3449320" cy="266700"/>
        </p:xfrm>
        <a:graphic>
          <a:graphicData uri="http://schemas.openxmlformats.org/presentationml/2006/ole">
            <p:oleObj spid="_x0000_s78852" name="Equation" r:id="rId6" imgW="2463800" imgH="190500" progId="Equation.3">
              <p:embed/>
            </p:oleObj>
          </a:graphicData>
        </a:graphic>
      </p:graphicFrame>
      <p:cxnSp>
        <p:nvCxnSpPr>
          <p:cNvPr id="64" name="Straight Connector 63"/>
          <p:cNvCxnSpPr/>
          <p:nvPr/>
        </p:nvCxnSpPr>
        <p:spPr bwMode="auto">
          <a:xfrm rot="5400000">
            <a:off x="-82878" y="4414510"/>
            <a:ext cx="260098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634504" y="4423896"/>
            <a:ext cx="260098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rot="5400000">
            <a:off x="6438851" y="2093961"/>
            <a:ext cx="98911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1216818" y="5715794"/>
            <a:ext cx="68818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rot="10800000">
            <a:off x="6248401" y="5715794"/>
            <a:ext cx="687389" cy="93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603424" y="3427412"/>
            <a:ext cx="157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rebuchet MS"/>
                <a:cs typeface="Trebuchet MS"/>
              </a:rPr>
              <a:t>Isoscalar Method</a:t>
            </a:r>
            <a:endParaRPr lang="en-US" sz="1400" b="1" dirty="0">
              <a:latin typeface="Trebuchet MS"/>
              <a:cs typeface="Trebuchet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95600" y="5257800"/>
            <a:ext cx="200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Flavor Decomposition</a:t>
            </a:r>
            <a:endParaRPr lang="en-US" sz="1400" b="1" dirty="0">
              <a:solidFill>
                <a:srgbClr val="FF20FD"/>
              </a:solidFill>
              <a:latin typeface="Trebuchet MS"/>
              <a:cs typeface="Trebuchet MS"/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80295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6" grpId="0" animBg="1"/>
      <p:bldP spid="43" grpId="0" animBg="1"/>
      <p:bldP spid="26" grpId="0" animBg="1"/>
      <p:bldP spid="24" grpId="0" animBg="1"/>
      <p:bldP spid="23" grpId="0" animBg="1"/>
      <p:bldP spid="20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31" grpId="0" animBg="1"/>
      <p:bldP spid="32" grpId="0" animBg="1"/>
      <p:bldP spid="33" grpId="0" animBg="1"/>
      <p:bldP spid="34" grpId="0" animBg="1"/>
      <p:bldP spid="5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969168" y="1084911"/>
            <a:ext cx="3352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6" y="100692"/>
            <a:ext cx="7535426" cy="508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0" dirty="0" smtClean="0">
                <a:latin typeface="Apple Casual"/>
                <a:cs typeface="Apple Casual"/>
              </a:rPr>
              <a:t>Quark helicities contribution to the nucleon spin</a:t>
            </a:r>
            <a:endParaRPr lang="en-US" i="0" dirty="0">
              <a:latin typeface="Apple Casual"/>
              <a:cs typeface="Apple Casu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83286" y="1141355"/>
          <a:ext cx="3276600" cy="306445"/>
        </p:xfrm>
        <a:graphic>
          <a:graphicData uri="http://schemas.openxmlformats.org/presentationml/2006/ole">
            <p:oleObj spid="_x0000_s80898" name="Equation" r:id="rId4" imgW="1765300" imgH="1651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92391" y="2069068"/>
            <a:ext cx="1530550" cy="369332"/>
          </a:xfrm>
          <a:prstGeom prst="rect">
            <a:avLst/>
          </a:prstGeom>
          <a:solidFill>
            <a:srgbClr val="FFDB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/>
                <a:cs typeface="Trebuchet MS"/>
              </a:rPr>
              <a:t>Inclusive DIS</a:t>
            </a:r>
            <a:endParaRPr lang="en-US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998" y="3910188"/>
            <a:ext cx="3826882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u="sng" dirty="0" smtClean="0">
                <a:solidFill>
                  <a:srgbClr val="FF20FD"/>
                </a:solidFill>
                <a:latin typeface="Trebuchet MS"/>
                <a:cs typeface="Trebuchet MS"/>
              </a:rPr>
              <a:t>Assumptions:</a:t>
            </a:r>
            <a:r>
              <a:rPr lang="en-US" sz="1400" dirty="0" smtClean="0">
                <a:latin typeface="Trebuchet MS"/>
                <a:cs typeface="Trebuchet MS"/>
              </a:rPr>
              <a:t> </a:t>
            </a:r>
          </a:p>
          <a:p>
            <a:pPr>
              <a:spcAft>
                <a:spcPts val="6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400" dirty="0" smtClean="0">
                <a:latin typeface="Trebuchet MS"/>
                <a:cs typeface="Trebuchet MS"/>
              </a:rPr>
              <a:t> SU(3) flavor symmetry in </a:t>
            </a:r>
            <a:r>
              <a:rPr lang="en-US" sz="1400" dirty="0" err="1" smtClean="0">
                <a:latin typeface="Trebuchet MS"/>
                <a:cs typeface="Trebuchet MS"/>
              </a:rPr>
              <a:t>hyperon</a:t>
            </a:r>
            <a:r>
              <a:rPr lang="en-US" sz="1400" dirty="0" smtClean="0">
                <a:latin typeface="Trebuchet MS"/>
                <a:cs typeface="Trebuchet MS"/>
              </a:rPr>
              <a:t> decay</a:t>
            </a:r>
          </a:p>
          <a:p>
            <a:pPr>
              <a:spcAft>
                <a:spcPts val="600"/>
              </a:spcAft>
              <a:buClr>
                <a:srgbClr val="FF20FD"/>
              </a:buClr>
              <a:buFont typeface="Wingdings" charset="2"/>
              <a:buChar char="u"/>
            </a:pPr>
            <a:r>
              <a:rPr lang="en-US" sz="1400" dirty="0" smtClean="0">
                <a:latin typeface="Trebuchet MS"/>
                <a:cs typeface="Trebuchet MS"/>
              </a:rPr>
              <a:t> Flavor symmetric sea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191" y="2722032"/>
            <a:ext cx="3826689" cy="1184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 smtClean="0">
                <a:ln>
                  <a:solidFill>
                    <a:srgbClr val="0000FF"/>
                  </a:solidFill>
                </a:ln>
                <a:latin typeface="Trebuchet MS"/>
                <a:cs typeface="Trebuchet MS"/>
              </a:rPr>
              <a:t>ΔΣ</a:t>
            </a:r>
            <a:r>
              <a:rPr lang="en-US" sz="1400" dirty="0" smtClean="0">
                <a:ln>
                  <a:solidFill>
                    <a:srgbClr val="0000FF"/>
                  </a:solidFill>
                </a:ln>
                <a:latin typeface="Trebuchet MS"/>
                <a:cs typeface="Trebuchet MS"/>
              </a:rPr>
              <a:t> </a:t>
            </a:r>
            <a:r>
              <a:rPr lang="en-US" sz="1400" dirty="0" smtClean="0">
                <a:ln>
                  <a:solidFill>
                    <a:srgbClr val="0000FF"/>
                  </a:solidFill>
                </a:ln>
                <a:latin typeface="Trebuchet MS"/>
                <a:cs typeface="Trebuchet MS"/>
              </a:rPr>
              <a:t>= 0.2 – 0.25 </a:t>
            </a:r>
            <a:r>
              <a:rPr lang="en-US" sz="1400" dirty="0" smtClean="0">
                <a:latin typeface="Trebuchet MS"/>
                <a:cs typeface="Trebuchet MS"/>
              </a:rPr>
              <a:t>at Q</a:t>
            </a:r>
            <a:r>
              <a:rPr lang="en-US" sz="1400" baseline="30000" dirty="0" smtClean="0">
                <a:latin typeface="Trebuchet MS"/>
                <a:cs typeface="Trebuchet MS"/>
              </a:rPr>
              <a:t>2</a:t>
            </a:r>
            <a:r>
              <a:rPr lang="en-US" sz="1400" dirty="0" smtClean="0">
                <a:latin typeface="Trebuchet MS"/>
                <a:cs typeface="Trebuchet MS"/>
              </a:rPr>
              <a:t>= 1 GeV</a:t>
            </a:r>
            <a:r>
              <a:rPr lang="en-US" sz="1400" baseline="30000" dirty="0" smtClean="0">
                <a:latin typeface="Trebuchet MS"/>
                <a:cs typeface="Trebuchet MS"/>
              </a:rPr>
              <a:t>2</a:t>
            </a:r>
            <a:r>
              <a:rPr lang="en-US" sz="1400" dirty="0" smtClean="0">
                <a:latin typeface="Trebuchet MS"/>
                <a:cs typeface="Trebuchet MS"/>
              </a:rPr>
              <a:t>  MS-Bar scheme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>
                <a:ln>
                  <a:solidFill>
                    <a:srgbClr val="008000"/>
                  </a:solidFill>
                </a:ln>
                <a:latin typeface="Trebuchet MS"/>
                <a:cs typeface="Trebuchet MS"/>
              </a:rPr>
              <a:t>Δu</a:t>
            </a:r>
            <a:r>
              <a:rPr lang="en-US" sz="1400" dirty="0" smtClean="0">
                <a:ln>
                  <a:solidFill>
                    <a:srgbClr val="008000"/>
                  </a:solidFill>
                </a:ln>
                <a:latin typeface="Trebuchet MS"/>
                <a:cs typeface="Trebuchet MS"/>
              </a:rPr>
              <a:t> is large and positive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>
                <a:ln>
                  <a:solidFill>
                    <a:srgbClr val="008000"/>
                  </a:solidFill>
                </a:ln>
                <a:latin typeface="Trebuchet MS"/>
                <a:cs typeface="Trebuchet MS"/>
              </a:rPr>
              <a:t>Δd</a:t>
            </a:r>
            <a:r>
              <a:rPr lang="en-US" sz="1400" dirty="0" smtClean="0">
                <a:ln>
                  <a:solidFill>
                    <a:srgbClr val="008000"/>
                  </a:solidFill>
                </a:ln>
                <a:latin typeface="Trebuchet MS"/>
                <a:cs typeface="Trebuchet MS"/>
              </a:rPr>
              <a:t> is negative and smaller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n>
                  <a:solidFill>
                    <a:srgbClr val="FF0000"/>
                  </a:solidFill>
                </a:ln>
                <a:latin typeface="Trebuchet MS"/>
                <a:cs typeface="Trebuchet MS"/>
              </a:rPr>
              <a:t>ΔS ≈ -0.06 ± 0.01</a:t>
            </a:r>
            <a:endParaRPr lang="en-US" sz="1400" dirty="0">
              <a:ln>
                <a:solidFill>
                  <a:srgbClr val="FF0000"/>
                </a:solidFill>
              </a:ln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189" y="4811693"/>
            <a:ext cx="441960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 smtClean="0">
                <a:latin typeface="Trebuchet MS"/>
                <a:cs typeface="Trebuchet MS"/>
              </a:rPr>
              <a:t>   Quark and anti-quarks of the same flavor can</a:t>
            </a:r>
          </a:p>
          <a:p>
            <a:pPr>
              <a:buClr>
                <a:srgbClr val="0000FF"/>
              </a:buClr>
            </a:pPr>
            <a:r>
              <a:rPr lang="en-US" sz="1400" dirty="0" smtClean="0">
                <a:latin typeface="Trebuchet MS"/>
                <a:cs typeface="Trebuchet MS"/>
              </a:rPr>
              <a:t>      not be distinguished</a:t>
            </a:r>
          </a:p>
          <a:p>
            <a:pPr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 smtClean="0">
                <a:latin typeface="Trebuchet MS"/>
                <a:cs typeface="Trebuchet MS"/>
              </a:rPr>
              <a:t>   The strange sea can only be separated in terms</a:t>
            </a:r>
          </a:p>
          <a:p>
            <a:pPr>
              <a:buClr>
                <a:srgbClr val="0000FF"/>
              </a:buClr>
            </a:pPr>
            <a:r>
              <a:rPr lang="en-US" sz="1400" dirty="0" smtClean="0">
                <a:latin typeface="Trebuchet MS"/>
                <a:cs typeface="Trebuchet MS"/>
              </a:rPr>
              <a:t>      of first </a:t>
            </a:r>
            <a:r>
              <a:rPr lang="en-US" sz="1400" i="1" dirty="0" err="1" smtClean="0">
                <a:latin typeface="Trebuchet MS"/>
                <a:cs typeface="Trebuchet MS"/>
              </a:rPr>
              <a:t>x</a:t>
            </a:r>
            <a:r>
              <a:rPr lang="en-US" sz="1400" i="1" dirty="0" smtClean="0">
                <a:latin typeface="Trebuchet MS"/>
                <a:cs typeface="Trebuchet MS"/>
              </a:rPr>
              <a:t>-</a:t>
            </a:r>
            <a:r>
              <a:rPr lang="en-US" sz="1400" dirty="0" smtClean="0">
                <a:latin typeface="Trebuchet MS"/>
                <a:cs typeface="Trebuchet MS"/>
              </a:rPr>
              <a:t>moments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2991" y="2057400"/>
            <a:ext cx="2133216" cy="369332"/>
          </a:xfrm>
          <a:prstGeom prst="rect">
            <a:avLst/>
          </a:prstGeom>
          <a:solidFill>
            <a:srgbClr val="FFDB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/>
                <a:cs typeface="Trebuchet MS"/>
              </a:rPr>
              <a:t>Semi-Inclusive DIS</a:t>
            </a:r>
            <a:endParaRPr lang="en-US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0047" y="2997200"/>
            <a:ext cx="2339102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 err="1" smtClean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Trebuchet MS"/>
                <a:cs typeface="Trebuchet MS"/>
              </a:rPr>
              <a:t>Δu</a:t>
            </a:r>
            <a:r>
              <a:rPr lang="en-US" sz="1400" dirty="0" smtClean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Trebuchet MS"/>
                <a:cs typeface="Trebuchet MS"/>
              </a:rPr>
              <a:t> </a:t>
            </a:r>
            <a:r>
              <a:rPr lang="en-US" sz="1400" dirty="0" smtClean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Trebuchet MS"/>
                <a:cs typeface="Trebuchet MS"/>
              </a:rPr>
              <a:t>is large and positive</a:t>
            </a:r>
          </a:p>
          <a:p>
            <a:pPr>
              <a:spcAft>
                <a:spcPts val="1200"/>
              </a:spcAft>
            </a:pPr>
            <a:r>
              <a:rPr lang="en-US" sz="1400" dirty="0" err="1" smtClean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Trebuchet MS"/>
                <a:cs typeface="Trebuchet MS"/>
              </a:rPr>
              <a:t>Δd</a:t>
            </a:r>
            <a:r>
              <a:rPr lang="en-US" sz="1400" dirty="0" smtClean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Trebuchet MS"/>
                <a:cs typeface="Trebuchet MS"/>
              </a:rPr>
              <a:t> is negative and smaller</a:t>
            </a:r>
            <a:endParaRPr lang="en-US" sz="1400" dirty="0" smtClean="0">
              <a:ln>
                <a:solidFill>
                  <a:srgbClr val="008000"/>
                </a:solidFill>
              </a:ln>
              <a:solidFill>
                <a:srgbClr val="660066"/>
              </a:solidFill>
              <a:latin typeface="Trebuchet MS"/>
              <a:cs typeface="Trebuchet MS"/>
            </a:endParaRPr>
          </a:p>
          <a:p>
            <a:pPr>
              <a:spcAft>
                <a:spcPts val="1200"/>
              </a:spcAft>
            </a:pP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Trebuchet MS"/>
                <a:cs typeface="Trebuchet MS"/>
              </a:rPr>
              <a:t>ΔS </a:t>
            </a: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Trebuchet MS"/>
                <a:cs typeface="Trebuchet MS"/>
              </a:rPr>
              <a:t>≈ 0 and slightly positive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8398" y="4798993"/>
            <a:ext cx="394847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 smtClean="0">
                <a:latin typeface="Trebuchet MS"/>
                <a:cs typeface="Trebuchet MS"/>
              </a:rPr>
              <a:t>   Need a good knowledge of fragmentation</a:t>
            </a:r>
          </a:p>
          <a:p>
            <a:pPr>
              <a:buClr>
                <a:srgbClr val="0000FF"/>
              </a:buClr>
            </a:pPr>
            <a:r>
              <a:rPr lang="en-US" sz="1400" dirty="0" smtClean="0">
                <a:latin typeface="Trebuchet MS"/>
                <a:cs typeface="Trebuchet MS"/>
              </a:rPr>
              <a:t>      functions</a:t>
            </a:r>
          </a:p>
          <a:p>
            <a:pPr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 smtClean="0">
                <a:latin typeface="Trebuchet MS"/>
                <a:cs typeface="Trebuchet MS"/>
              </a:rPr>
              <a:t>   The exploitation of the method suffers</a:t>
            </a:r>
          </a:p>
          <a:p>
            <a:pPr>
              <a:buClr>
                <a:srgbClr val="0000FF"/>
              </a:buClr>
            </a:pPr>
            <a:r>
              <a:rPr lang="en-US" sz="1400" dirty="0" smtClean="0">
                <a:latin typeface="Trebuchet MS"/>
                <a:cs typeface="Trebuchet MS"/>
              </a:rPr>
              <a:t>      from “</a:t>
            </a:r>
            <a:r>
              <a:rPr lang="en-US" sz="1400" dirty="0" err="1" smtClean="0">
                <a:latin typeface="Trebuchet MS"/>
                <a:cs typeface="Trebuchet MS"/>
              </a:rPr>
              <a:t>u</a:t>
            </a:r>
            <a:r>
              <a:rPr lang="en-US" sz="1400" dirty="0" smtClean="0">
                <a:latin typeface="Trebuchet MS"/>
                <a:cs typeface="Trebuchet MS"/>
              </a:rPr>
              <a:t>-quark dominance”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7445375" cy="228600"/>
          </a:xfrm>
        </p:spPr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 bwMode="auto">
          <a:xfrm rot="5400000">
            <a:off x="6674365" y="2711966"/>
            <a:ext cx="570468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" idx="0"/>
          </p:cNvCxnSpPr>
          <p:nvPr/>
        </p:nvCxnSpPr>
        <p:spPr bwMode="auto">
          <a:xfrm rot="5400000">
            <a:off x="6578442" y="4417836"/>
            <a:ext cx="755353" cy="69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3"/>
            <a:endCxn id="18" idx="0"/>
          </p:cNvCxnSpPr>
          <p:nvPr/>
        </p:nvCxnSpPr>
        <p:spPr bwMode="auto">
          <a:xfrm>
            <a:off x="6321968" y="1351611"/>
            <a:ext cx="637631" cy="7057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1"/>
            <a:endCxn id="14" idx="0"/>
          </p:cNvCxnSpPr>
          <p:nvPr/>
        </p:nvCxnSpPr>
        <p:spPr bwMode="auto">
          <a:xfrm rot="10800000" flipV="1">
            <a:off x="1857666" y="1351610"/>
            <a:ext cx="1111502" cy="7174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2"/>
          </p:cNvCxnSpPr>
          <p:nvPr/>
        </p:nvCxnSpPr>
        <p:spPr bwMode="auto">
          <a:xfrm rot="5400000">
            <a:off x="1715850" y="2580216"/>
            <a:ext cx="283632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Jackson.deltas-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20452" y="3275280"/>
            <a:ext cx="4537748" cy="2287320"/>
          </a:xfrm>
          <a:prstGeom prst="rect">
            <a:avLst/>
          </a:prstGeom>
        </p:spPr>
      </p:pic>
      <p:pic>
        <p:nvPicPr>
          <p:cNvPr id="8" name="Picture 7" descr="Jackson.deltas-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648200" y="3275280"/>
            <a:ext cx="3579813" cy="2287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beckmann.dq_long-2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36177" y="1219200"/>
            <a:ext cx="3321423" cy="4953000"/>
          </a:xfrm>
          <a:prstGeom prst="rect">
            <a:avLst/>
          </a:prstGeom>
        </p:spPr>
      </p:pic>
      <p:pic>
        <p:nvPicPr>
          <p:cNvPr id="7" name="Picture 6" descr="beckmann.dq_long-2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724400" y="533400"/>
            <a:ext cx="3517302" cy="2622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342324"/>
            <a:ext cx="4267200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Measure Asymmetries on proton </a:t>
            </a:r>
            <a:r>
              <a:rPr lang="en-US" sz="1600" dirty="0" smtClean="0">
                <a:latin typeface="+mj-lt"/>
                <a:cs typeface="Trebuchet MS"/>
              </a:rPr>
              <a:t>&amp;</a:t>
            </a:r>
            <a:r>
              <a:rPr lang="en-US" sz="1600" dirty="0" smtClean="0">
                <a:latin typeface="Trebuchet MS"/>
                <a:cs typeface="Trebuchet MS"/>
              </a:rPr>
              <a:t> deuteron</a:t>
            </a:r>
          </a:p>
          <a:p>
            <a:pPr algn="ctr"/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(</a:t>
            </a:r>
            <a:r>
              <a:rPr lang="en-US" sz="1600" dirty="0" err="1" smtClean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lang="en-US" sz="1600" baseline="30000" dirty="0" smtClean="0">
                <a:solidFill>
                  <a:srgbClr val="131313"/>
                </a:solidFill>
                <a:latin typeface="Trebuchet MS"/>
                <a:cs typeface="Trebuchet MS"/>
              </a:rPr>
              <a:t>-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</a:t>
            </a:r>
            <a:r>
              <a:rPr lang="en-US" sz="1600" dirty="0" err="1" smtClean="0">
                <a:solidFill>
                  <a:srgbClr val="131313"/>
                </a:solidFill>
                <a:latin typeface="Trebuchet MS"/>
                <a:cs typeface="Trebuchet MS"/>
              </a:rPr>
              <a:t>π</a:t>
            </a:r>
            <a:r>
              <a:rPr lang="en-US" sz="1600" baseline="30000" dirty="0" smtClean="0">
                <a:solidFill>
                  <a:srgbClr val="131313"/>
                </a:solidFill>
                <a:latin typeface="Trebuchet MS"/>
                <a:cs typeface="Trebuchet MS"/>
              </a:rPr>
              <a:t>+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</a:t>
            </a:r>
            <a:r>
              <a:rPr lang="en-US" sz="1600" dirty="0" err="1" smtClean="0">
                <a:solidFill>
                  <a:srgbClr val="131313"/>
                </a:solidFill>
                <a:latin typeface="Trebuchet MS"/>
                <a:cs typeface="Trebuchet MS"/>
              </a:rPr>
              <a:t>π</a:t>
            </a:r>
            <a:r>
              <a:rPr lang="en-US" sz="1600" baseline="30000" dirty="0" smtClean="0">
                <a:solidFill>
                  <a:srgbClr val="131313"/>
                </a:solidFill>
                <a:latin typeface="Trebuchet MS"/>
                <a:cs typeface="Trebuchet MS"/>
              </a:rPr>
              <a:t>-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</a:t>
            </a:r>
            <a:r>
              <a:rPr lang="en-US" sz="16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π</a:t>
            </a:r>
            <a:r>
              <a:rPr lang="en-US" sz="16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K</a:t>
            </a:r>
            <a:r>
              <a:rPr lang="en-US" sz="1600" baseline="30000" dirty="0" smtClean="0">
                <a:solidFill>
                  <a:srgbClr val="131313"/>
                </a:solidFill>
                <a:latin typeface="Trebuchet MS"/>
                <a:cs typeface="Trebuchet MS"/>
              </a:rPr>
              <a:t>+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K</a:t>
            </a:r>
            <a:r>
              <a:rPr lang="en-US" sz="1600" baseline="30000" dirty="0" smtClean="0">
                <a:solidFill>
                  <a:srgbClr val="131313"/>
                </a:solidFill>
                <a:latin typeface="Trebuchet MS"/>
                <a:cs typeface="Trebuchet MS"/>
              </a:rPr>
              <a:t>-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</a:t>
            </a:r>
            <a:r>
              <a:rPr lang="en-US" sz="16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K</a:t>
            </a:r>
            <a:r>
              <a:rPr lang="en-US" sz="1600" b="1" baseline="-25000" dirty="0" smtClean="0">
                <a:solidFill>
                  <a:srgbClr val="FF20FD"/>
                </a:solidFill>
                <a:latin typeface="Trebuchet MS"/>
                <a:cs typeface="Trebuchet MS"/>
              </a:rPr>
              <a:t>s</a:t>
            </a:r>
            <a:r>
              <a:rPr lang="en-US" sz="16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)</a:t>
            </a:r>
            <a:endParaRPr lang="en-US" sz="1600" dirty="0">
              <a:solidFill>
                <a:srgbClr val="131313"/>
              </a:solidFill>
              <a:latin typeface="Trebuchet MS"/>
              <a:cs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5663624"/>
            <a:ext cx="4800600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Measure Asymmetries </a:t>
            </a:r>
            <a:r>
              <a:rPr lang="en-US" sz="1600" dirty="0" smtClean="0">
                <a:latin typeface="+mj-lt"/>
                <a:cs typeface="Trebuchet MS"/>
              </a:rPr>
              <a:t>&amp;</a:t>
            </a:r>
            <a:r>
              <a:rPr lang="en-US" sz="1600" dirty="0" smtClean="0">
                <a:latin typeface="Trebuchet MS"/>
                <a:cs typeface="Trebuchet MS"/>
              </a:rPr>
              <a:t> multiplicities on deuteron</a:t>
            </a:r>
          </a:p>
          <a:p>
            <a:pPr algn="ctr"/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(</a:t>
            </a:r>
            <a:r>
              <a:rPr lang="en-US" sz="1600" dirty="0" err="1" smtClean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lang="en-US" sz="1600" baseline="30000" dirty="0" smtClean="0">
                <a:solidFill>
                  <a:srgbClr val="131313"/>
                </a:solidFill>
                <a:latin typeface="Trebuchet MS"/>
                <a:cs typeface="Trebuchet MS"/>
              </a:rPr>
              <a:t>-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</a:t>
            </a:r>
            <a:r>
              <a:rPr lang="en-US" sz="1600" b="1" dirty="0" err="1" smtClean="0">
                <a:solidFill>
                  <a:srgbClr val="FF20FD"/>
                </a:solidFill>
                <a:latin typeface="Trebuchet MS"/>
                <a:cs typeface="Trebuchet MS"/>
              </a:rPr>
              <a:t>π</a:t>
            </a:r>
            <a:r>
              <a:rPr lang="en-US" sz="16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+ </a:t>
            </a:r>
            <a:r>
              <a:rPr lang="en-US" sz="16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+ </a:t>
            </a:r>
            <a:r>
              <a:rPr lang="en-US" sz="1600" b="1" dirty="0" err="1" smtClean="0">
                <a:solidFill>
                  <a:srgbClr val="FF20FD"/>
                </a:solidFill>
                <a:latin typeface="Trebuchet MS"/>
                <a:cs typeface="Trebuchet MS"/>
              </a:rPr>
              <a:t>π</a:t>
            </a:r>
            <a:r>
              <a:rPr lang="en-US" sz="16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-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K</a:t>
            </a:r>
            <a:r>
              <a:rPr lang="en-US" sz="1600" baseline="30000" dirty="0" smtClean="0">
                <a:solidFill>
                  <a:srgbClr val="131313"/>
                </a:solidFill>
                <a:latin typeface="Trebuchet MS"/>
                <a:cs typeface="Trebuchet MS"/>
              </a:rPr>
              <a:t>+ 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+ K</a:t>
            </a:r>
            <a:r>
              <a:rPr lang="en-US" sz="1600" baseline="30000" dirty="0" smtClean="0">
                <a:solidFill>
                  <a:srgbClr val="131313"/>
                </a:solidFill>
                <a:latin typeface="Trebuchet MS"/>
                <a:cs typeface="Trebuchet MS"/>
              </a:rPr>
              <a:t>-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, </a:t>
            </a:r>
            <a:r>
              <a:rPr lang="en-US" sz="1600" b="1" dirty="0" smtClean="0">
                <a:solidFill>
                  <a:srgbClr val="FF20FD"/>
                </a:solidFill>
                <a:latin typeface="Trebuchet MS"/>
                <a:cs typeface="Trebuchet MS"/>
              </a:rPr>
              <a:t>K</a:t>
            </a:r>
            <a:r>
              <a:rPr lang="en-US" sz="1600" b="1" baseline="-25000" dirty="0" smtClean="0">
                <a:solidFill>
                  <a:srgbClr val="FF20FD"/>
                </a:solidFill>
                <a:latin typeface="Trebuchet MS"/>
                <a:cs typeface="Trebuchet MS"/>
              </a:rPr>
              <a:t>s</a:t>
            </a:r>
            <a:r>
              <a:rPr lang="en-US" sz="1600" b="1" baseline="30000" dirty="0" smtClean="0">
                <a:solidFill>
                  <a:srgbClr val="FF20FD"/>
                </a:solidFill>
                <a:latin typeface="Trebuchet MS"/>
                <a:cs typeface="Trebuchet MS"/>
              </a:rPr>
              <a:t>0</a:t>
            </a:r>
            <a:r>
              <a:rPr lang="en-US" sz="1600" dirty="0" smtClean="0">
                <a:solidFill>
                  <a:srgbClr val="131313"/>
                </a:solidFill>
                <a:latin typeface="Trebuchet MS"/>
                <a:cs typeface="Trebuchet MS"/>
              </a:rPr>
              <a:t>)</a:t>
            </a:r>
            <a:endParaRPr lang="en-US" sz="1600" dirty="0">
              <a:solidFill>
                <a:srgbClr val="131313"/>
              </a:solidFill>
              <a:latin typeface="Trebuchet MS"/>
              <a:cs typeface="Trebuchet M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7000875" cy="228600"/>
          </a:xfrm>
        </p:spPr>
        <p:txBody>
          <a:bodyPr/>
          <a:lstStyle/>
          <a:p>
            <a:r>
              <a:rPr lang="en-US" smtClean="0"/>
              <a:t>Kawtar Hafidi                                SIDIS kaons @ CLAS12                      Probing strangeness in hard processes                        10/19/2010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ckson.deltas-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38400" y="2245649"/>
            <a:ext cx="2209800" cy="1411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1" y="49892"/>
            <a:ext cx="1981200" cy="4819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0" dirty="0" smtClean="0">
                <a:latin typeface="Apple Casual"/>
                <a:cs typeface="Apple Casual"/>
              </a:rPr>
              <a:t>Motivations</a:t>
            </a:r>
            <a:endParaRPr lang="en-US" i="0" dirty="0">
              <a:latin typeface="Apple Casual"/>
              <a:cs typeface="Apple Casu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beckmann.dq_long-2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6200" y="698499"/>
            <a:ext cx="2133600" cy="3181684"/>
          </a:xfrm>
          <a:prstGeom prst="rect">
            <a:avLst/>
          </a:prstGeom>
        </p:spPr>
      </p:pic>
      <p:pic>
        <p:nvPicPr>
          <p:cNvPr id="7" name="Picture 6" descr="beckmann.dq_long-2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514600" y="542758"/>
            <a:ext cx="2133600" cy="15908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3970853"/>
            <a:ext cx="8534400" cy="2277547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>
                <a:solidFill>
                  <a:srgbClr val="131313"/>
                </a:solidFill>
                <a:latin typeface="Apple Casual"/>
                <a:cs typeface="Apple Casual"/>
              </a:rPr>
              <a:t>  </a:t>
            </a:r>
            <a:r>
              <a:rPr lang="en-US" sz="1600" dirty="0" smtClean="0">
                <a:ln>
                  <a:solidFill>
                    <a:srgbClr val="000090"/>
                  </a:solidFill>
                </a:ln>
                <a:solidFill>
                  <a:srgbClr val="FF0000"/>
                </a:solidFill>
                <a:latin typeface="Apple Casual"/>
                <a:cs typeface="Apple Casual"/>
              </a:rPr>
              <a:t>The combination of high luminosity and the large acceptance of CLAS12 will allow a dramatic improvement of the statistical precision in the extraction of individual quark contributions to the nucleon spin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>
                <a:solidFill>
                  <a:srgbClr val="131313"/>
                </a:solidFill>
                <a:latin typeface="Apple Casual"/>
                <a:cs typeface="Apple Casual"/>
              </a:rPr>
              <a:t>  </a:t>
            </a:r>
            <a:r>
              <a:rPr lang="en-US" sz="1600" dirty="0" smtClean="0">
                <a:solidFill>
                  <a:srgbClr val="FF20FD"/>
                </a:solidFill>
                <a:latin typeface="Apple Casual"/>
                <a:cs typeface="Apple Casual"/>
              </a:rPr>
              <a:t>The systematics related to our knowledge of fragmentation functions can further be reduced with high precision multiplicity measurements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>
                <a:solidFill>
                  <a:srgbClr val="131313"/>
                </a:solidFill>
                <a:latin typeface="Apple Casual"/>
                <a:cs typeface="Apple Casual"/>
              </a:rPr>
              <a:t>  Test whether or not the light sea is symmetrically polarized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  Improve NLO global analysis of Helicity Parton densities and their uncertainties</a:t>
            </a:r>
            <a:endParaRPr lang="en-US" sz="16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pic>
        <p:nvPicPr>
          <p:cNvPr id="14" name="Picture 13" descr="DSSV-deltaq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0"/>
            <a:ext cx="4198202" cy="3932799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248400"/>
            <a:ext cx="6899275" cy="287338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55" descr="dis08_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96815"/>
            <a:ext cx="4114800" cy="2651585"/>
          </a:xfrm>
          <a:prstGeom prst="rect">
            <a:avLst/>
          </a:prstGeom>
          <a:noFill/>
        </p:spPr>
      </p:pic>
      <p:pic>
        <p:nvPicPr>
          <p:cNvPr id="41" name="Picture 40" descr="Jackson.deltas-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67200" y="3982170"/>
            <a:ext cx="4344738" cy="2190030"/>
          </a:xfrm>
          <a:prstGeom prst="rect">
            <a:avLst/>
          </a:prstGeom>
        </p:spPr>
      </p:pic>
      <p:pic>
        <p:nvPicPr>
          <p:cNvPr id="27" name="Picture 2" descr="sidis_di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1447799"/>
            <a:ext cx="4256088" cy="3465035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 bwMode="auto">
          <a:xfrm>
            <a:off x="7478444" y="3737815"/>
            <a:ext cx="291589" cy="376985"/>
          </a:xfrm>
          <a:prstGeom prst="ellipse">
            <a:avLst/>
          </a:prstGeom>
          <a:solidFill>
            <a:srgbClr val="FFDBFF"/>
          </a:solidFill>
          <a:ln w="9525" cap="flat" cmpd="sng" algn="ctr">
            <a:solidFill>
              <a:srgbClr val="FFDB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1253" y="3733800"/>
            <a:ext cx="37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Lucida Calligraphy"/>
                <a:cs typeface="Lucida Calligraphy"/>
              </a:rPr>
              <a:t>h</a:t>
            </a:r>
            <a:endParaRPr lang="en-US" sz="1600" dirty="0">
              <a:latin typeface="Lucida Calligraphy"/>
              <a:cs typeface="Lucida Calligraphy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912533" y="1790700"/>
          <a:ext cx="5487459" cy="647700"/>
        </p:xfrm>
        <a:graphic>
          <a:graphicData uri="http://schemas.openxmlformats.org/presentationml/2006/ole">
            <p:oleObj spid="_x0000_s87044" name="Equation" r:id="rId8" imgW="3873500" imgH="4572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2591"/>
            <a:ext cx="7954963" cy="5370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i="0" dirty="0" smtClean="0">
                <a:latin typeface="Apple Casual"/>
                <a:cs typeface="Apple Casual"/>
              </a:rPr>
              <a:t>Formalism – Unpolarized measurements on deuterium</a:t>
            </a:r>
            <a:endParaRPr lang="en-US" sz="2400" i="0" dirty="0">
              <a:latin typeface="Apple Casual"/>
              <a:cs typeface="Apple Casu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45143" y="637763"/>
          <a:ext cx="5136857" cy="733837"/>
        </p:xfrm>
        <a:graphic>
          <a:graphicData uri="http://schemas.openxmlformats.org/presentationml/2006/ole">
            <p:oleObj spid="_x0000_s87042" name="Equation" r:id="rId9" imgW="3911600" imgH="5588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95600" y="1790700"/>
          <a:ext cx="5487458" cy="647700"/>
        </p:xfrm>
        <a:graphic>
          <a:graphicData uri="http://schemas.openxmlformats.org/presentationml/2006/ole">
            <p:oleObj spid="_x0000_s87043" name="Equation" r:id="rId10" imgW="3873500" imgH="45720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04800" y="4114800"/>
          <a:ext cx="2590800" cy="630195"/>
        </p:xfrm>
        <a:graphic>
          <a:graphicData uri="http://schemas.openxmlformats.org/presentationml/2006/ole">
            <p:oleObj spid="_x0000_s87045" name="Equation" r:id="rId11" imgW="1879600" imgH="457200" progId="Equation.3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685800" y="5159774"/>
          <a:ext cx="2382091" cy="437081"/>
        </p:xfrm>
        <a:graphic>
          <a:graphicData uri="http://schemas.openxmlformats.org/presentationml/2006/ole">
            <p:oleObj spid="_x0000_s87046" name="Equation" r:id="rId12" imgW="1384300" imgH="25400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276601" y="2737533"/>
          <a:ext cx="1695157" cy="310090"/>
        </p:xfrm>
        <a:graphic>
          <a:graphicData uri="http://schemas.openxmlformats.org/presentationml/2006/ole">
            <p:oleObj spid="_x0000_s87047" name="Equation" r:id="rId13" imgW="1041400" imgH="190500" progId="Equation.3">
              <p:embed/>
            </p:oleObj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3276600" y="3084150"/>
          <a:ext cx="904291" cy="279900"/>
        </p:xfrm>
        <a:graphic>
          <a:graphicData uri="http://schemas.openxmlformats.org/presentationml/2006/ole">
            <p:oleObj spid="_x0000_s87048" name="Equation" r:id="rId14" imgW="533400" imgH="1651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962358" y="2747216"/>
          <a:ext cx="1600200" cy="308473"/>
        </p:xfrm>
        <a:graphic>
          <a:graphicData uri="http://schemas.openxmlformats.org/presentationml/2006/ole">
            <p:oleObj spid="_x0000_s87049" name="Equation" r:id="rId15" imgW="1054100" imgH="2032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962358" y="3124201"/>
          <a:ext cx="1219200" cy="368060"/>
        </p:xfrm>
        <a:graphic>
          <a:graphicData uri="http://schemas.openxmlformats.org/presentationml/2006/ole">
            <p:oleObj spid="_x0000_s87050" name="Equation" r:id="rId16" imgW="673100" imgH="2032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600" y="762000"/>
            <a:ext cx="22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At the leading order QCD</a:t>
            </a:r>
          </a:p>
          <a:p>
            <a:r>
              <a:rPr lang="en-US" sz="1400" dirty="0" smtClean="0">
                <a:latin typeface="Trebuchet MS"/>
                <a:cs typeface="Trebuchet MS"/>
              </a:rPr>
              <a:t>Assuming factorization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775936"/>
            <a:ext cx="27879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For an </a:t>
            </a:r>
            <a:r>
              <a:rPr lang="en-US" sz="1400" dirty="0" err="1" smtClean="0">
                <a:latin typeface="Trebuchet MS"/>
                <a:cs typeface="Trebuchet MS"/>
              </a:rPr>
              <a:t>isoscalar</a:t>
            </a:r>
            <a:r>
              <a:rPr lang="en-US" sz="1400" dirty="0" smtClean="0">
                <a:latin typeface="Trebuchet MS"/>
                <a:cs typeface="Trebuchet MS"/>
              </a:rPr>
              <a:t> target</a:t>
            </a:r>
          </a:p>
          <a:p>
            <a:r>
              <a:rPr lang="en-US" sz="1400" dirty="0" smtClean="0">
                <a:latin typeface="Trebuchet MS"/>
                <a:cs typeface="Trebuchet MS"/>
              </a:rPr>
              <a:t>Assuming isospin symmetry</a:t>
            </a:r>
          </a:p>
          <a:p>
            <a:r>
              <a:rPr lang="en-US" sz="1400" dirty="0" smtClean="0">
                <a:latin typeface="+mj-lt"/>
                <a:cs typeface="Trebuchet MS"/>
              </a:rPr>
              <a:t>&amp;</a:t>
            </a:r>
            <a:r>
              <a:rPr lang="en-US" sz="1400" dirty="0" smtClean="0">
                <a:latin typeface="Trebuchet MS"/>
                <a:cs typeface="Trebuchet MS"/>
              </a:rPr>
              <a:t> charge conjugation invariance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2598003"/>
            <a:ext cx="1139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rebuchet MS"/>
                <a:cs typeface="Trebuchet MS"/>
              </a:rPr>
              <a:t>H = K</a:t>
            </a:r>
            <a:r>
              <a:rPr lang="en-US" sz="1600" baseline="30000" dirty="0" smtClean="0">
                <a:latin typeface="Trebuchet MS"/>
                <a:cs typeface="Trebuchet MS"/>
              </a:rPr>
              <a:t>+</a:t>
            </a:r>
            <a:r>
              <a:rPr lang="en-US" sz="1600" dirty="0" smtClean="0">
                <a:latin typeface="Trebuchet MS"/>
                <a:cs typeface="Trebuchet MS"/>
              </a:rPr>
              <a:t> + K</a:t>
            </a:r>
            <a:r>
              <a:rPr lang="en-US" sz="1600" baseline="30000" dirty="0" smtClean="0">
                <a:latin typeface="Trebuchet MS"/>
                <a:cs typeface="Trebuchet MS"/>
              </a:rPr>
              <a:t>-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</a:p>
          <a:p>
            <a:r>
              <a:rPr lang="en-US" sz="1600" dirty="0" smtClean="0">
                <a:latin typeface="Trebuchet MS"/>
                <a:cs typeface="Trebuchet MS"/>
              </a:rPr>
              <a:t>H = K</a:t>
            </a:r>
            <a:r>
              <a:rPr lang="en-US" sz="1600" baseline="-25000" dirty="0" smtClean="0">
                <a:latin typeface="Trebuchet MS"/>
                <a:cs typeface="Trebuchet MS"/>
              </a:rPr>
              <a:t>s</a:t>
            </a:r>
            <a:r>
              <a:rPr lang="en-US" sz="1600" baseline="30000" dirty="0" smtClean="0">
                <a:latin typeface="Trebuchet MS"/>
                <a:cs typeface="Trebuchet MS"/>
              </a:rPr>
              <a:t>0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</a:p>
          <a:p>
            <a:r>
              <a:rPr lang="en-US" sz="1600" dirty="0" smtClean="0">
                <a:latin typeface="Trebuchet MS"/>
                <a:cs typeface="Trebuchet MS"/>
              </a:rPr>
              <a:t>H = </a:t>
            </a:r>
            <a:r>
              <a:rPr lang="en-US" sz="1600" dirty="0" err="1" smtClean="0">
                <a:latin typeface="Trebuchet MS"/>
                <a:cs typeface="Trebuchet MS"/>
              </a:rPr>
              <a:t>π</a:t>
            </a:r>
            <a:r>
              <a:rPr lang="en-US" sz="1600" baseline="30000" dirty="0" smtClean="0">
                <a:latin typeface="Trebuchet MS"/>
                <a:cs typeface="Trebuchet MS"/>
              </a:rPr>
              <a:t>+</a:t>
            </a:r>
            <a:r>
              <a:rPr lang="en-US" sz="1600" dirty="0" smtClean="0">
                <a:latin typeface="Trebuchet MS"/>
                <a:cs typeface="Trebuchet MS"/>
              </a:rPr>
              <a:t> + </a:t>
            </a:r>
            <a:r>
              <a:rPr lang="en-US" sz="1600" dirty="0" err="1" smtClean="0">
                <a:latin typeface="Trebuchet MS"/>
                <a:cs typeface="Trebuchet MS"/>
              </a:rPr>
              <a:t>π</a:t>
            </a:r>
            <a:r>
              <a:rPr lang="en-US" sz="1600" baseline="30000" dirty="0" smtClean="0">
                <a:latin typeface="Trebuchet MS"/>
                <a:cs typeface="Trebuchet MS"/>
              </a:rPr>
              <a:t>-</a:t>
            </a:r>
            <a:endParaRPr lang="en-US" sz="1600" baseline="30000" dirty="0">
              <a:latin typeface="Trebuchet MS"/>
              <a:cs typeface="Trebuchet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0487" y="4569023"/>
            <a:ext cx="374313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30000" dirty="0" smtClean="0"/>
              <a:t>+</a:t>
            </a:r>
            <a:endParaRPr lang="en-US" sz="14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103806" y="3657600"/>
            <a:ext cx="416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Extract the Q</a:t>
            </a:r>
            <a:r>
              <a:rPr lang="en-US" sz="1400" baseline="30000" dirty="0" smtClean="0">
                <a:latin typeface="Trebuchet MS"/>
                <a:cs typeface="Trebuchet MS"/>
              </a:rPr>
              <a:t>2</a:t>
            </a:r>
            <a:r>
              <a:rPr lang="en-US" sz="1400" dirty="0" smtClean="0">
                <a:latin typeface="Trebuchet MS"/>
                <a:cs typeface="Trebuchet MS"/>
              </a:rPr>
              <a:t> dependence of the non strange FF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806" y="4797623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Deduce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7005" y="5788223"/>
            <a:ext cx="444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latin typeface="Trebuchet MS"/>
                <a:cs typeface="Trebuchet MS"/>
              </a:rPr>
              <a:t> The </a:t>
            </a:r>
            <a:r>
              <a:rPr lang="en-US" sz="1400" dirty="0" err="1" smtClean="0">
                <a:latin typeface="Trebuchet MS"/>
                <a:cs typeface="Trebuchet MS"/>
              </a:rPr>
              <a:t>x</a:t>
            </a:r>
            <a:r>
              <a:rPr lang="en-US" sz="1400" dirty="0" smtClean="0">
                <a:latin typeface="Trebuchet MS"/>
                <a:cs typeface="Trebuchet MS"/>
              </a:rPr>
              <a:t>-dependence of the sum of the strange PDFs</a:t>
            </a:r>
            <a:endParaRPr lang="en-US" sz="1400" dirty="0">
              <a:latin typeface="Trebuchet MS"/>
              <a:cs typeface="Trebuchet MS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rot="5400000">
            <a:off x="6259313" y="4408687"/>
            <a:ext cx="150217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0800000">
            <a:off x="2912534" y="4265611"/>
            <a:ext cx="5470524" cy="15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20FD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400800" y="2286000"/>
            <a:ext cx="780758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20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7721708" y="3657600"/>
            <a:ext cx="81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HERMES</a:t>
            </a:r>
            <a:endParaRPr lang="en-US" sz="1400" dirty="0">
              <a:latin typeface="Trebuchet MS"/>
              <a:cs typeface="Trebuchet MS"/>
            </a:endParaRPr>
          </a:p>
        </p:txBody>
      </p:sp>
      <p:pic>
        <p:nvPicPr>
          <p:cNvPr id="34" name="Picture 33" descr="Jackson.deltas-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4724400" y="3886200"/>
            <a:ext cx="3581399" cy="2307528"/>
          </a:xfrm>
          <a:prstGeom prst="rect">
            <a:avLst/>
          </a:prstGeom>
        </p:spPr>
      </p:pic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657225" y="6248400"/>
            <a:ext cx="7064483" cy="287338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/>
      <p:bldP spid="24" grpId="0"/>
      <p:bldP spid="25" grpId="0"/>
      <p:bldP spid="28" grpId="0" animBg="1"/>
      <p:bldP spid="32" grpId="0"/>
      <p:bldP spid="35" grpId="0"/>
      <p:bldP spid="36" grpId="0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344863" y="1762780"/>
            <a:ext cx="3817937" cy="523220"/>
          </a:xfrm>
          <a:prstGeom prst="rect">
            <a:avLst/>
          </a:prstGeom>
          <a:solidFill>
            <a:srgbClr val="BBDA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82925" y="3757136"/>
            <a:ext cx="5230019" cy="967264"/>
          </a:xfrm>
          <a:prstGeom prst="rect">
            <a:avLst/>
          </a:prstGeom>
          <a:solidFill>
            <a:srgbClr val="FFD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pic>
        <p:nvPicPr>
          <p:cNvPr id="29" name="Picture 2" descr="sidis_di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716565"/>
            <a:ext cx="4256088" cy="34650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100692"/>
            <a:ext cx="4435475" cy="420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i="0" dirty="0" smtClean="0">
                <a:latin typeface="Apple Casual"/>
                <a:cs typeface="Apple Casual"/>
              </a:rPr>
              <a:t>Formalism – Polarized Measurements</a:t>
            </a:r>
            <a:endParaRPr lang="en-US" sz="2000" i="0" dirty="0">
              <a:latin typeface="Apple Casual"/>
              <a:cs typeface="Apple Casu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225800" y="685800"/>
          <a:ext cx="3784600" cy="895281"/>
        </p:xfrm>
        <a:graphic>
          <a:graphicData uri="http://schemas.openxmlformats.org/presentationml/2006/ole">
            <p:oleObj spid="_x0000_s89090" name="Equation" r:id="rId4" imgW="2362200" imgH="558800" progId="Equation.3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371600" y="809625"/>
          <a:ext cx="3624318" cy="638175"/>
        </p:xfrm>
        <a:graphic>
          <a:graphicData uri="http://schemas.openxmlformats.org/presentationml/2006/ole">
            <p:oleObj spid="_x0000_s89091" name="Equation" r:id="rId5" imgW="2374900" imgH="419100" progId="Equation.3">
              <p:embed/>
            </p:oleObj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5867400" y="838200"/>
          <a:ext cx="2445544" cy="546054"/>
        </p:xfrm>
        <a:graphic>
          <a:graphicData uri="http://schemas.openxmlformats.org/presentationml/2006/ole">
            <p:oleObj spid="_x0000_s89092" name="Equation" r:id="rId6" imgW="2273300" imgH="5080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082925" y="3835532"/>
          <a:ext cx="5230019" cy="660268"/>
        </p:xfrm>
        <a:graphic>
          <a:graphicData uri="http://schemas.openxmlformats.org/presentationml/2006/ole">
            <p:oleObj spid="_x0000_s89093" name="Equation" r:id="rId7" imgW="3822700" imgH="4826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7200" y="5715000"/>
          <a:ext cx="2095500" cy="419100"/>
        </p:xfrm>
        <a:graphic>
          <a:graphicData uri="http://schemas.openxmlformats.org/presentationml/2006/ole">
            <p:oleObj spid="_x0000_s89094" name="Equation" r:id="rId8" imgW="2095500" imgH="419100" progId="Equation.3">
              <p:embed/>
            </p:oleObj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4953000" y="5715000"/>
          <a:ext cx="2032000" cy="419100"/>
        </p:xfrm>
        <a:graphic>
          <a:graphicData uri="http://schemas.openxmlformats.org/presentationml/2006/ole">
            <p:oleObj spid="_x0000_s89095" name="Equation" r:id="rId9" imgW="2032000" imgH="419100" progId="Equation.3">
              <p:embed/>
            </p:oleObj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304800" y="4902200"/>
          <a:ext cx="3695700" cy="508000"/>
        </p:xfrm>
        <a:graphic>
          <a:graphicData uri="http://schemas.openxmlformats.org/presentationml/2006/ole">
            <p:oleObj spid="_x0000_s89096" name="Equation" r:id="rId10" imgW="3695700" imgH="508000" progId="Equation.3">
              <p:embed/>
            </p:oleObj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4572000" y="4902200"/>
          <a:ext cx="3695700" cy="508000"/>
        </p:xfrm>
        <a:graphic>
          <a:graphicData uri="http://schemas.openxmlformats.org/presentationml/2006/ole">
            <p:oleObj spid="_x0000_s89097" name="Equation" r:id="rId11" imgW="3695700" imgH="5080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2941" y="848380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Leading order </a:t>
            </a:r>
          </a:p>
          <a:p>
            <a:r>
              <a:rPr lang="en-US" sz="1400" dirty="0" smtClean="0">
                <a:latin typeface="Trebuchet MS"/>
                <a:cs typeface="Trebuchet MS"/>
              </a:rPr>
              <a:t>Double spin asymmetry</a:t>
            </a:r>
          </a:p>
        </p:txBody>
      </p:sp>
      <p:graphicFrame>
        <p:nvGraphicFramePr>
          <p:cNvPr id="44051" name="Object 19"/>
          <p:cNvGraphicFramePr>
            <a:graphicFrameLocks noChangeAspect="1"/>
          </p:cNvGraphicFramePr>
          <p:nvPr/>
        </p:nvGraphicFramePr>
        <p:xfrm>
          <a:off x="3454400" y="1803400"/>
          <a:ext cx="3556000" cy="406400"/>
        </p:xfrm>
        <a:graphic>
          <a:graphicData uri="http://schemas.openxmlformats.org/presentationml/2006/ole">
            <p:oleObj spid="_x0000_s89098" name="Equation" r:id="rId12" imgW="1778000" imgH="2032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5695" y="1762780"/>
            <a:ext cx="2054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Integrating the purities </a:t>
            </a:r>
          </a:p>
          <a:p>
            <a:r>
              <a:rPr lang="en-US" sz="1400" dirty="0" smtClean="0">
                <a:latin typeface="Trebuchet MS"/>
                <a:cs typeface="Trebuchet MS"/>
              </a:rPr>
              <a:t>over the variable </a:t>
            </a:r>
            <a:r>
              <a:rPr lang="en-US" sz="1400" dirty="0" err="1" smtClean="0">
                <a:latin typeface="Trebuchet MS"/>
                <a:cs typeface="Trebuchet MS"/>
              </a:rPr>
              <a:t>z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graphicFrame>
        <p:nvGraphicFramePr>
          <p:cNvPr id="44052" name="Object 20"/>
          <p:cNvGraphicFramePr>
            <a:graphicFrameLocks noChangeAspect="1"/>
          </p:cNvGraphicFramePr>
          <p:nvPr/>
        </p:nvGraphicFramePr>
        <p:xfrm>
          <a:off x="152400" y="2382523"/>
          <a:ext cx="8456613" cy="460690"/>
        </p:xfrm>
        <a:graphic>
          <a:graphicData uri="http://schemas.openxmlformats.org/presentationml/2006/ole">
            <p:oleObj spid="_x0000_s89099" name="Equation" r:id="rId13" imgW="4660900" imgH="254000" progId="Equation.3">
              <p:embed/>
            </p:oleObj>
          </a:graphicData>
        </a:graphic>
      </p:graphicFrame>
      <p:graphicFrame>
        <p:nvGraphicFramePr>
          <p:cNvPr id="44053" name="Object 21"/>
          <p:cNvGraphicFramePr>
            <a:graphicFrameLocks noChangeAspect="1"/>
          </p:cNvGraphicFramePr>
          <p:nvPr/>
        </p:nvGraphicFramePr>
        <p:xfrm>
          <a:off x="228600" y="2867873"/>
          <a:ext cx="3116263" cy="637327"/>
        </p:xfrm>
        <a:graphic>
          <a:graphicData uri="http://schemas.openxmlformats.org/presentationml/2006/ole">
            <p:oleObj spid="_x0000_s89100" name="Equation" r:id="rId14" imgW="2235200" imgH="4572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6200" y="3757136"/>
            <a:ext cx="2787943" cy="73866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For an </a:t>
            </a:r>
            <a:r>
              <a:rPr lang="en-US" sz="1400" dirty="0" err="1" smtClean="0">
                <a:latin typeface="Trebuchet MS"/>
                <a:cs typeface="Trebuchet MS"/>
              </a:rPr>
              <a:t>isoscalar</a:t>
            </a:r>
            <a:r>
              <a:rPr lang="en-US" sz="1400" dirty="0" smtClean="0">
                <a:latin typeface="Trebuchet MS"/>
                <a:cs typeface="Trebuchet MS"/>
              </a:rPr>
              <a:t> target</a:t>
            </a:r>
          </a:p>
          <a:p>
            <a:r>
              <a:rPr lang="en-US" sz="1400" dirty="0" smtClean="0">
                <a:latin typeface="Trebuchet MS"/>
                <a:cs typeface="Trebuchet MS"/>
              </a:rPr>
              <a:t>Assuming isospin symmetry</a:t>
            </a:r>
          </a:p>
          <a:p>
            <a:r>
              <a:rPr lang="en-US" sz="1400" dirty="0" smtClean="0">
                <a:latin typeface="+mj-lt"/>
                <a:cs typeface="Trebuchet MS"/>
              </a:rPr>
              <a:t>&amp;</a:t>
            </a:r>
            <a:r>
              <a:rPr lang="en-US" sz="1400" dirty="0" smtClean="0">
                <a:latin typeface="Trebuchet MS"/>
                <a:cs typeface="Trebuchet MS"/>
              </a:rPr>
              <a:t> charge conjugation invariance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70516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/>
      <p:bldP spid="24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49891"/>
            <a:ext cx="6350000" cy="4525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0" dirty="0" smtClean="0">
                <a:latin typeface="Apple Casual"/>
                <a:cs typeface="Apple Casual"/>
              </a:rPr>
              <a:t>Projections – Deuteron unpolarized </a:t>
            </a:r>
            <a:r>
              <a:rPr lang="en-US" i="0" dirty="0" smtClean="0">
                <a:latin typeface="Apple Casual"/>
                <a:cs typeface="Apple Casual"/>
              </a:rPr>
              <a:t>data</a:t>
            </a:r>
            <a:endParaRPr lang="en-US" i="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EADC-2A2A-2444-B795-55766077F7D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ultip_q2_q8_hermes_dss_cteq6l_ka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8824" r="8730"/>
              <a:stretch>
                <a:fillRect/>
              </a:stretch>
            </p:blipFill>
          </mc:Choice>
          <mc:Fallback>
            <p:blipFill>
              <a:blip r:embed="rId3"/>
              <a:srcRect t="8824" r="8730"/>
              <a:stretch>
                <a:fillRect/>
              </a:stretch>
            </p:blipFill>
          </mc:Fallback>
        </mc:AlternateContent>
        <p:spPr>
          <a:xfrm>
            <a:off x="76200" y="553279"/>
            <a:ext cx="5334000" cy="2875721"/>
          </a:xfrm>
          <a:prstGeom prst="rect">
            <a:avLst/>
          </a:prstGeom>
        </p:spPr>
      </p:pic>
      <p:pic>
        <p:nvPicPr>
          <p:cNvPr id="7" name="Picture 6" descr="dnstrg_proj_ka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6863" r="7672"/>
              <a:stretch>
                <a:fillRect/>
              </a:stretch>
            </p:blipFill>
          </mc:Choice>
          <mc:Fallback>
            <p:blipFill>
              <a:blip r:embed="rId5"/>
              <a:srcRect t="6863" r="7672"/>
              <a:stretch>
                <a:fillRect/>
              </a:stretch>
            </p:blipFill>
          </mc:Fallback>
        </mc:AlternateContent>
        <p:spPr>
          <a:xfrm>
            <a:off x="3211271" y="3429000"/>
            <a:ext cx="5505450" cy="2997236"/>
          </a:xfrm>
          <a:prstGeom prst="rect">
            <a:avLst/>
          </a:prstGeom>
        </p:spPr>
      </p:pic>
      <p:pic>
        <p:nvPicPr>
          <p:cNvPr id="8" name="Picture 7" descr="xS_proj_ka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t="6863" r="7672"/>
              <a:stretch>
                <a:fillRect/>
              </a:stretch>
            </p:blipFill>
          </mc:Choice>
          <mc:Fallback>
            <p:blipFill>
              <a:blip r:embed="rId7"/>
              <a:srcRect t="6863" r="7672"/>
              <a:stretch>
                <a:fillRect/>
              </a:stretch>
            </p:blipFill>
          </mc:Fallback>
        </mc:AlternateContent>
        <p:spPr>
          <a:xfrm>
            <a:off x="76200" y="533400"/>
            <a:ext cx="5048250" cy="2748331"/>
          </a:xfrm>
          <a:prstGeom prst="rect">
            <a:avLst/>
          </a:prstGeom>
        </p:spPr>
      </p:pic>
      <p:pic>
        <p:nvPicPr>
          <p:cNvPr id="9" name="Picture 8" descr="xS_proj_kshor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t="6014" r="7937"/>
              <a:stretch>
                <a:fillRect/>
              </a:stretch>
            </p:blipFill>
          </mc:Choice>
          <mc:Fallback>
            <p:blipFill>
              <a:blip r:embed="rId9"/>
              <a:srcRect t="6014" r="7937"/>
              <a:stretch>
                <a:fillRect/>
              </a:stretch>
            </p:blipFill>
          </mc:Fallback>
        </mc:AlternateContent>
        <p:spPr>
          <a:xfrm>
            <a:off x="3200400" y="3403564"/>
            <a:ext cx="5440122" cy="2997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4402" y="1219200"/>
            <a:ext cx="92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+ K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762" y="4343400"/>
            <a:ext cx="50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1244024"/>
            <a:ext cx="3518912" cy="584776"/>
          </a:xfrm>
          <a:prstGeom prst="rect">
            <a:avLst/>
          </a:prstGeom>
          <a:solidFill>
            <a:srgbClr val="BBDAE8"/>
          </a:solidFill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Apple Casual"/>
                <a:cs typeface="Apple Casual"/>
              </a:rPr>
              <a:t>HERMES: </a:t>
            </a:r>
          </a:p>
          <a:p>
            <a:r>
              <a:rPr lang="en-US" sz="1600" dirty="0" smtClean="0">
                <a:latin typeface="Apple Casual"/>
                <a:cs typeface="Apple Casual"/>
              </a:rPr>
              <a:t>0.2 &lt; </a:t>
            </a:r>
            <a:r>
              <a:rPr lang="en-US" sz="1600" dirty="0" err="1" smtClean="0">
                <a:latin typeface="Apple Casual"/>
                <a:cs typeface="Apple Casual"/>
              </a:rPr>
              <a:t>z</a:t>
            </a:r>
            <a:r>
              <a:rPr lang="en-US" sz="1600" dirty="0" smtClean="0">
                <a:latin typeface="Apple Casual"/>
                <a:cs typeface="Apple Casual"/>
              </a:rPr>
              <a:t> &lt; 0.8 &amp; integrated over Q</a:t>
            </a:r>
            <a:r>
              <a:rPr lang="en-US" sz="1600" baseline="30000" dirty="0" smtClean="0">
                <a:latin typeface="Apple Casual"/>
                <a:cs typeface="Apple Casual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1836003"/>
            <a:ext cx="3669260" cy="830997"/>
          </a:xfrm>
          <a:prstGeom prst="rect">
            <a:avLst/>
          </a:prstGeom>
          <a:solidFill>
            <a:srgbClr val="FFDBFF"/>
          </a:solidFill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Apple Casual"/>
                <a:cs typeface="Apple Casual"/>
              </a:rPr>
              <a:t>CLAS12:</a:t>
            </a:r>
            <a:r>
              <a:rPr lang="en-US" sz="1600" dirty="0" smtClean="0">
                <a:latin typeface="Apple Casual"/>
                <a:cs typeface="Apple Casual"/>
              </a:rPr>
              <a:t> </a:t>
            </a:r>
          </a:p>
          <a:p>
            <a:r>
              <a:rPr lang="en-US" sz="1600" dirty="0" smtClean="0">
                <a:latin typeface="Apple Casual"/>
                <a:cs typeface="Apple Casual"/>
              </a:rPr>
              <a:t>1.3 &lt; Q</a:t>
            </a:r>
            <a:r>
              <a:rPr lang="en-US" sz="1600" baseline="30000" dirty="0" smtClean="0">
                <a:latin typeface="Apple Casual"/>
                <a:cs typeface="Apple Casual"/>
              </a:rPr>
              <a:t>2</a:t>
            </a:r>
            <a:r>
              <a:rPr lang="en-US" sz="1600" dirty="0" smtClean="0">
                <a:latin typeface="Apple Casual"/>
                <a:cs typeface="Apple Casual"/>
              </a:rPr>
              <a:t> &lt; 1.6 GeV</a:t>
            </a:r>
            <a:r>
              <a:rPr lang="en-US" sz="1600" baseline="30000" dirty="0" smtClean="0">
                <a:latin typeface="Apple Casual"/>
                <a:cs typeface="Apple Casual"/>
              </a:rPr>
              <a:t>2</a:t>
            </a:r>
            <a:r>
              <a:rPr lang="en-US" sz="1600" dirty="0" smtClean="0">
                <a:latin typeface="Apple Casual"/>
                <a:cs typeface="Apple Casual"/>
              </a:rPr>
              <a:t> &amp; 0.5 &lt; </a:t>
            </a:r>
            <a:r>
              <a:rPr lang="en-US" sz="1600" dirty="0" err="1" smtClean="0">
                <a:latin typeface="Apple Casual"/>
                <a:cs typeface="Apple Casual"/>
              </a:rPr>
              <a:t>z</a:t>
            </a:r>
            <a:r>
              <a:rPr lang="en-US" sz="1600" dirty="0" smtClean="0">
                <a:latin typeface="Apple Casual"/>
                <a:cs typeface="Apple Casual"/>
              </a:rPr>
              <a:t> &lt;0.6</a:t>
            </a:r>
          </a:p>
          <a:p>
            <a:r>
              <a:rPr lang="en-US" sz="1600" dirty="0" smtClean="0">
                <a:latin typeface="Apple Casual"/>
                <a:cs typeface="Apple Casual"/>
              </a:rPr>
              <a:t>  4. &lt; Q</a:t>
            </a:r>
            <a:r>
              <a:rPr lang="en-US" sz="1600" baseline="30000" dirty="0" smtClean="0">
                <a:latin typeface="Apple Casual"/>
                <a:cs typeface="Apple Casual"/>
              </a:rPr>
              <a:t>2</a:t>
            </a:r>
            <a:r>
              <a:rPr lang="en-US" sz="1600" dirty="0" smtClean="0">
                <a:latin typeface="Apple Casual"/>
                <a:cs typeface="Apple Casual"/>
              </a:rPr>
              <a:t> &lt; 5. GeV</a:t>
            </a:r>
            <a:r>
              <a:rPr lang="en-US" sz="1600" baseline="30000" dirty="0" smtClean="0">
                <a:latin typeface="Apple Casual"/>
                <a:cs typeface="Apple Casual"/>
              </a:rPr>
              <a:t>2</a:t>
            </a:r>
            <a:r>
              <a:rPr lang="en-US" sz="1600" dirty="0" smtClean="0">
                <a:latin typeface="Apple Casual"/>
                <a:cs typeface="Apple Casual"/>
              </a:rPr>
              <a:t>  &amp; 0.5 &lt; </a:t>
            </a:r>
            <a:r>
              <a:rPr lang="en-US" sz="1600" dirty="0" err="1" smtClean="0">
                <a:latin typeface="Apple Casual"/>
                <a:cs typeface="Apple Casual"/>
              </a:rPr>
              <a:t>z</a:t>
            </a:r>
            <a:r>
              <a:rPr lang="en-US" sz="1600" dirty="0" smtClean="0">
                <a:latin typeface="Apple Casual"/>
                <a:cs typeface="Apple Casual"/>
              </a:rPr>
              <a:t> &lt;0.6             </a:t>
            </a:r>
            <a:endParaRPr lang="en-US" sz="1600" dirty="0">
              <a:latin typeface="Apple Casual"/>
              <a:cs typeface="Apple Casu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6924675" cy="228600"/>
          </a:xfrm>
        </p:spPr>
        <p:txBody>
          <a:bodyPr/>
          <a:lstStyle/>
          <a:p>
            <a:r>
              <a:rPr lang="en-US" dirty="0" smtClean="0"/>
              <a:t>Kawtar Hafidi                                SIDIS kaons @ CLAS12                      Probing strangeness in hard processes                        10/19/2010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 A_{\rm UL}^{\sin2\phi} \color{red} \sim {h_{1L}^{\perp} H_1^{\perp}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6287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color{blue} K^- \sim s\bar u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83"/>
  <p:tag name="PICTUREFILESIZE" val="5539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A_{LU} \propto {\color{red} g^{\perp}(x)}{\color{blue}D_1(z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16420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 A_{\rm LL}^{\cos\phi} \sim \color{blue}g_{L}^\perp D_1  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36"/>
  <p:tag name="PICTUREFILESIZE" val="13916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 A_{\rm LL}^{\cos\phi} \sim   \color{red}e_{L} H_1^\perp  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39"/>
  <p:tag name="PICTUREFILESIZE" val="1306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e^{-z^2P_T^2\frac{(\mu_0^2-\mu_2^2)}{(\mu_D^2+z^2\mu_0^2)(\mu_D^2+z^2\mu_2^2)}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29268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definecolor{dgreen}{rgb}{0,0.5,0}&#10;\begin{document}&#10;$ g_1^q(x,k_{\perp})=g_1^q(x)\frac{1}{\pi\mu_2^2}exp(-\frac{k_{\perp}^2}{\mu_2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3163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definecolor{dgreen}{rgb}{0,0.5,0}&#10;\begin{document}&#10;$ f_1^q(x,k_{\perp})=f_1^q(x)\frac{1}{\pi\mu_0^2}exp(-\frac{k_{\perp}^2}{\mu_0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3136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A_{1} \propto  \frac{\sum_q e_q^2 {\color{blue} g_1^q(x)} D_1^{q \rightarrow \pi}(z)} {\sum_q e_q^2 {\color{blue} f_1^q(x)} D_1^{q \rightarrow \pi}(z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44"/>
  <p:tag name="PICTUREFILESIZE" val="45397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$$&#10;A_{LL}(x,y,z,P_{hT}) = \frac{\sigma_{LL}}{\sigma_0}=\frac{\int_0^{2\pi} \, d\phi_h&#10;\, [ \, d\sigma^{\begin{array}{c}\hspace*{-0.1cm}\to\vspace*{-0.25cm}\\&#10;\hspace*{-0.1cm}\Leftarrow\end{array}}&#10;- d\sigma^{\begin{array}{c}\hspace*{-0.1cm}\to\vspace*{-0.25cm}\\&#10;\hspace*{-0.1cm}\Rightarrow\end{array}} ]}&#10;{P_bP_t \int_0^{2\pi} \, d\phi_h \, [ \,&#10;d\sigma^{\begin{array}{c}\hspace*{-0.1cm}\to\vspace*{-0.25cm}\\&#10;\hspace*{-0.1cm}\Leftarrow\end{array}}&#10;+ d\sigma^{\begin{array}{c}\hspace*{-0.1cm}\to\vspace*{-0.25cm}\\&#10;\hspace*{-0.1cm}\Rightarrow\end{array}} ]} \&gt;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722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544.875"/>
  <p:tag name="PICTUREFILESIZE" val="29115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 A_{\rm UL}^{\sin2\phi} \color{red} \sim {h_{1L}^{\perp} H_1^{\perp}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628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color{red} A_{UL}^{\sin2\phi} \sim {h_{1L}^{\perp} H_1^{\perp}}\sin2\phi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218"/>
  <p:tag name="PICTUREFILESIZE" val="23093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color{blue} K^+ \sim u\bar s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6607"/>
</p:tagLst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gray_2007.potx</Template>
  <TotalTime>2836</TotalTime>
  <Words>2130</Words>
  <Application>Microsoft Macintosh PowerPoint</Application>
  <PresentationFormat>On-screen Show (4:3)</PresentationFormat>
  <Paragraphs>310</Paragraphs>
  <Slides>26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Blue design</vt:lpstr>
      <vt:lpstr>Equation</vt:lpstr>
      <vt:lpstr>Microsoft Equation</vt:lpstr>
      <vt:lpstr>Studies of partonic distributions using semi-inclusive production of kaons with CLAS12 </vt:lpstr>
      <vt:lpstr>Outline</vt:lpstr>
      <vt:lpstr>Flavor decomposition</vt:lpstr>
      <vt:lpstr>Quark helicities contribution to the nucleon spin</vt:lpstr>
      <vt:lpstr>Slide 5</vt:lpstr>
      <vt:lpstr>Motivations</vt:lpstr>
      <vt:lpstr>Formalism – Unpolarized measurements on deuterium</vt:lpstr>
      <vt:lpstr>Formalism – Polarized Measurements</vt:lpstr>
      <vt:lpstr>Projections – Deuteron unpolarized data</vt:lpstr>
      <vt:lpstr>Projections – Isoscalar Method</vt:lpstr>
      <vt:lpstr>Projections – Flavor decomposition (1) - 10% systematics on asymmetries</vt:lpstr>
      <vt:lpstr>Projections – Flavor decomposition (2) - 10% systematics on asymmetries</vt:lpstr>
      <vt:lpstr>Beyond the collinear picture of the nucleon: new degrees of freedom in QCD</vt:lpstr>
      <vt:lpstr>TMDs: The nucleon @Twist-2</vt:lpstr>
      <vt:lpstr>SIDIS Land</vt:lpstr>
      <vt:lpstr>A1 PT-dependence in SIDIS</vt:lpstr>
      <vt:lpstr>Double spin asymmetry- longitudinally polarized target – A1 PT dependence</vt:lpstr>
      <vt:lpstr> ALL PT-dependence for kaons</vt:lpstr>
      <vt:lpstr>Longitudinal Target SSA measurements at CLAS </vt:lpstr>
      <vt:lpstr>Collins fragmentation: Longitudinally polarized target </vt:lpstr>
      <vt:lpstr>Summary</vt:lpstr>
      <vt:lpstr>THE END</vt:lpstr>
      <vt:lpstr>Corrections and Systematics</vt:lpstr>
      <vt:lpstr>Beam Time needed</vt:lpstr>
      <vt:lpstr>PT-dependence of beam SSA</vt:lpstr>
      <vt:lpstr>cosf moment in ALL-PT-dependence</vt:lpstr>
    </vt:vector>
  </TitlesOfParts>
  <Company>Argonne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Momentum Dependent Distributions</dc:title>
  <dc:creator>Kawtar Hafidi</dc:creator>
  <cp:lastModifiedBy>Kawtar Hafidi</cp:lastModifiedBy>
  <cp:revision>195</cp:revision>
  <dcterms:created xsi:type="dcterms:W3CDTF">2010-10-18T21:48:22Z</dcterms:created>
  <dcterms:modified xsi:type="dcterms:W3CDTF">2010-10-19T06:22:14Z</dcterms:modified>
</cp:coreProperties>
</file>