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54"/>
  </p:notesMasterIdLst>
  <p:sldIdLst>
    <p:sldId id="384" r:id="rId8"/>
    <p:sldId id="306" r:id="rId9"/>
    <p:sldId id="365" r:id="rId10"/>
    <p:sldId id="262" r:id="rId11"/>
    <p:sldId id="395" r:id="rId12"/>
    <p:sldId id="397" r:id="rId13"/>
    <p:sldId id="286" r:id="rId14"/>
    <p:sldId id="334" r:id="rId15"/>
    <p:sldId id="300" r:id="rId16"/>
    <p:sldId id="327" r:id="rId17"/>
    <p:sldId id="394" r:id="rId18"/>
    <p:sldId id="393" r:id="rId19"/>
    <p:sldId id="345" r:id="rId20"/>
    <p:sldId id="307" r:id="rId21"/>
    <p:sldId id="348" r:id="rId22"/>
    <p:sldId id="400" r:id="rId23"/>
    <p:sldId id="398" r:id="rId24"/>
    <p:sldId id="399" r:id="rId25"/>
    <p:sldId id="413" r:id="rId26"/>
    <p:sldId id="373" r:id="rId27"/>
    <p:sldId id="374" r:id="rId28"/>
    <p:sldId id="370" r:id="rId29"/>
    <p:sldId id="371" r:id="rId30"/>
    <p:sldId id="383" r:id="rId31"/>
    <p:sldId id="389" r:id="rId32"/>
    <p:sldId id="353" r:id="rId33"/>
    <p:sldId id="309" r:id="rId34"/>
    <p:sldId id="354" r:id="rId35"/>
    <p:sldId id="405" r:id="rId36"/>
    <p:sldId id="406" r:id="rId37"/>
    <p:sldId id="407" r:id="rId38"/>
    <p:sldId id="408" r:id="rId39"/>
    <p:sldId id="403" r:id="rId40"/>
    <p:sldId id="404" r:id="rId41"/>
    <p:sldId id="411" r:id="rId42"/>
    <p:sldId id="391" r:id="rId43"/>
    <p:sldId id="313" r:id="rId44"/>
    <p:sldId id="314" r:id="rId45"/>
    <p:sldId id="366" r:id="rId46"/>
    <p:sldId id="317" r:id="rId47"/>
    <p:sldId id="337" r:id="rId48"/>
    <p:sldId id="362" r:id="rId49"/>
    <p:sldId id="381" r:id="rId50"/>
    <p:sldId id="415" r:id="rId51"/>
    <p:sldId id="414" r:id="rId52"/>
    <p:sldId id="416" r:id="rId53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 showGuides="1">
      <p:cViewPr>
        <p:scale>
          <a:sx n="66" d="100"/>
          <a:sy n="66" d="100"/>
        </p:scale>
        <p:origin x="-116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5F31AC-602F-467F-B6E6-C5EC8A84C195}" type="slidenum">
              <a:rPr lang="en-GB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C9BEB-8EFB-4DF4-9816-677A90813397}" type="slidenum">
              <a:rPr lang="en-GB"/>
              <a:pPr/>
              <a:t>13</a:t>
            </a:fld>
            <a:endParaRPr lang="en-GB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B2EE7-2966-4055-A45C-E7045E33D622}" type="slidenum">
              <a:rPr lang="en-GB"/>
              <a:pPr/>
              <a:t>14</a:t>
            </a:fld>
            <a:endParaRPr lang="en-GB"/>
          </a:p>
        </p:txBody>
      </p:sp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4A47E7EC-9D89-4DE1-9892-5E7D9E137B0E}" type="slidenum">
              <a:rPr lang="en-US" sz="1200">
                <a:latin typeface="Calibri" pitchFamily="34" charset="0"/>
                <a:ea typeface="ＭＳ Ｐゴシック" pitchFamily="-80" charset="-128"/>
              </a:rPr>
              <a:pPr algn="r" defTabSz="457200"/>
              <a:t>14</a:t>
            </a:fld>
            <a:endParaRPr lang="en-US" sz="1200">
              <a:latin typeface="Calibri" pitchFamily="34" charset="0"/>
              <a:ea typeface="ＭＳ Ｐゴシック" pitchFamily="-80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B57D8-1778-4F6B-9486-0A0833DBC76E}" type="slidenum">
              <a:rPr lang="en-GB"/>
              <a:pPr/>
              <a:t>15</a:t>
            </a:fld>
            <a:endParaRPr lang="en-GB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52058-09A4-4C1F-A434-B956EA1C191C}" type="slidenum">
              <a:rPr lang="en-GB"/>
              <a:pPr/>
              <a:t>26</a:t>
            </a:fld>
            <a:endParaRPr lang="en-GB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7F1E76-9C45-419C-B6CF-B2758C747867}" type="slidenum">
              <a:rPr lang="en-GB"/>
              <a:pPr/>
              <a:t>27</a:t>
            </a:fld>
            <a:endParaRPr lang="en-GB"/>
          </a:p>
        </p:txBody>
      </p:sp>
      <p:sp>
        <p:nvSpPr>
          <p:cNvPr id="91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defTabSz="457200"/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1C4E1-625C-4D96-9497-4413CDF9D747}" type="slidenum">
              <a:rPr lang="en-GB"/>
              <a:pPr/>
              <a:t>28</a:t>
            </a:fld>
            <a:endParaRPr lang="en-GB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0962A-BCA0-4FAF-A0C8-21B28E3A5DDF}" type="slidenum">
              <a:rPr lang="en-GB"/>
              <a:pPr/>
              <a:t>37</a:t>
            </a:fld>
            <a:endParaRPr lang="en-GB"/>
          </a:p>
        </p:txBody>
      </p:sp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89F050-2089-497F-9568-CF615088DDC8}" type="slidenum">
              <a:rPr lang="en-US" sz="1200">
                <a:ea typeface="ＭＳ Ｐゴシック" pitchFamily="-80" charset="-128"/>
              </a:rPr>
              <a:pPr algn="r"/>
              <a:t>37</a:t>
            </a:fld>
            <a:endParaRPr lang="en-US" sz="1200">
              <a:ea typeface="ＭＳ Ｐゴシック" pitchFamily="-80" charset="-128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9CB1A-2DC8-477E-97AC-F758B6C0BDC0}" type="slidenum">
              <a:rPr lang="en-GB"/>
              <a:pPr/>
              <a:t>39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6EB38-D55E-4959-BF3D-2CD479E2A3CF}" type="slidenum">
              <a:rPr lang="en-GB"/>
              <a:pPr/>
              <a:t>40</a:t>
            </a:fld>
            <a:endParaRPr lang="en-GB"/>
          </a:p>
        </p:txBody>
      </p:sp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fld id="{E73F865D-455A-47C9-8CCD-57754C129545}" type="slidenum">
              <a:rPr lang="ru-RU" sz="1200">
                <a:latin typeface="Calibri" pitchFamily="34" charset="0"/>
                <a:ea typeface="ＭＳ Ｐゴシック" pitchFamily="-80" charset="-128"/>
              </a:rPr>
              <a:pPr algn="r" defTabSz="457200"/>
              <a:t>40</a:t>
            </a:fld>
            <a:endParaRPr lang="ru-RU" sz="1200">
              <a:latin typeface="Calibri" pitchFamily="34" charset="0"/>
              <a:ea typeface="ＭＳ Ｐゴシック" pitchFamily="-80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F31AC-602F-467F-B6E6-C5EC8A84C19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1D1D3-8C1D-49EA-9D1D-04FCA4FCF876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28295-D37A-405B-A366-6CAE86E9C06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558C5-EEF0-458B-BFA7-56D7AF0010F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2BCBA-CE78-4AB8-9726-F14A2DA9948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C6227-47FC-4A76-B245-488DEFD5B214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30342-A7EE-4F8D-A65C-BA9E8B4EDA6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27399-6F3C-47E1-AFD3-CA04FE09F49C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106C6-4AFE-45B8-BC3F-E2E49EBD6F6D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8E5DF-E70A-4173-9173-7C22E029B3A9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7C4E0-33E3-49D6-86C9-EB57C4D96CF6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1CBB8-7874-43F3-AB4E-DA2ABA7A3A39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84663-DAF4-41C6-9E1B-510B4AFCAD50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B766D-AB0A-44B9-A90E-29F74D53596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7DFD7-D036-4CBE-84F9-B25A7CBDA9A4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5A78E-B04A-4E2C-810F-AA22B84D1A9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A5A69-7354-4FB3-8D62-0C1F8E8C8E92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23A0-4316-4464-A593-342BA8C67461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6D1-7E17-47AA-A21D-7503B35DB9D5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953F4-26B9-4DA7-8681-54525D0DB82C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D2AF5-BFDB-4041-B687-8A547ABDAB5B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CE994-B9A0-4CED-B272-856B2A7EAAB9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ED289-2942-4CBB-B300-6D604420C8B7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6C491-5D9F-46E5-B4D9-16F54F339211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BF3B6-E0EC-4022-BCD9-A18BD2144955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B9D38-9BE8-4AF7-9211-C41F85961848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1ECD1-0802-4B32-AAD7-F1D421191EEB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C8C0-86E4-45A8-ACF2-0A43C96AA7E9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1C7D0-A166-4074-B3F4-168E9419498E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C756C-AAEF-48C2-862C-91FC5C35B90C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A400D-4D89-407C-BC8D-9A1D6679025C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4EDF9-BE5B-4C1F-908C-0A00C352495D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AA9F4-CA52-4B11-8F69-CA8CBA869EB8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91FAC-7512-44BA-AD30-9BCABD221859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2C476-C75F-4337-A6D3-1FBFE8683DA2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61D48-513B-4AFD-B291-2DF7F1EC7E01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B5C77-620B-4270-A60E-B10C13CEF00C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DD8E1-B8D5-422B-A01B-2CE50CEA1099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91C81-72F3-41B4-BF76-C5CEBA626019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C7D2B-031C-4422-93C6-AC68BBCB588F}" type="slidenum">
              <a:rPr lang="en-US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4CCDD-EA34-4C97-8A87-31A4EEED743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96CF3C-5D7C-4FC3-B2B7-85760FA8D3E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889C2E-BCF4-491E-9851-9A3E213C07B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B8A6BA-13EE-4895-8F5F-58E4A253582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B15039-F310-48A9-AC3B-2ED101790B9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58EAC-1B64-4D76-B20A-614708BD1837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54674-7A9A-4BA6-A879-F4ADDC54573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0D780C-E641-4C83-A32F-F42B7834187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B684B7-2F7D-4BBF-9BC4-D961FF5C28F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57EF89-35EC-4574-B56E-B98F1D674E8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C9AF1B-C5F4-4607-A74C-CD29756BBB1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A60DB-3B75-481E-9544-EAED6F2784A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EC841-9E6A-4639-B9DE-90026791929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F742A-B3F3-4DB4-84AA-2BDB7367C65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A6FD-F5C7-4D61-A6E5-5DFF871C63C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148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C5A3-0047-48AF-BF68-EB6069C213F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EF4C9-6CB3-4DCF-ADEE-AE99AD1B615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20DFC-F08E-4CC0-A2AD-6F738EBAFBD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F66E1-53FA-4C82-BD29-682CD56CB11F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EB2BE-D416-4C79-BDED-F24D80E9064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6341E-89EF-4353-8919-C6B57CD90E7C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34777-85DA-481C-8DC5-7F415D4D8606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6C699-A638-4B3F-8E19-894F03A0C9C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86550" y="114300"/>
            <a:ext cx="2178050" cy="5448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2400" y="114300"/>
            <a:ext cx="6381750" cy="5448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F279D-8393-4BDD-93B1-D9D4A3FD209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9AE61-FD35-4F6E-A530-403E700E45B4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50BFB-0455-4BAB-9CC0-8F17BE2BE503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430D8-9690-4BCA-9D94-30E6D84A098E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92B32-2C7C-4D3C-B453-58B1172C6B49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21591-70C8-4FD7-94F3-4AC77C877595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4A9C0-BC7E-41BD-9739-88012AFB3CD4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33153-3161-4BE1-95BA-BC382EB0ADE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92021-E14D-490E-AFE8-F36D4B8EF386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BEBA2-2EEB-4DA6-8BD8-4A889FDD3523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052C4-B7AF-489D-97AC-F3AA86F3CB88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3F4AD-6109-43BC-A6E9-EF3F08E1E45D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019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019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93054-0C3E-4341-A1B1-AFC2710A25A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0D4D8-041E-4CAE-B03C-8B4EF6768785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C4AB1-B119-4B8D-A9FB-8DFC232F282E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B5F485-AE9A-4EE7-9AAB-1FD1403D44B5}" type="slidenum">
              <a:rPr lang="it-IT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lo stile del titolo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 dirty="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2411CB-1139-491B-9990-10CDF9F95DFF}" type="slidenum">
              <a:rPr lang="en-GB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4608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fld id="{9E0477C9-4A17-409C-B0E9-A1191F90DECD}" type="slidenum">
              <a:rPr lang="it-IT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</a:defRPr>
            </a:lvl1pPr>
          </a:lstStyle>
          <a:p>
            <a:fld id="{B5F2B913-9D58-4624-9BE9-65D933719327}" type="slidenum">
              <a:rPr lang="en-US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1FFDA0A-D800-45E3-9960-39D96AB9BF7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1143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67488"/>
            <a:ext cx="2362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1000">
                <a:latin typeface="+mn-lt"/>
                <a:ea typeface="+mn-ea"/>
              </a:defRPr>
            </a:lvl1pPr>
          </a:lstStyle>
          <a:p>
            <a:endParaRPr lang="en-GB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67488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1000">
                <a:latin typeface="+mn-lt"/>
                <a:ea typeface="+mn-ea"/>
              </a:defRPr>
            </a:lvl1pPr>
          </a:lstStyle>
          <a:p>
            <a:endParaRPr lang="en-GB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400800"/>
            <a:ext cx="259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>
                <a:latin typeface="+mn-lt"/>
                <a:ea typeface="+mn-ea"/>
              </a:defRPr>
            </a:lvl1pPr>
          </a:lstStyle>
          <a:p>
            <a:fld id="{CC4EA5FF-280F-4D1E-B0D8-29587551BDF8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</a:p>
        </p:txBody>
      </p:sp>
      <p:sp>
        <p:nvSpPr>
          <p:cNvPr id="4103" name="Rectangle 7"/>
          <p:cNvSpPr>
            <a:spLocks noChangeAspect="1" noChangeArrowheads="1"/>
          </p:cNvSpPr>
          <p:nvPr/>
        </p:nvSpPr>
        <p:spPr bwMode="auto">
          <a:xfrm>
            <a:off x="4824413" y="6681788"/>
            <a:ext cx="3175" cy="317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GB" sz="2400" dirty="0">
              <a:solidFill>
                <a:schemeClr val="bg2"/>
              </a:solidFill>
              <a:latin typeface="Times New Roman" pitchFamily="18" charset="0"/>
              <a:ea typeface="ＭＳ Ｐゴシック" pitchFamily="-80" charset="-128"/>
            </a:endParaRPr>
          </a:p>
        </p:txBody>
      </p:sp>
      <p:pic>
        <p:nvPicPr>
          <p:cNvPr id="73736" name="Picture 8" descr="weblogolnf1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6097588"/>
            <a:ext cx="8382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9" descr="logo2"/>
          <p:cNvPicPr>
            <a:picLocks noChangeAspect="1" noChangeArrowheads="1"/>
          </p:cNvPicPr>
          <p:nvPr/>
        </p:nvPicPr>
        <p:blipFill>
          <a:blip r:embed="rId14" cstate="print"/>
          <a:srcRect r="35942"/>
          <a:stretch>
            <a:fillRect/>
          </a:stretch>
        </p:blipFill>
        <p:spPr bwMode="auto">
          <a:xfrm>
            <a:off x="7040563" y="6367463"/>
            <a:ext cx="14176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2pPr>
      <a:lvl3pPr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3pPr>
      <a:lvl4pPr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4pPr>
      <a:lvl5pPr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 i="1">
          <a:solidFill>
            <a:schemeClr val="folHlink"/>
          </a:solidFill>
          <a:latin typeface="Times New Roman" pitchFamily="18" charset="0"/>
          <a:ea typeface="ＭＳ Ｐゴシック" pitchFamily="-8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>
          <a:solidFill>
            <a:srgbClr val="00FF99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l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6629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400">
                <a:latin typeface="+mn-lt"/>
              </a:defRPr>
            </a:lvl1pPr>
          </a:lstStyle>
          <a:p>
            <a:r>
              <a:rPr lang="it-IT" dirty="0"/>
              <a:t> 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484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i="1">
                <a:latin typeface="+mn-lt"/>
              </a:defRPr>
            </a:lvl1pPr>
          </a:lstStyle>
          <a:p>
            <a:endParaRPr lang="it-IT" dirty="0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7ECC017-ED18-4E89-A420-552A252CE890}" type="slidenum">
              <a:rPr lang="it-IT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strips dir="ld"/>
  </p:transition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w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oleObject" Target="../embeddings/Documento_di_Microsoft_Office_Word_97_-_20031.doc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png"/><Relationship Id="rId4" Type="http://schemas.openxmlformats.org/officeDocument/2006/relationships/oleObject" Target="../embeddings/Documento_di_Microsoft_Office_Word_97_-_20032.doc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1909763" y="2928938"/>
            <a:ext cx="5213350" cy="711200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The LNF-INFN 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573088"/>
            <a:ext cx="7734300" cy="5718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228600" y="1752600"/>
            <a:ext cx="8915400" cy="3693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Fabio </a:t>
            </a:r>
            <a:r>
              <a:rPr lang="en-GB" b="1" dirty="0" err="1">
                <a:solidFill>
                  <a:srgbClr val="0000FF"/>
                </a:solidFill>
              </a:rPr>
              <a:t>Bossi</a:t>
            </a:r>
            <a:r>
              <a:rPr lang="en-GB" b="1" dirty="0">
                <a:solidFill>
                  <a:srgbClr val="0000FF"/>
                </a:solidFill>
              </a:rPr>
              <a:t>- Spokesperson of the KLOE2 </a:t>
            </a:r>
            <a:r>
              <a:rPr lang="en-GB" b="1" dirty="0" smtClean="0">
                <a:solidFill>
                  <a:srgbClr val="0000FF"/>
                </a:solidFill>
              </a:rPr>
              <a:t>experiment</a:t>
            </a:r>
            <a:endParaRPr lang="en-GB" b="1" dirty="0">
              <a:solidFill>
                <a:srgbClr val="0000FF"/>
              </a:solidFill>
            </a:endParaRPr>
          </a:p>
          <a:p>
            <a:endParaRPr lang="en-GB" b="1" dirty="0">
              <a:solidFill>
                <a:srgbClr val="0000FF"/>
              </a:solidFill>
            </a:endParaRPr>
          </a:p>
          <a:p>
            <a:r>
              <a:rPr lang="en-GB" b="1" dirty="0">
                <a:solidFill>
                  <a:srgbClr val="0000FF"/>
                </a:solidFill>
              </a:rPr>
              <a:t>There are also revived ideas for a DAFNE upgrade in energy up to 2.5 </a:t>
            </a:r>
            <a:r>
              <a:rPr lang="en-GB" b="1" dirty="0" err="1">
                <a:solidFill>
                  <a:srgbClr val="0000FF"/>
                </a:solidFill>
              </a:rPr>
              <a:t>GeV</a:t>
            </a:r>
            <a:r>
              <a:rPr lang="en-GB" b="1" dirty="0">
                <a:solidFill>
                  <a:srgbClr val="0000FF"/>
                </a:solidFill>
              </a:rPr>
              <a:t> in the CM with high luminosity </a:t>
            </a:r>
            <a:r>
              <a:rPr lang="en-GB" sz="2000" b="1" dirty="0">
                <a:solidFill>
                  <a:srgbClr val="FF0000"/>
                </a:solidFill>
              </a:rPr>
              <a:t>(several 10^32) </a:t>
            </a:r>
          </a:p>
          <a:p>
            <a:endParaRPr lang="en-GB" b="1" dirty="0">
              <a:solidFill>
                <a:srgbClr val="0000FF"/>
              </a:solidFill>
            </a:endParaRPr>
          </a:p>
          <a:p>
            <a:endParaRPr lang="en-GB" b="1" dirty="0">
              <a:solidFill>
                <a:srgbClr val="0000FF"/>
              </a:solidFill>
            </a:endParaRPr>
          </a:p>
          <a:p>
            <a:r>
              <a:rPr lang="en-GB" b="1" dirty="0">
                <a:solidFill>
                  <a:srgbClr val="0000FF"/>
                </a:solidFill>
              </a:rPr>
              <a:t>The KLOE collaboration and the Accelerator Division are working very hard to run KLOE now and to prepare for the future</a:t>
            </a:r>
            <a:r>
              <a:rPr lang="en-GB" b="1" dirty="0" smtClean="0">
                <a:solidFill>
                  <a:srgbClr val="0000FF"/>
                </a:solidFill>
              </a:rPr>
              <a:t>.</a:t>
            </a:r>
          </a:p>
          <a:p>
            <a:endParaRPr lang="en-GB" b="1" dirty="0">
              <a:solidFill>
                <a:srgbClr val="0000FF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We shall know the DAFNE luminosity toward the end of the year</a:t>
            </a:r>
          </a:p>
          <a:p>
            <a:r>
              <a:rPr lang="en-GB" b="1" dirty="0">
                <a:solidFill>
                  <a:srgbClr val="FF0000"/>
                </a:solidFill>
              </a:rPr>
              <a:t>(now we have the solenoid)</a:t>
            </a:r>
          </a:p>
          <a:p>
            <a:endParaRPr lang="en-GB" b="1" dirty="0">
              <a:solidFill>
                <a:srgbClr val="0000FF"/>
              </a:solidFill>
            </a:endParaRPr>
          </a:p>
          <a:p>
            <a:endParaRPr lang="en-GB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2801938" y="1755775"/>
            <a:ext cx="3395662" cy="33877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u="sng">
                <a:solidFill>
                  <a:srgbClr val="0000CC"/>
                </a:solidFill>
              </a:rPr>
              <a:t>Accelerator physics</a:t>
            </a:r>
          </a:p>
          <a:p>
            <a:endParaRPr lang="en-GB" sz="2400" b="1">
              <a:solidFill>
                <a:srgbClr val="0000CC"/>
              </a:solidFill>
            </a:endParaRPr>
          </a:p>
          <a:p>
            <a:r>
              <a:rPr lang="en-GB" sz="2400" b="1">
                <a:solidFill>
                  <a:srgbClr val="0000CC"/>
                </a:solidFill>
              </a:rPr>
              <a:t>FEL</a:t>
            </a:r>
          </a:p>
          <a:p>
            <a:r>
              <a:rPr lang="en-GB" sz="2400" b="1">
                <a:solidFill>
                  <a:srgbClr val="0000CC"/>
                </a:solidFill>
              </a:rPr>
              <a:t>CNAO </a:t>
            </a:r>
          </a:p>
          <a:p>
            <a:r>
              <a:rPr lang="en-GB" sz="2400" b="1">
                <a:solidFill>
                  <a:srgbClr val="0000CC"/>
                </a:solidFill>
              </a:rPr>
              <a:t>CLIC-CTF3</a:t>
            </a:r>
          </a:p>
          <a:p>
            <a:r>
              <a:rPr lang="en-GB" sz="2400" b="1">
                <a:solidFill>
                  <a:srgbClr val="0000CC"/>
                </a:solidFill>
              </a:rPr>
              <a:t>ILC</a:t>
            </a:r>
          </a:p>
          <a:p>
            <a:r>
              <a:rPr lang="en-GB" sz="2400" b="1">
                <a:solidFill>
                  <a:srgbClr val="0000CC"/>
                </a:solidFill>
              </a:rPr>
              <a:t>PLASMA Acceleration</a:t>
            </a:r>
          </a:p>
          <a:p>
            <a:r>
              <a:rPr lang="en-GB" sz="2400" b="1">
                <a:solidFill>
                  <a:srgbClr val="0000CC"/>
                </a:solidFill>
              </a:rPr>
              <a:t>X-RAY</a:t>
            </a:r>
          </a:p>
          <a:p>
            <a:endParaRPr lang="en-GB" sz="2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" descr="SPARC10"/>
          <p:cNvPicPr>
            <a:picLocks noChangeAspect="1" noChangeArrowheads="1"/>
          </p:cNvPicPr>
          <p:nvPr/>
        </p:nvPicPr>
        <p:blipFill>
          <a:blip r:embed="rId3" cstate="print"/>
          <a:srcRect l="21666" t="15953" b="3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0771" name="Group 3"/>
          <p:cNvGrpSpPr>
            <a:grpSpLocks/>
          </p:cNvGrpSpPr>
          <p:nvPr/>
        </p:nvGrpSpPr>
        <p:grpSpPr bwMode="auto">
          <a:xfrm>
            <a:off x="7500938" y="2197100"/>
            <a:ext cx="1393825" cy="1809750"/>
            <a:chOff x="6720" y="1968"/>
            <a:chExt cx="1248" cy="1622"/>
          </a:xfrm>
        </p:grpSpPr>
        <p:sp>
          <p:nvSpPr>
            <p:cNvPr id="160772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15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S-band Gun</a:t>
              </a:r>
            </a:p>
          </p:txBody>
        </p:sp>
        <p:sp>
          <p:nvSpPr>
            <p:cNvPr id="160773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74" name="Group 6"/>
          <p:cNvGrpSpPr>
            <a:grpSpLocks/>
          </p:cNvGrpSpPr>
          <p:nvPr/>
        </p:nvGrpSpPr>
        <p:grpSpPr bwMode="auto">
          <a:xfrm>
            <a:off x="7232650" y="428625"/>
            <a:ext cx="1393825" cy="1393825"/>
            <a:chOff x="6480" y="384"/>
            <a:chExt cx="1248" cy="1248"/>
          </a:xfrm>
        </p:grpSpPr>
        <p:sp>
          <p:nvSpPr>
            <p:cNvPr id="160775" name="Text Box 7"/>
            <p:cNvSpPr txBox="1">
              <a:spLocks/>
            </p:cNvSpPr>
            <p:nvPr/>
          </p:nvSpPr>
          <p:spPr bwMode="auto">
            <a:xfrm>
              <a:off x="6480" y="384"/>
              <a:ext cx="1248" cy="61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Velocity Bunching</a:t>
              </a:r>
            </a:p>
          </p:txBody>
        </p:sp>
        <p:sp>
          <p:nvSpPr>
            <p:cNvPr id="160776" name="Line 8"/>
            <p:cNvSpPr>
              <a:spLocks noChangeShapeType="1"/>
            </p:cNvSpPr>
            <p:nvPr/>
          </p:nvSpPr>
          <p:spPr bwMode="auto">
            <a:xfrm flipH="1">
              <a:off x="6912" y="1008"/>
              <a:ext cx="144" cy="62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77" name="Group 9"/>
          <p:cNvGrpSpPr>
            <a:grpSpLocks/>
          </p:cNvGrpSpPr>
          <p:nvPr/>
        </p:nvGrpSpPr>
        <p:grpSpPr bwMode="auto">
          <a:xfrm>
            <a:off x="6000750" y="2251075"/>
            <a:ext cx="1660525" cy="1757363"/>
            <a:chOff x="5376" y="2016"/>
            <a:chExt cx="1488" cy="1575"/>
          </a:xfrm>
        </p:grpSpPr>
        <p:sp>
          <p:nvSpPr>
            <p:cNvPr id="160778" name="Text Box 10"/>
            <p:cNvSpPr txBox="1">
              <a:spLocks/>
            </p:cNvSpPr>
            <p:nvPr/>
          </p:nvSpPr>
          <p:spPr bwMode="auto">
            <a:xfrm>
              <a:off x="5376" y="2977"/>
              <a:ext cx="1248" cy="61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Long Solenoids</a:t>
              </a:r>
            </a:p>
          </p:txBody>
        </p:sp>
        <p:sp>
          <p:nvSpPr>
            <p:cNvPr id="160779" name="Line 11"/>
            <p:cNvSpPr>
              <a:spLocks noChangeShapeType="1"/>
            </p:cNvSpPr>
            <p:nvPr/>
          </p:nvSpPr>
          <p:spPr bwMode="auto">
            <a:xfrm flipV="1">
              <a:off x="6000" y="2256"/>
              <a:ext cx="288" cy="7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  <p:sp>
          <p:nvSpPr>
            <p:cNvPr id="160780" name="Line 12"/>
            <p:cNvSpPr>
              <a:spLocks noChangeShapeType="1"/>
            </p:cNvSpPr>
            <p:nvPr/>
          </p:nvSpPr>
          <p:spPr bwMode="auto">
            <a:xfrm flipV="1">
              <a:off x="6432" y="2016"/>
              <a:ext cx="432" cy="96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81" name="Group 13"/>
          <p:cNvGrpSpPr>
            <a:grpSpLocks/>
          </p:cNvGrpSpPr>
          <p:nvPr/>
        </p:nvGrpSpPr>
        <p:grpSpPr bwMode="auto">
          <a:xfrm>
            <a:off x="2916238" y="1125538"/>
            <a:ext cx="2816225" cy="2125662"/>
            <a:chOff x="2880" y="1008"/>
            <a:chExt cx="2256" cy="1904"/>
          </a:xfrm>
        </p:grpSpPr>
        <p:sp>
          <p:nvSpPr>
            <p:cNvPr id="160782" name="Line 14"/>
            <p:cNvSpPr>
              <a:spLocks noChangeShapeType="1"/>
            </p:cNvSpPr>
            <p:nvPr/>
          </p:nvSpPr>
          <p:spPr bwMode="auto">
            <a:xfrm flipV="1">
              <a:off x="4096" y="2448"/>
              <a:ext cx="1040" cy="4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  <p:sp>
          <p:nvSpPr>
            <p:cNvPr id="160783" name="Text Box 15"/>
            <p:cNvSpPr txBox="1">
              <a:spLocks/>
            </p:cNvSpPr>
            <p:nvPr/>
          </p:nvSpPr>
          <p:spPr bwMode="auto">
            <a:xfrm>
              <a:off x="2880" y="1008"/>
              <a:ext cx="1393" cy="8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Diagnostic and Matching</a:t>
              </a:r>
            </a:p>
          </p:txBody>
        </p:sp>
        <p:sp>
          <p:nvSpPr>
            <p:cNvPr id="160784" name="Line 16"/>
            <p:cNvSpPr>
              <a:spLocks noChangeShapeType="1"/>
            </p:cNvSpPr>
            <p:nvPr/>
          </p:nvSpPr>
          <p:spPr bwMode="auto">
            <a:xfrm>
              <a:off x="3552" y="1872"/>
              <a:ext cx="1056" cy="7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85" name="Group 17"/>
          <p:cNvGrpSpPr>
            <a:grpSpLocks/>
          </p:cNvGrpSpPr>
          <p:nvPr/>
        </p:nvGrpSpPr>
        <p:grpSpPr bwMode="auto">
          <a:xfrm>
            <a:off x="4716463" y="3911600"/>
            <a:ext cx="1552575" cy="1128713"/>
            <a:chOff x="4224" y="3504"/>
            <a:chExt cx="1392" cy="1011"/>
          </a:xfrm>
        </p:grpSpPr>
        <p:sp>
          <p:nvSpPr>
            <p:cNvPr id="16078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41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Seeding</a:t>
              </a:r>
            </a:p>
          </p:txBody>
        </p:sp>
        <p:sp>
          <p:nvSpPr>
            <p:cNvPr id="16078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88" name="Group 20"/>
          <p:cNvGrpSpPr>
            <a:grpSpLocks/>
          </p:cNvGrpSpPr>
          <p:nvPr/>
        </p:nvGrpSpPr>
        <p:grpSpPr bwMode="auto">
          <a:xfrm>
            <a:off x="1500188" y="5786438"/>
            <a:ext cx="2517775" cy="792162"/>
            <a:chOff x="1344" y="5184"/>
            <a:chExt cx="2256" cy="710"/>
          </a:xfrm>
        </p:grpSpPr>
        <p:sp>
          <p:nvSpPr>
            <p:cNvPr id="16078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15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80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THz Source</a:t>
              </a:r>
            </a:p>
          </p:txBody>
        </p:sp>
        <p:sp>
          <p:nvSpPr>
            <p:cNvPr id="16079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  <a:effectLst/>
          </p:spPr>
          <p:txBody>
            <a:bodyPr lIns="64283" tIns="32142" rIns="64283" bIns="32142">
              <a:spAutoFit/>
            </a:bodyPr>
            <a:lstStyle/>
            <a:p>
              <a:endParaRPr lang="it-IT"/>
            </a:p>
          </p:txBody>
        </p:sp>
      </p:grpSp>
      <p:grpSp>
        <p:nvGrpSpPr>
          <p:cNvPr id="160791" name="Group 23"/>
          <p:cNvGrpSpPr>
            <a:grpSpLocks/>
          </p:cNvGrpSpPr>
          <p:nvPr/>
        </p:nvGrpSpPr>
        <p:grpSpPr bwMode="auto">
          <a:xfrm>
            <a:off x="5303838" y="428625"/>
            <a:ext cx="2357437" cy="2303463"/>
            <a:chOff x="4752" y="384"/>
            <a:chExt cx="2112" cy="2064"/>
          </a:xfrm>
        </p:grpSpPr>
        <p:grpSp>
          <p:nvGrpSpPr>
            <p:cNvPr id="160792" name="Group 24"/>
            <p:cNvGrpSpPr>
              <a:grpSpLocks/>
            </p:cNvGrpSpPr>
            <p:nvPr/>
          </p:nvGrpSpPr>
          <p:grpSpPr bwMode="auto">
            <a:xfrm>
              <a:off x="4752" y="384"/>
              <a:ext cx="2112" cy="2064"/>
              <a:chOff x="4752" y="384"/>
              <a:chExt cx="2112" cy="2064"/>
            </a:xfrm>
          </p:grpSpPr>
          <p:sp>
            <p:nvSpPr>
              <p:cNvPr id="160793" name="Line 25"/>
              <p:cNvSpPr>
                <a:spLocks noChangeShapeType="1"/>
              </p:cNvSpPr>
              <p:nvPr/>
            </p:nvSpPr>
            <p:spPr bwMode="auto">
              <a:xfrm flipV="1">
                <a:off x="5136" y="1632"/>
                <a:ext cx="1728" cy="81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45192" tIns="22595" rIns="45192" bIns="22595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60794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1249" cy="871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lIns="45192" tIns="22595" rIns="45192" bIns="22595">
                <a:spAutoFit/>
              </a:bodyPr>
              <a:lstStyle/>
              <a:p>
                <a:pPr defTabSz="642938">
                  <a:spcBef>
                    <a:spcPct val="50000"/>
                  </a:spcBef>
                </a:pPr>
                <a:r>
                  <a:rPr lang="en-US" sz="2000">
                    <a:solidFill>
                      <a:srgbClr val="FFFF00"/>
                    </a:solidFill>
                    <a:latin typeface="American Typewriter" pitchFamily="-80" charset="0"/>
                    <a:ea typeface="ヒラギノ明朝 Pro W3" pitchFamily="-80" charset="-128"/>
                    <a:sym typeface="American Typewriter" pitchFamily="-80" charset="0"/>
                  </a:rPr>
                  <a:t>150 MeV S-band linac</a:t>
                </a:r>
              </a:p>
            </p:txBody>
          </p:sp>
          <p:sp>
            <p:nvSpPr>
              <p:cNvPr id="160795" name="Line 27"/>
              <p:cNvSpPr>
                <a:spLocks noChangeShapeType="1"/>
              </p:cNvSpPr>
              <p:nvPr/>
            </p:nvSpPr>
            <p:spPr bwMode="auto">
              <a:xfrm>
                <a:off x="5376" y="1248"/>
                <a:ext cx="864" cy="67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lIns="45192" tIns="22595" rIns="45192" bIns="22595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60796" name="Text Box 28"/>
            <p:cNvSpPr txBox="1">
              <a:spLocks/>
            </p:cNvSpPr>
            <p:nvPr/>
          </p:nvSpPr>
          <p:spPr bwMode="auto">
            <a:xfrm>
              <a:off x="5472" y="1777"/>
              <a:ext cx="672" cy="3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45192" tIns="22595" rIns="45192" bIns="22595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12 m</a:t>
              </a:r>
            </a:p>
          </p:txBody>
        </p:sp>
      </p:grpSp>
      <p:grpSp>
        <p:nvGrpSpPr>
          <p:cNvPr id="160797" name="Group 29"/>
          <p:cNvGrpSpPr>
            <a:grpSpLocks/>
          </p:cNvGrpSpPr>
          <p:nvPr/>
        </p:nvGrpSpPr>
        <p:grpSpPr bwMode="auto">
          <a:xfrm>
            <a:off x="1219200" y="1600200"/>
            <a:ext cx="5322888" cy="4648200"/>
            <a:chOff x="624" y="1477"/>
            <a:chExt cx="3360" cy="2987"/>
          </a:xfrm>
        </p:grpSpPr>
        <p:sp>
          <p:nvSpPr>
            <p:cNvPr id="160798" name="Line 30"/>
            <p:cNvSpPr>
              <a:spLocks noChangeShapeType="1"/>
            </p:cNvSpPr>
            <p:nvPr/>
          </p:nvSpPr>
          <p:spPr bwMode="auto">
            <a:xfrm flipV="1">
              <a:off x="624" y="2928"/>
              <a:ext cx="3360" cy="15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45192" tIns="22595" rIns="45192" bIns="22595">
              <a:spAutoFit/>
            </a:bodyPr>
            <a:lstStyle/>
            <a:p>
              <a:endParaRPr lang="it-IT"/>
            </a:p>
          </p:txBody>
        </p:sp>
        <p:sp>
          <p:nvSpPr>
            <p:cNvPr id="160799" name="Text Box 31"/>
            <p:cNvSpPr txBox="1">
              <a:spLocks/>
            </p:cNvSpPr>
            <p:nvPr/>
          </p:nvSpPr>
          <p:spPr bwMode="auto">
            <a:xfrm>
              <a:off x="768" y="1477"/>
              <a:ext cx="1392" cy="111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45192" tIns="22595" rIns="45192" bIns="22595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Undulators</a:t>
              </a:r>
            </a:p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  <a:latin typeface="Symbol" pitchFamily="18" charset="2"/>
                  <a:ea typeface="ヒラギノ明朝 Pro W3" pitchFamily="-80" charset="-128"/>
                  <a:sym typeface="Symbol" pitchFamily="18" charset="2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u </a:t>
              </a: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= 2.8 cm</a:t>
              </a:r>
            </a:p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K</a:t>
              </a:r>
              <a:r>
                <a:rPr lang="en-US" sz="2000" baseline="-25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max</a:t>
              </a: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 = 2.2</a:t>
              </a:r>
            </a:p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  <a:latin typeface="Symbol" pitchFamily="18" charset="2"/>
                  <a:ea typeface="ヒラギノ明朝 Pro W3" pitchFamily="-80" charset="-128"/>
                  <a:sym typeface="Symbol" pitchFamily="18" charset="2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r </a:t>
              </a: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= 500 nm</a:t>
              </a:r>
            </a:p>
          </p:txBody>
        </p:sp>
        <p:sp>
          <p:nvSpPr>
            <p:cNvPr id="160800" name="Line 32"/>
            <p:cNvSpPr>
              <a:spLocks noChangeShapeType="1"/>
            </p:cNvSpPr>
            <p:nvPr/>
          </p:nvSpPr>
          <p:spPr bwMode="auto">
            <a:xfrm>
              <a:off x="1536" y="3024"/>
              <a:ext cx="720" cy="7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5192" tIns="22595" rIns="45192" bIns="22595">
              <a:spAutoFit/>
            </a:bodyPr>
            <a:lstStyle/>
            <a:p>
              <a:endParaRPr lang="it-IT"/>
            </a:p>
          </p:txBody>
        </p:sp>
        <p:sp>
          <p:nvSpPr>
            <p:cNvPr id="160801" name="Text Box 33"/>
            <p:cNvSpPr txBox="1">
              <a:spLocks/>
            </p:cNvSpPr>
            <p:nvPr/>
          </p:nvSpPr>
          <p:spPr bwMode="auto">
            <a:xfrm>
              <a:off x="2113" y="3217"/>
              <a:ext cx="670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45192" tIns="22595" rIns="45192" bIns="22595">
              <a:spAutoFit/>
            </a:bodyPr>
            <a:lstStyle/>
            <a:p>
              <a:pPr defTabSz="642938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  <a:latin typeface="American Typewriter" pitchFamily="-80" charset="0"/>
                  <a:ea typeface="ヒラギノ明朝 Pro W3" pitchFamily="-80" charset="-128"/>
                  <a:sym typeface="American Typewriter" pitchFamily="-80" charset="0"/>
                </a:rPr>
                <a:t>15 m</a:t>
              </a:r>
            </a:p>
          </p:txBody>
        </p:sp>
      </p:grpSp>
      <p:grpSp>
        <p:nvGrpSpPr>
          <p:cNvPr id="160804" name="Group 36"/>
          <p:cNvGrpSpPr>
            <a:grpSpLocks noChangeAspect="1"/>
          </p:cNvGrpSpPr>
          <p:nvPr/>
        </p:nvGrpSpPr>
        <p:grpSpPr bwMode="auto">
          <a:xfrm>
            <a:off x="5732463" y="6215063"/>
            <a:ext cx="3224212" cy="342900"/>
            <a:chOff x="1488" y="3792"/>
            <a:chExt cx="4184" cy="481"/>
          </a:xfrm>
        </p:grpSpPr>
        <p:pic>
          <p:nvPicPr>
            <p:cNvPr id="160805" name="Picture 11" descr="Istantanea 2008-02-05 19-20-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3792"/>
              <a:ext cx="3512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0806" name="Picture 9" descr="Istantanea 2008-02-05 19-18-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3792"/>
              <a:ext cx="672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0807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1905000" cy="758825"/>
          </a:xfrm>
          <a:prstGeom prst="rect">
            <a:avLst/>
          </a:prstGeom>
          <a:noFill/>
        </p:spPr>
      </p:pic>
      <p:sp>
        <p:nvSpPr>
          <p:cNvPr id="160808" name="Text Box 40"/>
          <p:cNvSpPr txBox="1">
            <a:spLocks noChangeArrowheads="1"/>
          </p:cNvSpPr>
          <p:nvPr/>
        </p:nvSpPr>
        <p:spPr bwMode="auto">
          <a:xfrm>
            <a:off x="3505200" y="228600"/>
            <a:ext cx="114141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</a:rPr>
              <a:t>FEL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445125"/>
            <a:ext cx="1884363" cy="1412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038600"/>
            <a:ext cx="1778000" cy="1331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2570163"/>
            <a:ext cx="1676400" cy="1249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0" y="762000"/>
            <a:ext cx="20970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SPARC - FEL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1775"/>
            <a:ext cx="9144000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0"/>
            <a:ext cx="8534400" cy="584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541338"/>
            <a:ext cx="7210425" cy="538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38" y="531813"/>
            <a:ext cx="7172325" cy="539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7696200" cy="577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LNF00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478588" y="5911850"/>
            <a:ext cx="26654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FFFF66"/>
                </a:solidFill>
              </a:rPr>
              <a:t>M.Calvetti</a:t>
            </a:r>
            <a:endParaRPr lang="en-GB" b="1" dirty="0">
              <a:solidFill>
                <a:srgbClr val="FFFF66"/>
              </a:solidFill>
            </a:endParaRPr>
          </a:p>
          <a:p>
            <a:r>
              <a:rPr lang="en-GB" b="1" dirty="0">
                <a:solidFill>
                  <a:srgbClr val="FFFF66"/>
                </a:solidFill>
              </a:rPr>
              <a:t>INFN-LNF</a:t>
            </a:r>
          </a:p>
          <a:p>
            <a:r>
              <a:rPr lang="en-GB" sz="2000" b="1" dirty="0" err="1">
                <a:solidFill>
                  <a:srgbClr val="FFFF66"/>
                </a:solidFill>
              </a:rPr>
              <a:t>Università</a:t>
            </a:r>
            <a:r>
              <a:rPr lang="en-GB" sz="2000" b="1" dirty="0">
                <a:solidFill>
                  <a:srgbClr val="FFFF66"/>
                </a:solidFill>
              </a:rPr>
              <a:t> </a:t>
            </a:r>
            <a:r>
              <a:rPr lang="en-GB" sz="2000" b="1" dirty="0" err="1">
                <a:solidFill>
                  <a:srgbClr val="FFFF66"/>
                </a:solidFill>
              </a:rPr>
              <a:t>di</a:t>
            </a:r>
            <a:r>
              <a:rPr lang="en-GB" sz="2000" b="1" dirty="0">
                <a:solidFill>
                  <a:srgbClr val="FFFF66"/>
                </a:solidFill>
              </a:rPr>
              <a:t> Firenze</a:t>
            </a: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4343400" y="3581400"/>
            <a:ext cx="2438400" cy="18288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sz="3200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495800" y="5410200"/>
            <a:ext cx="1485900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400" b="1">
                <a:solidFill>
                  <a:srgbClr val="FF0000"/>
                </a:solidFill>
              </a:rPr>
              <a:t>LIFE-Lab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5943600" y="1828800"/>
            <a:ext cx="971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DAFNE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 rot="-658839">
            <a:off x="7620000" y="2057400"/>
            <a:ext cx="8826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LINAC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3505200" y="2438400"/>
            <a:ext cx="51435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AD</a:t>
            </a:r>
          </a:p>
          <a:p>
            <a:pPr algn="l"/>
            <a:r>
              <a:rPr lang="it-IT" b="1">
                <a:solidFill>
                  <a:srgbClr val="FF0000"/>
                </a:solidFill>
              </a:rPr>
              <a:t>TD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010400" y="1066800"/>
            <a:ext cx="5143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RD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33400" y="1524000"/>
            <a:ext cx="7683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Adm-</a:t>
            </a: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5341938"/>
            <a:ext cx="2903538" cy="151606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bIns="0" anchor="ctr">
            <a:spAutoFit/>
          </a:bodyPr>
          <a:lstStyle/>
          <a:p>
            <a:pPr algn="l"/>
            <a:r>
              <a:rPr lang="it-IT" sz="2400" b="1">
                <a:solidFill>
                  <a:srgbClr val="0000FF"/>
                </a:solidFill>
                <a:latin typeface="Times New Roman" pitchFamily="18" charset="0"/>
                <a:ea typeface="ＭＳ 明朝" charset="-128"/>
                <a:cs typeface="Courier New" pitchFamily="49" charset="0"/>
              </a:rPr>
              <a:t>Staff = 450 LNF+AC</a:t>
            </a:r>
          </a:p>
          <a:p>
            <a:pPr algn="l"/>
            <a:r>
              <a:rPr lang="it-IT" sz="2400" b="1">
                <a:solidFill>
                  <a:srgbClr val="0000FF"/>
                </a:solidFill>
                <a:latin typeface="Times New Roman" pitchFamily="18" charset="0"/>
                <a:ea typeface="ＭＳ 明朝" charset="-128"/>
                <a:cs typeface="Courier New" pitchFamily="49" charset="0"/>
              </a:rPr>
              <a:t>Associates = 181</a:t>
            </a:r>
          </a:p>
          <a:p>
            <a:pPr algn="l"/>
            <a:r>
              <a:rPr lang="it-IT" sz="2400" b="1">
                <a:solidFill>
                  <a:srgbClr val="0000FF"/>
                </a:solidFill>
                <a:latin typeface="Times New Roman" pitchFamily="18" charset="0"/>
                <a:ea typeface="ＭＳ 明朝" charset="-128"/>
                <a:cs typeface="Courier New" pitchFamily="49" charset="0"/>
              </a:rPr>
              <a:t>Visitors = 463</a:t>
            </a:r>
          </a:p>
          <a:p>
            <a:pPr algn="l"/>
            <a:r>
              <a:rPr lang="it-IT" sz="2400" b="1">
                <a:solidFill>
                  <a:srgbClr val="0000FF"/>
                </a:solidFill>
                <a:latin typeface="Times New Roman" pitchFamily="18" charset="0"/>
                <a:ea typeface="ＭＳ 明朝" charset="-128"/>
                <a:cs typeface="Courier New" pitchFamily="49" charset="0"/>
              </a:rPr>
              <a:t>TOTAL  1100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010420107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" y="466725"/>
            <a:ext cx="7900988" cy="5924550"/>
          </a:xfrm>
          <a:prstGeom prst="rect">
            <a:avLst/>
          </a:prstGeom>
          <a:noFill/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647700" y="5867400"/>
            <a:ext cx="2736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00"/>
                </a:solidFill>
              </a:rPr>
              <a:t>LABORATORIO FLAME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010420107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" y="466725"/>
            <a:ext cx="7900988" cy="5924550"/>
          </a:xfrm>
          <a:prstGeom prst="rect">
            <a:avLst/>
          </a:prstGeom>
          <a:noFill/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953000" y="990600"/>
            <a:ext cx="151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FLAME-LAB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41"/>
          <p:cNvSpPr>
            <a:spLocks noChangeArrowheads="1"/>
          </p:cNvSpPr>
          <p:nvPr/>
        </p:nvSpPr>
        <p:spPr bwMode="auto">
          <a:xfrm>
            <a:off x="685800" y="838200"/>
            <a:ext cx="8001000" cy="2014538"/>
          </a:xfrm>
          <a:prstGeom prst="rect">
            <a:avLst/>
          </a:prstGeom>
          <a:noFill/>
          <a:ln w="3175">
            <a:noFill/>
            <a:miter lim="800000"/>
            <a:headEnd/>
            <a:tailEnd type="none" w="sm" len="sm"/>
          </a:ln>
        </p:spPr>
        <p:txBody>
          <a:bodyPr>
            <a:spAutoFit/>
          </a:bodyPr>
          <a:lstStyle/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Repetition Rate			10 Hz</a:t>
            </a: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Energy (after compression) 	up to 6 J (typ. </a:t>
            </a:r>
            <a:r>
              <a:rPr lang="en-US" b="1">
                <a:latin typeface="Arial Rounded MT Bold" pitchFamily="34" charset="0"/>
                <a:ea typeface="ＭＳ Ｐゴシック" pitchFamily="-80" charset="-128"/>
              </a:rPr>
              <a:t>exp. </a:t>
            </a:r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5.6J)</a:t>
            </a: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Wavelength 			800 nm</a:t>
            </a: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Pulse duration 			down to 20 fs (typ. 23 fs)</a:t>
            </a: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Peak power 			up to 300 TW</a:t>
            </a: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ASE contrast 			&gt; 10</a:t>
            </a:r>
            <a:r>
              <a:rPr lang="en-GB" b="1" baseline="30000">
                <a:latin typeface="Arial Rounded MT Bold" pitchFamily="34" charset="0"/>
                <a:ea typeface="ＭＳ Ｐゴシック" pitchFamily="-80" charset="-128"/>
              </a:rPr>
              <a:t>10</a:t>
            </a:r>
            <a:endParaRPr lang="en-GB" b="1">
              <a:latin typeface="Arial Rounded MT Bold" pitchFamily="34" charset="0"/>
              <a:ea typeface="ＭＳ Ｐゴシック" pitchFamily="-80" charset="-128"/>
            </a:endParaRPr>
          </a:p>
          <a:p>
            <a:pPr algn="l" eaLnBrk="0" hangingPunct="0"/>
            <a:r>
              <a:rPr lang="en-GB" b="1">
                <a:latin typeface="Arial Rounded MT Bold" pitchFamily="34" charset="0"/>
                <a:ea typeface="ＭＳ Ｐゴシック" pitchFamily="-80" charset="-128"/>
              </a:rPr>
              <a:t>Pre-pulse contrast 		&gt; 10</a:t>
            </a:r>
            <a:r>
              <a:rPr lang="en-GB" b="1" baseline="30000">
                <a:latin typeface="Arial Rounded MT Bold" pitchFamily="34" charset="0"/>
                <a:ea typeface="ＭＳ Ｐゴシック" pitchFamily="-80" charset="-128"/>
              </a:rPr>
              <a:t>8</a:t>
            </a:r>
            <a:endParaRPr lang="en-GB" b="1">
              <a:latin typeface="Arial Rounded MT Bold" pitchFamily="34" charset="0"/>
              <a:ea typeface="ＭＳ Ｐゴシック" pitchFamily="-80" charset="-128"/>
            </a:endParaRPr>
          </a:p>
        </p:txBody>
      </p:sp>
      <p:pic>
        <p:nvPicPr>
          <p:cNvPr id="204803" name="Picture 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048000"/>
            <a:ext cx="56896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4" name="Picture 1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600" y="5810250"/>
            <a:ext cx="2698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5" name="Text Box 144"/>
          <p:cNvSpPr txBox="1">
            <a:spLocks noChangeArrowheads="1"/>
          </p:cNvSpPr>
          <p:nvPr/>
        </p:nvSpPr>
        <p:spPr bwMode="auto">
          <a:xfrm>
            <a:off x="6477000" y="5486400"/>
            <a:ext cx="1311275" cy="336550"/>
          </a:xfrm>
          <a:prstGeom prst="rect">
            <a:avLst/>
          </a:prstGeom>
          <a:noFill/>
          <a:ln w="3175">
            <a:noFill/>
            <a:miter lim="800000"/>
            <a:headEnd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i="1">
                <a:latin typeface="Futura" pitchFamily="-80" charset="0"/>
                <a:ea typeface="ＭＳ Ｐゴシック" pitchFamily="-80" charset="-128"/>
              </a:rPr>
              <a:t>Front end @</a:t>
            </a:r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sz="3600" b="1">
                <a:solidFill>
                  <a:srgbClr val="02005B"/>
                </a:solidFill>
                <a:latin typeface="Arial Rounded MT Bold" pitchFamily="34" charset="0"/>
                <a:ea typeface="ＭＳ Ｐゴシック" pitchFamily="-80" charset="-128"/>
              </a:rPr>
              <a:t>FLAME laser:  specifications</a:t>
            </a:r>
            <a:endParaRPr lang="it-IT" sz="2800" b="1">
              <a:solidFill>
                <a:srgbClr val="007878"/>
              </a:solidFill>
              <a:latin typeface="Arial Rounded MT Bold" pitchFamily="34" charset="0"/>
              <a:ea typeface="ＭＳ Ｐゴシック" pitchFamily="-80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57200" y="1524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-80" charset="-128"/>
                <a:cs typeface="Times New Roman" pitchFamily="18" charset="0"/>
              </a:rPr>
              <a:t>The FLAME laboratory – general layout</a:t>
            </a: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-80" charset="-128"/>
              <a:cs typeface="Times New Roman" pitchFamily="18" charset="0"/>
            </a:endParaRPr>
          </a:p>
        </p:txBody>
      </p:sp>
      <p:pic>
        <p:nvPicPr>
          <p:cNvPr id="205827" name="Picture 11"/>
          <p:cNvPicPr>
            <a:picLocks noChangeAspect="1"/>
          </p:cNvPicPr>
          <p:nvPr/>
        </p:nvPicPr>
        <p:blipFill>
          <a:blip r:embed="rId3" cstate="print"/>
          <a:srcRect l="4367" t="4306" r="4858" b="7996"/>
          <a:stretch>
            <a:fillRect/>
          </a:stretch>
        </p:blipFill>
        <p:spPr bwMode="auto">
          <a:xfrm>
            <a:off x="304800" y="908050"/>
            <a:ext cx="8686800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952500" y="1219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739F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-80" charset="-128"/>
              </a:rPr>
              <a:t>laser pulses</a:t>
            </a:r>
            <a:r>
              <a:rPr lang="en-US" sz="2400">
                <a:solidFill>
                  <a:srgbClr val="1739FA"/>
                </a:solidFill>
                <a:latin typeface="Times New Roman" pitchFamily="18" charset="0"/>
                <a:ea typeface="ＭＳ Ｐゴシック" pitchFamily="-80" charset="-128"/>
              </a:rPr>
              <a:t>: </a:t>
            </a:r>
            <a:r>
              <a:rPr lang="en-US" sz="2400" b="1">
                <a:solidFill>
                  <a:srgbClr val="1739F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-80" charset="-128"/>
              </a:rPr>
              <a:t>50 fs, 800 nm &gt;100 TW @10 Hz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 descr="010420107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776788" cy="3581400"/>
          </a:xfrm>
          <a:prstGeom prst="rect">
            <a:avLst/>
          </a:prstGeom>
          <a:noFill/>
        </p:spPr>
      </p:pic>
      <p:pic>
        <p:nvPicPr>
          <p:cNvPr id="219141" name="Picture 5" descr="010420107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3314700"/>
          </a:xfrm>
          <a:prstGeom prst="rect">
            <a:avLst/>
          </a:prstGeom>
          <a:noFill/>
        </p:spPr>
      </p:pic>
      <p:pic>
        <p:nvPicPr>
          <p:cNvPr id="219143" name="Picture 7" descr="010420107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</p:spPr>
      </p:pic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812800" y="838200"/>
            <a:ext cx="26479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FLAME</a:t>
            </a:r>
          </a:p>
          <a:p>
            <a:r>
              <a:rPr lang="en-GB" b="1">
                <a:solidFill>
                  <a:srgbClr val="FF0000"/>
                </a:solidFill>
              </a:rPr>
              <a:t>EXPERIMENTAL HALL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010420107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00988" cy="5924550"/>
          </a:xfrm>
          <a:prstGeom prst="rect">
            <a:avLst/>
          </a:prstGeom>
          <a:noFill/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1619250" y="6096000"/>
            <a:ext cx="5403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LUCE LASER VERSO IL LABORATORIO SPARC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46150"/>
            <a:ext cx="8001000" cy="1143000"/>
          </a:xfrm>
        </p:spPr>
        <p:txBody>
          <a:bodyPr/>
          <a:lstStyle/>
          <a:p>
            <a:r>
              <a:rPr lang="en-GB" sz="2800" b="1">
                <a:solidFill>
                  <a:schemeClr val="tx1"/>
                </a:solidFill>
              </a:rPr>
              <a:t>Tuneable X-ray radiation source based on  Thomson Scattering 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1143000" y="2362200"/>
          <a:ext cx="6567488" cy="3044825"/>
        </p:xfrm>
        <a:graphic>
          <a:graphicData uri="http://schemas.openxmlformats.org/presentationml/2006/ole">
            <p:oleObj spid="_x0000_s176131" name="Document" r:id="rId4" imgW="3992880" imgH="1517904" progId="Word.Document.8">
              <p:embed/>
            </p:oleObj>
          </a:graphicData>
        </a:graphic>
      </p:graphicFrame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098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762000" y="586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400">
                <a:ea typeface="ＭＳ Ｐゴシック" pitchFamily="-80" charset="-128"/>
              </a:rPr>
              <a:t>X ray  pulses : </a:t>
            </a:r>
            <a:r>
              <a:rPr lang="it-IT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80" charset="-128"/>
              </a:rPr>
              <a:t>10</a:t>
            </a:r>
            <a:r>
              <a:rPr lang="it-IT" sz="2400" baseline="30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80" charset="-128"/>
              </a:rPr>
              <a:t>9</a:t>
            </a:r>
            <a:r>
              <a:rPr lang="it-IT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80" charset="-128"/>
              </a:rPr>
              <a:t> photons/s</a:t>
            </a:r>
            <a:r>
              <a:rPr lang="it-IT" sz="2400">
                <a:ea typeface="ＭＳ Ｐゴシック" pitchFamily="-80" charset="-128"/>
              </a:rPr>
              <a:t>,  3 ps, </a:t>
            </a:r>
            <a:r>
              <a:rPr lang="it-IT" sz="2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80" charset="-128"/>
              </a:rPr>
              <a:t>20 keV - 1 MeV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80" charset="-128"/>
            </a:endParaRPr>
          </a:p>
        </p:txBody>
      </p:sp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1336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3429000" y="6491288"/>
            <a:ext cx="2470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SCHEDULED IN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LASER PLASMA ACCELERATION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838200"/>
            <a:ext cx="7102475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90116" name="Rectangle 5"/>
          <p:cNvSpPr>
            <a:spLocks noChangeArrowheads="1"/>
          </p:cNvSpPr>
          <p:nvPr/>
        </p:nvSpPr>
        <p:spPr bwMode="auto">
          <a:xfrm rot="-5400000">
            <a:off x="290512" y="1979613"/>
            <a:ext cx="1444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en-US" sz="900">
                <a:solidFill>
                  <a:srgbClr val="595959"/>
                </a:solidFill>
                <a:ea typeface="ＭＳ Ｐゴシック" pitchFamily="-80" charset="-128"/>
              </a:rPr>
              <a:t>http://cnmt.kist.re.kr</a:t>
            </a:r>
            <a:endParaRPr lang="en-US" sz="1200">
              <a:solidFill>
                <a:srgbClr val="595959"/>
              </a:solidFill>
              <a:ea typeface="ＭＳ Ｐゴシック" pitchFamily="-80" charset="-128"/>
            </a:endParaRPr>
          </a:p>
        </p:txBody>
      </p:sp>
      <p:sp>
        <p:nvSpPr>
          <p:cNvPr id="90117" name="Text Box 8"/>
          <p:cNvSpPr txBox="1">
            <a:spLocks noChangeArrowheads="1"/>
          </p:cNvSpPr>
          <p:nvPr/>
        </p:nvSpPr>
        <p:spPr bwMode="auto">
          <a:xfrm>
            <a:off x="381000" y="5943600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ea typeface="ＭＳ Ｐゴシック" pitchFamily="-80" charset="-128"/>
              </a:rPr>
              <a:t>A new LAB to study High Intensity Laser Interactions with matter and charged particles</a:t>
            </a:r>
          </a:p>
        </p:txBody>
      </p:sp>
      <p:pic>
        <p:nvPicPr>
          <p:cNvPr id="9011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54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600200" y="5486400"/>
            <a:ext cx="619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aboratorio 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nterdisciplinare 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otoni 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it-IT" sz="2400" b="1">
                <a:solidFill>
                  <a:srgbClr val="0000FF"/>
                </a:solidFill>
                <a:latin typeface="Times New Roman" pitchFamily="18" charset="0"/>
              </a:rPr>
              <a:t>lettroni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600200" y="4419600"/>
            <a:ext cx="6153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1</a:t>
            </a:r>
            <a:r>
              <a:rPr lang="it-IT" b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it-IT" b="1">
                <a:solidFill>
                  <a:srgbClr val="FF0000"/>
                </a:solidFill>
              </a:rPr>
              <a:t>  300TW  20 fs  10 Hz   </a:t>
            </a:r>
            <a:r>
              <a:rPr lang="it-IT" b="1">
                <a:solidFill>
                  <a:srgbClr val="0000FF"/>
                </a:solidFill>
              </a:rPr>
              <a:t>Laser pulses</a:t>
            </a:r>
          </a:p>
          <a:p>
            <a:endParaRPr lang="it-IT" b="1">
              <a:solidFill>
                <a:srgbClr val="FF0000"/>
              </a:solidFill>
            </a:endParaRPr>
          </a:p>
          <a:p>
            <a:r>
              <a:rPr lang="it-IT" b="1">
                <a:solidFill>
                  <a:srgbClr val="FF0000"/>
                </a:solidFill>
              </a:rPr>
              <a:t>150 MeV  </a:t>
            </a:r>
            <a:r>
              <a:rPr lang="it-IT" b="1">
                <a:solidFill>
                  <a:srgbClr val="0000FF"/>
                </a:solidFill>
              </a:rPr>
              <a:t>low emittance high current electron bunches</a:t>
            </a:r>
            <a:r>
              <a:rPr lang="it-IT" b="1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4438"/>
            <a:ext cx="7772400" cy="1143000"/>
          </a:xfrm>
        </p:spPr>
        <p:txBody>
          <a:bodyPr/>
          <a:lstStyle/>
          <a:p>
            <a:r>
              <a:rPr lang="en-GB" sz="2800" b="1">
                <a:solidFill>
                  <a:schemeClr val="tx1"/>
                </a:solidFill>
              </a:rPr>
              <a:t>LWFA acceleration of  externally injected electrons in a gas-jet plasma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685800" y="2481263"/>
          <a:ext cx="7696200" cy="3733800"/>
        </p:xfrm>
        <a:graphic>
          <a:graphicData uri="http://schemas.openxmlformats.org/presentationml/2006/ole">
            <p:oleObj spid="_x0000_s178179" name="Document" r:id="rId4" imgW="4105656" imgH="1514856" progId="Word.Document.8">
              <p:embed/>
            </p:oleObj>
          </a:graphicData>
        </a:graphic>
      </p:graphicFrame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908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2355850" y="6172200"/>
            <a:ext cx="4438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ESPERIMENTO PREVISTO PER IL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01 pure gas-j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290513"/>
            <a:ext cx="470535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Oval 2"/>
          <p:cNvSpPr>
            <a:spLocks noChangeArrowheads="1"/>
          </p:cNvSpPr>
          <p:nvPr/>
        </p:nvSpPr>
        <p:spPr bwMode="auto">
          <a:xfrm>
            <a:off x="2362200" y="1905000"/>
            <a:ext cx="3505200" cy="3352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2000" b="1">
                <a:solidFill>
                  <a:srgbClr val="FF0000"/>
                </a:solidFill>
              </a:rPr>
              <a:t>DAFNE</a:t>
            </a:r>
          </a:p>
          <a:p>
            <a:endParaRPr lang="it-IT" b="1">
              <a:solidFill>
                <a:srgbClr val="FF0000"/>
              </a:solidFill>
            </a:endParaRPr>
          </a:p>
          <a:p>
            <a:r>
              <a:rPr lang="it-IT" b="1">
                <a:solidFill>
                  <a:srgbClr val="FF0000"/>
                </a:solidFill>
              </a:rPr>
              <a:t>HIGH</a:t>
            </a:r>
          </a:p>
          <a:p>
            <a:r>
              <a:rPr lang="it-IT" b="1">
                <a:solidFill>
                  <a:srgbClr val="FF0000"/>
                </a:solidFill>
              </a:rPr>
              <a:t>PRECISION</a:t>
            </a:r>
          </a:p>
          <a:p>
            <a:r>
              <a:rPr lang="it-IT" b="1">
                <a:solidFill>
                  <a:srgbClr val="FF0000"/>
                </a:solidFill>
              </a:rPr>
              <a:t>PHYSICS</a:t>
            </a:r>
          </a:p>
          <a:p>
            <a:r>
              <a:rPr lang="it-IT" b="1">
                <a:solidFill>
                  <a:srgbClr val="FF0000"/>
                </a:solidFill>
              </a:rPr>
              <a:t>KLOE-FINUDA-SIDDHARTA</a:t>
            </a:r>
          </a:p>
          <a:p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197635" name="Oval 3"/>
          <p:cNvSpPr>
            <a:spLocks noChangeArrowheads="1"/>
          </p:cNvSpPr>
          <p:nvPr/>
        </p:nvSpPr>
        <p:spPr bwMode="auto">
          <a:xfrm>
            <a:off x="5334000" y="762000"/>
            <a:ext cx="16764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ATLAS</a:t>
            </a:r>
          </a:p>
          <a:p>
            <a:r>
              <a:rPr lang="it-IT" sz="1400" b="1">
                <a:solidFill>
                  <a:srgbClr val="FF0000"/>
                </a:solidFill>
              </a:rPr>
              <a:t>CMS</a:t>
            </a:r>
          </a:p>
          <a:p>
            <a:r>
              <a:rPr lang="it-IT" sz="1400" b="1">
                <a:solidFill>
                  <a:srgbClr val="FF0000"/>
                </a:solidFill>
              </a:rPr>
              <a:t>LHC-b</a:t>
            </a:r>
          </a:p>
          <a:p>
            <a:r>
              <a:rPr lang="it-IT" sz="1400" b="1">
                <a:solidFill>
                  <a:srgbClr val="FF0000"/>
                </a:solidFill>
              </a:rPr>
              <a:t>ALICE</a:t>
            </a:r>
          </a:p>
          <a:p>
            <a:r>
              <a:rPr lang="it-IT" sz="1400" b="1">
                <a:solidFill>
                  <a:srgbClr val="FF0000"/>
                </a:solidFill>
              </a:rPr>
              <a:t>CDF</a:t>
            </a:r>
          </a:p>
          <a:p>
            <a:r>
              <a:rPr lang="it-IT" sz="1400" b="1">
                <a:solidFill>
                  <a:srgbClr val="FF0000"/>
                </a:solidFill>
              </a:rPr>
              <a:t>BABAR</a:t>
            </a:r>
          </a:p>
          <a:p>
            <a:r>
              <a:rPr lang="it-IT" sz="1400" b="1">
                <a:solidFill>
                  <a:srgbClr val="FF0000"/>
                </a:solidFill>
              </a:rPr>
              <a:t>NA62</a:t>
            </a:r>
          </a:p>
          <a:p>
            <a:r>
              <a:rPr lang="it-IT" sz="1400" b="1">
                <a:solidFill>
                  <a:srgbClr val="FF0000"/>
                </a:solidFill>
              </a:rPr>
              <a:t>JFLAB</a:t>
            </a:r>
          </a:p>
        </p:txBody>
      </p:sp>
      <p:sp>
        <p:nvSpPr>
          <p:cNvPr id="197636" name="Oval 4"/>
          <p:cNvSpPr>
            <a:spLocks noChangeArrowheads="1"/>
          </p:cNvSpPr>
          <p:nvPr/>
        </p:nvSpPr>
        <p:spPr bwMode="auto">
          <a:xfrm>
            <a:off x="6781800" y="2209800"/>
            <a:ext cx="1371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Linear</a:t>
            </a:r>
          </a:p>
          <a:p>
            <a:r>
              <a:rPr lang="it-IT" sz="1400" b="1">
                <a:solidFill>
                  <a:srgbClr val="FF0000"/>
                </a:solidFill>
              </a:rPr>
              <a:t>Accelerators</a:t>
            </a:r>
          </a:p>
          <a:p>
            <a:r>
              <a:rPr lang="it-IT" b="1">
                <a:solidFill>
                  <a:srgbClr val="FF0000"/>
                </a:solidFill>
              </a:rPr>
              <a:t>CTF3</a:t>
            </a:r>
          </a:p>
          <a:p>
            <a:r>
              <a:rPr lang="it-IT" b="1">
                <a:solidFill>
                  <a:srgbClr val="FF0000"/>
                </a:solidFill>
              </a:rPr>
              <a:t>CLIC</a:t>
            </a:r>
          </a:p>
        </p:txBody>
      </p:sp>
      <p:sp>
        <p:nvSpPr>
          <p:cNvPr id="197637" name="Oval 5"/>
          <p:cNvSpPr>
            <a:spLocks noChangeArrowheads="1"/>
          </p:cNvSpPr>
          <p:nvPr/>
        </p:nvSpPr>
        <p:spPr bwMode="auto">
          <a:xfrm>
            <a:off x="914400" y="685800"/>
            <a:ext cx="1143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200" b="1">
                <a:solidFill>
                  <a:srgbClr val="FF0000"/>
                </a:solidFill>
              </a:rPr>
              <a:t>Medical</a:t>
            </a:r>
          </a:p>
          <a:p>
            <a:r>
              <a:rPr lang="it-IT" sz="1200" b="1">
                <a:solidFill>
                  <a:srgbClr val="FF0000"/>
                </a:solidFill>
              </a:rPr>
              <a:t>Applications</a:t>
            </a:r>
          </a:p>
        </p:txBody>
      </p:sp>
      <p:sp>
        <p:nvSpPr>
          <p:cNvPr id="197638" name="Oval 6"/>
          <p:cNvSpPr>
            <a:spLocks noChangeArrowheads="1"/>
          </p:cNvSpPr>
          <p:nvPr/>
        </p:nvSpPr>
        <p:spPr bwMode="auto">
          <a:xfrm>
            <a:off x="2209800" y="685800"/>
            <a:ext cx="11430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Hadron</a:t>
            </a:r>
          </a:p>
          <a:p>
            <a:r>
              <a:rPr lang="it-IT" sz="1400" b="1">
                <a:solidFill>
                  <a:srgbClr val="FF0000"/>
                </a:solidFill>
              </a:rPr>
              <a:t>therapy</a:t>
            </a:r>
          </a:p>
          <a:p>
            <a:r>
              <a:rPr lang="it-IT" b="1">
                <a:solidFill>
                  <a:srgbClr val="FF0000"/>
                </a:solidFill>
              </a:rPr>
              <a:t>CNAO</a:t>
            </a:r>
          </a:p>
        </p:txBody>
      </p:sp>
      <p:sp>
        <p:nvSpPr>
          <p:cNvPr id="197639" name="Oval 7"/>
          <p:cNvSpPr>
            <a:spLocks noChangeArrowheads="1"/>
          </p:cNvSpPr>
          <p:nvPr/>
        </p:nvSpPr>
        <p:spPr bwMode="auto">
          <a:xfrm>
            <a:off x="1295400" y="1752600"/>
            <a:ext cx="1143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Synchrotron</a:t>
            </a:r>
          </a:p>
          <a:p>
            <a:r>
              <a:rPr lang="it-IT" sz="1400" b="1">
                <a:solidFill>
                  <a:srgbClr val="FF0000"/>
                </a:solidFill>
              </a:rPr>
              <a:t>light</a:t>
            </a:r>
          </a:p>
          <a:p>
            <a:r>
              <a:rPr lang="it-IT" b="1">
                <a:solidFill>
                  <a:srgbClr val="FF0000"/>
                </a:solidFill>
              </a:rPr>
              <a:t>LdS</a:t>
            </a:r>
          </a:p>
        </p:txBody>
      </p:sp>
      <p:sp>
        <p:nvSpPr>
          <p:cNvPr id="197640" name="Oval 8"/>
          <p:cNvSpPr>
            <a:spLocks noChangeArrowheads="1"/>
          </p:cNvSpPr>
          <p:nvPr/>
        </p:nvSpPr>
        <p:spPr bwMode="auto">
          <a:xfrm>
            <a:off x="685800" y="3048000"/>
            <a:ext cx="16002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FEL</a:t>
            </a:r>
          </a:p>
          <a:p>
            <a:r>
              <a:rPr lang="it-IT" b="1">
                <a:solidFill>
                  <a:srgbClr val="FF0000"/>
                </a:solidFill>
              </a:rPr>
              <a:t>SPARC</a:t>
            </a:r>
          </a:p>
          <a:p>
            <a:r>
              <a:rPr lang="it-IT" b="1">
                <a:solidFill>
                  <a:srgbClr val="FF0000"/>
                </a:solidFill>
              </a:rPr>
              <a:t>SPARC-X</a:t>
            </a:r>
          </a:p>
        </p:txBody>
      </p:sp>
      <p:sp>
        <p:nvSpPr>
          <p:cNvPr id="197641" name="Oval 9"/>
          <p:cNvSpPr>
            <a:spLocks noChangeArrowheads="1"/>
          </p:cNvSpPr>
          <p:nvPr/>
        </p:nvSpPr>
        <p:spPr bwMode="auto">
          <a:xfrm>
            <a:off x="1524000" y="5029200"/>
            <a:ext cx="16002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200" b="1">
                <a:solidFill>
                  <a:srgbClr val="FF0000"/>
                </a:solidFill>
              </a:rPr>
              <a:t>High</a:t>
            </a:r>
          </a:p>
          <a:p>
            <a:r>
              <a:rPr lang="it-IT" sz="1200" b="1">
                <a:solidFill>
                  <a:srgbClr val="FF0000"/>
                </a:solidFill>
              </a:rPr>
              <a:t>intensity</a:t>
            </a:r>
            <a:r>
              <a:rPr lang="it-IT" b="1">
                <a:solidFill>
                  <a:srgbClr val="FF0000"/>
                </a:solidFill>
              </a:rPr>
              <a:t> </a:t>
            </a:r>
          </a:p>
          <a:p>
            <a:r>
              <a:rPr lang="it-IT" b="1">
                <a:solidFill>
                  <a:srgbClr val="FF0000"/>
                </a:solidFill>
              </a:rPr>
              <a:t>lasers</a:t>
            </a:r>
          </a:p>
          <a:p>
            <a:r>
              <a:rPr lang="it-IT" b="1">
                <a:solidFill>
                  <a:srgbClr val="FF0000"/>
                </a:solidFill>
              </a:rPr>
              <a:t>FLAME</a:t>
            </a:r>
          </a:p>
        </p:txBody>
      </p:sp>
      <p:sp>
        <p:nvSpPr>
          <p:cNvPr id="197642" name="Oval 10"/>
          <p:cNvSpPr>
            <a:spLocks noChangeArrowheads="1"/>
          </p:cNvSpPr>
          <p:nvPr/>
        </p:nvSpPr>
        <p:spPr bwMode="auto">
          <a:xfrm>
            <a:off x="5638800" y="4572000"/>
            <a:ext cx="12192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97643" name="Text Box 11"/>
          <p:cNvSpPr txBox="1">
            <a:spLocks noChangeArrowheads="1"/>
          </p:cNvSpPr>
          <p:nvPr/>
        </p:nvSpPr>
        <p:spPr bwMode="auto">
          <a:xfrm>
            <a:off x="5638800" y="49530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400" b="1">
                <a:solidFill>
                  <a:srgbClr val="FF0000"/>
                </a:solidFill>
              </a:rPr>
              <a:t>Dosimentry</a:t>
            </a:r>
          </a:p>
        </p:txBody>
      </p:sp>
      <p:sp>
        <p:nvSpPr>
          <p:cNvPr id="197644" name="Oval 12"/>
          <p:cNvSpPr>
            <a:spLocks noChangeArrowheads="1"/>
          </p:cNvSpPr>
          <p:nvPr/>
        </p:nvSpPr>
        <p:spPr bwMode="auto">
          <a:xfrm>
            <a:off x="3733800" y="381000"/>
            <a:ext cx="1295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b="1">
              <a:solidFill>
                <a:srgbClr val="FF0000"/>
              </a:solidFill>
            </a:endParaRPr>
          </a:p>
          <a:p>
            <a:r>
              <a:rPr lang="it-IT" b="1">
                <a:solidFill>
                  <a:srgbClr val="FF0000"/>
                </a:solidFill>
              </a:rPr>
              <a:t>Detector</a:t>
            </a:r>
          </a:p>
          <a:p>
            <a:r>
              <a:rPr lang="it-IT" b="1">
                <a:solidFill>
                  <a:srgbClr val="FF0000"/>
                </a:solidFill>
              </a:rPr>
              <a:t>R&amp;D</a:t>
            </a:r>
          </a:p>
          <a:p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197645" name="Text Box 13"/>
          <p:cNvSpPr txBox="1">
            <a:spLocks noChangeArrowheads="1"/>
          </p:cNvSpPr>
          <p:nvPr/>
        </p:nvSpPr>
        <p:spPr bwMode="auto">
          <a:xfrm>
            <a:off x="212725" y="115888"/>
            <a:ext cx="1598613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400" b="1">
                <a:solidFill>
                  <a:srgbClr val="FF0000"/>
                </a:solidFill>
              </a:rPr>
              <a:t>LNF-INFN</a:t>
            </a:r>
          </a:p>
        </p:txBody>
      </p:sp>
      <p:sp>
        <p:nvSpPr>
          <p:cNvPr id="197646" name="Oval 14"/>
          <p:cNvSpPr>
            <a:spLocks noChangeArrowheads="1"/>
          </p:cNvSpPr>
          <p:nvPr/>
        </p:nvSpPr>
        <p:spPr bwMode="auto">
          <a:xfrm>
            <a:off x="4495800" y="5562600"/>
            <a:ext cx="11430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600" b="1">
                <a:solidFill>
                  <a:srgbClr val="FF0000"/>
                </a:solidFill>
              </a:rPr>
              <a:t>Physics</a:t>
            </a:r>
          </a:p>
          <a:p>
            <a:r>
              <a:rPr lang="it-IT" sz="1600" b="1">
                <a:solidFill>
                  <a:srgbClr val="FF0000"/>
                </a:solidFill>
              </a:rPr>
              <a:t>In </a:t>
            </a:r>
          </a:p>
          <a:p>
            <a:r>
              <a:rPr lang="it-IT" sz="1600" b="1">
                <a:solidFill>
                  <a:srgbClr val="FF0000"/>
                </a:solidFill>
              </a:rPr>
              <a:t>Space</a:t>
            </a:r>
          </a:p>
        </p:txBody>
      </p:sp>
      <p:sp>
        <p:nvSpPr>
          <p:cNvPr id="197647" name="Oval 15"/>
          <p:cNvSpPr>
            <a:spLocks noChangeArrowheads="1"/>
          </p:cNvSpPr>
          <p:nvPr/>
        </p:nvSpPr>
        <p:spPr bwMode="auto">
          <a:xfrm>
            <a:off x="7086600" y="4572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b="1">
                <a:solidFill>
                  <a:srgbClr val="FF0000"/>
                </a:solidFill>
              </a:rPr>
              <a:t>ILC</a:t>
            </a:r>
          </a:p>
        </p:txBody>
      </p:sp>
      <p:sp>
        <p:nvSpPr>
          <p:cNvPr id="197648" name="Oval 16"/>
          <p:cNvSpPr>
            <a:spLocks noChangeArrowheads="1"/>
          </p:cNvSpPr>
          <p:nvPr/>
        </p:nvSpPr>
        <p:spPr bwMode="auto">
          <a:xfrm>
            <a:off x="7086600" y="3886200"/>
            <a:ext cx="12954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Cryogenic</a:t>
            </a:r>
          </a:p>
          <a:p>
            <a:r>
              <a:rPr lang="it-IT" sz="1400" b="1">
                <a:solidFill>
                  <a:srgbClr val="FF0000"/>
                </a:solidFill>
              </a:rPr>
              <a:t>Antenna</a:t>
            </a:r>
          </a:p>
          <a:p>
            <a:r>
              <a:rPr lang="it-IT" b="1">
                <a:solidFill>
                  <a:srgbClr val="FF0000"/>
                </a:solidFill>
              </a:rPr>
              <a:t>NAUTILUS</a:t>
            </a:r>
          </a:p>
        </p:txBody>
      </p:sp>
      <p:sp>
        <p:nvSpPr>
          <p:cNvPr id="197649" name="Oval 17"/>
          <p:cNvSpPr>
            <a:spLocks noChangeArrowheads="1"/>
          </p:cNvSpPr>
          <p:nvPr/>
        </p:nvSpPr>
        <p:spPr bwMode="auto">
          <a:xfrm>
            <a:off x="7620000" y="11430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it-IT" sz="1400" b="1">
                <a:solidFill>
                  <a:srgbClr val="FF0000"/>
                </a:solidFill>
              </a:rPr>
              <a:t>PANDA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03 PiastraGiuliaLucaTad_spot4_30percPLUS_320gain_Irm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290513"/>
            <a:ext cx="470535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04 PiastraGiuliaLucaTad_spot4_3percPLUS_511gain_Irpiùapertadelmini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290513"/>
            <a:ext cx="470535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Picture 4" descr="05 DDITO4_0,5pe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290513"/>
            <a:ext cx="470535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555625"/>
            <a:ext cx="7210425" cy="5353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1216025"/>
            <a:ext cx="7097713" cy="403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873125"/>
            <a:ext cx="6910387" cy="5118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2973388" y="2722563"/>
            <a:ext cx="295751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Other projects</a:t>
            </a:r>
          </a:p>
        </p:txBody>
      </p:sp>
    </p:spTree>
  </p:cSld>
  <p:clrMapOvr>
    <a:masterClrMapping/>
  </p:clrMapOvr>
  <p:transition spd="med"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92200" y="-30163"/>
            <a:ext cx="7772400" cy="519113"/>
          </a:xfrm>
        </p:spPr>
        <p:txBody>
          <a:bodyPr/>
          <a:lstStyle/>
          <a:p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The CNAO High technology</a:t>
            </a: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4451" name="Rectangle 8"/>
          <p:cNvSpPr>
            <a:spLocks noChangeArrowheads="1"/>
          </p:cNvSpPr>
          <p:nvPr/>
        </p:nvSpPr>
        <p:spPr bwMode="auto">
          <a:xfrm>
            <a:off x="1725613" y="102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GB" sz="2400">
              <a:solidFill>
                <a:schemeClr val="bg2"/>
              </a:solidFill>
              <a:latin typeface="Times New Roman" pitchFamily="18" charset="0"/>
              <a:ea typeface="ＭＳ Ｐゴシック" pitchFamily="-80" charset="-128"/>
            </a:endParaRPr>
          </a:p>
        </p:txBody>
      </p:sp>
      <p:sp>
        <p:nvSpPr>
          <p:cNvPr id="104452" name="Rectangle 9"/>
          <p:cNvSpPr>
            <a:spLocks noChangeArrowheads="1"/>
          </p:cNvSpPr>
          <p:nvPr/>
        </p:nvSpPr>
        <p:spPr bwMode="auto">
          <a:xfrm>
            <a:off x="1760538" y="41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GB" sz="2400">
              <a:solidFill>
                <a:schemeClr val="bg2"/>
              </a:solidFill>
              <a:latin typeface="Times New Roman" pitchFamily="18" charset="0"/>
              <a:ea typeface="ＭＳ Ｐゴシック" pitchFamily="-80" charset="-128"/>
            </a:endParaRPr>
          </a:p>
        </p:txBody>
      </p:sp>
      <p:sp>
        <p:nvSpPr>
          <p:cNvPr id="104453" name="Rectangle 10"/>
          <p:cNvSpPr>
            <a:spLocks noChangeArrowheads="1"/>
          </p:cNvSpPr>
          <p:nvPr/>
        </p:nvSpPr>
        <p:spPr bwMode="auto">
          <a:xfrm>
            <a:off x="2176463" y="102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GB" sz="2400">
              <a:solidFill>
                <a:schemeClr val="bg2"/>
              </a:solidFill>
              <a:latin typeface="Times New Roman" pitchFamily="18" charset="0"/>
              <a:ea typeface="ＭＳ Ｐゴシック" pitchFamily="-80" charset="-128"/>
            </a:endParaRPr>
          </a:p>
        </p:txBody>
      </p:sp>
      <p:grpSp>
        <p:nvGrpSpPr>
          <p:cNvPr id="104454" name="Gruppo 31"/>
          <p:cNvGrpSpPr>
            <a:grpSpLocks/>
          </p:cNvGrpSpPr>
          <p:nvPr/>
        </p:nvGrpSpPr>
        <p:grpSpPr bwMode="auto">
          <a:xfrm>
            <a:off x="1116013" y="573088"/>
            <a:ext cx="7308850" cy="6132512"/>
            <a:chOff x="1116013" y="725488"/>
            <a:chExt cx="7308850" cy="6132512"/>
          </a:xfrm>
        </p:grpSpPr>
        <p:grpSp>
          <p:nvGrpSpPr>
            <p:cNvPr id="104455" name="Gruppo 30"/>
            <p:cNvGrpSpPr>
              <a:grpSpLocks/>
            </p:cNvGrpSpPr>
            <p:nvPr/>
          </p:nvGrpSpPr>
          <p:grpSpPr bwMode="auto">
            <a:xfrm>
              <a:off x="1116013" y="725488"/>
              <a:ext cx="7308850" cy="6132512"/>
              <a:chOff x="1116013" y="725488"/>
              <a:chExt cx="7308850" cy="6132512"/>
            </a:xfrm>
          </p:grpSpPr>
          <p:grpSp>
            <p:nvGrpSpPr>
              <p:cNvPr id="104456" name="Gruppo 29"/>
              <p:cNvGrpSpPr>
                <a:grpSpLocks/>
              </p:cNvGrpSpPr>
              <p:nvPr/>
            </p:nvGrpSpPr>
            <p:grpSpPr bwMode="auto">
              <a:xfrm>
                <a:off x="1116013" y="725488"/>
                <a:ext cx="7308850" cy="6132512"/>
                <a:chOff x="1116013" y="725488"/>
                <a:chExt cx="7308850" cy="6132512"/>
              </a:xfrm>
            </p:grpSpPr>
            <p:pic>
              <p:nvPicPr>
                <p:cNvPr id="10445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4897" t="7336" r="20775" b="2611"/>
                <a:stretch>
                  <a:fillRect/>
                </a:stretch>
              </p:blipFill>
              <p:spPr bwMode="auto">
                <a:xfrm>
                  <a:off x="1116013" y="725488"/>
                  <a:ext cx="7308850" cy="613251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4458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4140200" y="1484313"/>
                  <a:ext cx="863600" cy="2159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 type="triangle" w="med" len="med"/>
                  <a:tailEnd/>
                </a:ln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44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843213" y="1484313"/>
                  <a:ext cx="1552575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it-IT">
                      <a:solidFill>
                        <a:schemeClr val="bg2"/>
                      </a:solidFill>
                      <a:latin typeface="Times New Roman" pitchFamily="18" charset="0"/>
                      <a:ea typeface="ＭＳ Ｐゴシック" pitchFamily="-80" charset="-128"/>
                    </a:rPr>
                    <a:t>GSI Linac</a:t>
                  </a:r>
                  <a:endParaRPr lang="en-US">
                    <a:solidFill>
                      <a:schemeClr val="bg2"/>
                    </a:solidFill>
                    <a:latin typeface="Times New Roman" pitchFamily="18" charset="0"/>
                    <a:ea typeface="ＭＳ Ｐゴシック" pitchFamily="-80" charset="-128"/>
                  </a:endParaRPr>
                </a:p>
              </p:txBody>
            </p:sp>
            <p:sp>
              <p:nvSpPr>
                <p:cNvPr id="10446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339975" y="1709738"/>
                  <a:ext cx="1198563" cy="54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LINAC</a:t>
                  </a:r>
                </a:p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0.4 - 7 MeV/u H</a:t>
                  </a:r>
                  <a:r>
                    <a:rPr lang="it-IT" sz="1000" baseline="30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3+</a:t>
                  </a:r>
                  <a:endPara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endParaRPr>
                </a:p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0.4 - 7 MeV/u C</a:t>
                  </a:r>
                  <a:r>
                    <a:rPr lang="it-IT" sz="1000" baseline="30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4+</a:t>
                  </a:r>
                  <a:endParaRPr lang="en-GB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endParaRPr>
                </a:p>
              </p:txBody>
            </p:sp>
            <p:sp>
              <p:nvSpPr>
                <p:cNvPr id="10446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413125" y="1700213"/>
                  <a:ext cx="1446213" cy="54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RFQ</a:t>
                  </a:r>
                </a:p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0.008 - 0.4 MeV/u H</a:t>
                  </a:r>
                  <a:r>
                    <a:rPr lang="it-IT" sz="1000" baseline="30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3+</a:t>
                  </a:r>
                  <a:endPara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endParaRPr>
                </a:p>
                <a:p>
                  <a:pPr algn="l"/>
                  <a:r>
                    <a:rPr lang="it-IT" sz="1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0.008 - 0.4 MeV/u C</a:t>
                  </a:r>
                  <a:r>
                    <a:rPr lang="it-IT" sz="1000" baseline="30000">
                      <a:solidFill>
                        <a:schemeClr val="bg2"/>
                      </a:solidFill>
                      <a:latin typeface="Tahoma" pitchFamily="34" charset="0"/>
                      <a:ea typeface="ＭＳ Ｐゴシック" pitchFamily="-80" charset="-128"/>
                      <a:cs typeface="Arial" charset="0"/>
                    </a:rPr>
                    <a:t>4+</a:t>
                  </a:r>
                  <a:endParaRPr lang="en-GB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endParaRPr>
                </a:p>
              </p:txBody>
            </p:sp>
          </p:grpSp>
          <p:sp>
            <p:nvSpPr>
              <p:cNvPr id="104462" name="Text Box 11"/>
              <p:cNvSpPr txBox="1">
                <a:spLocks noChangeArrowheads="1"/>
              </p:cNvSpPr>
              <p:nvPr/>
            </p:nvSpPr>
            <p:spPr bwMode="auto">
              <a:xfrm>
                <a:off x="6227763" y="6237288"/>
                <a:ext cx="1944687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>
                    <a:solidFill>
                      <a:schemeClr val="bg2"/>
                    </a:solidFill>
                    <a:latin typeface="Times New Roman" pitchFamily="18" charset="0"/>
                    <a:ea typeface="ＭＳ Ｐゴシック" pitchFamily="-80" charset="-128"/>
                  </a:rPr>
                  <a:t>Treatment Rooms</a:t>
                </a:r>
                <a:endParaRPr lang="en-US">
                  <a:solidFill>
                    <a:schemeClr val="bg2"/>
                  </a:solidFill>
                  <a:latin typeface="Times New Roman" pitchFamily="18" charset="0"/>
                  <a:ea typeface="ＭＳ Ｐゴシック" pitchFamily="-80" charset="-128"/>
                </a:endParaRPr>
              </a:p>
            </p:txBody>
          </p:sp>
          <p:sp>
            <p:nvSpPr>
              <p:cNvPr id="104463" name="Line 12"/>
              <p:cNvSpPr>
                <a:spLocks noChangeShapeType="1"/>
              </p:cNvSpPr>
              <p:nvPr/>
            </p:nvSpPr>
            <p:spPr bwMode="auto">
              <a:xfrm>
                <a:off x="6877050" y="5589588"/>
                <a:ext cx="1079500" cy="503237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4464" name="Line 13"/>
              <p:cNvSpPr>
                <a:spLocks noChangeShapeType="1"/>
              </p:cNvSpPr>
              <p:nvPr/>
            </p:nvSpPr>
            <p:spPr bwMode="auto">
              <a:xfrm>
                <a:off x="5580063" y="3573463"/>
                <a:ext cx="720725" cy="71437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4465" name="Line 14"/>
              <p:cNvSpPr>
                <a:spLocks noChangeShapeType="1"/>
              </p:cNvSpPr>
              <p:nvPr/>
            </p:nvSpPr>
            <p:spPr bwMode="auto">
              <a:xfrm>
                <a:off x="6877050" y="1844675"/>
                <a:ext cx="790575" cy="1223963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4466" name="Rectangle 15"/>
              <p:cNvSpPr>
                <a:spLocks noChangeArrowheads="1"/>
              </p:cNvSpPr>
              <p:nvPr/>
            </p:nvSpPr>
            <p:spPr bwMode="auto">
              <a:xfrm>
                <a:off x="6443663" y="3284538"/>
                <a:ext cx="1643062" cy="4064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sz="2000" b="1">
                    <a:solidFill>
                      <a:schemeClr val="bg2"/>
                    </a:solidFill>
                    <a:latin typeface="Trebuchet MS" pitchFamily="34" charset="0"/>
                    <a:ea typeface="ＭＳ Ｐゴシック" pitchFamily="-80" charset="-128"/>
                  </a:rPr>
                  <a:t>Synchrotron</a:t>
                </a:r>
                <a:endParaRPr lang="en-GB" sz="2000" b="1">
                  <a:solidFill>
                    <a:schemeClr val="bg2"/>
                  </a:solidFill>
                  <a:latin typeface="Trebuchet MS" pitchFamily="34" charset="0"/>
                  <a:ea typeface="ＭＳ Ｐゴシック" pitchFamily="-80" charset="-128"/>
                </a:endParaRPr>
              </a:p>
            </p:txBody>
          </p:sp>
          <p:sp>
            <p:nvSpPr>
              <p:cNvPr id="104467" name="Line 16"/>
              <p:cNvSpPr>
                <a:spLocks noChangeShapeType="1"/>
              </p:cNvSpPr>
              <p:nvPr/>
            </p:nvSpPr>
            <p:spPr bwMode="auto">
              <a:xfrm flipH="1">
                <a:off x="5292725" y="2349500"/>
                <a:ext cx="214313" cy="142875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4468" name="Text Box 17"/>
              <p:cNvSpPr txBox="1">
                <a:spLocks noChangeArrowheads="1"/>
              </p:cNvSpPr>
              <p:nvPr/>
            </p:nvSpPr>
            <p:spPr bwMode="auto">
              <a:xfrm>
                <a:off x="3706813" y="2341563"/>
                <a:ext cx="1944687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>
                    <a:solidFill>
                      <a:schemeClr val="bg2"/>
                    </a:solidFill>
                    <a:latin typeface="Times New Roman" pitchFamily="18" charset="0"/>
                    <a:ea typeface="ＭＳ Ｐゴシック" pitchFamily="-80" charset="-128"/>
                  </a:rPr>
                  <a:t>Ion Sources</a:t>
                </a:r>
                <a:endParaRPr lang="en-US">
                  <a:solidFill>
                    <a:schemeClr val="bg2"/>
                  </a:solidFill>
                  <a:latin typeface="Times New Roman" pitchFamily="18" charset="0"/>
                  <a:ea typeface="ＭＳ Ｐゴシック" pitchFamily="-80" charset="-128"/>
                </a:endParaRPr>
              </a:p>
            </p:txBody>
          </p:sp>
          <p:sp>
            <p:nvSpPr>
              <p:cNvPr id="104469" name="Line 18"/>
              <p:cNvSpPr>
                <a:spLocks noChangeShapeType="1"/>
              </p:cNvSpPr>
              <p:nvPr/>
            </p:nvSpPr>
            <p:spPr bwMode="auto">
              <a:xfrm flipH="1">
                <a:off x="4356100" y="2060575"/>
                <a:ext cx="647700" cy="360363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4470" name="Text Box 9"/>
              <p:cNvSpPr txBox="1">
                <a:spLocks noChangeArrowheads="1"/>
              </p:cNvSpPr>
              <p:nvPr/>
            </p:nvSpPr>
            <p:spPr bwMode="auto">
              <a:xfrm>
                <a:off x="3471863" y="2611438"/>
                <a:ext cx="16049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0.008 MeV/u H</a:t>
                </a:r>
                <a:r>
                  <a:rPr lang="it-IT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3+</a:t>
                </a:r>
                <a:endPara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endParaRPr>
              </a:p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0.008 MeV/u C</a:t>
                </a:r>
                <a:r>
                  <a:rPr lang="it-IT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4+</a:t>
                </a:r>
                <a:endParaRPr lang="en-GB" sz="1000" baseline="30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endParaRPr>
              </a:p>
            </p:txBody>
          </p:sp>
          <p:sp>
            <p:nvSpPr>
              <p:cNvPr id="104471" name="Text Box 10"/>
              <p:cNvSpPr txBox="1">
                <a:spLocks noChangeArrowheads="1"/>
              </p:cNvSpPr>
              <p:nvPr/>
            </p:nvSpPr>
            <p:spPr bwMode="auto">
              <a:xfrm>
                <a:off x="4716463" y="2611438"/>
                <a:ext cx="104298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I ~ 0.7 mA H</a:t>
                </a:r>
                <a:r>
                  <a:rPr lang="it-IT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3+</a:t>
                </a:r>
                <a:endPara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endParaRPr>
              </a:p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I ~ 0.2 mA C</a:t>
                </a:r>
                <a:r>
                  <a:rPr lang="it-IT" sz="1000" baseline="30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4+</a:t>
                </a:r>
                <a:endPara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endParaRPr>
              </a:p>
            </p:txBody>
          </p:sp>
          <p:sp>
            <p:nvSpPr>
              <p:cNvPr id="104472" name="Text Box 9"/>
              <p:cNvSpPr txBox="1">
                <a:spLocks noChangeArrowheads="1"/>
              </p:cNvSpPr>
              <p:nvPr/>
            </p:nvSpPr>
            <p:spPr bwMode="auto">
              <a:xfrm>
                <a:off x="6732588" y="3716338"/>
                <a:ext cx="102711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7-250 MeV p</a:t>
                </a:r>
              </a:p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7-400 MeV/u C</a:t>
                </a:r>
                <a:endParaRPr lang="en-GB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endParaRPr>
              </a:p>
            </p:txBody>
          </p:sp>
          <p:sp>
            <p:nvSpPr>
              <p:cNvPr id="104473" name="Text Box 11"/>
              <p:cNvSpPr txBox="1">
                <a:spLocks noChangeArrowheads="1"/>
              </p:cNvSpPr>
              <p:nvPr/>
            </p:nvSpPr>
            <p:spPr bwMode="auto">
              <a:xfrm>
                <a:off x="6659563" y="4005263"/>
                <a:ext cx="13112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I ~ 0.1-6 mA (p)</a:t>
                </a:r>
              </a:p>
              <a:p>
                <a:pPr algn="l"/>
                <a:r>
                  <a:rPr lang="it-IT" sz="1000">
                    <a:solidFill>
                      <a:schemeClr val="bg2"/>
                    </a:solidFill>
                    <a:latin typeface="Tahoma" pitchFamily="34" charset="0"/>
                    <a:ea typeface="ＭＳ Ｐゴシック" pitchFamily="-80" charset="-128"/>
                    <a:cs typeface="Arial" charset="0"/>
                  </a:rPr>
                  <a:t>I ~ 0.03-1.5 mA (C)</a:t>
                </a:r>
              </a:p>
            </p:txBody>
          </p:sp>
        </p:grpSp>
        <p:sp>
          <p:nvSpPr>
            <p:cNvPr id="104474" name="Line 4"/>
            <p:cNvSpPr>
              <a:spLocks noChangeShapeType="1"/>
            </p:cNvSpPr>
            <p:nvPr/>
          </p:nvSpPr>
          <p:spPr bwMode="auto">
            <a:xfrm>
              <a:off x="1524000" y="3733800"/>
              <a:ext cx="239713" cy="13509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4475" name="Text Box 5"/>
            <p:cNvSpPr txBox="1">
              <a:spLocks noChangeArrowheads="1"/>
            </p:cNvSpPr>
            <p:nvPr/>
          </p:nvSpPr>
          <p:spPr bwMode="auto">
            <a:xfrm>
              <a:off x="1620838" y="4987925"/>
              <a:ext cx="1655762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solidFill>
                    <a:schemeClr val="bg2"/>
                  </a:solidFill>
                  <a:latin typeface="Times New Roman" pitchFamily="18" charset="0"/>
                  <a:ea typeface="ＭＳ Ｐゴシック" pitchFamily="-80" charset="-128"/>
                </a:rPr>
                <a:t>High Energy</a:t>
              </a:r>
            </a:p>
            <a:p>
              <a:pPr>
                <a:spcBef>
                  <a:spcPct val="50000"/>
                </a:spcBef>
              </a:pPr>
              <a:r>
                <a:rPr lang="it-IT">
                  <a:solidFill>
                    <a:schemeClr val="bg2"/>
                  </a:solidFill>
                  <a:latin typeface="Times New Roman" pitchFamily="18" charset="0"/>
                  <a:ea typeface="ＭＳ Ｐゴシック" pitchFamily="-80" charset="-128"/>
                </a:rPr>
                <a:t>Transfer Lines</a:t>
              </a:r>
              <a:endParaRPr lang="en-US">
                <a:solidFill>
                  <a:schemeClr val="bg2"/>
                </a:solidFill>
                <a:latin typeface="Times New Roman" pitchFamily="18" charset="0"/>
                <a:ea typeface="ＭＳ Ｐゴシック" pitchFamily="-80" charset="-128"/>
              </a:endParaRPr>
            </a:p>
          </p:txBody>
        </p:sp>
        <p:sp>
          <p:nvSpPr>
            <p:cNvPr id="104476" name="Line 19"/>
            <p:cNvSpPr>
              <a:spLocks noChangeShapeType="1"/>
            </p:cNvSpPr>
            <p:nvPr/>
          </p:nvSpPr>
          <p:spPr bwMode="auto">
            <a:xfrm flipH="1">
              <a:off x="3132138" y="4941888"/>
              <a:ext cx="792162" cy="2159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4477" name="Text Box 9"/>
            <p:cNvSpPr txBox="1">
              <a:spLocks noChangeArrowheads="1"/>
            </p:cNvSpPr>
            <p:nvPr/>
          </p:nvSpPr>
          <p:spPr bwMode="auto">
            <a:xfrm>
              <a:off x="1187450" y="5876925"/>
              <a:ext cx="11668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60-250 MeV p</a:t>
              </a:r>
            </a:p>
            <a:p>
              <a:pPr algn="l"/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120-400 MeV/u C</a:t>
              </a:r>
              <a:endParaRPr lang="en-GB" sz="1000">
                <a:solidFill>
                  <a:schemeClr val="bg2"/>
                </a:solidFill>
                <a:latin typeface="Tahoma" pitchFamily="34" charset="0"/>
                <a:ea typeface="ＭＳ Ｐゴシック" pitchFamily="-80" charset="-128"/>
                <a:cs typeface="Arial" charset="0"/>
              </a:endParaRPr>
            </a:p>
          </p:txBody>
        </p:sp>
        <p:sp>
          <p:nvSpPr>
            <p:cNvPr id="104478" name="Text Box 10"/>
            <p:cNvSpPr txBox="1">
              <a:spLocks noChangeArrowheads="1"/>
            </p:cNvSpPr>
            <p:nvPr/>
          </p:nvSpPr>
          <p:spPr bwMode="auto">
            <a:xfrm>
              <a:off x="2339975" y="5876925"/>
              <a:ext cx="15478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  <a:sym typeface="Math1" pitchFamily="2" charset="2"/>
                </a:rPr>
                <a:t>&lt;</a:t>
              </a:r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 10</a:t>
              </a:r>
              <a:r>
                <a:rPr lang="it-IT" sz="1000" baseline="30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10</a:t>
              </a:r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 p/spill (~2nA)</a:t>
              </a:r>
            </a:p>
            <a:p>
              <a:pPr algn="l"/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  <a:sym typeface="Math1" pitchFamily="2" charset="2"/>
                </a:rPr>
                <a:t>&lt;</a:t>
              </a:r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 4 10</a:t>
              </a:r>
              <a:r>
                <a:rPr lang="it-IT" sz="1000" baseline="30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8</a:t>
              </a:r>
              <a:r>
                <a:rPr lang="it-IT" sz="1000">
                  <a:solidFill>
                    <a:schemeClr val="bg2"/>
                  </a:solidFill>
                  <a:latin typeface="Tahoma" pitchFamily="34" charset="0"/>
                  <a:ea typeface="ＭＳ Ｐゴシック" pitchFamily="-80" charset="-128"/>
                  <a:cs typeface="Arial" charset="0"/>
                </a:rPr>
                <a:t> C/spill (~0.4nA)</a:t>
              </a:r>
              <a:endParaRPr lang="en-GB" sz="1000">
                <a:solidFill>
                  <a:schemeClr val="bg2"/>
                </a:solidFill>
                <a:latin typeface="Tahoma" pitchFamily="34" charset="0"/>
                <a:ea typeface="ＭＳ Ｐゴシック" pitchFamily="-80" charset="-128"/>
                <a:cs typeface="Arial" charset="0"/>
              </a:endParaRPr>
            </a:p>
          </p:txBody>
        </p:sp>
      </p:grpSp>
      <p:sp>
        <p:nvSpPr>
          <p:cNvPr id="104479" name="Text Box 31"/>
          <p:cNvSpPr txBox="1">
            <a:spLocks noChangeArrowheads="1"/>
          </p:cNvSpPr>
          <p:nvPr/>
        </p:nvSpPr>
        <p:spPr bwMode="auto">
          <a:xfrm>
            <a:off x="6477000" y="609600"/>
            <a:ext cx="1911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CC"/>
                </a:solidFill>
              </a:rPr>
              <a:t>Protons and 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Synchrotron hall today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6499" name="Picture 3" descr="PanoramaCNAO17_12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9144000" cy="3048000"/>
          </a:xfrm>
          <a:prstGeom prst="rect">
            <a:avLst/>
          </a:prstGeom>
          <a:noFill/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288925" y="10271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46050" y="762000"/>
            <a:ext cx="88074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ACCELERATORE PER LA TERAPIA ONCOLOGICA CON FASCI DI PARTICELLE</a:t>
            </a:r>
          </a:p>
          <a:p>
            <a:r>
              <a:rPr lang="en-GB" b="1"/>
              <a:t>A PAVIA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uppo 21"/>
          <p:cNvGrpSpPr>
            <a:grpSpLocks noChangeAspect="1"/>
          </p:cNvGrpSpPr>
          <p:nvPr/>
        </p:nvGrpSpPr>
        <p:grpSpPr bwMode="auto">
          <a:xfrm>
            <a:off x="361950" y="161925"/>
            <a:ext cx="8724900" cy="2363788"/>
            <a:chOff x="187325" y="2360612"/>
            <a:chExt cx="8724900" cy="2363788"/>
          </a:xfrm>
        </p:grpSpPr>
        <p:pic>
          <p:nvPicPr>
            <p:cNvPr id="198659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325" y="2360612"/>
              <a:ext cx="8724900" cy="236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8660" name="Rectangle 11"/>
            <p:cNvSpPr>
              <a:spLocks noChangeArrowheads="1"/>
            </p:cNvSpPr>
            <p:nvPr/>
          </p:nvSpPr>
          <p:spPr bwMode="auto">
            <a:xfrm>
              <a:off x="8342313" y="2881313"/>
              <a:ext cx="223837" cy="98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57200"/>
              <a:endParaRPr lang="en-GB" sz="2000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1" name="Text Box 12"/>
            <p:cNvSpPr txBox="1">
              <a:spLocks noChangeArrowheads="1"/>
            </p:cNvSpPr>
            <p:nvPr/>
          </p:nvSpPr>
          <p:spPr bwMode="auto">
            <a:xfrm>
              <a:off x="5727700" y="3032125"/>
              <a:ext cx="527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DL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2" name="Text Box 13"/>
            <p:cNvSpPr txBox="1">
              <a:spLocks noChangeArrowheads="1"/>
            </p:cNvSpPr>
            <p:nvPr/>
          </p:nvSpPr>
          <p:spPr bwMode="auto">
            <a:xfrm>
              <a:off x="6283325" y="2857500"/>
              <a:ext cx="679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TL1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3" name="Text Box 14"/>
            <p:cNvSpPr txBox="1">
              <a:spLocks noChangeArrowheads="1"/>
            </p:cNvSpPr>
            <p:nvPr/>
          </p:nvSpPr>
          <p:spPr bwMode="auto">
            <a:xfrm>
              <a:off x="7954963" y="2589213"/>
              <a:ext cx="7905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CRM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4" name="Text Box 15"/>
            <p:cNvSpPr txBox="1">
              <a:spLocks noChangeArrowheads="1"/>
            </p:cNvSpPr>
            <p:nvPr/>
          </p:nvSpPr>
          <p:spPr bwMode="auto">
            <a:xfrm>
              <a:off x="7278688" y="3370263"/>
              <a:ext cx="527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CR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5" name="Line 16"/>
            <p:cNvSpPr>
              <a:spLocks noChangeShapeType="1"/>
            </p:cNvSpPr>
            <p:nvPr/>
          </p:nvSpPr>
          <p:spPr bwMode="auto">
            <a:xfrm>
              <a:off x="8059738" y="2932113"/>
              <a:ext cx="2889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8666" name="Text Box 17"/>
            <p:cNvSpPr txBox="1">
              <a:spLocks noChangeArrowheads="1"/>
            </p:cNvSpPr>
            <p:nvPr/>
          </p:nvSpPr>
          <p:spPr bwMode="auto">
            <a:xfrm>
              <a:off x="5973763" y="3754438"/>
              <a:ext cx="679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TL2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  <p:sp>
          <p:nvSpPr>
            <p:cNvPr id="198667" name="Text Box 18"/>
            <p:cNvSpPr txBox="1">
              <a:spLocks noChangeArrowheads="1"/>
            </p:cNvSpPr>
            <p:nvPr/>
          </p:nvSpPr>
          <p:spPr bwMode="auto">
            <a:xfrm>
              <a:off x="4060825" y="3959225"/>
              <a:ext cx="8493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/>
              <a:r>
                <a:rPr lang="pl-PL">
                  <a:latin typeface="Calibri" pitchFamily="34" charset="0"/>
                  <a:ea typeface="ＭＳ Ｐゴシック" pitchFamily="-80" charset="-128"/>
                </a:rPr>
                <a:t>CLEX</a:t>
              </a:r>
              <a:endParaRPr lang="en-US">
                <a:latin typeface="Calibri" pitchFamily="34" charset="0"/>
                <a:ea typeface="ＭＳ Ｐゴシック" pitchFamily="-80" charset="-128"/>
              </a:endParaRPr>
            </a:p>
          </p:txBody>
        </p:sp>
      </p:grpSp>
      <p:pic>
        <p:nvPicPr>
          <p:cNvPr id="198668" name="Immagine 22" descr="CTF3_first_combinat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238" y="2865438"/>
            <a:ext cx="7853362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7 24"/>
          <p:cNvCxnSpPr>
            <a:cxnSpLocks noChangeShapeType="1"/>
          </p:cNvCxnSpPr>
          <p:nvPr/>
        </p:nvCxnSpPr>
        <p:spPr bwMode="auto">
          <a:xfrm rot="5400000">
            <a:off x="2520950" y="2085975"/>
            <a:ext cx="2514600" cy="9144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Forma 26"/>
          <p:cNvCxnSpPr>
            <a:cxnSpLocks noChangeShapeType="1"/>
          </p:cNvCxnSpPr>
          <p:nvPr/>
        </p:nvCxnSpPr>
        <p:spPr bwMode="auto">
          <a:xfrm rot="10800000" flipV="1">
            <a:off x="3905250" y="841375"/>
            <a:ext cx="2552700" cy="2863850"/>
          </a:xfrm>
          <a:prstGeom prst="curvedConnector2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Connettore 7 28"/>
          <p:cNvCxnSpPr>
            <a:cxnSpLocks noChangeShapeType="1"/>
          </p:cNvCxnSpPr>
          <p:nvPr/>
        </p:nvCxnSpPr>
        <p:spPr bwMode="auto">
          <a:xfrm rot="5400000">
            <a:off x="4903788" y="2457450"/>
            <a:ext cx="2819400" cy="8223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Connettore 7 30"/>
          <p:cNvCxnSpPr>
            <a:cxnSpLocks noChangeShapeType="1"/>
          </p:cNvCxnSpPr>
          <p:nvPr/>
        </p:nvCxnSpPr>
        <p:spPr bwMode="auto">
          <a:xfrm rot="16200000" flipH="1">
            <a:off x="5811044" y="3864769"/>
            <a:ext cx="4146550" cy="49053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Connettore 7 32"/>
          <p:cNvCxnSpPr>
            <a:cxnSpLocks noChangeShapeType="1"/>
          </p:cNvCxnSpPr>
          <p:nvPr/>
        </p:nvCxnSpPr>
        <p:spPr bwMode="auto">
          <a:xfrm rot="16200000" flipH="1">
            <a:off x="451644" y="1891507"/>
            <a:ext cx="2590800" cy="172561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8674" name="TextBox 20"/>
          <p:cNvSpPr txBox="1">
            <a:spLocks noChangeArrowheads="1"/>
          </p:cNvSpPr>
          <p:nvPr/>
        </p:nvSpPr>
        <p:spPr bwMode="auto">
          <a:xfrm>
            <a:off x="1484313" y="65088"/>
            <a:ext cx="4367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4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Measured currents in CTF3: </a:t>
            </a:r>
          </a:p>
          <a:p>
            <a:pPr algn="l" defTabSz="457200"/>
            <a:r>
              <a:rPr lang="en-US" sz="24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                             [28A in CR] </a:t>
            </a:r>
          </a:p>
        </p:txBody>
      </p:sp>
      <p:pic>
        <p:nvPicPr>
          <p:cNvPr id="198675" name="Picture 35" descr="weblogo6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65088"/>
            <a:ext cx="1244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1393825" y="4227513"/>
            <a:ext cx="717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CLIC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4849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GB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63663" y="404813"/>
            <a:ext cx="1409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DAFNE</a:t>
            </a:r>
          </a:p>
          <a:p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4800600" y="4724400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4724400" y="4724400"/>
            <a:ext cx="990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981200" y="1219200"/>
            <a:ext cx="179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DAFNE- LIGHT</a:t>
            </a:r>
          </a:p>
          <a:p>
            <a:r>
              <a:rPr lang="en-GB" b="1">
                <a:solidFill>
                  <a:srgbClr val="0000FF"/>
                </a:solidFill>
              </a:rPr>
              <a:t>Laboratory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58367" y="2286000"/>
            <a:ext cx="432201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Two new soft X-ray lines 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and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sz="2400" b="1" dirty="0" smtClean="0">
                <a:solidFill>
                  <a:srgbClr val="FF0000"/>
                </a:solidFill>
              </a:rPr>
              <a:t>UV </a:t>
            </a:r>
            <a:r>
              <a:rPr lang="en-GB" sz="2400" b="1" dirty="0">
                <a:solidFill>
                  <a:srgbClr val="FF0000"/>
                </a:solidFill>
              </a:rPr>
              <a:t>beam line in a clean area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3886200" y="4114800"/>
            <a:ext cx="1066800" cy="9906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0" y="4267200"/>
            <a:ext cx="48831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Synchrotron light from DAFNE</a:t>
            </a:r>
          </a:p>
          <a:p>
            <a:r>
              <a:rPr lang="en-GB" b="1">
                <a:solidFill>
                  <a:srgbClr val="0000FF"/>
                </a:solidFill>
              </a:rPr>
              <a:t>SPARC</a:t>
            </a:r>
          </a:p>
          <a:p>
            <a:r>
              <a:rPr lang="en-GB" b="1">
                <a:solidFill>
                  <a:srgbClr val="0000FF"/>
                </a:solidFill>
              </a:rPr>
              <a:t>SPARX</a:t>
            </a:r>
          </a:p>
          <a:p>
            <a:r>
              <a:rPr lang="en-GB" b="1">
                <a:solidFill>
                  <a:srgbClr val="0000FF"/>
                </a:solidFill>
              </a:rPr>
              <a:t>Conventional sources</a:t>
            </a:r>
          </a:p>
          <a:p>
            <a:endParaRPr lang="en-GB" b="1">
              <a:solidFill>
                <a:srgbClr val="0000FF"/>
              </a:solidFill>
            </a:endParaRPr>
          </a:p>
          <a:p>
            <a:r>
              <a:rPr lang="en-GB" b="1">
                <a:solidFill>
                  <a:srgbClr val="FF0000"/>
                </a:solidFill>
              </a:rPr>
              <a:t>LNF are part of the European Infrastructure</a:t>
            </a:r>
          </a:p>
          <a:p>
            <a:r>
              <a:rPr lang="en-GB" b="1">
                <a:solidFill>
                  <a:srgbClr val="FF0000"/>
                </a:solidFill>
              </a:rPr>
              <a:t>for synchrotron light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685800"/>
            <a:ext cx="48006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2000"/>
              <a:t>Surface fields for 5 different single cell structures, </a:t>
            </a:r>
            <a:r>
              <a:rPr lang="en-US" sz="2000" i="1"/>
              <a:t>shaped</a:t>
            </a:r>
            <a:r>
              <a:rPr lang="en-US" sz="2000"/>
              <a:t> pulse</a:t>
            </a:r>
            <a:r>
              <a:rPr lang="en-US" sz="1600"/>
              <a:t> </a:t>
            </a:r>
            <a:br>
              <a:rPr lang="en-US" sz="1600"/>
            </a:br>
            <a:r>
              <a:rPr lang="en-US" sz="1200"/>
              <a:t>(</a:t>
            </a:r>
            <a:r>
              <a:rPr lang="en-US" sz="1200" i="1"/>
              <a:t>flat</a:t>
            </a:r>
            <a:r>
              <a:rPr lang="en-US" sz="1200"/>
              <a:t> part: A5.65-T4.6-KEK-#1- 150 ns, A5.65-T4.6-Frascati-#2- 150 ns, A3.75-T2.6-Cu-SLAC-#1: 150 ns, A3.75-T1.66-Cu-KEK-#1 200 ns, A2.75-T2.0-Cu-SLAC-#1 200 ns)</a:t>
            </a:r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2819400" y="3443288"/>
            <a:ext cx="3968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>
                <a:latin typeface="Calibri" pitchFamily="34" charset="0"/>
                <a:ea typeface="ＭＳ Ｐゴシック" pitchFamily="-80" charset="-128"/>
              </a:rPr>
              <a:t>Maximum surface electric fields [MV/m]</a:t>
            </a:r>
          </a:p>
        </p:txBody>
      </p:sp>
      <p:sp>
        <p:nvSpPr>
          <p:cNvPr id="109573" name="Text Box 6"/>
          <p:cNvSpPr txBox="1">
            <a:spLocks noChangeArrowheads="1"/>
          </p:cNvSpPr>
          <p:nvPr/>
        </p:nvSpPr>
        <p:spPr bwMode="auto">
          <a:xfrm>
            <a:off x="2724150" y="6491288"/>
            <a:ext cx="4044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>
                <a:latin typeface="Calibri" pitchFamily="34" charset="0"/>
                <a:ea typeface="ＭＳ Ｐゴシック" pitchFamily="-80" charset="-128"/>
              </a:rPr>
              <a:t>Maximum surface magnetic fields [kA/m]</a:t>
            </a:r>
          </a:p>
        </p:txBody>
      </p:sp>
      <p:pic>
        <p:nvPicPr>
          <p:cNvPr id="10957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990600"/>
            <a:ext cx="19050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895600"/>
            <a:ext cx="19812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9" descr="Single Cu SW Structure"/>
          <p:cNvPicPr>
            <a:picLocks noChangeAspect="1" noChangeArrowheads="1"/>
          </p:cNvPicPr>
          <p:nvPr/>
        </p:nvPicPr>
        <p:blipFill>
          <a:blip r:embed="rId6" cstate="print"/>
          <a:srcRect t="7567" b="15501"/>
          <a:stretch>
            <a:fillRect/>
          </a:stretch>
        </p:blipFill>
        <p:spPr bwMode="auto">
          <a:xfrm>
            <a:off x="152400" y="1371600"/>
            <a:ext cx="16764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Freeform 10"/>
          <p:cNvSpPr>
            <a:spLocks/>
          </p:cNvSpPr>
          <p:nvPr/>
        </p:nvSpPr>
        <p:spPr bwMode="auto">
          <a:xfrm>
            <a:off x="1295400" y="1828800"/>
            <a:ext cx="3276600" cy="1206500"/>
          </a:xfrm>
          <a:custGeom>
            <a:avLst/>
            <a:gdLst>
              <a:gd name="T0" fmla="*/ 0 w 2016"/>
              <a:gd name="T1" fmla="*/ 536 h 760"/>
              <a:gd name="T2" fmla="*/ 576 w 2016"/>
              <a:gd name="T3" fmla="*/ 728 h 760"/>
              <a:gd name="T4" fmla="*/ 1392 w 2016"/>
              <a:gd name="T5" fmla="*/ 344 h 760"/>
              <a:gd name="T6" fmla="*/ 1680 w 2016"/>
              <a:gd name="T7" fmla="*/ 56 h 760"/>
              <a:gd name="T8" fmla="*/ 2016 w 2016"/>
              <a:gd name="T9" fmla="*/ 8 h 7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16"/>
              <a:gd name="T16" fmla="*/ 0 h 760"/>
              <a:gd name="T17" fmla="*/ 2016 w 2016"/>
              <a:gd name="T18" fmla="*/ 760 h 7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16" h="760">
                <a:moveTo>
                  <a:pt x="0" y="536"/>
                </a:moveTo>
                <a:cubicBezTo>
                  <a:pt x="172" y="648"/>
                  <a:pt x="344" y="760"/>
                  <a:pt x="576" y="728"/>
                </a:cubicBezTo>
                <a:cubicBezTo>
                  <a:pt x="808" y="696"/>
                  <a:pt x="1208" y="456"/>
                  <a:pt x="1392" y="344"/>
                </a:cubicBezTo>
                <a:cubicBezTo>
                  <a:pt x="1576" y="232"/>
                  <a:pt x="1576" y="112"/>
                  <a:pt x="1680" y="56"/>
                </a:cubicBezTo>
                <a:cubicBezTo>
                  <a:pt x="1784" y="0"/>
                  <a:pt x="1900" y="4"/>
                  <a:pt x="201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pPr algn="l" defTabSz="457200"/>
            <a:endParaRPr lang="en-GB">
              <a:latin typeface="Calibri" pitchFamily="34" charset="0"/>
              <a:ea typeface="ＭＳ Ｐゴシック" pitchFamily="-80" charset="-128"/>
            </a:endParaRPr>
          </a:p>
        </p:txBody>
      </p:sp>
      <p:sp>
        <p:nvSpPr>
          <p:cNvPr id="109578" name="Freeform 11"/>
          <p:cNvSpPr>
            <a:spLocks/>
          </p:cNvSpPr>
          <p:nvPr/>
        </p:nvSpPr>
        <p:spPr bwMode="auto">
          <a:xfrm>
            <a:off x="5638800" y="1066800"/>
            <a:ext cx="1752600" cy="609600"/>
          </a:xfrm>
          <a:custGeom>
            <a:avLst/>
            <a:gdLst>
              <a:gd name="T0" fmla="*/ 864 w 864"/>
              <a:gd name="T1" fmla="*/ 104 h 392"/>
              <a:gd name="T2" fmla="*/ 432 w 864"/>
              <a:gd name="T3" fmla="*/ 8 h 392"/>
              <a:gd name="T4" fmla="*/ 240 w 864"/>
              <a:gd name="T5" fmla="*/ 152 h 392"/>
              <a:gd name="T6" fmla="*/ 0 w 864"/>
              <a:gd name="T7" fmla="*/ 392 h 392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392"/>
              <a:gd name="T14" fmla="*/ 864 w 864"/>
              <a:gd name="T15" fmla="*/ 392 h 3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392">
                <a:moveTo>
                  <a:pt x="864" y="104"/>
                </a:moveTo>
                <a:cubicBezTo>
                  <a:pt x="700" y="52"/>
                  <a:pt x="536" y="0"/>
                  <a:pt x="432" y="8"/>
                </a:cubicBezTo>
                <a:cubicBezTo>
                  <a:pt x="328" y="16"/>
                  <a:pt x="312" y="88"/>
                  <a:pt x="240" y="152"/>
                </a:cubicBezTo>
                <a:cubicBezTo>
                  <a:pt x="168" y="216"/>
                  <a:pt x="84" y="304"/>
                  <a:pt x="0" y="3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pPr algn="l" defTabSz="457200"/>
            <a:endParaRPr lang="en-GB">
              <a:latin typeface="Calibri" pitchFamily="34" charset="0"/>
              <a:ea typeface="ＭＳ Ｐゴシック" pitchFamily="-80" charset="-128"/>
            </a:endParaRPr>
          </a:p>
        </p:txBody>
      </p:sp>
      <p:sp>
        <p:nvSpPr>
          <p:cNvPr id="109579" name="Freeform 12"/>
          <p:cNvSpPr>
            <a:spLocks/>
          </p:cNvSpPr>
          <p:nvPr/>
        </p:nvSpPr>
        <p:spPr bwMode="auto">
          <a:xfrm>
            <a:off x="6324600" y="2133600"/>
            <a:ext cx="1219200" cy="1143000"/>
          </a:xfrm>
          <a:custGeom>
            <a:avLst/>
            <a:gdLst>
              <a:gd name="T0" fmla="*/ 624 w 624"/>
              <a:gd name="T1" fmla="*/ 528 h 528"/>
              <a:gd name="T2" fmla="*/ 192 w 624"/>
              <a:gd name="T3" fmla="*/ 432 h 528"/>
              <a:gd name="T4" fmla="*/ 144 w 624"/>
              <a:gd name="T5" fmla="*/ 192 h 528"/>
              <a:gd name="T6" fmla="*/ 0 w 624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528"/>
              <a:gd name="T14" fmla="*/ 624 w 624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528">
                <a:moveTo>
                  <a:pt x="624" y="528"/>
                </a:moveTo>
                <a:cubicBezTo>
                  <a:pt x="448" y="508"/>
                  <a:pt x="272" y="488"/>
                  <a:pt x="192" y="432"/>
                </a:cubicBezTo>
                <a:cubicBezTo>
                  <a:pt x="112" y="376"/>
                  <a:pt x="176" y="264"/>
                  <a:pt x="144" y="192"/>
                </a:cubicBezTo>
                <a:cubicBezTo>
                  <a:pt x="112" y="120"/>
                  <a:pt x="56" y="6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pPr algn="l" defTabSz="457200"/>
            <a:endParaRPr lang="en-GB">
              <a:latin typeface="Calibri" pitchFamily="34" charset="0"/>
              <a:ea typeface="ＭＳ Ｐゴシック" pitchFamily="-80" charset="-128"/>
            </a:endParaRPr>
          </a:p>
        </p:txBody>
      </p:sp>
      <p:pic>
        <p:nvPicPr>
          <p:cNvPr id="109580" name="Picture 13" descr="1C SW 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4876800"/>
            <a:ext cx="20574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1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814763"/>
            <a:ext cx="48006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2" name="Freeform 16"/>
          <p:cNvSpPr>
            <a:spLocks/>
          </p:cNvSpPr>
          <p:nvPr/>
        </p:nvSpPr>
        <p:spPr bwMode="auto">
          <a:xfrm>
            <a:off x="5740400" y="1828800"/>
            <a:ext cx="1422400" cy="3657600"/>
          </a:xfrm>
          <a:custGeom>
            <a:avLst/>
            <a:gdLst>
              <a:gd name="T0" fmla="*/ 896 w 896"/>
              <a:gd name="T1" fmla="*/ 2304 h 2304"/>
              <a:gd name="T2" fmla="*/ 656 w 896"/>
              <a:gd name="T3" fmla="*/ 2064 h 2304"/>
              <a:gd name="T4" fmla="*/ 704 w 896"/>
              <a:gd name="T5" fmla="*/ 1296 h 2304"/>
              <a:gd name="T6" fmla="*/ 608 w 896"/>
              <a:gd name="T7" fmla="*/ 960 h 2304"/>
              <a:gd name="T8" fmla="*/ 80 w 896"/>
              <a:gd name="T9" fmla="*/ 528 h 2304"/>
              <a:gd name="T10" fmla="*/ 128 w 896"/>
              <a:gd name="T11" fmla="*/ 0 h 23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96"/>
              <a:gd name="T19" fmla="*/ 0 h 2304"/>
              <a:gd name="T20" fmla="*/ 896 w 896"/>
              <a:gd name="T21" fmla="*/ 2304 h 23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96" h="2304">
                <a:moveTo>
                  <a:pt x="896" y="2304"/>
                </a:moveTo>
                <a:cubicBezTo>
                  <a:pt x="792" y="2268"/>
                  <a:pt x="688" y="2232"/>
                  <a:pt x="656" y="2064"/>
                </a:cubicBezTo>
                <a:cubicBezTo>
                  <a:pt x="624" y="1896"/>
                  <a:pt x="712" y="1480"/>
                  <a:pt x="704" y="1296"/>
                </a:cubicBezTo>
                <a:cubicBezTo>
                  <a:pt x="696" y="1112"/>
                  <a:pt x="712" y="1088"/>
                  <a:pt x="608" y="960"/>
                </a:cubicBezTo>
                <a:cubicBezTo>
                  <a:pt x="504" y="832"/>
                  <a:pt x="160" y="688"/>
                  <a:pt x="80" y="528"/>
                </a:cubicBezTo>
                <a:cubicBezTo>
                  <a:pt x="0" y="368"/>
                  <a:pt x="64" y="184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pPr algn="l" defTabSz="457200"/>
            <a:endParaRPr lang="en-GB">
              <a:latin typeface="Calibri" pitchFamily="34" charset="0"/>
              <a:ea typeface="ＭＳ Ｐゴシック" pitchFamily="-80" charset="-128"/>
            </a:endParaRPr>
          </a:p>
        </p:txBody>
      </p:sp>
      <p:pic>
        <p:nvPicPr>
          <p:cNvPr id="10958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669925"/>
            <a:ext cx="1600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4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4191000"/>
            <a:ext cx="14430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-12700" y="5562600"/>
            <a:ext cx="23431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CC"/>
                </a:solidFill>
              </a:rPr>
              <a:t>LABORATORIO</a:t>
            </a:r>
          </a:p>
          <a:p>
            <a:r>
              <a:rPr lang="en-GB" b="1">
                <a:solidFill>
                  <a:srgbClr val="0000CC"/>
                </a:solidFill>
              </a:rPr>
              <a:t>TECNOLOGIE</a:t>
            </a:r>
          </a:p>
          <a:p>
            <a:r>
              <a:rPr lang="en-GB" b="1">
                <a:solidFill>
                  <a:srgbClr val="0000CC"/>
                </a:solidFill>
              </a:rPr>
              <a:t>RADIOFREQUENZA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4849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GB">
              <a:ea typeface="ＭＳ Ｐゴシック" pitchFamily="-80" charset="-128"/>
            </a:endParaRP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352800" y="228600"/>
            <a:ext cx="1409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  <a:ea typeface="ＭＳ Ｐゴシック" pitchFamily="-80" charset="-128"/>
              </a:rPr>
              <a:t>DAFNE</a:t>
            </a:r>
          </a:p>
          <a:p>
            <a:endParaRPr lang="en-GB" sz="2800" b="1">
              <a:solidFill>
                <a:srgbClr val="FF0000"/>
              </a:solidFill>
              <a:ea typeface="ＭＳ Ｐゴシック" pitchFamily="-80" charset="-128"/>
            </a:endParaRPr>
          </a:p>
        </p:txBody>
      </p:sp>
      <p:sp>
        <p:nvSpPr>
          <p:cNvPr id="149509" name="Line 5"/>
          <p:cNvSpPr>
            <a:spLocks noChangeShapeType="1"/>
          </p:cNvSpPr>
          <p:nvPr/>
        </p:nvSpPr>
        <p:spPr bwMode="auto">
          <a:xfrm flipH="1">
            <a:off x="4800600" y="4724400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49510" name="Line 6"/>
          <p:cNvSpPr>
            <a:spLocks noChangeShapeType="1"/>
          </p:cNvSpPr>
          <p:nvPr/>
        </p:nvSpPr>
        <p:spPr bwMode="auto">
          <a:xfrm flipH="1">
            <a:off x="4724400" y="4724400"/>
            <a:ext cx="990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1905000" y="2362200"/>
            <a:ext cx="179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DAFNE- LIGHT</a:t>
            </a:r>
          </a:p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Laboratory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2209800" y="3429000"/>
            <a:ext cx="291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ea typeface="ＭＳ Ｐゴシック" pitchFamily="-80" charset="-128"/>
              </a:rPr>
              <a:t>Two new soft X-ray lines </a:t>
            </a:r>
          </a:p>
          <a:p>
            <a:r>
              <a:rPr lang="en-GB" b="1">
                <a:solidFill>
                  <a:srgbClr val="FF0000"/>
                </a:solidFill>
                <a:ea typeface="ＭＳ Ｐゴシック" pitchFamily="-80" charset="-128"/>
              </a:rPr>
              <a:t>under construction</a:t>
            </a:r>
          </a:p>
        </p:txBody>
      </p:sp>
      <p:sp>
        <p:nvSpPr>
          <p:cNvPr id="149513" name="Line 9"/>
          <p:cNvSpPr>
            <a:spLocks noChangeShapeType="1"/>
          </p:cNvSpPr>
          <p:nvPr/>
        </p:nvSpPr>
        <p:spPr bwMode="auto">
          <a:xfrm>
            <a:off x="3886200" y="4114800"/>
            <a:ext cx="1066800" cy="9906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0" y="4267200"/>
            <a:ext cx="48831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Syncrotron ligth from DAFNE</a:t>
            </a:r>
          </a:p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SPARC</a:t>
            </a:r>
          </a:p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SPARX</a:t>
            </a:r>
          </a:p>
          <a:p>
            <a:r>
              <a:rPr lang="en-GB" b="1">
                <a:solidFill>
                  <a:srgbClr val="0000FF"/>
                </a:solidFill>
                <a:ea typeface="ＭＳ Ｐゴシック" pitchFamily="-80" charset="-128"/>
              </a:rPr>
              <a:t>Conventional sources</a:t>
            </a:r>
          </a:p>
          <a:p>
            <a:endParaRPr lang="en-GB" b="1">
              <a:solidFill>
                <a:srgbClr val="0000FF"/>
              </a:solidFill>
              <a:ea typeface="ＭＳ Ｐゴシック" pitchFamily="-80" charset="-128"/>
            </a:endParaRPr>
          </a:p>
          <a:p>
            <a:r>
              <a:rPr lang="en-GB" b="1">
                <a:solidFill>
                  <a:srgbClr val="FF0000"/>
                </a:solidFill>
                <a:ea typeface="ＭＳ Ｐゴシック" pitchFamily="-80" charset="-128"/>
              </a:rPr>
              <a:t>LNF are part of the European Infrastructure</a:t>
            </a:r>
          </a:p>
          <a:p>
            <a:r>
              <a:rPr lang="en-GB" b="1">
                <a:solidFill>
                  <a:srgbClr val="FF0000"/>
                </a:solidFill>
                <a:ea typeface="ＭＳ Ｐゴシック" pitchFamily="-80" charset="-128"/>
              </a:rPr>
              <a:t>for syncrotron light</a:t>
            </a: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0" y="1066800"/>
            <a:ext cx="4679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Nuovo Laboratorio per Ottiche di Raggi X</a:t>
            </a: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304800" y="381000"/>
            <a:ext cx="3079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LUCE DI SINCROTRONE 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                            CONCLUSION</a:t>
            </a:r>
          </a:p>
          <a:p>
            <a:pPr algn="l" eaLnBrk="0" hangingPunct="0"/>
            <a:endParaRPr lang="en-GB" sz="2400" b="1">
              <a:solidFill>
                <a:srgbClr val="0000FF"/>
              </a:solidFill>
              <a:ea typeface="ＭＳ Ｐゴシック" pitchFamily="-80" charset="-128"/>
            </a:endParaRP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Storage rings physics and technology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FEL physics and technology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Flavour physics with the KLOE experiment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Physics in Space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High density nuclear matter. Finuda-Amadeus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Detector technology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High Intensity LASER applications (LIFE-Lab)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LHC Experiments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FNAL and JLAB experiments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Strong Collaboration among the National Labs-</a:t>
            </a:r>
          </a:p>
          <a:p>
            <a:pPr algn="l" eaLnBrk="0" hangingPunct="0"/>
            <a:r>
              <a:rPr lang="en-GB" sz="2400" b="1">
                <a:solidFill>
                  <a:srgbClr val="0000FF"/>
                </a:solidFill>
                <a:ea typeface="ＭＳ Ｐゴシック" pitchFamily="-80" charset="-128"/>
              </a:rPr>
              <a:t>SLAC-PSI-ELETTRA</a:t>
            </a:r>
          </a:p>
          <a:p>
            <a:pPr algn="l" eaLnBrk="0" hangingPunct="0"/>
            <a:endParaRPr lang="en-GB" sz="2400" b="1">
              <a:solidFill>
                <a:srgbClr val="0000FF"/>
              </a:solidFill>
              <a:ea typeface="ＭＳ Ｐゴシック" pitchFamily="-80" charset="-128"/>
            </a:endParaRPr>
          </a:p>
          <a:p>
            <a:pPr algn="l" eaLnBrk="0" hangingPunct="0"/>
            <a:endParaRPr lang="en-GB" sz="2400" b="1">
              <a:solidFill>
                <a:srgbClr val="0000FF"/>
              </a:solidFill>
              <a:ea typeface="ＭＳ Ｐゴシック" pitchFamily="-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447800" y="1676400"/>
            <a:ext cx="6154738" cy="155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 THE FUTURE</a:t>
            </a:r>
          </a:p>
          <a:p>
            <a:r>
              <a:rPr lang="en-GB" sz="3200" b="1">
                <a:solidFill>
                  <a:srgbClr val="FF0000"/>
                </a:solidFill>
              </a:rPr>
              <a:t>Difficult to predict</a:t>
            </a:r>
          </a:p>
          <a:p>
            <a:r>
              <a:rPr lang="en-GB" sz="3200" b="1">
                <a:solidFill>
                  <a:srgbClr val="FF0000"/>
                </a:solidFill>
              </a:rPr>
              <a:t>Boundary conditions changing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2743200" y="3429000"/>
            <a:ext cx="3562350" cy="283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DAFNE</a:t>
            </a:r>
          </a:p>
          <a:p>
            <a:r>
              <a:rPr lang="en-GB" b="1">
                <a:solidFill>
                  <a:srgbClr val="0000FF"/>
                </a:solidFill>
              </a:rPr>
              <a:t>SPARCX-project ready, waiting</a:t>
            </a:r>
          </a:p>
          <a:p>
            <a:r>
              <a:rPr lang="en-GB" b="1">
                <a:solidFill>
                  <a:srgbClr val="0000FF"/>
                </a:solidFill>
              </a:rPr>
              <a:t>LHC-running</a:t>
            </a:r>
          </a:p>
          <a:p>
            <a:r>
              <a:rPr lang="en-GB" b="1">
                <a:solidFill>
                  <a:srgbClr val="0000FF"/>
                </a:solidFill>
              </a:rPr>
              <a:t>SPACE</a:t>
            </a:r>
          </a:p>
          <a:p>
            <a:r>
              <a:rPr lang="en-GB" b="1">
                <a:solidFill>
                  <a:srgbClr val="0000FF"/>
                </a:solidFill>
              </a:rPr>
              <a:t>RARE PHYSICS</a:t>
            </a:r>
          </a:p>
          <a:p>
            <a:r>
              <a:rPr lang="en-GB" b="1">
                <a:solidFill>
                  <a:srgbClr val="0000FF"/>
                </a:solidFill>
              </a:rPr>
              <a:t>DETECTORS</a:t>
            </a:r>
          </a:p>
          <a:p>
            <a:r>
              <a:rPr lang="en-GB" b="1">
                <a:solidFill>
                  <a:srgbClr val="0000FF"/>
                </a:solidFill>
              </a:rPr>
              <a:t>APPLICATIONS</a:t>
            </a:r>
          </a:p>
          <a:p>
            <a:r>
              <a:rPr lang="en-GB" b="1">
                <a:solidFill>
                  <a:srgbClr val="0000FF"/>
                </a:solidFill>
              </a:rPr>
              <a:t>COMPUTING</a:t>
            </a:r>
          </a:p>
          <a:p>
            <a:r>
              <a:rPr lang="en-GB" b="1">
                <a:solidFill>
                  <a:srgbClr val="0000FF"/>
                </a:solidFill>
              </a:rPr>
              <a:t>ELECTRONICS</a:t>
            </a:r>
          </a:p>
          <a:p>
            <a:r>
              <a:rPr lang="en-GB" b="1">
                <a:solidFill>
                  <a:srgbClr val="0000FF"/>
                </a:solidFill>
              </a:rPr>
              <a:t>LASERS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75" y="576263"/>
            <a:ext cx="6724650" cy="57054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209801" y="6324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Rivolgersi a Fabio Bossi  dei LNF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791" y="1905000"/>
            <a:ext cx="7486418" cy="388143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88174" y="609600"/>
            <a:ext cx="476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Si riduce di un fattore 4 l’errore su </a:t>
            </a:r>
            <a:r>
              <a:rPr lang="it-IT" b="1" dirty="0" smtClean="0">
                <a:solidFill>
                  <a:srgbClr val="FF0000"/>
                </a:solidFill>
                <a:latin typeface="Symbol" pitchFamily="18" charset="2"/>
              </a:rPr>
              <a:t>Da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had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Misurando R all’1% fini alla Y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70253" y="1600200"/>
            <a:ext cx="34034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FISICA </a:t>
            </a:r>
            <a:r>
              <a:rPr lang="it-IT" b="1" dirty="0" err="1" smtClean="0">
                <a:solidFill>
                  <a:srgbClr val="FF0000"/>
                </a:solidFill>
              </a:rPr>
              <a:t>DI</a:t>
            </a:r>
            <a:r>
              <a:rPr lang="it-IT" b="1" dirty="0" smtClean="0">
                <a:solidFill>
                  <a:srgbClr val="FF0000"/>
                </a:solidFill>
              </a:rPr>
              <a:t> PRECISIONE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FISICA DEI K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FISICA NUCLEARE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KLOE2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SIDDHARTA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AMADEUS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IKON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Preparare  per il dopo </a:t>
            </a:r>
            <a:r>
              <a:rPr lang="it-IT" b="1" dirty="0" smtClean="0">
                <a:solidFill>
                  <a:srgbClr val="FF0000"/>
                </a:solidFill>
              </a:rPr>
              <a:t>KLOE2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DAFNE UPGRADE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SPARCX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90613" y="304800"/>
            <a:ext cx="6884987" cy="3683000"/>
          </a:xfrm>
          <a:prstGeom prst="rect">
            <a:avLst/>
          </a:prstGeom>
          <a:solidFill>
            <a:srgbClr val="D7E4BD"/>
          </a:solidFill>
          <a:ln w="9525">
            <a:solidFill>
              <a:srgbClr val="D7E4B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35523" name="Picture 4" descr="C:\Users\Manuela\Desktop\SCI_COM\monthlyL.JPG"/>
          <p:cNvPicPr>
            <a:picLocks noChangeAspect="1" noChangeArrowheads="1"/>
          </p:cNvPicPr>
          <p:nvPr/>
        </p:nvPicPr>
        <p:blipFill>
          <a:blip r:embed="rId3" cstate="print"/>
          <a:srcRect b="-19173"/>
          <a:stretch>
            <a:fillRect/>
          </a:stretch>
        </p:blipFill>
        <p:spPr bwMode="auto">
          <a:xfrm>
            <a:off x="922338" y="4365625"/>
            <a:ext cx="3417887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4" name="Picture 96" descr="IntePeak_improved1.jpg"/>
          <p:cNvPicPr>
            <a:picLocks noChangeAspect="1"/>
          </p:cNvPicPr>
          <p:nvPr/>
        </p:nvPicPr>
        <p:blipFill>
          <a:blip r:embed="rId4" cstate="print"/>
          <a:srcRect l="4349" t="13440" r="4283" b="6580"/>
          <a:stretch>
            <a:fillRect/>
          </a:stretch>
        </p:blipFill>
        <p:spPr bwMode="auto">
          <a:xfrm>
            <a:off x="1266825" y="423863"/>
            <a:ext cx="6538913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5" name="Rectangle 4"/>
          <p:cNvSpPr>
            <a:spLocks noChangeArrowheads="1"/>
          </p:cNvSpPr>
          <p:nvPr/>
        </p:nvSpPr>
        <p:spPr bwMode="auto">
          <a:xfrm>
            <a:off x="-1435100" y="3883025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12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Monthly performances (Nov. 1</a:t>
            </a:r>
            <a:r>
              <a:rPr lang="en-US" sz="1200" b="1" baseline="30000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st</a:t>
            </a:r>
            <a:r>
              <a:rPr lang="en-US" sz="12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 2008 – Oct. 23</a:t>
            </a:r>
            <a:r>
              <a:rPr lang="en-US" sz="1200" b="1" baseline="30000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th</a:t>
            </a:r>
            <a:r>
              <a:rPr lang="en-US" sz="12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  2009)</a:t>
            </a:r>
          </a:p>
        </p:txBody>
      </p:sp>
      <p:sp>
        <p:nvSpPr>
          <p:cNvPr id="235526" name="CasellaDiTesto 11"/>
          <p:cNvSpPr txBox="1">
            <a:spLocks noChangeArrowheads="1"/>
          </p:cNvSpPr>
          <p:nvPr/>
        </p:nvSpPr>
        <p:spPr bwMode="auto">
          <a:xfrm>
            <a:off x="1643063" y="604043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it-IT" sz="1400">
                <a:latin typeface="Calibri" pitchFamily="34" charset="0"/>
                <a:ea typeface="ＭＳ Ｐゴシック" pitchFamily="-80" charset="-128"/>
              </a:rPr>
              <a:t>(</a:t>
            </a:r>
            <a:r>
              <a:rPr lang="it-IT" sz="1200">
                <a:latin typeface="Calibri" pitchFamily="34" charset="0"/>
                <a:ea typeface="ＭＳ Ｐゴシック" pitchFamily="-80" charset="-128"/>
              </a:rPr>
              <a:t>20</a:t>
            </a:r>
            <a:r>
              <a:rPr lang="it-IT" sz="1400">
                <a:latin typeface="Calibri" pitchFamily="34" charset="0"/>
                <a:ea typeface="ＭＳ Ｐゴシック" pitchFamily="-80" charset="-128"/>
              </a:rPr>
              <a:t>)</a:t>
            </a:r>
          </a:p>
        </p:txBody>
      </p:sp>
      <p:sp>
        <p:nvSpPr>
          <p:cNvPr id="235527" name="CasellaDiTesto 12"/>
          <p:cNvSpPr txBox="1">
            <a:spLocks noChangeArrowheads="1"/>
          </p:cNvSpPr>
          <p:nvPr/>
        </p:nvSpPr>
        <p:spPr bwMode="auto">
          <a:xfrm>
            <a:off x="3644900" y="60452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it-IT" sz="1200">
                <a:latin typeface="Calibri" pitchFamily="34" charset="0"/>
                <a:ea typeface="ＭＳ Ｐゴシック" pitchFamily="-80" charset="-128"/>
              </a:rPr>
              <a:t>(24)</a:t>
            </a:r>
          </a:p>
        </p:txBody>
      </p:sp>
      <p:sp>
        <p:nvSpPr>
          <p:cNvPr id="235528" name="CasellaDiTesto 13"/>
          <p:cNvSpPr txBox="1">
            <a:spLocks noChangeArrowheads="1"/>
          </p:cNvSpPr>
          <p:nvPr/>
        </p:nvSpPr>
        <p:spPr bwMode="auto">
          <a:xfrm>
            <a:off x="3975100" y="60452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it-IT" sz="1200">
                <a:latin typeface="Calibri" pitchFamily="34" charset="0"/>
                <a:ea typeface="ＭＳ Ｐゴシック" pitchFamily="-80" charset="-128"/>
              </a:rPr>
              <a:t>(23)</a:t>
            </a:r>
          </a:p>
        </p:txBody>
      </p:sp>
      <p:sp>
        <p:nvSpPr>
          <p:cNvPr id="235529" name="CasellaDiTesto 14"/>
          <p:cNvSpPr txBox="1">
            <a:spLocks noChangeArrowheads="1"/>
          </p:cNvSpPr>
          <p:nvPr/>
        </p:nvSpPr>
        <p:spPr bwMode="auto">
          <a:xfrm>
            <a:off x="254000" y="6037263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it-IT" sz="1200">
                <a:latin typeface="Calibri" pitchFamily="34" charset="0"/>
                <a:ea typeface="ＭＳ Ｐゴシック" pitchFamily="-80" charset="-128"/>
              </a:rPr>
              <a:t>(Days of run)</a:t>
            </a:r>
          </a:p>
        </p:txBody>
      </p:sp>
      <p:pic>
        <p:nvPicPr>
          <p:cNvPr id="235530" name="Picture 13" descr="C:\Users\Manuela\Desktop\SCI_COM\dailyL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6838" y="4365625"/>
            <a:ext cx="3378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66"/>
          <p:cNvSpPr txBox="1">
            <a:spLocks noChangeArrowheads="1"/>
          </p:cNvSpPr>
          <p:nvPr/>
        </p:nvSpPr>
        <p:spPr bwMode="auto">
          <a:xfrm>
            <a:off x="1452563" y="3578225"/>
            <a:ext cx="7515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/>
            <a:r>
              <a:rPr lang="en-US" sz="1400" b="1">
                <a:solidFill>
                  <a:srgbClr val="953735"/>
                </a:solidFill>
                <a:latin typeface="Calibri" pitchFamily="34" charset="0"/>
                <a:ea typeface="ＭＳ Ｐゴシック" pitchFamily="-80" charset="-128"/>
              </a:rPr>
              <a:t>Peak (dots) and integrated (line) luminosity acquired on DA</a:t>
            </a:r>
            <a:r>
              <a:rPr lang="el-GR" sz="1400" b="1">
                <a:solidFill>
                  <a:srgbClr val="953735"/>
                </a:solidFill>
                <a:latin typeface="Calibri" pitchFamily="34" charset="0"/>
                <a:ea typeface="ＭＳ Ｐゴシック" pitchFamily="-80" charset="-128"/>
              </a:rPr>
              <a:t>Φ</a:t>
            </a:r>
            <a:r>
              <a:rPr lang="en-US" sz="1400" b="1">
                <a:solidFill>
                  <a:srgbClr val="953735"/>
                </a:solidFill>
                <a:latin typeface="Calibri" pitchFamily="34" charset="0"/>
                <a:ea typeface="ＭＳ Ｐゴシック" pitchFamily="-80" charset="-128"/>
              </a:rPr>
              <a:t>NE by the experiments</a:t>
            </a:r>
          </a:p>
        </p:txBody>
      </p:sp>
      <p:sp>
        <p:nvSpPr>
          <p:cNvPr id="235532" name="TextBox 13"/>
          <p:cNvSpPr txBox="1">
            <a:spLocks noChangeArrowheads="1"/>
          </p:cNvSpPr>
          <p:nvPr/>
        </p:nvSpPr>
        <p:spPr bwMode="auto">
          <a:xfrm>
            <a:off x="-1778000" y="75517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endParaRPr lang="en-GB">
              <a:latin typeface="Calibri" pitchFamily="34" charset="0"/>
              <a:ea typeface="ＭＳ Ｐゴシック" pitchFamily="-80" charset="-128"/>
            </a:endParaRP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1662113" y="6356350"/>
            <a:ext cx="5954712" cy="400050"/>
          </a:xfrm>
          <a:prstGeom prst="rect">
            <a:avLst/>
          </a:prstGeom>
          <a:solidFill>
            <a:srgbClr val="F7F7D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000">
                <a:solidFill>
                  <a:srgbClr val="FF0A7A"/>
                </a:solidFill>
                <a:latin typeface="Calibri" pitchFamily="34" charset="0"/>
                <a:ea typeface="ＭＳ Ｐゴシック" pitchFamily="-80" charset="-128"/>
              </a:rPr>
              <a:t>~ 2.4 fb</a:t>
            </a:r>
            <a:r>
              <a:rPr lang="en-US" sz="2000" baseline="30000">
                <a:solidFill>
                  <a:srgbClr val="FF0A7A"/>
                </a:solidFill>
                <a:latin typeface="Calibri" pitchFamily="34" charset="0"/>
                <a:ea typeface="ＭＳ Ｐゴシック" pitchFamily="-80" charset="-128"/>
              </a:rPr>
              <a:t>-1</a:t>
            </a:r>
            <a:r>
              <a:rPr lang="en-US" sz="2000">
                <a:solidFill>
                  <a:srgbClr val="FF0A7A"/>
                </a:solidFill>
                <a:latin typeface="Calibri" pitchFamily="34" charset="0"/>
                <a:ea typeface="ＭＳ Ｐゴシック" pitchFamily="-80" charset="-128"/>
              </a:rPr>
              <a:t> delivered in 18 months (Mar 2008 ÷ Nov 2009)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3263900" y="0"/>
            <a:ext cx="2330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STATUS OF DAFNE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1"/>
          <p:cNvGraphicFramePr>
            <a:graphicFrameLocks noGrp="1"/>
          </p:cNvGraphicFramePr>
          <p:nvPr/>
        </p:nvGraphicFramePr>
        <p:xfrm>
          <a:off x="1314450" y="1162050"/>
          <a:ext cx="6096000" cy="2907665"/>
        </p:xfrm>
        <a:graphic>
          <a:graphicData uri="http://schemas.openxmlformats.org/drawingml/2006/table">
            <a:tbl>
              <a:tblPr/>
              <a:tblGrid>
                <a:gridCol w="1981200"/>
                <a:gridCol w="2133600"/>
                <a:gridCol w="990600"/>
                <a:gridCol w="99060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Symbol" pitchFamily="18" charset="2"/>
                          <a:sym typeface="Symbol" pitchFamily="18" charset="2"/>
                        </a:rPr>
                        <a:t>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NE upgrade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SIDDHARTA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  <a:sym typeface="Symbol" pitchFamily="18" charset="2"/>
                        </a:rPr>
                        <a:t>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KLOE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  <a:sym typeface="Symbol" pitchFamily="18" charset="2"/>
                        </a:rPr>
                        <a:t>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4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FINUDA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peak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 [cm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4.53•10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32 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Arial" charset="0"/>
                        </a:rPr>
                        <a:t>(5.0•10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Arial" charset="0"/>
                        </a:rPr>
                        <a:t>32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6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1.5•10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32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A4BF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1.6 •10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∫day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 [pb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14.98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∫1 hour 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[pb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1.033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MAX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in collision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[A]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MAX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in collision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[A]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bunches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  <a:sym typeface="Symbol" pitchFamily="18" charset="2"/>
                        </a:rPr>
                        <a:t>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0.0443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</a:rPr>
                        <a:t>(0.074)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0.025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A4BF2"/>
                          </a:solidFill>
                          <a:effectLst/>
                          <a:latin typeface="Arial" charset="0"/>
                        </a:rPr>
                        <a:t>0.029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3C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52"/>
          <p:cNvSpPr txBox="1">
            <a:spLocks noChangeArrowheads="1"/>
          </p:cNvSpPr>
          <p:nvPr/>
        </p:nvSpPr>
        <p:spPr bwMode="auto">
          <a:xfrm>
            <a:off x="-168275" y="311150"/>
            <a:ext cx="8785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sz="24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Summary about DA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  <a:ea typeface="ＭＳ Ｐゴシック" pitchFamily="-80" charset="-128"/>
                <a:sym typeface="Symbol" pitchFamily="18" charset="2"/>
              </a:rPr>
              <a:t>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  <a:ea typeface="ＭＳ Ｐゴシック" pitchFamily="-80" charset="-128"/>
              </a:rPr>
              <a:t>NE achievements </a:t>
            </a:r>
            <a:endParaRPr lang="en-GB" sz="2400" b="1">
              <a:solidFill>
                <a:srgbClr val="FF0000"/>
              </a:solidFill>
              <a:latin typeface="Calibri" pitchFamily="34" charset="0"/>
              <a:ea typeface="ＭＳ Ｐゴシック" pitchFamily="-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87350" y="1566863"/>
            <a:ext cx="8408988" cy="4735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93888"/>
            <a:ext cx="8004175" cy="3903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87350" y="6027738"/>
            <a:ext cx="5035550" cy="2746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CH" sz="1200">
                <a:solidFill>
                  <a:srgbClr val="00187E"/>
                </a:solidFill>
              </a:rPr>
              <a:t>Adapded from S. Chattopadhyay, K. Yokoya, Proc. Nanobeam `02</a:t>
            </a:r>
            <a:endParaRPr lang="en-US" sz="1200">
              <a:solidFill>
                <a:srgbClr val="00187E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030413" y="1006475"/>
            <a:ext cx="4310062" cy="366713"/>
          </a:xfrm>
          <a:prstGeom prst="rect">
            <a:avLst/>
          </a:prstGeom>
          <a:solidFill>
            <a:srgbClr val="FF9900"/>
          </a:solidFill>
          <a:ln w="0">
            <a:solidFill>
              <a:srgbClr val="00187E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CH" b="1">
                <a:solidFill>
                  <a:srgbClr val="00187E"/>
                </a:solidFill>
              </a:rPr>
              <a:t>The small beam size challenge</a:t>
            </a:r>
            <a:endParaRPr lang="en-US" b="1">
              <a:solidFill>
                <a:srgbClr val="00187E"/>
              </a:solidFill>
            </a:endParaRPr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1524000" y="1371600"/>
            <a:ext cx="152400" cy="609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295400" y="914400"/>
            <a:ext cx="688975" cy="37623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>
                <a:solidFill>
                  <a:srgbClr val="FF0000"/>
                </a:solidFill>
              </a:rPr>
              <a:t>ADA</a:t>
            </a: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477000" y="2286000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172200" y="3200400"/>
            <a:ext cx="708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chemeClr val="accent2"/>
                </a:solidFill>
              </a:rPr>
              <a:t>DAFNE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638800" y="533400"/>
            <a:ext cx="324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 u="sng">
                <a:solidFill>
                  <a:srgbClr val="FF0000"/>
                </a:solidFill>
              </a:rPr>
              <a:t>Beta function and emittance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82550" y="228600"/>
            <a:ext cx="4629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To have luminosity …smaller beam sizes</a:t>
            </a:r>
          </a:p>
        </p:txBody>
      </p:sp>
      <p:sp>
        <p:nvSpPr>
          <p:cNvPr id="14" name="Connettore 13"/>
          <p:cNvSpPr/>
          <p:nvPr/>
        </p:nvSpPr>
        <p:spPr bwMode="auto">
          <a:xfrm>
            <a:off x="7543800" y="4495800"/>
            <a:ext cx="152400" cy="1524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384989" y="4114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SB</a:t>
            </a:r>
            <a:endParaRPr lang="it-IT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5715000" y="6172200"/>
            <a:ext cx="1301750" cy="45720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KLOE-2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662238" y="0"/>
            <a:ext cx="381635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00FF"/>
                </a:solidFill>
                <a:latin typeface="Times New Roman" pitchFamily="18" charset="0"/>
              </a:rPr>
              <a:t>KLOE is starting a new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750888"/>
            <a:ext cx="6835775" cy="536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plate">
  <a:themeElements>
    <a:clrScheme name="Template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Templat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902</Words>
  <Application>Microsoft Office PowerPoint</Application>
  <PresentationFormat>Presentazione su schermo (4:3)</PresentationFormat>
  <Paragraphs>341</Paragraphs>
  <Slides>46</Slides>
  <Notes>46</Notes>
  <HiddenSlides>0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Struttura predefinita</vt:lpstr>
      <vt:lpstr>1_Struttura predefinita</vt:lpstr>
      <vt:lpstr>Tema di Office</vt:lpstr>
      <vt:lpstr>Blank Presentation</vt:lpstr>
      <vt:lpstr>Default Design</vt:lpstr>
      <vt:lpstr>Template</vt:lpstr>
      <vt:lpstr>1_Default Design</vt:lpstr>
      <vt:lpstr>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Tuneable X-ray radiation source based on  Thomson Scattering </vt:lpstr>
      <vt:lpstr>LASER PLASMA ACCELERATION</vt:lpstr>
      <vt:lpstr>LWFA acceleration of  externally injected electrons in a gas-jet plasma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The CNAO High technology</vt:lpstr>
      <vt:lpstr>Synchrotron hall today</vt:lpstr>
      <vt:lpstr>Diapositiva 39</vt:lpstr>
      <vt:lpstr>Surface fields for 5 different single cell structures, shaped pulse  (flat part: A5.65-T4.6-KEK-#1- 150 ns, A5.65-T4.6-Frascati-#2- 150 ns, A3.75-T2.6-Cu-SLAC-#1: 150 ns, A3.75-T1.66-Cu-KEK-#1 200 ns, A2.75-T2.0-Cu-SLAC-#1 200 ns)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calvetti</dc:creator>
  <cp:lastModifiedBy>calvetti</cp:lastModifiedBy>
  <cp:revision>218</cp:revision>
  <cp:lastPrinted>1601-01-01T00:00:00Z</cp:lastPrinted>
  <dcterms:created xsi:type="dcterms:W3CDTF">1601-01-01T00:00:00Z</dcterms:created>
  <dcterms:modified xsi:type="dcterms:W3CDTF">2010-09-29T18:43:47Z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