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8"/>
  </p:notesMasterIdLst>
  <p:handoutMasterIdLst>
    <p:handoutMasterId r:id="rId49"/>
  </p:handoutMasterIdLst>
  <p:sldIdLst>
    <p:sldId id="256" r:id="rId2"/>
    <p:sldId id="405" r:id="rId3"/>
    <p:sldId id="406" r:id="rId4"/>
    <p:sldId id="399" r:id="rId5"/>
    <p:sldId id="402" r:id="rId6"/>
    <p:sldId id="400" r:id="rId7"/>
    <p:sldId id="286" r:id="rId8"/>
    <p:sldId id="391" r:id="rId9"/>
    <p:sldId id="321" r:id="rId10"/>
    <p:sldId id="398" r:id="rId11"/>
    <p:sldId id="395" r:id="rId12"/>
    <p:sldId id="396" r:id="rId13"/>
    <p:sldId id="407" r:id="rId14"/>
    <p:sldId id="283" r:id="rId15"/>
    <p:sldId id="363" r:id="rId16"/>
    <p:sldId id="404" r:id="rId17"/>
    <p:sldId id="280" r:id="rId18"/>
    <p:sldId id="292" r:id="rId19"/>
    <p:sldId id="293" r:id="rId20"/>
    <p:sldId id="320" r:id="rId21"/>
    <p:sldId id="342" r:id="rId22"/>
    <p:sldId id="366" r:id="rId23"/>
    <p:sldId id="344" r:id="rId24"/>
    <p:sldId id="300" r:id="rId25"/>
    <p:sldId id="312" r:id="rId26"/>
    <p:sldId id="314" r:id="rId27"/>
    <p:sldId id="390" r:id="rId28"/>
    <p:sldId id="313" r:id="rId29"/>
    <p:sldId id="315" r:id="rId30"/>
    <p:sldId id="316" r:id="rId31"/>
    <p:sldId id="336" r:id="rId32"/>
    <p:sldId id="353" r:id="rId33"/>
    <p:sldId id="334" r:id="rId34"/>
    <p:sldId id="335" r:id="rId35"/>
    <p:sldId id="333" r:id="rId36"/>
    <p:sldId id="356" r:id="rId37"/>
    <p:sldId id="359" r:id="rId38"/>
    <p:sldId id="357" r:id="rId39"/>
    <p:sldId id="358" r:id="rId40"/>
    <p:sldId id="360" r:id="rId41"/>
    <p:sldId id="319" r:id="rId42"/>
    <p:sldId id="323" r:id="rId43"/>
    <p:sldId id="385" r:id="rId44"/>
    <p:sldId id="371" r:id="rId45"/>
    <p:sldId id="317" r:id="rId46"/>
    <p:sldId id="322" r:id="rId47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FF00"/>
    <a:srgbClr val="00FFFF"/>
    <a:srgbClr val="FF5050"/>
    <a:srgbClr val="CC6600"/>
    <a:srgbClr val="CC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17" autoAdjust="0"/>
  </p:normalViewPr>
  <p:slideViewPr>
    <p:cSldViewPr>
      <p:cViewPr>
        <p:scale>
          <a:sx n="80" d="100"/>
          <a:sy n="80" d="100"/>
        </p:scale>
        <p:origin x="-8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9CE305-657D-4CF9-AD70-C6760219A0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2FDACF-426C-4EF0-8F58-0DAEB36E1F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1AAF0-0133-4431-85DE-302D376B4C0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2B486-07D1-44C6-AEE5-BB38EF9D6E94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320A1-D16C-4243-9CE2-AB249E923016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A5795-C81B-4D22-8756-081FC6D8524E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B900B-5AF3-4180-8453-F92E6EF551B3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73B6D-314C-49E4-BD3C-FE2E101FCCEA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8FE02-7D61-465A-B218-4B80F9AADAA5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975B2-839D-4319-8BFE-934CCE9DCC21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9ED1A-AF15-4DD2-A2D3-F5F13CEAF9AC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D9B95-26BA-4BE4-9B60-3A3FD71C5969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1A3C3-6FED-47AD-BA68-DB24AB94D9D0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E38C3-070D-484A-8B41-FD46C0F2C8A0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53661-B286-41A6-AC37-D5773B8D8FAE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C5B84-6E71-4DDA-842E-7B183E64D0A8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5487E-7E68-4584-944A-6D2A54C4B08C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62E4F-5498-4E58-90ED-E2C184DEB254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C033D-2BDC-4CA2-A4AA-9E6CB4FAF7F8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734BD-A3F3-4F29-92EC-405AD7D52155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A0A55-2B2A-43A1-8A04-D20BA501A2CC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DB28E-288A-4B5B-A324-B175C24561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E64A-B8F1-46DF-AC5C-DCD0B2F99B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56A67-EFCE-43CF-AD68-2DC5B802CB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0" y="36576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FF15B-E86F-4452-A646-6498A1A173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73A7B-2C2E-4F6B-A8F8-3FB1BB39A2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44958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37FC-AA66-41CC-B616-0715BCFAD3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45EC-3DDF-4E9C-A64A-6DF10208E2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4935-F547-4267-AA51-FFB43D698D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8ECE-FA18-459D-A7A9-E39DFEE05D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A6DC-09E9-4E96-9C57-7E996BBF5D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0EC7C-E3DF-4B23-9DD5-73A059577D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202D4-00DE-4A43-86BC-F69FEA1940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D967-9984-43EF-97EB-4A9DBC930D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DB4E-DADC-4271-B0C5-AA3F732FD6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Franklin Gothic Heavy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Haettenschweiler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ranklin Gothic Heavy" pitchFamily="34" charset="0"/>
              </a:defRPr>
            </a:lvl1pPr>
          </a:lstStyle>
          <a:p>
            <a:pPr>
              <a:defRPr/>
            </a:pPr>
            <a:fld id="{2E9AEC49-407C-4887-8B57-6C0B81B6BE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ios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Rockwell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alatino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entury Gothic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Verdana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0.gi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2.gif"/><Relationship Id="rId4" Type="http://schemas.openxmlformats.org/officeDocument/2006/relationships/image" Target="../media/image41.gi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53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75.pn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74.png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89.jpe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pn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87.png"/><Relationship Id="rId15" Type="http://schemas.openxmlformats.org/officeDocument/2006/relationships/oleObject" Target="../embeddings/oleObject48.bin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86.png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gi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151.png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152.png"/><Relationship Id="rId9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696200" cy="2362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Semi-Inclusive Kaon </a:t>
            </a:r>
            <a:r>
              <a:rPr lang="en-US" sz="4000" dirty="0" err="1" smtClean="0">
                <a:latin typeface="Comic Sans MS" pitchFamily="66" charset="0"/>
              </a:rPr>
              <a:t>Electroproduction</a:t>
            </a:r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with CLAS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r>
              <a:rPr lang="en-US" u="sng" dirty="0" smtClean="0">
                <a:latin typeface="Comic Sans MS" pitchFamily="66" charset="0"/>
              </a:rPr>
              <a:t>M. </a:t>
            </a:r>
            <a:r>
              <a:rPr lang="en-US" u="sng" dirty="0" err="1" smtClean="0">
                <a:latin typeface="Comic Sans MS" pitchFamily="66" charset="0"/>
              </a:rPr>
              <a:t>Osipenko</a:t>
            </a:r>
            <a:endParaRPr lang="en-US" u="sng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PSHP 2010,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October 19, 2010,</a:t>
            </a: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Frascati</a:t>
            </a:r>
            <a:r>
              <a:rPr lang="en-US" dirty="0" smtClean="0">
                <a:latin typeface="Comic Sans MS" pitchFamily="66" charset="0"/>
              </a:rPr>
              <a:t>,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2_q2_bins_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114425"/>
            <a:ext cx="4724400" cy="5743575"/>
          </a:xfrm>
          <a:prstGeom prst="rect">
            <a:avLst/>
          </a:prstGeom>
        </p:spPr>
      </p:pic>
      <p:pic>
        <p:nvPicPr>
          <p:cNvPr id="8" name="Immagine 7" descr="h2_q2_bins_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4425"/>
            <a:ext cx="4762500" cy="5743575"/>
          </a:xfrm>
          <a:prstGeom prst="rect">
            <a:avLst/>
          </a:prstGeom>
        </p:spPr>
      </p:pic>
      <p:sp>
        <p:nvSpPr>
          <p:cNvPr id="2662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BB9F6-DB49-4C25-8B8C-754A0E491AFD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Q</a:t>
            </a:r>
            <a:r>
              <a:rPr lang="en-US" sz="4000" baseline="30000" smtClean="0">
                <a:latin typeface="Comic Sans MS" pitchFamily="66" charset="0"/>
              </a:rPr>
              <a:t>2</a:t>
            </a:r>
            <a:r>
              <a:rPr lang="en-US" sz="4000" smtClean="0">
                <a:latin typeface="Comic Sans MS" pitchFamily="66" charset="0"/>
              </a:rPr>
              <a:t>-evolution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3962400" y="990600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preliminary</a:t>
            </a:r>
          </a:p>
        </p:txBody>
      </p:sp>
      <p:sp>
        <p:nvSpPr>
          <p:cNvPr id="26631" name="CasellaDiTesto 13"/>
          <p:cNvSpPr txBox="1">
            <a:spLocks noChangeArrowheads="1"/>
          </p:cNvSpPr>
          <p:nvPr/>
        </p:nvSpPr>
        <p:spPr bwMode="auto">
          <a:xfrm>
            <a:off x="7748588" y="0"/>
            <a:ext cx="1395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omic Sans MS" pitchFamily="66" charset="0"/>
              </a:rPr>
              <a:t>Sys.err. 15%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2767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omic Sans MS" pitchFamily="66" charset="0"/>
              </a:rPr>
              <a:t>Solid – LO DSS</a:t>
            </a:r>
          </a:p>
          <a:p>
            <a:pPr algn="l"/>
            <a:r>
              <a:rPr lang="en-US" sz="1600" dirty="0" smtClean="0">
                <a:latin typeface="Comic Sans MS" pitchFamily="66" charset="0"/>
              </a:rPr>
              <a:t>Dashed – NLO DSS</a:t>
            </a:r>
          </a:p>
          <a:p>
            <a:pPr algn="l"/>
            <a:r>
              <a:rPr lang="en-US" sz="1600" dirty="0" smtClean="0">
                <a:latin typeface="Comic Sans MS" pitchFamily="66" charset="0"/>
              </a:rPr>
              <a:t>Dotted – LO </a:t>
            </a:r>
            <a:r>
              <a:rPr lang="en-US" sz="1600" dirty="0" err="1" smtClean="0">
                <a:latin typeface="Comic Sans MS" pitchFamily="66" charset="0"/>
              </a:rPr>
              <a:t>Kretzer</a:t>
            </a:r>
            <a:endParaRPr lang="en-US" sz="1600" dirty="0" smtClean="0">
              <a:latin typeface="Comic Sans MS" pitchFamily="66" charset="0"/>
            </a:endParaRPr>
          </a:p>
          <a:p>
            <a:pPr algn="l"/>
            <a:r>
              <a:rPr lang="en-US" sz="1600" dirty="0" smtClean="0">
                <a:latin typeface="Comic Sans MS" pitchFamily="66" charset="0"/>
              </a:rPr>
              <a:t>Dot-dashed – NLO </a:t>
            </a:r>
            <a:r>
              <a:rPr lang="en-US" sz="1600" dirty="0" err="1" smtClean="0">
                <a:latin typeface="Comic Sans MS" pitchFamily="66" charset="0"/>
              </a:rPr>
              <a:t>Kretzer</a:t>
            </a:r>
            <a:endParaRPr lang="it-IT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os_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1" y="838200"/>
            <a:ext cx="4800600" cy="6019800"/>
          </a:xfrm>
          <a:prstGeom prst="rect">
            <a:avLst/>
          </a:prstGeom>
        </p:spPr>
      </p:pic>
      <p:pic>
        <p:nvPicPr>
          <p:cNvPr id="9" name="Immagine 8" descr="cos_p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819150"/>
            <a:ext cx="4648199" cy="6038850"/>
          </a:xfrm>
          <a:prstGeom prst="rect">
            <a:avLst/>
          </a:prstGeom>
        </p:spPr>
      </p:pic>
      <p:sp>
        <p:nvSpPr>
          <p:cNvPr id="276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96ACB7-0EA2-4DC1-9123-3BD7D733D95F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&lt;cos</a:t>
            </a:r>
            <a:r>
              <a:rPr lang="en-US" sz="4000" smtClean="0">
                <a:latin typeface="Symbol" pitchFamily="18" charset="2"/>
              </a:rPr>
              <a:t>f</a:t>
            </a:r>
            <a:r>
              <a:rPr lang="en-US" sz="4000" smtClean="0">
                <a:latin typeface="Comic Sans MS" pitchFamily="66" charset="0"/>
              </a:rPr>
              <a:t>&gt;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562600" y="0"/>
            <a:ext cx="169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&lt;Q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&gt;=2.2 GeV</a:t>
            </a:r>
            <a:r>
              <a:rPr lang="en-US" sz="1800" baseline="30000">
                <a:latin typeface="Comic Sans MS" pitchFamily="66" charset="0"/>
              </a:rPr>
              <a:t>2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>
                <a:latin typeface="Comic Sans MS" pitchFamily="66" charset="0"/>
              </a:rPr>
              <a:t>Cahn - </a:t>
            </a:r>
            <a:r>
              <a:rPr lang="en-US" sz="1400" dirty="0" err="1">
                <a:latin typeface="Comic Sans MS" pitchFamily="66" charset="0"/>
              </a:rPr>
              <a:t>M.Anselmino</a:t>
            </a:r>
            <a:r>
              <a:rPr lang="en-US" sz="1400" dirty="0">
                <a:latin typeface="Comic Sans MS" pitchFamily="66" charset="0"/>
              </a:rPr>
              <a:t> et al., PRD71, </a:t>
            </a:r>
          </a:p>
          <a:p>
            <a:pPr algn="l"/>
            <a:r>
              <a:rPr lang="en-US" sz="1400" dirty="0">
                <a:latin typeface="Comic Sans MS" pitchFamily="66" charset="0"/>
              </a:rPr>
              <a:t>Berger – </a:t>
            </a:r>
            <a:r>
              <a:rPr lang="en-US" sz="1400" dirty="0" err="1">
                <a:latin typeface="Comic Sans MS" pitchFamily="66" charset="0"/>
              </a:rPr>
              <a:t>A.Brandenburg</a:t>
            </a:r>
            <a:r>
              <a:rPr lang="en-US" sz="1400" dirty="0">
                <a:latin typeface="Comic Sans MS" pitchFamily="66" charset="0"/>
              </a:rPr>
              <a:t> et al., PLB347</a:t>
            </a:r>
          </a:p>
        </p:txBody>
      </p:sp>
      <p:sp>
        <p:nvSpPr>
          <p:cNvPr id="27656" name="CasellaDiTesto 12"/>
          <p:cNvSpPr txBox="1">
            <a:spLocks noChangeArrowheads="1"/>
          </p:cNvSpPr>
          <p:nvPr/>
        </p:nvSpPr>
        <p:spPr bwMode="auto">
          <a:xfrm>
            <a:off x="7796213" y="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omic Sans MS" pitchFamily="66" charset="0"/>
              </a:rPr>
              <a:t>Sys.err. 2%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os2_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819150"/>
            <a:ext cx="4724400" cy="6038850"/>
          </a:xfrm>
          <a:prstGeom prst="rect">
            <a:avLst/>
          </a:prstGeom>
        </p:spPr>
      </p:pic>
      <p:pic>
        <p:nvPicPr>
          <p:cNvPr id="9" name="Immagine 8" descr="cos2_p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819150"/>
            <a:ext cx="4648200" cy="6038850"/>
          </a:xfrm>
          <a:prstGeom prst="rect">
            <a:avLst/>
          </a:prstGeom>
        </p:spPr>
      </p:pic>
      <p:sp>
        <p:nvSpPr>
          <p:cNvPr id="2867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00C62-C293-4BCB-BBE0-E4225CE5F883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&lt;cos2</a:t>
            </a:r>
            <a:r>
              <a:rPr lang="en-US" sz="4000" smtClean="0">
                <a:latin typeface="Symbol" pitchFamily="18" charset="2"/>
              </a:rPr>
              <a:t>f</a:t>
            </a:r>
            <a:r>
              <a:rPr lang="en-US" sz="4000" smtClean="0">
                <a:latin typeface="Comic Sans MS" pitchFamily="66" charset="0"/>
              </a:rPr>
              <a:t>&gt;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791200" y="0"/>
            <a:ext cx="169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&lt;Q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&gt;=2.2 GeV</a:t>
            </a:r>
            <a:r>
              <a:rPr lang="en-US" sz="1800" baseline="30000">
                <a:latin typeface="Comic Sans MS" pitchFamily="66" charset="0"/>
              </a:rPr>
              <a:t>2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>
                <a:latin typeface="Comic Sans MS" pitchFamily="66" charset="0"/>
              </a:rPr>
              <a:t>Cahn - </a:t>
            </a:r>
            <a:r>
              <a:rPr lang="en-US" sz="1400" dirty="0" err="1">
                <a:latin typeface="Comic Sans MS" pitchFamily="66" charset="0"/>
              </a:rPr>
              <a:t>M.Anselmino</a:t>
            </a:r>
            <a:r>
              <a:rPr lang="en-US" sz="1400" dirty="0">
                <a:latin typeface="Comic Sans MS" pitchFamily="66" charset="0"/>
              </a:rPr>
              <a:t> et al., PRD71, </a:t>
            </a:r>
          </a:p>
          <a:p>
            <a:pPr algn="l"/>
            <a:r>
              <a:rPr lang="en-US" sz="1400" dirty="0">
                <a:latin typeface="Comic Sans MS" pitchFamily="66" charset="0"/>
              </a:rPr>
              <a:t>Berger – </a:t>
            </a:r>
            <a:r>
              <a:rPr lang="en-US" sz="1400" dirty="0" err="1">
                <a:latin typeface="Comic Sans MS" pitchFamily="66" charset="0"/>
              </a:rPr>
              <a:t>A.Brandenburg</a:t>
            </a:r>
            <a:r>
              <a:rPr lang="en-US" sz="1400" dirty="0">
                <a:latin typeface="Comic Sans MS" pitchFamily="66" charset="0"/>
              </a:rPr>
              <a:t> et al., PLB347</a:t>
            </a:r>
          </a:p>
        </p:txBody>
      </p:sp>
      <p:sp>
        <p:nvSpPr>
          <p:cNvPr id="28680" name="CasellaDiTesto 11"/>
          <p:cNvSpPr txBox="1">
            <a:spLocks noChangeArrowheads="1"/>
          </p:cNvSpPr>
          <p:nvPr/>
        </p:nvSpPr>
        <p:spPr bwMode="auto">
          <a:xfrm>
            <a:off x="7796213" y="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omic Sans MS" pitchFamily="66" charset="0"/>
              </a:rPr>
              <a:t>Sys.err.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itdp_fi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372" y="3276600"/>
            <a:ext cx="3165628" cy="3276600"/>
          </a:xfrm>
          <a:prstGeom prst="rect">
            <a:avLst/>
          </a:prstGeom>
        </p:spPr>
      </p:pic>
      <p:pic>
        <p:nvPicPr>
          <p:cNvPr id="15" name="Immagine 14" descr="fitdp_2secto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124200"/>
            <a:ext cx="3607343" cy="37338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>
                <a:latin typeface="Comic Sans MS" pitchFamily="66" charset="0"/>
              </a:rPr>
              <a:t>CLAS12 </a:t>
            </a:r>
            <a:r>
              <a:rPr lang="en-US" sz="4000" dirty="0" smtClean="0">
                <a:latin typeface="Comic Sans MS" pitchFamily="66" charset="0"/>
              </a:rPr>
              <a:t>projection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0EC7C-E3DF-4B23-9DD5-73A059577D88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5" name="Immagine 4" descr="haru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505200"/>
            <a:ext cx="2403947" cy="3352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76200" y="7620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Proposal “Studies of Boer-</a:t>
            </a:r>
            <a:r>
              <a:rPr lang="en-US" sz="2000" dirty="0" err="1" smtClean="0">
                <a:latin typeface="Comic Sans MS" pitchFamily="66" charset="0"/>
              </a:rPr>
              <a:t>Mulders</a:t>
            </a:r>
            <a:r>
              <a:rPr lang="en-US" sz="2000" dirty="0" smtClean="0">
                <a:latin typeface="Comic Sans MS" pitchFamily="66" charset="0"/>
              </a:rPr>
              <a:t> Asymmetry in Kaon </a:t>
            </a:r>
            <a:r>
              <a:rPr lang="en-US" sz="2000" dirty="0" err="1" smtClean="0">
                <a:latin typeface="Comic Sans MS" pitchFamily="66" charset="0"/>
              </a:rPr>
              <a:t>Electroproduction</a:t>
            </a:r>
            <a:r>
              <a:rPr lang="en-US" sz="2000" dirty="0" smtClean="0">
                <a:latin typeface="Comic Sans MS" pitchFamily="66" charset="0"/>
              </a:rPr>
              <a:t> with Hydrogen and Deuterium Targets” by </a:t>
            </a:r>
            <a:r>
              <a:rPr lang="en-US" sz="2000" dirty="0" err="1" smtClean="0">
                <a:latin typeface="Comic Sans MS" pitchFamily="66" charset="0"/>
              </a:rPr>
              <a:t>H.Avakian</a:t>
            </a:r>
            <a:r>
              <a:rPr lang="en-US" sz="2000" dirty="0" smtClean="0">
                <a:latin typeface="Comic Sans MS" pitchFamily="66" charset="0"/>
              </a:rPr>
              <a:t> et al.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With 2 RICH sectors statistical uncertainties are of the order of 0.5% for data integrated in SIDIS,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For large-x kinematics, the accessible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Comic Sans MS" pitchFamily="66" charset="0"/>
              </a:rPr>
              <a:t>-interval is incomplete, undermining azimuthal asymmetry extraction, proposed run with </a:t>
            </a:r>
            <a:r>
              <a:rPr lang="en-US" sz="2000" dirty="0" err="1" smtClean="0">
                <a:latin typeface="Comic Sans MS" pitchFamily="66" charset="0"/>
              </a:rPr>
              <a:t>inbending</a:t>
            </a:r>
            <a:r>
              <a:rPr lang="en-US" sz="2000" dirty="0" smtClean="0">
                <a:latin typeface="Comic Sans MS" pitchFamily="66" charset="0"/>
              </a:rPr>
              <a:t> torus field should solve this problem.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762000" y="5029200"/>
          <a:ext cx="1651000" cy="437029"/>
        </p:xfrm>
        <a:graphic>
          <a:graphicData uri="http://schemas.openxmlformats.org/presentationml/2006/ole">
            <p:oleObj spid="_x0000_s147458" name="Equazione" r:id="rId6" imgW="863280" imgH="228600" progId="Equation.3">
              <p:embed/>
            </p:oleObj>
          </a:graphicData>
        </a:graphic>
      </p:graphicFrame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762000" y="5867400"/>
          <a:ext cx="1870075" cy="436562"/>
        </p:xfrm>
        <a:graphic>
          <a:graphicData uri="http://schemas.openxmlformats.org/presentationml/2006/ole">
            <p:oleObj spid="_x0000_s147459" name="Equazione" r:id="rId7" imgW="977760" imgH="228600" progId="Equation.3">
              <p:embed/>
            </p:oleObj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838200" y="5486400"/>
          <a:ext cx="873125" cy="339725"/>
        </p:xfrm>
        <a:graphic>
          <a:graphicData uri="http://schemas.openxmlformats.org/presentationml/2006/ole">
            <p:oleObj spid="_x0000_s147460" name="Equazione" r:id="rId8" imgW="457200" imgH="177480" progId="Equation.3">
              <p:embed/>
            </p:oleObj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762000" y="4572000"/>
          <a:ext cx="1530350" cy="436562"/>
        </p:xfrm>
        <a:graphic>
          <a:graphicData uri="http://schemas.openxmlformats.org/presentationml/2006/ole">
            <p:oleObj spid="_x0000_s147461" name="Equazione" r:id="rId9" imgW="799920" imgH="228600" progId="Equation.3">
              <p:embed/>
            </p:oleObj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066800" y="3124200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3x10</a:t>
            </a:r>
            <a:r>
              <a:rPr lang="en-US" sz="2000" baseline="30000" dirty="0" smtClean="0">
                <a:latin typeface="Comic Sans MS" pitchFamily="66" charset="0"/>
              </a:rPr>
              <a:t>6</a:t>
            </a:r>
            <a:r>
              <a:rPr lang="en-US" sz="2000" dirty="0" smtClean="0">
                <a:latin typeface="Comic Sans MS" pitchFamily="66" charset="0"/>
              </a:rPr>
              <a:t> SIDIS K</a:t>
            </a:r>
            <a:r>
              <a:rPr lang="en-US" sz="2000" baseline="30000" dirty="0" smtClean="0">
                <a:latin typeface="Comic Sans MS" pitchFamily="66" charset="0"/>
              </a:rPr>
              <a:t>-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86200" y="3124200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H. </a:t>
            </a:r>
            <a:r>
              <a:rPr lang="en-US" sz="2000" dirty="0" err="1" smtClean="0">
                <a:latin typeface="Comic Sans MS" pitchFamily="66" charset="0"/>
              </a:rPr>
              <a:t>Avakian</a:t>
            </a:r>
            <a:r>
              <a:rPr lang="en-US" sz="2000" dirty="0" smtClean="0">
                <a:latin typeface="Comic Sans MS" pitchFamily="66" charset="0"/>
              </a:rPr>
              <a:t> et al.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24600" y="3048000"/>
            <a:ext cx="1313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inbending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649680" y="304800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Comic Sans MS" pitchFamily="66" charset="0"/>
              </a:rPr>
              <a:t>outbending</a:t>
            </a:r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747863-7B47-44AE-8530-F4DC4AB00400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Summary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</a:pPr>
            <a:r>
              <a:rPr lang="en-US" sz="2000" dirty="0">
                <a:latin typeface="Comic Sans MS" pitchFamily="66" charset="0"/>
              </a:rPr>
              <a:t>We measured 5-fold differential semi-inclusive electro-production cross sections for 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000" baseline="30000" dirty="0">
                <a:latin typeface="Comic Sans MS" pitchFamily="66" charset="0"/>
                <a:sym typeface="Symbol" pitchFamily="18" charset="2"/>
              </a:rPr>
              <a:t>+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,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p</a:t>
            </a:r>
            <a:r>
              <a:rPr lang="en-US" sz="2000" baseline="30000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, K</a:t>
            </a:r>
            <a:r>
              <a:rPr lang="en-US" sz="2000" baseline="30000" dirty="0">
                <a:latin typeface="Comic Sans MS" pitchFamily="66" charset="0"/>
                <a:sym typeface="Symbol" pitchFamily="18" charset="2"/>
              </a:rPr>
              <a:t>+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 and K</a:t>
            </a:r>
            <a:r>
              <a:rPr lang="en-US" sz="2000" baseline="30000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000" dirty="0">
                <a:latin typeface="Comic Sans MS" pitchFamily="66" charset="0"/>
              </a:rPr>
              <a:t>in a wide kinematical range in all 5 independent variables;</a:t>
            </a: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</a:pPr>
            <a:r>
              <a:rPr lang="en-US" sz="2000" dirty="0">
                <a:latin typeface="Comic Sans MS" pitchFamily="66" charset="0"/>
              </a:rPr>
              <a:t>In current fragmentation region all the data are in reasonable agreement with naïve current fragmentation </a:t>
            </a:r>
            <a:r>
              <a:rPr lang="en-US" sz="2000" dirty="0" err="1">
                <a:latin typeface="Comic Sans MS" pitchFamily="66" charset="0"/>
              </a:rPr>
              <a:t>pQCD</a:t>
            </a:r>
            <a:r>
              <a:rPr lang="en-US" sz="2000" dirty="0">
                <a:latin typeface="Comic Sans MS" pitchFamily="66" charset="0"/>
              </a:rPr>
              <a:t> calculations;</a:t>
            </a: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The measured &lt;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cos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f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&gt; moments are incompatible with Cahn and Berger effects, while &lt;cos2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f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&gt; is compatible with zero in agreement with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theory;</a:t>
            </a: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</a:pP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Projections for 12 GeV Upgrade show significant improvement in statistics and kinematic coverage.</a:t>
            </a:r>
            <a:endParaRPr lang="en-US" sz="2000" dirty="0"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B4008C-4D3C-41B7-BCC7-971696C3EC58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eaLnBrk="1" hangingPunct="1"/>
            <a:r>
              <a:rPr lang="en-US" smtClean="0"/>
              <a:t>BACKUP SLIDES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118CE-AC2A-475A-8F65-14D8613178F7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Status of Un.Semi-Inclusive in CLAS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l">
              <a:lnSpc>
                <a:spcPct val="115000"/>
              </a:lnSpc>
              <a:defRPr/>
            </a:pPr>
            <a:r>
              <a:rPr lang="en-US" sz="2000" dirty="0">
                <a:latin typeface="Comic Sans MS" pitchFamily="66" charset="0"/>
              </a:rPr>
              <a:t>We measured semi-inclusive electro-production cross sections for 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</a:t>
            </a:r>
            <a:r>
              <a:rPr lang="en-US" sz="2000" baseline="30000" dirty="0">
                <a:latin typeface="Comic Sans MS" pitchFamily="66" charset="0"/>
                <a:sym typeface="Symbol" pitchFamily="18" charset="2"/>
              </a:rPr>
              <a:t>+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,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p</a:t>
            </a:r>
            <a:r>
              <a:rPr lang="en-US" sz="2000" baseline="30000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, K</a:t>
            </a:r>
            <a:r>
              <a:rPr lang="en-US" sz="2000" baseline="30000" dirty="0">
                <a:latin typeface="Comic Sans MS" pitchFamily="66" charset="0"/>
                <a:sym typeface="Symbol" pitchFamily="18" charset="2"/>
              </a:rPr>
              <a:t>+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, K</a:t>
            </a:r>
            <a:r>
              <a:rPr lang="en-US" sz="2000" baseline="30000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 and protons:</a:t>
            </a:r>
            <a:endParaRPr lang="en-US" sz="2000" dirty="0">
              <a:latin typeface="Comic Sans MS" pitchFamily="66" charset="0"/>
            </a:endParaRP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  <a:defRPr/>
            </a:pP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baseline="30000" dirty="0">
                <a:latin typeface="Comic Sans MS" pitchFamily="66" charset="0"/>
              </a:rPr>
              <a:t>+</a:t>
            </a:r>
            <a:r>
              <a:rPr lang="en-US" sz="2000" dirty="0">
                <a:latin typeface="Comic Sans MS" pitchFamily="66" charset="0"/>
              </a:rPr>
              <a:t> was published in PRD80 (2009),</a:t>
            </a: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  <a:defRPr/>
            </a:pPr>
            <a:r>
              <a:rPr lang="en-US" sz="2000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Comic Sans MS" pitchFamily="66" charset="0"/>
                <a:sym typeface="Wingdings" pitchFamily="2" charset="2"/>
              </a:rPr>
              <a:t>-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in Deep Processes Working Group review (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Kaftar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,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Harut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, Marco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Contalbrigo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),</a:t>
            </a: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  <a:defRPr/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Parallel analysis of Wes 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Gohn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is on-going, intends to extract isospin asymmetry of pions, a cross check of the two analyses is expected, we have an agreement that 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Comic Sans MS" pitchFamily="66" charset="0"/>
                <a:sym typeface="Wingdings" pitchFamily="2" charset="2"/>
              </a:rPr>
              <a:t>-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paper is published first and will not include any discussion of Boer-</a:t>
            </a:r>
            <a:r>
              <a:rPr lang="en-US" sz="2000" dirty="0" err="1">
                <a:latin typeface="Comic Sans MS" pitchFamily="66" charset="0"/>
                <a:sym typeface="Wingdings" pitchFamily="2" charset="2"/>
              </a:rPr>
              <a:t>Mulders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functions,</a:t>
            </a: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  <a:defRPr/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Proton is in progress: analysis note is almost ready, draft of the paper to be written,</a:t>
            </a: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  <a:defRPr/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K</a:t>
            </a:r>
            <a:r>
              <a:rPr lang="en-US" sz="2000" baseline="30000" dirty="0">
                <a:latin typeface="Comic Sans MS" pitchFamily="66" charset="0"/>
                <a:sym typeface="Wingdings" pitchFamily="2" charset="2"/>
              </a:rPr>
              <a:t>+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/K</a:t>
            </a:r>
            <a:r>
              <a:rPr lang="en-US" sz="2000" baseline="30000" dirty="0">
                <a:latin typeface="Comic Sans MS" pitchFamily="66" charset="0"/>
                <a:sym typeface="Wingdings" pitchFamily="2" charset="2"/>
              </a:rPr>
              <a:t>-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first results are obtained, analysis note and draft to be written, depends on velocity of 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Comic Sans MS" pitchFamily="66" charset="0"/>
                <a:sym typeface="Wingdings" pitchFamily="2" charset="2"/>
              </a:rPr>
              <a:t>-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 review,</a:t>
            </a:r>
          </a:p>
          <a:p>
            <a:pPr marL="457200" indent="-457200" algn="l">
              <a:lnSpc>
                <a:spcPct val="115000"/>
              </a:lnSpc>
              <a:buFont typeface="Wingdings" pitchFamily="2" charset="2"/>
              <a:buAutoNum type="arabicPeriod"/>
              <a:defRPr/>
            </a:pPr>
            <a:r>
              <a:rPr lang="en-US" sz="2000" dirty="0">
                <a:latin typeface="Comic Sans MS" pitchFamily="66" charset="0"/>
                <a:sym typeface="Wingdings" pitchFamily="2" charset="2"/>
              </a:rPr>
              <a:t>Neutron analysis is foreseen, depending on status of proton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C93D6-451B-459F-849D-8FB5D8CA5C92}" type="slidenum">
              <a:rPr lang="it-IT" smtClean="0"/>
              <a:pPr/>
              <a:t>17</a:t>
            </a:fld>
            <a:endParaRPr lang="it-IT" smtClean="0"/>
          </a:p>
        </p:txBody>
      </p:sp>
      <p:pic>
        <p:nvPicPr>
          <p:cNvPr id="1036" name="Picture 64" descr="plan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941888"/>
            <a:ext cx="39624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1" descr="si_gener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3163"/>
            <a:ext cx="441960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Semi-inclusive Kinematics</a:t>
            </a:r>
          </a:p>
        </p:txBody>
      </p:sp>
      <p:graphicFrame>
        <p:nvGraphicFramePr>
          <p:cNvPr id="1026" name="Object 42"/>
          <p:cNvGraphicFramePr>
            <a:graphicFrameLocks noChangeAspect="1"/>
          </p:cNvGraphicFramePr>
          <p:nvPr>
            <p:ph sz="quarter" idx="1"/>
          </p:nvPr>
        </p:nvGraphicFramePr>
        <p:xfrm>
          <a:off x="3048000" y="1143000"/>
          <a:ext cx="3352800" cy="460375"/>
        </p:xfrm>
        <a:graphic>
          <a:graphicData uri="http://schemas.openxmlformats.org/presentationml/2006/ole">
            <p:oleObj spid="_x0000_s1026" name="Equation" r:id="rId6" imgW="1663560" imgH="228600" progId="">
              <p:embed/>
            </p:oleObj>
          </a:graphicData>
        </a:graphic>
      </p:graphicFrame>
      <p:graphicFrame>
        <p:nvGraphicFramePr>
          <p:cNvPr id="1027" name="Object 66"/>
          <p:cNvGraphicFramePr>
            <a:graphicFrameLocks noChangeAspect="1"/>
          </p:cNvGraphicFramePr>
          <p:nvPr>
            <p:ph sz="quarter" idx="4"/>
          </p:nvPr>
        </p:nvGraphicFramePr>
        <p:xfrm>
          <a:off x="5410200" y="2286000"/>
          <a:ext cx="1295400" cy="558800"/>
        </p:xfrm>
        <a:graphic>
          <a:graphicData uri="http://schemas.openxmlformats.org/presentationml/2006/ole">
            <p:oleObj spid="_x0000_s1027" name="Equation" r:id="rId7" imgW="596880" imgH="228600" progId="">
              <p:embed/>
            </p:oleObj>
          </a:graphicData>
        </a:graphic>
      </p:graphicFrame>
      <p:graphicFrame>
        <p:nvGraphicFramePr>
          <p:cNvPr id="1028" name="Object 33"/>
          <p:cNvGraphicFramePr>
            <a:graphicFrameLocks noChangeAspect="1"/>
          </p:cNvGraphicFramePr>
          <p:nvPr/>
        </p:nvGraphicFramePr>
        <p:xfrm>
          <a:off x="0" y="2895600"/>
          <a:ext cx="2755900" cy="1066800"/>
        </p:xfrm>
        <a:graphic>
          <a:graphicData uri="http://schemas.openxmlformats.org/presentationml/2006/ole">
            <p:oleObj spid="_x0000_s1028" name="Equation" r:id="rId8" imgW="1218960" imgH="444240" progId="">
              <p:embed/>
            </p:oleObj>
          </a:graphicData>
        </a:graphic>
      </p:graphicFrame>
      <p:graphicFrame>
        <p:nvGraphicFramePr>
          <p:cNvPr id="1029" name="Object 34"/>
          <p:cNvGraphicFramePr>
            <a:graphicFrameLocks noChangeAspect="1"/>
          </p:cNvGraphicFramePr>
          <p:nvPr/>
        </p:nvGraphicFramePr>
        <p:xfrm>
          <a:off x="5461000" y="3733800"/>
          <a:ext cx="3683000" cy="1412875"/>
        </p:xfrm>
        <a:graphic>
          <a:graphicData uri="http://schemas.openxmlformats.org/presentationml/2006/ole">
            <p:oleObj spid="_x0000_s1029" name="Equation" r:id="rId9" imgW="1587240" imgH="609480" progId="">
              <p:embed/>
            </p:oleObj>
          </a:graphicData>
        </a:graphic>
      </p:graphicFrame>
      <p:graphicFrame>
        <p:nvGraphicFramePr>
          <p:cNvPr id="1030" name="Object 35"/>
          <p:cNvGraphicFramePr>
            <a:graphicFrameLocks noChangeAspect="1"/>
          </p:cNvGraphicFramePr>
          <p:nvPr/>
        </p:nvGraphicFramePr>
        <p:xfrm>
          <a:off x="4800600" y="5257800"/>
          <a:ext cx="1752600" cy="522288"/>
        </p:xfrm>
        <a:graphic>
          <a:graphicData uri="http://schemas.openxmlformats.org/presentationml/2006/ole">
            <p:oleObj spid="_x0000_s1030" name="Equation" r:id="rId10" imgW="812520" imgH="241200" progId="">
              <p:embed/>
            </p:oleObj>
          </a:graphicData>
        </a:graphic>
      </p:graphicFrame>
      <p:sp>
        <p:nvSpPr>
          <p:cNvPr id="1039" name="Text Box 45"/>
          <p:cNvSpPr txBox="1">
            <a:spLocks noChangeArrowheads="1"/>
          </p:cNvSpPr>
          <p:nvPr/>
        </p:nvSpPr>
        <p:spPr bwMode="auto">
          <a:xfrm>
            <a:off x="0" y="2133600"/>
            <a:ext cx="299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5 independent variables</a:t>
            </a:r>
          </a:p>
        </p:txBody>
      </p:sp>
      <p:sp>
        <p:nvSpPr>
          <p:cNvPr id="1040" name="Rectangle 51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Detect the scattered electron in coincidence with </a:t>
            </a:r>
            <a:r>
              <a:rPr lang="en-US" sz="2000" dirty="0" err="1">
                <a:latin typeface="Comic Sans MS" pitchFamily="66" charset="0"/>
              </a:rPr>
              <a:t>hadron</a:t>
            </a:r>
            <a:r>
              <a:rPr lang="en-US" sz="2000" dirty="0">
                <a:latin typeface="Comic Sans MS" pitchFamily="66" charset="0"/>
              </a:rPr>
              <a:t> h:</a:t>
            </a:r>
            <a:r>
              <a:rPr lang="en-US" dirty="0"/>
              <a:t> </a:t>
            </a:r>
            <a:r>
              <a:rPr lang="en-US" b="1" i="1" dirty="0" err="1"/>
              <a:t>e+p</a:t>
            </a:r>
            <a:r>
              <a:rPr lang="en-US" b="1" i="1" dirty="0" err="1">
                <a:sym typeface="Symbol" pitchFamily="18" charset="2"/>
              </a:rPr>
              <a:t></a:t>
            </a:r>
            <a:r>
              <a:rPr lang="en-US" b="1" i="1" dirty="0" err="1"/>
              <a:t>e</a:t>
            </a:r>
            <a:r>
              <a:rPr lang="en-US" b="1" i="1" dirty="0" err="1">
                <a:cs typeface="Times New Roman" pitchFamily="18" charset="0"/>
              </a:rPr>
              <a:t>'+</a:t>
            </a:r>
            <a:r>
              <a:rPr lang="en-US" b="1" i="1" dirty="0" err="1"/>
              <a:t>h+X</a:t>
            </a:r>
            <a:endParaRPr lang="it-IT" b="1" i="1" dirty="0"/>
          </a:p>
        </p:txBody>
      </p:sp>
      <p:sp>
        <p:nvSpPr>
          <p:cNvPr id="1041" name="Text Box 58"/>
          <p:cNvSpPr txBox="1">
            <a:spLocks noChangeArrowheads="1"/>
          </p:cNvSpPr>
          <p:nvPr/>
        </p:nvSpPr>
        <p:spPr bwMode="auto">
          <a:xfrm>
            <a:off x="0" y="2667000"/>
            <a:ext cx="152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Comic Sans MS" pitchFamily="66" charset="0"/>
              </a:rPr>
              <a:t>Final state:</a:t>
            </a:r>
          </a:p>
        </p:txBody>
      </p:sp>
      <p:graphicFrame>
        <p:nvGraphicFramePr>
          <p:cNvPr id="1031" name="Object 62"/>
          <p:cNvGraphicFramePr>
            <a:graphicFrameLocks noChangeAspect="1"/>
          </p:cNvGraphicFramePr>
          <p:nvPr/>
        </p:nvGraphicFramePr>
        <p:xfrm>
          <a:off x="7010400" y="1600200"/>
          <a:ext cx="1905000" cy="568325"/>
        </p:xfrm>
        <a:graphic>
          <a:graphicData uri="http://schemas.openxmlformats.org/presentationml/2006/ole">
            <p:oleObj spid="_x0000_s1031" name="Equation" r:id="rId11" imgW="850680" imgH="253800" progId="">
              <p:embed/>
            </p:oleObj>
          </a:graphicData>
        </a:graphic>
      </p:graphicFrame>
      <p:graphicFrame>
        <p:nvGraphicFramePr>
          <p:cNvPr id="1032" name="Object 67"/>
          <p:cNvGraphicFramePr>
            <a:graphicFrameLocks noChangeAspect="1"/>
          </p:cNvGraphicFramePr>
          <p:nvPr/>
        </p:nvGraphicFramePr>
        <p:xfrm>
          <a:off x="6983413" y="2133600"/>
          <a:ext cx="2160587" cy="920750"/>
        </p:xfrm>
        <a:graphic>
          <a:graphicData uri="http://schemas.openxmlformats.org/presentationml/2006/ole">
            <p:oleObj spid="_x0000_s1032" name="Equation" r:id="rId12" imgW="1041120" imgH="444240" progId="">
              <p:embed/>
            </p:oleObj>
          </a:graphicData>
        </a:graphic>
      </p:graphicFrame>
      <p:graphicFrame>
        <p:nvGraphicFramePr>
          <p:cNvPr id="1033" name="Object 68"/>
          <p:cNvGraphicFramePr>
            <a:graphicFrameLocks noChangeAspect="1"/>
          </p:cNvGraphicFramePr>
          <p:nvPr/>
        </p:nvGraphicFramePr>
        <p:xfrm>
          <a:off x="2971800" y="1600200"/>
          <a:ext cx="2111375" cy="533400"/>
        </p:xfrm>
        <a:graphic>
          <a:graphicData uri="http://schemas.openxmlformats.org/presentationml/2006/ole">
            <p:oleObj spid="_x0000_s1033" name="Equation" r:id="rId13" imgW="1206360" imgH="304560" progId="">
              <p:embed/>
            </p:oleObj>
          </a:graphicData>
        </a:graphic>
      </p:graphicFrame>
      <p:sp>
        <p:nvSpPr>
          <p:cNvPr id="1042" name="Text Box 69"/>
          <p:cNvSpPr txBox="1">
            <a:spLocks noChangeArrowheads="1"/>
          </p:cNvSpPr>
          <p:nvPr/>
        </p:nvSpPr>
        <p:spPr bwMode="auto">
          <a:xfrm>
            <a:off x="0" y="1143000"/>
            <a:ext cx="284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In OPE approximation:</a:t>
            </a:r>
          </a:p>
        </p:txBody>
      </p:sp>
      <p:sp>
        <p:nvSpPr>
          <p:cNvPr id="1043" name="Text Box 70"/>
          <p:cNvSpPr txBox="1">
            <a:spLocks noChangeArrowheads="1"/>
          </p:cNvSpPr>
          <p:nvPr/>
        </p:nvSpPr>
        <p:spPr bwMode="auto">
          <a:xfrm>
            <a:off x="0" y="1600200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Four-momenta in Lab:</a:t>
            </a:r>
          </a:p>
        </p:txBody>
      </p:sp>
      <p:sp>
        <p:nvSpPr>
          <p:cNvPr id="1044" name="Text Box 71"/>
          <p:cNvSpPr txBox="1">
            <a:spLocks noChangeArrowheads="1"/>
          </p:cNvSpPr>
          <p:nvPr/>
        </p:nvSpPr>
        <p:spPr bwMode="auto">
          <a:xfrm>
            <a:off x="3657600" y="2362200"/>
            <a:ext cx="170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Initial state:</a:t>
            </a:r>
          </a:p>
        </p:txBody>
      </p:sp>
      <p:graphicFrame>
        <p:nvGraphicFramePr>
          <p:cNvPr id="1034" name="Object 72"/>
          <p:cNvGraphicFramePr>
            <a:graphicFrameLocks noChangeAspect="1"/>
          </p:cNvGraphicFramePr>
          <p:nvPr/>
        </p:nvGraphicFramePr>
        <p:xfrm>
          <a:off x="5257800" y="1600200"/>
          <a:ext cx="1563688" cy="568325"/>
        </p:xfrm>
        <a:graphic>
          <a:graphicData uri="http://schemas.openxmlformats.org/presentationml/2006/ole">
            <p:oleObj spid="_x0000_s1034" name="Equation" r:id="rId14" imgW="69840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F8D570-A8DE-463B-97D2-489A7B6927C4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20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Observables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228600" y="1066800"/>
          <a:ext cx="8618538" cy="944563"/>
        </p:xfrm>
        <a:graphic>
          <a:graphicData uri="http://schemas.openxmlformats.org/presentationml/2006/ole">
            <p:oleObj spid="_x0000_s2050" name="Equation" r:id="rId4" imgW="4635360" imgH="507960" progId="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6986588" y="704850"/>
          <a:ext cx="1952625" cy="382588"/>
        </p:xfrm>
        <a:graphic>
          <a:graphicData uri="http://schemas.openxmlformats.org/presentationml/2006/ole">
            <p:oleObj spid="_x0000_s2051" name="Equation" r:id="rId5" imgW="1231560" imgH="241200" progId="">
              <p:embed/>
            </p:oleObj>
          </a:graphicData>
        </a:graphic>
      </p:graphicFrame>
      <p:graphicFrame>
        <p:nvGraphicFramePr>
          <p:cNvPr id="2052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152400" y="4267200"/>
          <a:ext cx="3873500" cy="912813"/>
        </p:xfrm>
        <a:graphic>
          <a:graphicData uri="http://schemas.openxmlformats.org/presentationml/2006/ole">
            <p:oleObj spid="_x0000_s2052" name="Equation" r:id="rId6" imgW="1993680" imgH="469800" progId="">
              <p:embed/>
            </p:oleObj>
          </a:graphicData>
        </a:graphic>
      </p:graphicFrame>
      <p:sp>
        <p:nvSpPr>
          <p:cNvPr id="2063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Cross section is described by 4 functions of 4 variables: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0" y="3505200"/>
            <a:ext cx="444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Azimuthal asymmetries (moments):</a:t>
            </a:r>
          </a:p>
        </p:txBody>
      </p:sp>
      <p:graphicFrame>
        <p:nvGraphicFramePr>
          <p:cNvPr id="2053" name="Object 21"/>
          <p:cNvGraphicFramePr>
            <a:graphicFrameLocks noChangeAspect="1"/>
          </p:cNvGraphicFramePr>
          <p:nvPr>
            <p:ph sz="quarter" idx="4"/>
          </p:nvPr>
        </p:nvGraphicFramePr>
        <p:xfrm>
          <a:off x="4419600" y="4343400"/>
          <a:ext cx="2989263" cy="839788"/>
        </p:xfrm>
        <a:graphic>
          <a:graphicData uri="http://schemas.openxmlformats.org/presentationml/2006/ole">
            <p:oleObj spid="_x0000_s2053" name="Equation" r:id="rId7" imgW="1536480" imgH="431640" progId="">
              <p:embed/>
            </p:oleObj>
          </a:graphicData>
        </a:graphic>
      </p:graphicFrame>
      <p:graphicFrame>
        <p:nvGraphicFramePr>
          <p:cNvPr id="2054" name="Object 23"/>
          <p:cNvGraphicFramePr>
            <a:graphicFrameLocks noChangeAspect="1"/>
          </p:cNvGraphicFramePr>
          <p:nvPr/>
        </p:nvGraphicFramePr>
        <p:xfrm>
          <a:off x="0" y="2362200"/>
          <a:ext cx="1447800" cy="939800"/>
        </p:xfrm>
        <a:graphic>
          <a:graphicData uri="http://schemas.openxmlformats.org/presentationml/2006/ole">
            <p:oleObj spid="_x0000_s2054" name="Equation" r:id="rId8" imgW="685800" imgH="444240" progId="">
              <p:embed/>
            </p:oleObj>
          </a:graphicData>
        </a:graphic>
      </p:graphicFrame>
      <p:graphicFrame>
        <p:nvGraphicFramePr>
          <p:cNvPr id="2055" name="Object 24"/>
          <p:cNvGraphicFramePr>
            <a:graphicFrameLocks noChangeAspect="1"/>
          </p:cNvGraphicFramePr>
          <p:nvPr/>
        </p:nvGraphicFramePr>
        <p:xfrm>
          <a:off x="1447800" y="2438400"/>
          <a:ext cx="1295400" cy="898525"/>
        </p:xfrm>
        <a:graphic>
          <a:graphicData uri="http://schemas.openxmlformats.org/presentationml/2006/ole">
            <p:oleObj spid="_x0000_s2055" name="Equation" r:id="rId9" imgW="622080" imgH="431640" progId="">
              <p:embed/>
            </p:oleObj>
          </a:graphicData>
        </a:graphic>
      </p:graphicFrame>
      <p:graphicFrame>
        <p:nvGraphicFramePr>
          <p:cNvPr id="2056" name="Object 25"/>
          <p:cNvGraphicFramePr>
            <a:graphicFrameLocks noChangeAspect="1"/>
          </p:cNvGraphicFramePr>
          <p:nvPr/>
        </p:nvGraphicFramePr>
        <p:xfrm>
          <a:off x="2743200" y="2438400"/>
          <a:ext cx="1295400" cy="1020763"/>
        </p:xfrm>
        <a:graphic>
          <a:graphicData uri="http://schemas.openxmlformats.org/presentationml/2006/ole">
            <p:oleObj spid="_x0000_s2056" name="Equation" r:id="rId10" imgW="596880" imgH="469800" progId="">
              <p:embed/>
            </p:oleObj>
          </a:graphicData>
        </a:graphic>
      </p:graphicFrame>
      <p:graphicFrame>
        <p:nvGraphicFramePr>
          <p:cNvPr id="2057" name="Object 26"/>
          <p:cNvGraphicFramePr>
            <a:graphicFrameLocks noChangeAspect="1"/>
          </p:cNvGraphicFramePr>
          <p:nvPr/>
        </p:nvGraphicFramePr>
        <p:xfrm>
          <a:off x="4114800" y="2514600"/>
          <a:ext cx="2327275" cy="828675"/>
        </p:xfrm>
        <a:graphic>
          <a:graphicData uri="http://schemas.openxmlformats.org/presentationml/2006/ole">
            <p:oleObj spid="_x0000_s2057" name="Equation" r:id="rId11" imgW="1104840" imgH="393480" progId="">
              <p:embed/>
            </p:oleObj>
          </a:graphicData>
        </a:graphic>
      </p:graphicFrame>
      <p:graphicFrame>
        <p:nvGraphicFramePr>
          <p:cNvPr id="2058" name="Object 27"/>
          <p:cNvGraphicFramePr>
            <a:graphicFrameLocks noChangeAspect="1"/>
          </p:cNvGraphicFramePr>
          <p:nvPr/>
        </p:nvGraphicFramePr>
        <p:xfrm>
          <a:off x="6477000" y="2514600"/>
          <a:ext cx="1049338" cy="895350"/>
        </p:xfrm>
        <a:graphic>
          <a:graphicData uri="http://schemas.openxmlformats.org/presentationml/2006/ole">
            <p:oleObj spid="_x0000_s2058" name="Equation" r:id="rId12" imgW="520560" imgH="444240" progId="">
              <p:embed/>
            </p:oleObj>
          </a:graphicData>
        </a:graphic>
      </p:graphicFrame>
      <p:graphicFrame>
        <p:nvGraphicFramePr>
          <p:cNvPr id="2059" name="Object 28"/>
          <p:cNvGraphicFramePr>
            <a:graphicFrameLocks noChangeAspect="1"/>
          </p:cNvGraphicFramePr>
          <p:nvPr/>
        </p:nvGraphicFramePr>
        <p:xfrm>
          <a:off x="7620000" y="2514600"/>
          <a:ext cx="1371600" cy="887413"/>
        </p:xfrm>
        <a:graphic>
          <a:graphicData uri="http://schemas.openxmlformats.org/presentationml/2006/ole">
            <p:oleObj spid="_x0000_s2059" name="Equation" r:id="rId13" imgW="647640" imgH="419040" progId="">
              <p:embed/>
            </p:oleObj>
          </a:graphicData>
        </a:graphic>
      </p:graphicFrame>
      <p:sp>
        <p:nvSpPr>
          <p:cNvPr id="2065" name="Text Box 29"/>
          <p:cNvSpPr txBox="1">
            <a:spLocks noChangeArrowheads="1"/>
          </p:cNvSpPr>
          <p:nvPr/>
        </p:nvSpPr>
        <p:spPr bwMode="auto">
          <a:xfrm>
            <a:off x="0" y="20574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</a:t>
            </a:r>
          </a:p>
        </p:txBody>
      </p:sp>
      <p:graphicFrame>
        <p:nvGraphicFramePr>
          <p:cNvPr id="2060" name="Object 30"/>
          <p:cNvGraphicFramePr>
            <a:graphicFrameLocks noChangeAspect="1"/>
          </p:cNvGraphicFramePr>
          <p:nvPr/>
        </p:nvGraphicFramePr>
        <p:xfrm>
          <a:off x="4572000" y="3276600"/>
          <a:ext cx="3276600" cy="1090613"/>
        </p:xfrm>
        <a:graphic>
          <a:graphicData uri="http://schemas.openxmlformats.org/presentationml/2006/ole">
            <p:oleObj spid="_x0000_s2060" name="Equation" r:id="rId14" imgW="1498320" imgH="558720" progId="">
              <p:embed/>
            </p:oleObj>
          </a:graphicData>
        </a:graphic>
      </p:graphicFrame>
      <p:sp>
        <p:nvSpPr>
          <p:cNvPr id="2066" name="Text Box 31"/>
          <p:cNvSpPr txBox="1">
            <a:spLocks noChangeArrowheads="1"/>
          </p:cNvSpPr>
          <p:nvPr/>
        </p:nvSpPr>
        <p:spPr bwMode="auto">
          <a:xfrm>
            <a:off x="4495800" y="1981200"/>
            <a:ext cx="287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J.Levelt &amp; P.Mulders, PRD49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D2F2CB-2309-4A2D-AC34-D51A3A8C7839}" type="slidenum">
              <a:rPr lang="it-IT" smtClean="0"/>
              <a:pPr/>
              <a:t>19</a:t>
            </a:fld>
            <a:endParaRPr lang="it-IT" smtClean="0"/>
          </a:p>
        </p:txBody>
      </p:sp>
      <p:pic>
        <p:nvPicPr>
          <p:cNvPr id="3084" name="Picture 46" descr="pp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946650"/>
            <a:ext cx="2362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6" descr="epem_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084763"/>
            <a:ext cx="28194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5" descr="dis_n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60988"/>
            <a:ext cx="2286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si_target_lt_lo_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609600"/>
            <a:ext cx="35814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9" descr="si_current_lt_lo_ne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66800"/>
            <a:ext cx="3886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SIDIS: constant in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f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609600" y="3962400"/>
          <a:ext cx="2967038" cy="762000"/>
        </p:xfrm>
        <a:graphic>
          <a:graphicData uri="http://schemas.openxmlformats.org/presentationml/2006/ole">
            <p:oleObj spid="_x0000_s3074" name="Equation" r:id="rId9" imgW="1384200" imgH="355320" progId="">
              <p:embed/>
            </p:oleObj>
          </a:graphicData>
        </a:graphic>
      </p:graphicFrame>
      <p:graphicFrame>
        <p:nvGraphicFramePr>
          <p:cNvPr id="3075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6324600" y="3886200"/>
          <a:ext cx="2436813" cy="703263"/>
        </p:xfrm>
        <a:graphic>
          <a:graphicData uri="http://schemas.openxmlformats.org/presentationml/2006/ole">
            <p:oleObj spid="_x0000_s3075" name="Equation" r:id="rId10" imgW="1231560" imgH="355320" progId="">
              <p:embed/>
            </p:oleObj>
          </a:graphicData>
        </a:graphic>
      </p:graphicFrame>
      <p:graphicFrame>
        <p:nvGraphicFramePr>
          <p:cNvPr id="3076" name="Object 17"/>
          <p:cNvGraphicFramePr>
            <a:graphicFrameLocks noChangeAspect="1"/>
          </p:cNvGraphicFramePr>
          <p:nvPr>
            <p:ph sz="quarter" idx="4"/>
          </p:nvPr>
        </p:nvGraphicFramePr>
        <p:xfrm>
          <a:off x="1600200" y="2590800"/>
          <a:ext cx="644525" cy="407988"/>
        </p:xfrm>
        <a:graphic>
          <a:graphicData uri="http://schemas.openxmlformats.org/presentationml/2006/ole">
            <p:oleObj spid="_x0000_s3076" name="Equation" r:id="rId11" imgW="380880" imgH="241200" progId="">
              <p:embed/>
            </p:oleObj>
          </a:graphicData>
        </a:graphic>
      </p:graphicFrame>
      <p:sp>
        <p:nvSpPr>
          <p:cNvPr id="3090" name="Text Box 11"/>
          <p:cNvSpPr txBox="1">
            <a:spLocks noChangeArrowheads="1"/>
          </p:cNvSpPr>
          <p:nvPr/>
        </p:nvSpPr>
        <p:spPr bwMode="auto">
          <a:xfrm>
            <a:off x="0" y="6858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Current fragmentation</a:t>
            </a:r>
          </a:p>
        </p:txBody>
      </p:sp>
      <p:sp>
        <p:nvSpPr>
          <p:cNvPr id="3091" name="Text Box 12"/>
          <p:cNvSpPr txBox="1">
            <a:spLocks noChangeArrowheads="1"/>
          </p:cNvSpPr>
          <p:nvPr/>
        </p:nvSpPr>
        <p:spPr bwMode="auto">
          <a:xfrm>
            <a:off x="6248400" y="685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Target fragmentation</a:t>
            </a:r>
          </a:p>
        </p:txBody>
      </p:sp>
      <p:graphicFrame>
        <p:nvGraphicFramePr>
          <p:cNvPr id="3077" name="Object 19"/>
          <p:cNvGraphicFramePr>
            <a:graphicFrameLocks noChangeAspect="1"/>
          </p:cNvGraphicFramePr>
          <p:nvPr/>
        </p:nvGraphicFramePr>
        <p:xfrm>
          <a:off x="1524000" y="1219200"/>
          <a:ext cx="762000" cy="465138"/>
        </p:xfrm>
        <a:graphic>
          <a:graphicData uri="http://schemas.openxmlformats.org/presentationml/2006/ole">
            <p:oleObj spid="_x0000_s3077" name="Equation" r:id="rId12" imgW="419040" imgH="253800" progId="">
              <p:embed/>
            </p:oleObj>
          </a:graphicData>
        </a:graphic>
      </p:graphicFrame>
      <p:graphicFrame>
        <p:nvGraphicFramePr>
          <p:cNvPr id="3078" name="Object 20"/>
          <p:cNvGraphicFramePr>
            <a:graphicFrameLocks noChangeAspect="1"/>
          </p:cNvGraphicFramePr>
          <p:nvPr/>
        </p:nvGraphicFramePr>
        <p:xfrm>
          <a:off x="6781800" y="2133600"/>
          <a:ext cx="1146175" cy="498475"/>
        </p:xfrm>
        <a:graphic>
          <a:graphicData uri="http://schemas.openxmlformats.org/presentationml/2006/ole">
            <p:oleObj spid="_x0000_s3078" name="Equation" r:id="rId13" imgW="583920" imgH="253800" progId="">
              <p:embed/>
            </p:oleObj>
          </a:graphicData>
        </a:graphic>
      </p:graphicFrame>
      <p:graphicFrame>
        <p:nvGraphicFramePr>
          <p:cNvPr id="3079" name="Object 23"/>
          <p:cNvGraphicFramePr>
            <a:graphicFrameLocks noChangeAspect="1"/>
          </p:cNvGraphicFramePr>
          <p:nvPr/>
        </p:nvGraphicFramePr>
        <p:xfrm>
          <a:off x="3886200" y="1752600"/>
          <a:ext cx="1295400" cy="504825"/>
        </p:xfrm>
        <a:graphic>
          <a:graphicData uri="http://schemas.openxmlformats.org/presentationml/2006/ole">
            <p:oleObj spid="_x0000_s3079" name="Equation" r:id="rId14" imgW="685800" imgH="228600" progId="">
              <p:embed/>
            </p:oleObj>
          </a:graphicData>
        </a:graphic>
      </p:graphicFrame>
      <p:sp>
        <p:nvSpPr>
          <p:cNvPr id="3092" name="Text Box 31"/>
          <p:cNvSpPr txBox="1">
            <a:spLocks noChangeArrowheads="1"/>
          </p:cNvSpPr>
          <p:nvPr/>
        </p:nvSpPr>
        <p:spPr bwMode="auto">
          <a:xfrm>
            <a:off x="3048000" y="685800"/>
            <a:ext cx="2914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L.Trentadue &amp; G.Veneziano, PLB323</a:t>
            </a:r>
          </a:p>
        </p:txBody>
      </p:sp>
      <p:sp>
        <p:nvSpPr>
          <p:cNvPr id="3093" name="Text Box 32"/>
          <p:cNvSpPr txBox="1">
            <a:spLocks noChangeArrowheads="1"/>
          </p:cNvSpPr>
          <p:nvPr/>
        </p:nvSpPr>
        <p:spPr bwMode="auto">
          <a:xfrm>
            <a:off x="838200" y="35814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X.Ji et al., PRD71</a:t>
            </a:r>
          </a:p>
        </p:txBody>
      </p:sp>
      <p:sp>
        <p:nvSpPr>
          <p:cNvPr id="3094" name="Text Box 33"/>
          <p:cNvSpPr txBox="1">
            <a:spLocks noChangeArrowheads="1"/>
          </p:cNvSpPr>
          <p:nvPr/>
        </p:nvSpPr>
        <p:spPr bwMode="auto">
          <a:xfrm>
            <a:off x="6172200" y="3505200"/>
            <a:ext cx="260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J.C.Collins, PRD57</a:t>
            </a:r>
          </a:p>
        </p:txBody>
      </p:sp>
      <p:sp>
        <p:nvSpPr>
          <p:cNvPr id="3095" name="Text Box 34"/>
          <p:cNvSpPr txBox="1">
            <a:spLocks noChangeArrowheads="1"/>
          </p:cNvSpPr>
          <p:nvPr/>
        </p:nvSpPr>
        <p:spPr bwMode="auto">
          <a:xfrm>
            <a:off x="3733800" y="33528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Factorization proved</a:t>
            </a:r>
          </a:p>
        </p:txBody>
      </p:sp>
      <p:sp>
        <p:nvSpPr>
          <p:cNvPr id="3096" name="Line 39"/>
          <p:cNvSpPr>
            <a:spLocks noChangeShapeType="1"/>
          </p:cNvSpPr>
          <p:nvPr/>
        </p:nvSpPr>
        <p:spPr bwMode="auto">
          <a:xfrm flipH="1">
            <a:off x="1143000" y="44196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7" name="Line 40"/>
          <p:cNvSpPr>
            <a:spLocks noChangeShapeType="1"/>
          </p:cNvSpPr>
          <p:nvPr/>
        </p:nvSpPr>
        <p:spPr bwMode="auto">
          <a:xfrm>
            <a:off x="2971800" y="44196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98" name="Line 41"/>
          <p:cNvSpPr>
            <a:spLocks noChangeShapeType="1"/>
          </p:cNvSpPr>
          <p:nvPr/>
        </p:nvSpPr>
        <p:spPr bwMode="auto">
          <a:xfrm flipH="1">
            <a:off x="7772400" y="4343400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3080" name="Object 42"/>
          <p:cNvGraphicFramePr>
            <a:graphicFrameLocks noChangeAspect="1"/>
          </p:cNvGraphicFramePr>
          <p:nvPr>
            <p:ph sz="quarter" idx="1"/>
          </p:nvPr>
        </p:nvGraphicFramePr>
        <p:xfrm>
          <a:off x="8077200" y="4724400"/>
          <a:ext cx="685800" cy="434975"/>
        </p:xfrm>
        <a:graphic>
          <a:graphicData uri="http://schemas.openxmlformats.org/presentationml/2006/ole">
            <p:oleObj spid="_x0000_s3080" name="Equation" r:id="rId15" imgW="380880" imgH="241200" progId="">
              <p:embed/>
            </p:oleObj>
          </a:graphicData>
        </a:graphic>
      </p:graphicFrame>
      <p:graphicFrame>
        <p:nvGraphicFramePr>
          <p:cNvPr id="3081" name="Object 44"/>
          <p:cNvGraphicFramePr>
            <a:graphicFrameLocks noChangeAspect="1"/>
          </p:cNvGraphicFramePr>
          <p:nvPr/>
        </p:nvGraphicFramePr>
        <p:xfrm>
          <a:off x="3505200" y="4495800"/>
          <a:ext cx="1485900" cy="730250"/>
        </p:xfrm>
        <a:graphic>
          <a:graphicData uri="http://schemas.openxmlformats.org/presentationml/2006/ole">
            <p:oleObj spid="_x0000_s3081" name="Equation" r:id="rId16" imgW="850680" imgH="419040" progId="">
              <p:embed/>
            </p:oleObj>
          </a:graphicData>
        </a:graphic>
      </p:graphicFrame>
      <p:graphicFrame>
        <p:nvGraphicFramePr>
          <p:cNvPr id="3082" name="Object 45"/>
          <p:cNvGraphicFramePr>
            <a:graphicFrameLocks noChangeAspect="1"/>
          </p:cNvGraphicFramePr>
          <p:nvPr/>
        </p:nvGraphicFramePr>
        <p:xfrm>
          <a:off x="304800" y="4800600"/>
          <a:ext cx="1295400" cy="717550"/>
        </p:xfrm>
        <a:graphic>
          <a:graphicData uri="http://schemas.openxmlformats.org/presentationml/2006/ole">
            <p:oleObj spid="_x0000_s3082" name="Equation" r:id="rId17" imgW="7110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q_kap_clas12_d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429000"/>
            <a:ext cx="3538194" cy="3429000"/>
          </a:xfrm>
          <a:prstGeom prst="rect">
            <a:avLst/>
          </a:prstGeom>
        </p:spPr>
      </p:pic>
      <p:pic>
        <p:nvPicPr>
          <p:cNvPr id="7" name="Immagine 6" descr="hq_kap_clas6_d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3505200" cy="3429000"/>
          </a:xfrm>
          <a:prstGeom prst="rect">
            <a:avLst/>
          </a:prstGeom>
        </p:spPr>
      </p:pic>
      <p:pic>
        <p:nvPicPr>
          <p:cNvPr id="10" name="Immagine 9" descr="hq_kam_clas12_d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505200"/>
            <a:ext cx="3428999" cy="3352799"/>
          </a:xfrm>
          <a:prstGeom prst="rect">
            <a:avLst/>
          </a:prstGeom>
        </p:spPr>
      </p:pic>
      <p:pic>
        <p:nvPicPr>
          <p:cNvPr id="8" name="Immagine 7" descr="hq_kam_clas6_ds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04800"/>
            <a:ext cx="3505200" cy="34685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Contribution of s-quarks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345EC-3DDF-4E9C-A64A-6DF10208E2A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77573" y="838200"/>
            <a:ext cx="254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Typical kinematics: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7215" y="1524000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CLAS 6 GeV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226015" y="1447800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CLAS 6 GeV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7558" y="4572000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CLAS 11 GeV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72200" y="4495800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CLAS 11 GeV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805134" y="1371600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Q</a:t>
            </a:r>
            <a:r>
              <a:rPr lang="it-IT" sz="2000" baseline="30000" dirty="0" smtClean="0">
                <a:latin typeface="Comic Sans MS" pitchFamily="66" charset="0"/>
              </a:rPr>
              <a:t>2</a:t>
            </a:r>
            <a:r>
              <a:rPr lang="it-IT" sz="2000" dirty="0" smtClean="0">
                <a:latin typeface="Comic Sans MS" pitchFamily="66" charset="0"/>
              </a:rPr>
              <a:t>=2.5 GeV</a:t>
            </a:r>
            <a:r>
              <a:rPr lang="it-IT" sz="2000" baseline="30000" dirty="0" smtClean="0">
                <a:latin typeface="Comic Sans MS" pitchFamily="66" charset="0"/>
              </a:rPr>
              <a:t>2</a:t>
            </a:r>
          </a:p>
          <a:p>
            <a:r>
              <a:rPr lang="en-US" sz="2000" dirty="0">
                <a:latin typeface="Comic Sans MS" pitchFamily="66" charset="0"/>
              </a:rPr>
              <a:t>z</a:t>
            </a:r>
            <a:r>
              <a:rPr lang="en-US" sz="2000" dirty="0" smtClean="0">
                <a:latin typeface="Comic Sans MS" pitchFamily="66" charset="0"/>
              </a:rPr>
              <a:t>=0.5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640492" y="68580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omic Sans MS" pitchFamily="66" charset="0"/>
              </a:rPr>
              <a:t>K</a:t>
            </a:r>
            <a:r>
              <a:rPr lang="it-IT" sz="2000" baseline="30000" dirty="0" err="1" smtClean="0">
                <a:latin typeface="Comic Sans MS" pitchFamily="66" charset="0"/>
              </a:rPr>
              <a:t>+</a:t>
            </a:r>
            <a:endParaRPr lang="it-IT" sz="2000" baseline="300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819400" y="381000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omic Sans MS" pitchFamily="66" charset="0"/>
              </a:rPr>
              <a:t>K</a:t>
            </a:r>
            <a:r>
              <a:rPr lang="it-IT" sz="2000" baseline="30000" dirty="0" err="1" smtClean="0">
                <a:latin typeface="Comic Sans MS" pitchFamily="66" charset="0"/>
              </a:rPr>
              <a:t>+</a:t>
            </a:r>
            <a:endParaRPr lang="it-IT" sz="2000" baseline="30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458200" y="68580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K</a:t>
            </a:r>
            <a:r>
              <a:rPr lang="it-IT" sz="2000" baseline="30000" dirty="0">
                <a:latin typeface="Comic Sans MS" pitchFamily="66" charset="0"/>
              </a:rPr>
              <a:t>-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458200" y="381000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K</a:t>
            </a:r>
            <a:r>
              <a:rPr lang="it-IT" sz="2000" baseline="30000" dirty="0">
                <a:latin typeface="Comic Sans MS" pitchFamily="66" charset="0"/>
              </a:rPr>
              <a:t>-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352800" y="29718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LO </a:t>
            </a:r>
            <a:r>
              <a:rPr lang="en-US" sz="2000" dirty="0" err="1" smtClean="0">
                <a:latin typeface="Comic Sans MS" pitchFamily="66" charset="0"/>
              </a:rPr>
              <a:t>param</a:t>
            </a:r>
            <a:r>
              <a:rPr lang="en-US" sz="2000" dirty="0" smtClean="0">
                <a:latin typeface="Comic Sans MS" pitchFamily="66" charset="0"/>
              </a:rPr>
              <a:t>.:</a:t>
            </a:r>
          </a:p>
          <a:p>
            <a:r>
              <a:rPr lang="en-US" sz="2000" dirty="0" smtClean="0">
                <a:latin typeface="Comic Sans MS" pitchFamily="66" charset="0"/>
              </a:rPr>
              <a:t>GRV 94 LO</a:t>
            </a:r>
          </a:p>
          <a:p>
            <a:r>
              <a:rPr lang="en-US" sz="2000" dirty="0" smtClean="0">
                <a:latin typeface="Comic Sans MS" pitchFamily="66" charset="0"/>
              </a:rPr>
              <a:t>DSS 07 LO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276600" y="22860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Acceptance cuts.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352800" y="4572000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K</a:t>
            </a:r>
            <a:r>
              <a:rPr lang="en-US" sz="2000" baseline="30000" dirty="0" smtClean="0">
                <a:latin typeface="Comic Sans MS" pitchFamily="66" charset="0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 production allows to study of s-quark contribution.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81AA8-162B-4DBA-B376-EC7A47397B98}" type="slidenum">
              <a:rPr lang="it-IT" smtClean="0"/>
              <a:pPr/>
              <a:t>20</a:t>
            </a:fld>
            <a:endParaRPr lang="it-IT" smtClean="0"/>
          </a:p>
        </p:txBody>
      </p:sp>
      <p:pic>
        <p:nvPicPr>
          <p:cNvPr id="4107" name="Picture 37" descr="g_brems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562600"/>
            <a:ext cx="2743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berger_di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1336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4" descr="cah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04800"/>
            <a:ext cx="33528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SIDIS: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z="4000" smtClean="0">
                <a:latin typeface="Comic Sans MS" pitchFamily="66" charset="0"/>
              </a:rPr>
              <a:t>-dependence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0" y="4724400"/>
          <a:ext cx="3886200" cy="779463"/>
        </p:xfrm>
        <a:graphic>
          <a:graphicData uri="http://schemas.openxmlformats.org/presentationml/2006/ole">
            <p:oleObj spid="_x0000_s4098" name="Equation" r:id="rId7" imgW="2082600" imgH="444240" progId="">
              <p:embed/>
            </p:oleObj>
          </a:graphicData>
        </a:graphic>
      </p:graphicFrame>
      <p:graphicFrame>
        <p:nvGraphicFramePr>
          <p:cNvPr id="4099" name="Object 25"/>
          <p:cNvGraphicFramePr>
            <a:graphicFrameLocks noChangeAspect="1"/>
          </p:cNvGraphicFramePr>
          <p:nvPr>
            <p:ph sz="quarter" idx="3"/>
          </p:nvPr>
        </p:nvGraphicFramePr>
        <p:xfrm>
          <a:off x="1931988" y="609600"/>
          <a:ext cx="1620837" cy="503238"/>
        </p:xfrm>
        <a:graphic>
          <a:graphicData uri="http://schemas.openxmlformats.org/presentationml/2006/ole">
            <p:oleObj spid="_x0000_s4099" name="Equation" r:id="rId8" imgW="736560" imgH="228600" progId="">
              <p:embed/>
            </p:oleObj>
          </a:graphicData>
        </a:graphic>
      </p:graphicFrame>
      <p:graphicFrame>
        <p:nvGraphicFramePr>
          <p:cNvPr id="4100" name="Object 19"/>
          <p:cNvGraphicFramePr>
            <a:graphicFrameLocks noChangeAspect="1"/>
          </p:cNvGraphicFramePr>
          <p:nvPr>
            <p:ph sz="quarter" idx="4"/>
          </p:nvPr>
        </p:nvGraphicFramePr>
        <p:xfrm>
          <a:off x="0" y="1563688"/>
          <a:ext cx="5867400" cy="996950"/>
        </p:xfrm>
        <a:graphic>
          <a:graphicData uri="http://schemas.openxmlformats.org/presentationml/2006/ole">
            <p:oleObj spid="_x0000_s4100" name="Equation" r:id="rId9" imgW="3466800" imgH="596880" progId="">
              <p:embed/>
            </p:oleObj>
          </a:graphicData>
        </a:graphic>
      </p:graphicFrame>
      <p:sp>
        <p:nvSpPr>
          <p:cNvPr id="4111" name="Text Box 8"/>
          <p:cNvSpPr txBox="1">
            <a:spLocks noChangeArrowheads="1"/>
          </p:cNvSpPr>
          <p:nvPr/>
        </p:nvSpPr>
        <p:spPr bwMode="auto">
          <a:xfrm>
            <a:off x="0" y="685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1.Cahn effect:</a:t>
            </a:r>
          </a:p>
        </p:txBody>
      </p:sp>
      <p:sp>
        <p:nvSpPr>
          <p:cNvPr id="4112" name="Text Box 9"/>
          <p:cNvSpPr txBox="1">
            <a:spLocks noChangeArrowheads="1"/>
          </p:cNvSpPr>
          <p:nvPr/>
        </p:nvSpPr>
        <p:spPr bwMode="auto">
          <a:xfrm>
            <a:off x="0" y="25908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2.Berger effect:</a:t>
            </a:r>
          </a:p>
        </p:txBody>
      </p:sp>
      <p:sp>
        <p:nvSpPr>
          <p:cNvPr id="4113" name="Text Box 12"/>
          <p:cNvSpPr txBox="1">
            <a:spLocks noChangeArrowheads="1"/>
          </p:cNvSpPr>
          <p:nvPr/>
        </p:nvSpPr>
        <p:spPr bwMode="auto">
          <a:xfrm>
            <a:off x="0" y="42672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Comic Sans MS" pitchFamily="66" charset="0"/>
                <a:cs typeface="Times New Roman" pitchFamily="18" charset="0"/>
              </a:rPr>
              <a:t>3.Boer-Mulders function h</a:t>
            </a:r>
            <a:r>
              <a:rPr lang="en-US" sz="2000" baseline="-2500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n-US" sz="2000" baseline="30000">
                <a:latin typeface="Comic Sans MS" pitchFamily="66" charset="0"/>
                <a:cs typeface="Times New Roman" pitchFamily="18" charset="0"/>
              </a:rPr>
              <a:t>┴</a:t>
            </a:r>
            <a:r>
              <a:rPr lang="en-US" sz="2000">
                <a:latin typeface="Comic Sans MS" pitchFamily="66" charset="0"/>
                <a:cs typeface="Times New Roman" pitchFamily="18" charset="0"/>
              </a:rPr>
              <a:t> (TMD) contribution:</a:t>
            </a:r>
          </a:p>
        </p:txBody>
      </p:sp>
      <p:sp>
        <p:nvSpPr>
          <p:cNvPr id="4114" name="Text Box 14"/>
          <p:cNvSpPr txBox="1">
            <a:spLocks noChangeArrowheads="1"/>
          </p:cNvSpPr>
          <p:nvPr/>
        </p:nvSpPr>
        <p:spPr bwMode="auto">
          <a:xfrm>
            <a:off x="6516688" y="5181600"/>
            <a:ext cx="2627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D.Boer&amp;P.Mulders, PRD57</a:t>
            </a:r>
          </a:p>
        </p:txBody>
      </p:sp>
      <p:graphicFrame>
        <p:nvGraphicFramePr>
          <p:cNvPr id="4101" name="Object 21"/>
          <p:cNvGraphicFramePr>
            <a:graphicFrameLocks noChangeAspect="1"/>
          </p:cNvGraphicFramePr>
          <p:nvPr/>
        </p:nvGraphicFramePr>
        <p:xfrm>
          <a:off x="0" y="3151188"/>
          <a:ext cx="3352800" cy="893762"/>
        </p:xfrm>
        <a:graphic>
          <a:graphicData uri="http://schemas.openxmlformats.org/presentationml/2006/ole">
            <p:oleObj spid="_x0000_s4101" name="Equation" r:id="rId10" imgW="1714320" imgH="457200" progId="">
              <p:embed/>
            </p:oleObj>
          </a:graphicData>
        </a:graphic>
      </p:graphicFrame>
      <p:graphicFrame>
        <p:nvGraphicFramePr>
          <p:cNvPr id="4102" name="Object 22"/>
          <p:cNvGraphicFramePr>
            <a:graphicFrameLocks noChangeAspect="1"/>
          </p:cNvGraphicFramePr>
          <p:nvPr/>
        </p:nvGraphicFramePr>
        <p:xfrm>
          <a:off x="152400" y="1143000"/>
          <a:ext cx="2243138" cy="595313"/>
        </p:xfrm>
        <a:graphic>
          <a:graphicData uri="http://schemas.openxmlformats.org/presentationml/2006/ole">
            <p:oleObj spid="_x0000_s4102" name="Equation" r:id="rId11" imgW="1054080" imgH="279360" progId="">
              <p:embed/>
            </p:oleObj>
          </a:graphicData>
        </a:graphic>
      </p:graphicFrame>
      <p:graphicFrame>
        <p:nvGraphicFramePr>
          <p:cNvPr id="4103" name="Object 27"/>
          <p:cNvGraphicFramePr>
            <a:graphicFrameLocks noChangeAspect="1"/>
          </p:cNvGraphicFramePr>
          <p:nvPr/>
        </p:nvGraphicFramePr>
        <p:xfrm>
          <a:off x="3733800" y="609600"/>
          <a:ext cx="3284538" cy="495300"/>
        </p:xfrm>
        <a:graphic>
          <a:graphicData uri="http://schemas.openxmlformats.org/presentationml/2006/ole">
            <p:oleObj spid="_x0000_s4103" name="Equation" r:id="rId12" imgW="1688760" imgH="253800" progId="">
              <p:embed/>
            </p:oleObj>
          </a:graphicData>
        </a:graphic>
      </p:graphicFrame>
      <p:sp>
        <p:nvSpPr>
          <p:cNvPr id="4115" name="Rectangle 28"/>
          <p:cNvSpPr>
            <a:spLocks noChangeArrowheads="1"/>
          </p:cNvSpPr>
          <p:nvPr/>
        </p:nvSpPr>
        <p:spPr bwMode="auto">
          <a:xfrm>
            <a:off x="3429000" y="5334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H</a:t>
            </a:r>
            <a:r>
              <a:rPr lang="en-US" sz="2000" baseline="-25000">
                <a:latin typeface="Comic Sans MS" pitchFamily="66" charset="0"/>
              </a:rPr>
              <a:t>1</a:t>
            </a:r>
            <a:r>
              <a:rPr lang="en-US" sz="2000" baseline="30000">
                <a:latin typeface="Comic Sans MS" pitchFamily="66" charset="0"/>
              </a:rPr>
              <a:t>┴</a:t>
            </a:r>
            <a:r>
              <a:rPr lang="en-US" sz="2000">
                <a:latin typeface="Comic Sans MS" pitchFamily="66" charset="0"/>
              </a:rPr>
              <a:t> from e</a:t>
            </a:r>
            <a:r>
              <a:rPr lang="en-US" sz="2000" baseline="30000">
                <a:latin typeface="Comic Sans MS" pitchFamily="66" charset="0"/>
              </a:rPr>
              <a:t>+</a:t>
            </a:r>
            <a:r>
              <a:rPr lang="en-US" sz="2000">
                <a:latin typeface="Comic Sans MS" pitchFamily="66" charset="0"/>
              </a:rPr>
              <a:t>e</a:t>
            </a:r>
            <a:r>
              <a:rPr lang="en-US" sz="2000" baseline="30000">
                <a:latin typeface="Comic Sans MS" pitchFamily="66" charset="0"/>
              </a:rPr>
              <a:t>-</a:t>
            </a:r>
            <a:r>
              <a:rPr lang="en-US" sz="2000">
                <a:latin typeface="Comic Sans MS" pitchFamily="66" charset="0"/>
              </a:rPr>
              <a:t> collisions</a:t>
            </a:r>
          </a:p>
        </p:txBody>
      </p:sp>
      <p:sp>
        <p:nvSpPr>
          <p:cNvPr id="4116" name="Text Box 30"/>
          <p:cNvSpPr txBox="1">
            <a:spLocks noChangeArrowheads="1"/>
          </p:cNvSpPr>
          <p:nvPr/>
        </p:nvSpPr>
        <p:spPr bwMode="auto">
          <a:xfrm>
            <a:off x="7375525" y="0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R.N.Cahn, PRD40</a:t>
            </a:r>
          </a:p>
        </p:txBody>
      </p:sp>
      <p:sp>
        <p:nvSpPr>
          <p:cNvPr id="4117" name="Text Box 31"/>
          <p:cNvSpPr txBox="1">
            <a:spLocks noChangeArrowheads="1"/>
          </p:cNvSpPr>
          <p:nvPr/>
        </p:nvSpPr>
        <p:spPr bwMode="auto">
          <a:xfrm>
            <a:off x="7516813" y="2209800"/>
            <a:ext cx="1627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E.Berger, ZPC4</a:t>
            </a:r>
          </a:p>
        </p:txBody>
      </p:sp>
      <p:pic>
        <p:nvPicPr>
          <p:cNvPr id="4118" name="Picture 32" descr="bo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4495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Text Box 33"/>
          <p:cNvSpPr txBox="1">
            <a:spLocks noChangeArrowheads="1"/>
          </p:cNvSpPr>
          <p:nvPr/>
        </p:nvSpPr>
        <p:spPr bwMode="auto">
          <a:xfrm>
            <a:off x="0" y="5715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Comic Sans MS" pitchFamily="66" charset="0"/>
                <a:cs typeface="Times New Roman" pitchFamily="18" charset="0"/>
              </a:rPr>
              <a:t>4.Higher Order pQCD corrections:</a:t>
            </a:r>
          </a:p>
        </p:txBody>
      </p:sp>
      <p:graphicFrame>
        <p:nvGraphicFramePr>
          <p:cNvPr id="4104" name="Object 34"/>
          <p:cNvGraphicFramePr>
            <a:graphicFrameLocks noChangeAspect="1"/>
          </p:cNvGraphicFramePr>
          <p:nvPr>
            <p:ph sz="quarter" idx="1"/>
          </p:nvPr>
        </p:nvGraphicFramePr>
        <p:xfrm>
          <a:off x="0" y="6069013"/>
          <a:ext cx="4191000" cy="788987"/>
        </p:xfrm>
        <a:graphic>
          <a:graphicData uri="http://schemas.openxmlformats.org/presentationml/2006/ole">
            <p:oleObj spid="_x0000_s4104" name="Equation" r:id="rId14" imgW="2425680" imgH="457200" progId="">
              <p:embed/>
            </p:oleObj>
          </a:graphicData>
        </a:graphic>
      </p:graphicFrame>
      <p:sp>
        <p:nvSpPr>
          <p:cNvPr id="4120" name="Text Box 36"/>
          <p:cNvSpPr txBox="1">
            <a:spLocks noChangeArrowheads="1"/>
          </p:cNvSpPr>
          <p:nvPr/>
        </p:nvSpPr>
        <p:spPr bwMode="auto">
          <a:xfrm>
            <a:off x="3962400" y="6521450"/>
            <a:ext cx="2798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H.Georgi&amp;H.Politzer, PRL40</a:t>
            </a:r>
          </a:p>
        </p:txBody>
      </p:sp>
      <p:graphicFrame>
        <p:nvGraphicFramePr>
          <p:cNvPr id="4105" name="Object 38"/>
          <p:cNvGraphicFramePr>
            <a:graphicFrameLocks noChangeAspect="1"/>
          </p:cNvGraphicFramePr>
          <p:nvPr/>
        </p:nvGraphicFramePr>
        <p:xfrm>
          <a:off x="3733800" y="3429000"/>
          <a:ext cx="819150" cy="447675"/>
        </p:xfrm>
        <a:graphic>
          <a:graphicData uri="http://schemas.openxmlformats.org/presentationml/2006/ole">
            <p:oleObj spid="_x0000_s4105" name="Equation" r:id="rId15" imgW="419040" imgH="228600" progId="">
              <p:embed/>
            </p:oleObj>
          </a:graphicData>
        </a:graphic>
      </p:graphicFrame>
      <p:sp>
        <p:nvSpPr>
          <p:cNvPr id="4121" name="Text Box 39"/>
          <p:cNvSpPr txBox="1">
            <a:spLocks noChangeArrowheads="1"/>
          </p:cNvSpPr>
          <p:nvPr/>
        </p:nvSpPr>
        <p:spPr bwMode="auto">
          <a:xfrm>
            <a:off x="4267200" y="3200400"/>
            <a:ext cx="157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hadron</a:t>
            </a:r>
            <a:r>
              <a:rPr lang="en-US" sz="2000" dirty="0">
                <a:latin typeface="Comic Sans MS" pitchFamily="66" charset="0"/>
              </a:rPr>
              <a:t> wave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39F202-90D0-47FE-8B50-4B247276D2A8}" type="slidenum">
              <a:rPr lang="it-IT" smtClean="0"/>
              <a:pPr/>
              <a:t>21</a:t>
            </a:fld>
            <a:endParaRPr lang="it-IT" smtClean="0"/>
          </a:p>
        </p:txBody>
      </p:sp>
      <p:pic>
        <p:nvPicPr>
          <p:cNvPr id="6149" name="Picture 25" descr="cos_q2_cahn_eff_emc_integ_ptmax_pres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25" y="838200"/>
            <a:ext cx="5362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Q</a:t>
            </a:r>
            <a:r>
              <a:rPr lang="en-US" sz="4000" baseline="30000" smtClean="0">
                <a:latin typeface="Comic Sans MS" pitchFamily="66" charset="0"/>
              </a:rPr>
              <a:t>2</a:t>
            </a:r>
            <a:r>
              <a:rPr lang="en-US" sz="4000" smtClean="0">
                <a:latin typeface="Comic Sans MS" pitchFamily="66" charset="0"/>
              </a:rPr>
              <a:t>-dependence for </a:t>
            </a:r>
            <a:r>
              <a:rPr lang="en-US" sz="4000" smtClean="0">
                <a:latin typeface="Symbol" pitchFamily="18" charset="2"/>
              </a:rPr>
              <a:t>p</a:t>
            </a:r>
            <a:r>
              <a:rPr lang="en-US" sz="4000" baseline="30000" smtClean="0">
                <a:latin typeface="Comic Sans MS" pitchFamily="66" charset="0"/>
              </a:rPr>
              <a:t>+</a:t>
            </a:r>
          </a:p>
        </p:txBody>
      </p:sp>
      <p:graphicFrame>
        <p:nvGraphicFramePr>
          <p:cNvPr id="6146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0" y="2667000"/>
          <a:ext cx="3733800" cy="2112963"/>
        </p:xfrm>
        <a:graphic>
          <a:graphicData uri="http://schemas.openxmlformats.org/presentationml/2006/ole">
            <p:oleObj spid="_x0000_s6146" name="Equation" r:id="rId4" imgW="1739880" imgH="1091880" progId="">
              <p:embed/>
            </p:oleObj>
          </a:graphicData>
        </a:graphic>
      </p:graphicFrame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0" y="727075"/>
            <a:ext cx="4191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latin typeface="Comic Sans MS" pitchFamily="66" charset="0"/>
              </a:rPr>
              <a:t>We compared our data on </a:t>
            </a:r>
            <a:r>
              <a:rPr lang="el-GR" sz="1800">
                <a:latin typeface="Comic Sans MS" pitchFamily="66" charset="0"/>
                <a:cs typeface="Times New Roman" pitchFamily="18" charset="0"/>
              </a:rPr>
              <a:t>φ</a:t>
            </a:r>
            <a:r>
              <a:rPr lang="en-US" sz="1800">
                <a:latin typeface="Comic Sans MS" pitchFamily="66" charset="0"/>
              </a:rPr>
              <a:t>-dependent terms with EMC measurement (J.Aubert et al., PLB130) performed at significantly higher Q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:</a:t>
            </a:r>
          </a:p>
          <a:p>
            <a:pPr algn="l"/>
            <a:r>
              <a:rPr lang="en-US" sz="1800">
                <a:latin typeface="Comic Sans MS" pitchFamily="66" charset="0"/>
              </a:rPr>
              <a:t>curves show Cahn effect prediction corrected for threshold effect: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705600" y="5105400"/>
            <a:ext cx="823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&lt;cos</a:t>
            </a:r>
            <a:r>
              <a:rPr lang="en-US" sz="1800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&gt;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6324600" y="2590800"/>
            <a:ext cx="96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&lt;cos2</a:t>
            </a:r>
            <a:r>
              <a:rPr lang="en-US" sz="180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&gt;</a:t>
            </a: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7586663" y="1066800"/>
            <a:ext cx="111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EMC(83)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4895850" y="1066800"/>
            <a:ext cx="77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CLAS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5119688" y="4495800"/>
            <a:ext cx="13319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x=0.24</a:t>
            </a:r>
          </a:p>
          <a:p>
            <a:r>
              <a:rPr lang="en-US" sz="1800">
                <a:latin typeface="Comic Sans MS" pitchFamily="66" charset="0"/>
              </a:rPr>
              <a:t>z&gt;0.2</a:t>
            </a:r>
          </a:p>
          <a:p>
            <a:r>
              <a:rPr lang="en-US" sz="1800">
                <a:latin typeface="Comic Sans MS" pitchFamily="66" charset="0"/>
              </a:rPr>
              <a:t>p</a:t>
            </a:r>
            <a:r>
              <a:rPr lang="en-US" sz="1800" baseline="-25000">
                <a:latin typeface="Comic Sans MS" pitchFamily="66" charset="0"/>
              </a:rPr>
              <a:t>T</a:t>
            </a:r>
            <a:r>
              <a:rPr lang="en-US" sz="1800">
                <a:latin typeface="Comic Sans MS" pitchFamily="66" charset="0"/>
              </a:rPr>
              <a:t>&gt;0.2 GeV</a:t>
            </a:r>
          </a:p>
        </p:txBody>
      </p:sp>
      <p:graphicFrame>
        <p:nvGraphicFramePr>
          <p:cNvPr id="6147" name="Object 23"/>
          <p:cNvGraphicFramePr>
            <a:graphicFrameLocks noChangeAspect="1"/>
          </p:cNvGraphicFramePr>
          <p:nvPr>
            <p:ph sz="half" idx="2"/>
          </p:nvPr>
        </p:nvGraphicFramePr>
        <p:xfrm>
          <a:off x="0" y="4800600"/>
          <a:ext cx="1798638" cy="590550"/>
        </p:xfrm>
        <a:graphic>
          <a:graphicData uri="http://schemas.openxmlformats.org/presentationml/2006/ole">
            <p:oleObj spid="_x0000_s6147" name="Equation" r:id="rId5" imgW="850680" imgH="279360" progId="">
              <p:embed/>
            </p:oleObj>
          </a:graphicData>
        </a:graphic>
      </p:graphicFrame>
      <p:sp>
        <p:nvSpPr>
          <p:cNvPr id="6157" name="Text Box 26"/>
          <p:cNvSpPr txBox="1">
            <a:spLocks noChangeArrowheads="1"/>
          </p:cNvSpPr>
          <p:nvPr/>
        </p:nvSpPr>
        <p:spPr bwMode="auto">
          <a:xfrm>
            <a:off x="0" y="5486400"/>
            <a:ext cx="127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and n=1,2</a:t>
            </a:r>
          </a:p>
        </p:txBody>
      </p:sp>
      <p:sp>
        <p:nvSpPr>
          <p:cNvPr id="6158" name="Text Box 27"/>
          <p:cNvSpPr txBox="1">
            <a:spLocks noChangeArrowheads="1"/>
          </p:cNvSpPr>
          <p:nvPr/>
        </p:nvSpPr>
        <p:spPr bwMode="auto">
          <a:xfrm>
            <a:off x="0" y="63246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Larger threshold effect predicted in: A.Konig and P.Kroll, ZPC16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4F325-A941-4EEC-983E-70FC7DE95CBC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Normalization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838200" y="4724400"/>
          <a:ext cx="1138238" cy="601663"/>
        </p:xfrm>
        <a:graphic>
          <a:graphicData uri="http://schemas.openxmlformats.org/presentationml/2006/ole">
            <p:oleObj spid="_x0000_s7170" name="Equation" r:id="rId3" imgW="431640" imgH="228600" progId="">
              <p:embed/>
            </p:oleObj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800600" y="685800"/>
          <a:ext cx="1281113" cy="881063"/>
        </p:xfrm>
        <a:graphic>
          <a:graphicData uri="http://schemas.openxmlformats.org/presentationml/2006/ole">
            <p:oleObj spid="_x0000_s7171" name="Equation" r:id="rId4" imgW="647640" imgH="444240" progId="">
              <p:embed/>
            </p:oleObj>
          </a:graphicData>
        </a:graphic>
      </p:graphicFrame>
      <p:graphicFrame>
        <p:nvGraphicFramePr>
          <p:cNvPr id="717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629400" y="685800"/>
          <a:ext cx="1936750" cy="855663"/>
        </p:xfrm>
        <a:graphic>
          <a:graphicData uri="http://schemas.openxmlformats.org/presentationml/2006/ole">
            <p:oleObj spid="_x0000_s7172" name="Equation" r:id="rId5" imgW="977760" imgH="431640" progId="">
              <p:embed/>
            </p:oleObj>
          </a:graphicData>
        </a:graphic>
      </p:graphicFrame>
      <p:graphicFrame>
        <p:nvGraphicFramePr>
          <p:cNvPr id="7173" name="Object 10"/>
          <p:cNvGraphicFramePr>
            <a:graphicFrameLocks noChangeAspect="1"/>
          </p:cNvGraphicFramePr>
          <p:nvPr>
            <p:ph sz="quarter" idx="4"/>
          </p:nvPr>
        </p:nvGraphicFramePr>
        <p:xfrm>
          <a:off x="6400800" y="4648200"/>
          <a:ext cx="2552700" cy="560388"/>
        </p:xfrm>
        <a:graphic>
          <a:graphicData uri="http://schemas.openxmlformats.org/presentationml/2006/ole">
            <p:oleObj spid="_x0000_s7173" name="Equation" r:id="rId6" imgW="1041120" imgH="228600" progId="">
              <p:embed/>
            </p:oleObj>
          </a:graphicData>
        </a:graphic>
      </p:graphicFrame>
      <p:graphicFrame>
        <p:nvGraphicFramePr>
          <p:cNvPr id="7174" name="Object 12"/>
          <p:cNvGraphicFramePr>
            <a:graphicFrameLocks noChangeAspect="1"/>
          </p:cNvGraphicFramePr>
          <p:nvPr/>
        </p:nvGraphicFramePr>
        <p:xfrm>
          <a:off x="1905000" y="1905000"/>
          <a:ext cx="5021263" cy="1057275"/>
        </p:xfrm>
        <a:graphic>
          <a:graphicData uri="http://schemas.openxmlformats.org/presentationml/2006/ole">
            <p:oleObj spid="_x0000_s7174" name="Equation" r:id="rId7" imgW="2234880" imgH="469800" progId="">
              <p:embed/>
            </p:oleObj>
          </a:graphicData>
        </a:graphic>
      </p:graphicFrame>
      <p:graphicFrame>
        <p:nvGraphicFramePr>
          <p:cNvPr id="7175" name="Object 13"/>
          <p:cNvGraphicFramePr>
            <a:graphicFrameLocks noChangeAspect="1"/>
          </p:cNvGraphicFramePr>
          <p:nvPr/>
        </p:nvGraphicFramePr>
        <p:xfrm>
          <a:off x="990600" y="3276600"/>
          <a:ext cx="7561263" cy="1314450"/>
        </p:xfrm>
        <a:graphic>
          <a:graphicData uri="http://schemas.openxmlformats.org/presentationml/2006/ole">
            <p:oleObj spid="_x0000_s7175" name="Equation" r:id="rId8" imgW="3365280" imgH="583920" progId="">
              <p:embed/>
            </p:oleObj>
          </a:graphicData>
        </a:graphic>
      </p:graphicFrame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0" y="1524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In e</a:t>
            </a:r>
            <a:r>
              <a:rPr lang="en-US" baseline="30000"/>
              <a:t>+</a:t>
            </a:r>
            <a:r>
              <a:rPr lang="en-US"/>
              <a:t>e</a:t>
            </a:r>
            <a:r>
              <a:rPr lang="en-US" baseline="30000"/>
              <a:t>-</a:t>
            </a:r>
            <a:r>
              <a:rPr lang="en-US"/>
              <a:t> collisions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0" y="2895600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In SIDIS, neglecting target fragmentation contribution</a:t>
            </a: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0" y="838200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Hadron multiplicity:</a:t>
            </a:r>
          </a:p>
        </p:txBody>
      </p:sp>
      <p:graphicFrame>
        <p:nvGraphicFramePr>
          <p:cNvPr id="7176" name="Object 17"/>
          <p:cNvGraphicFramePr>
            <a:graphicFrameLocks noChangeAspect="1"/>
          </p:cNvGraphicFramePr>
          <p:nvPr/>
        </p:nvGraphicFramePr>
        <p:xfrm>
          <a:off x="3733800" y="4343400"/>
          <a:ext cx="1481138" cy="1046163"/>
        </p:xfrm>
        <a:graphic>
          <a:graphicData uri="http://schemas.openxmlformats.org/presentationml/2006/ole">
            <p:oleObj spid="_x0000_s7176" name="Equation" r:id="rId9" imgW="558720" imgH="393480" progId="">
              <p:embed/>
            </p:oleObj>
          </a:graphicData>
        </a:graphic>
      </p:graphicFrame>
      <p:sp>
        <p:nvSpPr>
          <p:cNvPr id="7182" name="Text Box 18"/>
          <p:cNvSpPr txBox="1">
            <a:spLocks noChangeArrowheads="1"/>
          </p:cNvSpPr>
          <p:nvPr/>
        </p:nvSpPr>
        <p:spPr bwMode="auto">
          <a:xfrm>
            <a:off x="2743200" y="4724400"/>
            <a:ext cx="52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=&gt;</a:t>
            </a: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0" y="5334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Cut on x</a:t>
            </a:r>
            <a:r>
              <a:rPr lang="en-US" baseline="-25000"/>
              <a:t>F</a:t>
            </a:r>
            <a:r>
              <a:rPr lang="en-US"/>
              <a:t> removes part of the p</a:t>
            </a:r>
            <a:r>
              <a:rPr lang="en-US" baseline="-25000"/>
              <a:t>T</a:t>
            </a:r>
            <a:r>
              <a:rPr lang="en-US"/>
              <a:t> region breaking normalization of transverse momentum distribution.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5562600" y="4724400"/>
            <a:ext cx="52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7F782F-6606-4724-AB90-4C9B75EFEBBE}" type="slidenum">
              <a:rPr lang="it-IT" smtClean="0"/>
              <a:pPr/>
              <a:t>23</a:t>
            </a:fld>
            <a:endParaRPr lang="it-IT" smtClean="0"/>
          </a:p>
        </p:txBody>
      </p:sp>
      <p:pic>
        <p:nvPicPr>
          <p:cNvPr id="8196" name="Picture 4" descr="pla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709136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Azimuthal angle definition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ph idx="1"/>
          </p:nvPr>
        </p:nvGraphicFramePr>
        <p:xfrm>
          <a:off x="0" y="990600"/>
          <a:ext cx="3616325" cy="1257300"/>
        </p:xfrm>
        <a:graphic>
          <a:graphicData uri="http://schemas.openxmlformats.org/presentationml/2006/ole">
            <p:oleObj spid="_x0000_s8194" name="Equation" r:id="rId4" imgW="1752480" imgH="609480" progId="">
              <p:embed/>
            </p:oleObj>
          </a:graphicData>
        </a:graphic>
      </p:graphicFrame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800600" y="762000"/>
            <a:ext cx="434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k – initial electron 3-momentum,</a:t>
            </a:r>
          </a:p>
          <a:p>
            <a:pPr algn="l"/>
            <a:r>
              <a:rPr lang="en-US" dirty="0"/>
              <a:t>p</a:t>
            </a:r>
            <a:r>
              <a:rPr lang="en-US" baseline="-25000" dirty="0"/>
              <a:t>h</a:t>
            </a:r>
            <a:r>
              <a:rPr lang="en-US" dirty="0"/>
              <a:t> – </a:t>
            </a:r>
            <a:r>
              <a:rPr lang="en-US" dirty="0" err="1"/>
              <a:t>hadron</a:t>
            </a:r>
            <a:r>
              <a:rPr lang="en-US" dirty="0"/>
              <a:t> 3-momentum,</a:t>
            </a:r>
          </a:p>
          <a:p>
            <a:pPr algn="l"/>
            <a:r>
              <a:rPr lang="en-US" dirty="0"/>
              <a:t>q – virtual photon 3-momentum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475413" y="2479675"/>
            <a:ext cx="153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Trento</a:t>
            </a:r>
          </a:p>
          <a:p>
            <a:r>
              <a:rPr lang="en-US"/>
              <a:t>convention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8D7EED-B163-45B7-A3C2-3969D6BF7185}" type="slidenum">
              <a:rPr lang="it-IT" smtClean="0"/>
              <a:pPr/>
              <a:t>24</a:t>
            </a:fld>
            <a:endParaRPr lang="it-IT" smtClean="0"/>
          </a:p>
        </p:txBody>
      </p:sp>
      <p:pic>
        <p:nvPicPr>
          <p:cNvPr id="9221" name="Picture 20" descr="pt_dep_q2"/>
          <p:cNvPicPr>
            <a:picLocks noChangeAspect="1" noChangeArrowheads="1"/>
          </p:cNvPicPr>
          <p:nvPr/>
        </p:nvPicPr>
        <p:blipFill>
          <a:blip r:embed="rId4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0" y="1676400"/>
            <a:ext cx="46259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p</a:t>
            </a:r>
            <a:r>
              <a:rPr lang="en-US" baseline="-25000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-dependence</a:t>
            </a:r>
            <a:endParaRPr lang="en-US" smtClean="0"/>
          </a:p>
        </p:txBody>
      </p:sp>
      <p:graphicFrame>
        <p:nvGraphicFramePr>
          <p:cNvPr id="9218" name="Object 28"/>
          <p:cNvGraphicFramePr>
            <a:graphicFrameLocks noChangeAspect="1"/>
          </p:cNvGraphicFramePr>
          <p:nvPr>
            <p:ph sz="half" idx="1"/>
          </p:nvPr>
        </p:nvGraphicFramePr>
        <p:xfrm>
          <a:off x="4648200" y="5257800"/>
          <a:ext cx="1905000" cy="623888"/>
        </p:xfrm>
        <a:graphic>
          <a:graphicData uri="http://schemas.openxmlformats.org/presentationml/2006/ole">
            <p:oleObj spid="_x0000_s9218" name="Equation" r:id="rId5" imgW="774360" imgH="253800" progId="">
              <p:embed/>
            </p:oleObj>
          </a:graphicData>
        </a:graphic>
      </p:graphicFrame>
      <p:sp>
        <p:nvSpPr>
          <p:cNvPr id="117771" name="Text Box 11"/>
          <p:cNvSpPr txBox="1">
            <a:spLocks noChangeArrowheads="1"/>
          </p:cNvSpPr>
          <p:nvPr/>
        </p:nvSpPr>
        <p:spPr bwMode="auto">
          <a:xfrm rot="-2694851">
            <a:off x="2133600" y="4191000"/>
            <a:ext cx="201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Preliminary</a:t>
            </a: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762000" y="5410200"/>
            <a:ext cx="2906713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Q</a:t>
            </a:r>
            <a:r>
              <a:rPr lang="en-US" sz="1800" baseline="30000"/>
              <a:t>2</a:t>
            </a:r>
            <a:r>
              <a:rPr lang="en-US" sz="1800"/>
              <a:t>=2.4 GeV</a:t>
            </a:r>
            <a:r>
              <a:rPr lang="en-US" sz="1800" baseline="30000"/>
              <a:t>2</a:t>
            </a:r>
            <a:r>
              <a:rPr lang="en-US" sz="1800"/>
              <a:t>, x=0.26, z=0.23</a:t>
            </a:r>
            <a:endParaRPr lang="en-US" sz="1800" baseline="30000"/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1463675" y="2159000"/>
            <a:ext cx="104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Lucida Console" pitchFamily="49" charset="0"/>
              </a:rPr>
              <a:t>CLAS</a:t>
            </a:r>
          </a:p>
        </p:txBody>
      </p: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4648200" y="2133600"/>
            <a:ext cx="4495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dirty="0"/>
              <a:t>The same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behavior for all structure functions =&gt; trivial kinematical factors for azimuthal asymmetries &lt;</a:t>
            </a:r>
            <a:r>
              <a:rPr lang="en-US" dirty="0" err="1"/>
              <a:t>cos</a:t>
            </a:r>
            <a:r>
              <a:rPr lang="en-US" dirty="0">
                <a:sym typeface="Symbol" pitchFamily="18" charset="2"/>
              </a:rPr>
              <a:t></a:t>
            </a:r>
            <a:r>
              <a:rPr lang="en-US" dirty="0"/>
              <a:t>&gt;  and &lt;cos2</a:t>
            </a:r>
            <a:r>
              <a:rPr lang="en-US" dirty="0">
                <a:sym typeface="Symbol" pitchFamily="18" charset="2"/>
              </a:rPr>
              <a:t></a:t>
            </a:r>
            <a:r>
              <a:rPr lang="en-US" dirty="0"/>
              <a:t>&gt;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 contribution is negative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 is mostly positive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/>
              <a:t>Suggest only internal transverse motion of quarks (Cahn)?</a:t>
            </a:r>
          </a:p>
        </p:txBody>
      </p:sp>
      <p:sp>
        <p:nvSpPr>
          <p:cNvPr id="9227" name="Text Box 27"/>
          <p:cNvSpPr txBox="1">
            <a:spLocks noChangeArrowheads="1"/>
          </p:cNvSpPr>
          <p:nvPr/>
        </p:nvSpPr>
        <p:spPr bwMode="auto">
          <a:xfrm>
            <a:off x="0" y="7620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/>
              <a:t>Structure functions were separated by fitting </a:t>
            </a:r>
            <a:r>
              <a:rPr lang="en-US">
                <a:sym typeface="Symbol" pitchFamily="18" charset="2"/>
              </a:rPr>
              <a:t></a:t>
            </a:r>
            <a:r>
              <a:rPr lang="en-US"/>
              <a:t> dependences in each separate kinematical bin.</a:t>
            </a:r>
          </a:p>
          <a:p>
            <a:pPr algn="l">
              <a:buFont typeface="Wingdings" pitchFamily="2" charset="2"/>
              <a:buChar char="§"/>
            </a:pPr>
            <a:r>
              <a:rPr lang="en-US"/>
              <a:t>Only bins with complete </a:t>
            </a:r>
            <a:r>
              <a:rPr lang="en-US">
                <a:sym typeface="Symbol" pitchFamily="18" charset="2"/>
              </a:rPr>
              <a:t>-coverage were considered.</a:t>
            </a:r>
          </a:p>
        </p:txBody>
      </p:sp>
      <p:graphicFrame>
        <p:nvGraphicFramePr>
          <p:cNvPr id="9219" name="Object 30"/>
          <p:cNvGraphicFramePr>
            <a:graphicFrameLocks noChangeAspect="1"/>
          </p:cNvGraphicFramePr>
          <p:nvPr>
            <p:ph sz="half" idx="2"/>
          </p:nvPr>
        </p:nvGraphicFramePr>
        <p:xfrm>
          <a:off x="6858000" y="5257800"/>
          <a:ext cx="2051050" cy="612775"/>
        </p:xfrm>
        <a:graphic>
          <a:graphicData uri="http://schemas.openxmlformats.org/presentationml/2006/ole">
            <p:oleObj spid="_x0000_s9219" name="Equation" r:id="rId6" imgW="850680" imgH="253800" progId="">
              <p:embed/>
            </p:oleObj>
          </a:graphicData>
        </a:graphic>
      </p:graphicFrame>
      <p:sp>
        <p:nvSpPr>
          <p:cNvPr id="9228" name="Text Box 32"/>
          <p:cNvSpPr txBox="1">
            <a:spLocks noChangeArrowheads="1"/>
          </p:cNvSpPr>
          <p:nvPr/>
        </p:nvSpPr>
        <p:spPr bwMode="auto">
          <a:xfrm>
            <a:off x="5549900" y="59436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up to p</a:t>
            </a:r>
            <a:r>
              <a:rPr lang="en-US" baseline="-25000"/>
              <a:t>T</a:t>
            </a:r>
            <a:r>
              <a:rPr lang="en-US"/>
              <a:t>~1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8B3DAD-1FE2-4975-8F61-248B47B4DC6B}" type="slidenum">
              <a:rPr lang="it-IT" smtClean="0"/>
              <a:pPr/>
              <a:t>25</a:t>
            </a:fld>
            <a:endParaRPr lang="it-IT" smtClean="0"/>
          </a:p>
        </p:txBody>
      </p:sp>
      <p:pic>
        <p:nvPicPr>
          <p:cNvPr id="32771" name="Picture 5" descr="cc_matching_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39975"/>
            <a:ext cx="51054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ect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44037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 measurement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Cherenkov Counter (CC) uniquely identify electrons up to P~3 GeV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Electromagnetic Calorimeter (EC) separates high energy electrons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124200" y="2971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e</a:t>
            </a:r>
            <a:r>
              <a:rPr lang="it-IT" baseline="30000"/>
              <a:t>-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Symbol" pitchFamily="18" charset="2"/>
              </a:rPr>
              <a:t>p</a:t>
            </a:r>
            <a:r>
              <a:rPr lang="it-IT" baseline="30000"/>
              <a:t>-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162800" y="4114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5050"/>
                </a:solidFill>
              </a:rPr>
              <a:t>e</a:t>
            </a:r>
            <a:r>
              <a:rPr lang="it-IT" baseline="30000">
                <a:solidFill>
                  <a:srgbClr val="FF5050"/>
                </a:solidFill>
              </a:rPr>
              <a:t>-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638800" y="3048000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0000FF"/>
                </a:solidFill>
              </a:rPr>
              <a:t>-</a:t>
            </a:r>
            <a:r>
              <a:rPr lang="en-US">
                <a:solidFill>
                  <a:srgbClr val="0000FF"/>
                </a:solidFill>
              </a:rPr>
              <a:t>+CC noise</a:t>
            </a:r>
            <a:endParaRPr lang="en-US" baseline="30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DA882A-24EE-4D05-955F-4FF3064E766F}" type="slidenum">
              <a:rPr lang="it-IT" smtClean="0"/>
              <a:pPr/>
              <a:t>26</a:t>
            </a:fld>
            <a:endParaRPr lang="it-IT" smtClean="0"/>
          </a:p>
        </p:txBody>
      </p:sp>
      <p:pic>
        <p:nvPicPr>
          <p:cNvPr id="33795" name="Picture 15" descr="f2p_present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30475"/>
            <a:ext cx="43434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4" descr="f2p_present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675"/>
            <a:ext cx="42672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</a:t>
            </a:r>
            <a:r>
              <a:rPr lang="it-IT" baseline="30000" smtClean="0"/>
              <a:t>-</a:t>
            </a:r>
            <a:r>
              <a:rPr lang="it-IT" smtClean="0"/>
              <a:t> inclusive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7620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Inclusive cross sections obtained with the same data are in good agreement with world data.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Little effort needed to complete the inclusive data analysis at 6 GeV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667000" y="21336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CLAS E1-6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162800" y="21336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CLAS E1-6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895600" y="2514600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Bodek fit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391400" y="2514600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Bodek fit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3124200" y="29718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World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7696200" y="28956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E1313F-C5C7-4AB2-9494-4DB0C226367B}" type="slidenum">
              <a:rPr lang="it-IT" smtClean="0"/>
              <a:pPr/>
              <a:t>27</a:t>
            </a:fld>
            <a:endParaRPr lang="it-IT" smtClean="0"/>
          </a:p>
        </p:txBody>
      </p:sp>
      <p:pic>
        <p:nvPicPr>
          <p:cNvPr id="34819" name="Picture 4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25" y="762000"/>
            <a:ext cx="5362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Ep-elastic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7EAAA4-5090-4BF9-B905-211404FB5474}" type="slidenum">
              <a:rPr lang="it-IT" smtClean="0"/>
              <a:pPr/>
              <a:t>28</a:t>
            </a:fld>
            <a:endParaRPr lang="it-IT" smtClean="0"/>
          </a:p>
        </p:txBody>
      </p:sp>
      <p:pic>
        <p:nvPicPr>
          <p:cNvPr id="35843" name="Picture 4" descr="fig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6482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fig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47244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+</a:t>
            </a:r>
            <a:r>
              <a:rPr lang="en-US" smtClean="0"/>
              <a:t> measurement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Pions are well identified by Time Of Flight (TOF) measurement in all accessible kinematical range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Loss of events in data and Monte Carlo (MC) simulations due to PID cuts was checked in 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30000"/>
              <a:t>+</a:t>
            </a:r>
            <a:r>
              <a:rPr lang="en-US"/>
              <a:t>n peak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514600" y="2286000"/>
            <a:ext cx="1733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all positive hadrons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143000" y="5029200"/>
            <a:ext cx="125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selected events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096000" y="2209800"/>
            <a:ext cx="126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Symbol" pitchFamily="18" charset="2"/>
              </a:rPr>
              <a:t>p</a:t>
            </a:r>
            <a:r>
              <a:rPr lang="it-IT" baseline="30000"/>
              <a:t>+</a:t>
            </a:r>
            <a:r>
              <a:rPr lang="it-IT"/>
              <a:t>n peak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105400" y="4419600"/>
            <a:ext cx="138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/>
              <a:t>background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5562600" y="47244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2C8777-65B8-41F8-8D43-E4C6E99BF7F2}" type="slidenum">
              <a:rPr lang="it-IT" smtClean="0"/>
              <a:pPr/>
              <a:t>29</a:t>
            </a:fld>
            <a:endParaRPr lang="it-IT" smtClean="0"/>
          </a:p>
        </p:txBody>
      </p:sp>
      <p:pic>
        <p:nvPicPr>
          <p:cNvPr id="36867" name="Picture 10" descr="clas_hall_c_h2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7164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1" descr="cmp_hallc_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981200"/>
            <a:ext cx="47164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+</a:t>
            </a:r>
            <a:r>
              <a:rPr lang="en-US" smtClean="0"/>
              <a:t> semi-inclusive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New CLAS data are in agreement with previously published measurements within given uncertainties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Comparison also shows non-trivial p</a:t>
            </a:r>
            <a:r>
              <a:rPr lang="en-US" baseline="-25000"/>
              <a:t>T</a:t>
            </a:r>
            <a:r>
              <a:rPr lang="en-US"/>
              <a:t>-behavior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362200" y="3200400"/>
            <a:ext cx="203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p</a:t>
            </a:r>
            <a:r>
              <a:rPr lang="it-IT" baseline="-25000">
                <a:solidFill>
                  <a:srgbClr val="FF0000"/>
                </a:solidFill>
              </a:rPr>
              <a:t>T</a:t>
            </a:r>
            <a:r>
              <a:rPr lang="it-IT">
                <a:solidFill>
                  <a:srgbClr val="FF0000"/>
                </a:solidFill>
              </a:rPr>
              <a:t>=0.07 GeV/c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590800" y="36576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FF"/>
                </a:solidFill>
              </a:rPr>
              <a:t>p</a:t>
            </a:r>
            <a:r>
              <a:rPr lang="it-IT" baseline="-25000">
                <a:solidFill>
                  <a:srgbClr val="0000FF"/>
                </a:solidFill>
              </a:rPr>
              <a:t>T</a:t>
            </a:r>
            <a:r>
              <a:rPr lang="it-IT">
                <a:solidFill>
                  <a:srgbClr val="0000FF"/>
                </a:solidFill>
              </a:rPr>
              <a:t>=0 or 0.1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hminus_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9820" y="2667000"/>
            <a:ext cx="4054180" cy="4191000"/>
          </a:xfrm>
          <a:prstGeom prst="rect">
            <a:avLst/>
          </a:prstGeom>
        </p:spPr>
      </p:pic>
      <p:pic>
        <p:nvPicPr>
          <p:cNvPr id="15" name="Immagine 14" descr="hplus_i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683106"/>
            <a:ext cx="4038600" cy="417489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CLAS data</a:t>
            </a:r>
            <a:endParaRPr lang="it-IT" sz="4000" dirty="0"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345EC-3DDF-4E9C-A64A-6DF10208E2A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" y="6858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Hadron identification – Time Of Flight system (Scintillation Counter)</a:t>
            </a:r>
            <a:endParaRPr lang="it-IT" sz="2000" dirty="0">
              <a:latin typeface="Comic Sans MS" pitchFamily="66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2209800" y="1066800"/>
          <a:ext cx="1149350" cy="797508"/>
        </p:xfrm>
        <a:graphic>
          <a:graphicData uri="http://schemas.openxmlformats.org/presentationml/2006/ole">
            <p:oleObj spid="_x0000_s83970" name="Equazione" r:id="rId5" imgW="622080" imgH="431640" progId="Equation.3">
              <p:embed/>
            </p:oleObj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6858000" y="1143000"/>
          <a:ext cx="1336675" cy="420688"/>
        </p:xfrm>
        <a:graphic>
          <a:graphicData uri="http://schemas.openxmlformats.org/presentationml/2006/ole">
            <p:oleObj spid="_x0000_s83971" name="Equazione" r:id="rId6" imgW="723600" imgH="228600" progId="Equation.3">
              <p:embed/>
            </p:oleObj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6781800" y="1600200"/>
          <a:ext cx="1524000" cy="420688"/>
        </p:xfrm>
        <a:graphic>
          <a:graphicData uri="http://schemas.openxmlformats.org/presentationml/2006/ole">
            <p:oleObj spid="_x0000_s83972" name="Equazione" r:id="rId7" imgW="825480" imgH="22860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2590800" y="1981200"/>
          <a:ext cx="4057650" cy="914400"/>
        </p:xfrm>
        <a:graphic>
          <a:graphicData uri="http://schemas.openxmlformats.org/presentationml/2006/ole">
            <p:oleObj spid="_x0000_s83973" name="Equazione" r:id="rId8" imgW="2197080" imgH="495000" progId="Equation.3">
              <p:embed/>
            </p:oleObj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047692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Resolution: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09728" y="1600200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Flight Distance: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28600" y="1219200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Time of flight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2057400"/>
            <a:ext cx="267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Maximum momentum of 1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>
                <a:latin typeface="Comic Sans MS" pitchFamily="66" charset="0"/>
              </a:rPr>
              <a:t> K-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>
                <a:latin typeface="Comic Sans MS" pitchFamily="66" charset="0"/>
              </a:rPr>
              <a:t> separation</a:t>
            </a:r>
            <a:endParaRPr lang="it-IT" sz="2000" dirty="0">
              <a:latin typeface="Comic Sans MS" pitchFamily="66" charset="0"/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6681788" y="1905000"/>
          <a:ext cx="2462212" cy="1030287"/>
        </p:xfrm>
        <a:graphic>
          <a:graphicData uri="http://schemas.openxmlformats.org/presentationml/2006/ole">
            <p:oleObj spid="_x0000_s83974" name="Equazione" r:id="rId9" imgW="1333440" imgH="558720" progId="Equation.3">
              <p:embed/>
            </p:oleObj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3296637" y="31242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h</a:t>
            </a:r>
            <a:r>
              <a:rPr lang="en-US" sz="2000" baseline="30000" dirty="0" smtClean="0">
                <a:latin typeface="Comic Sans MS" pitchFamily="66" charset="0"/>
              </a:rPr>
              <a:t>+</a:t>
            </a:r>
            <a:endParaRPr lang="it-IT" sz="2000" baseline="300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384404" y="3124200"/>
            <a:ext cx="402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h</a:t>
            </a:r>
            <a:r>
              <a:rPr lang="en-US" sz="2000" baseline="30000" dirty="0" smtClean="0">
                <a:latin typeface="Comic Sans MS" pitchFamily="66" charset="0"/>
              </a:rPr>
              <a:t>-</a:t>
            </a:r>
            <a:endParaRPr lang="it-IT" sz="2000" baseline="300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80737" y="3200400"/>
            <a:ext cx="420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>
                <a:latin typeface="Symbol" pitchFamily="18" charset="2"/>
              </a:rPr>
              <a:t>+</a:t>
            </a:r>
            <a:endParaRPr lang="it-IT" sz="2000" baseline="30000" dirty="0">
              <a:latin typeface="Symbol" pitchFamily="18" charset="2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903615" y="365760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726092" y="4267200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K</a:t>
            </a:r>
            <a:r>
              <a:rPr lang="en-US" sz="2000" baseline="30000" dirty="0" smtClean="0">
                <a:latin typeface="Comic Sans MS" pitchFamily="66" charset="0"/>
              </a:rPr>
              <a:t>+</a:t>
            </a:r>
            <a:endParaRPr lang="it-IT" sz="2000" baseline="300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267636" y="31242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-</a:t>
            </a:r>
            <a:endParaRPr lang="it-IT" sz="2000" baseline="30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733800" y="30480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omic Sans MS" pitchFamily="66" charset="0"/>
              </a:rPr>
              <a:t>Convoluted with CLAS acceptance.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450AD-3E8A-4CF5-828C-089781C40A79}" type="slidenum">
              <a:rPr lang="it-IT" smtClean="0"/>
              <a:pPr/>
              <a:t>30</a:t>
            </a:fld>
            <a:endParaRPr lang="it-IT" smtClean="0"/>
          </a:p>
        </p:txBody>
      </p:sp>
      <p:pic>
        <p:nvPicPr>
          <p:cNvPr id="37891" name="Picture 11" descr="clas_browman76_h2_p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7910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" descr="clas_bebek77_prd16_h2_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124200"/>
            <a:ext cx="46434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clas_bebek77_prd15_h2_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00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+</a:t>
            </a:r>
            <a:r>
              <a:rPr lang="en-US" smtClean="0"/>
              <a:t> semi-inclusive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0" y="838200"/>
            <a:ext cx="472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Kinematics does not match perfectly, some extrapolations have been performed in CLAS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F3D1C-4E67-4C80-9725-4C4B52C27216}" type="slidenum">
              <a:rPr lang="it-IT" smtClean="0"/>
              <a:pPr/>
              <a:t>31</a:t>
            </a:fld>
            <a:endParaRPr lang="it-IT" smtClean="0"/>
          </a:p>
        </p:txBody>
      </p:sp>
      <p:pic>
        <p:nvPicPr>
          <p:cNvPr id="38915" name="Picture 6" descr="emc_pt2mean_w2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emc_pt2mean_z2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EMC data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762000" y="27432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EMC, PLB95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Much larger &lt;p</a:t>
            </a:r>
            <a:r>
              <a:rPr lang="en-US" baseline="-25000"/>
              <a:t>T</a:t>
            </a:r>
            <a:r>
              <a:rPr lang="en-US" baseline="30000"/>
              <a:t>2</a:t>
            </a:r>
            <a:r>
              <a:rPr lang="en-US"/>
              <a:t>&gt; values measured by EMC, but seen to increase rapidly with W.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8ECB91-CBA4-487B-AD1E-8F638140F68A}" type="slidenum">
              <a:rPr lang="it-IT" smtClean="0"/>
              <a:pPr/>
              <a:t>32</a:t>
            </a:fld>
            <a:endParaRPr lang="it-IT" smtClean="0"/>
          </a:p>
        </p:txBody>
      </p:sp>
      <p:pic>
        <p:nvPicPr>
          <p:cNvPr id="39939" name="Picture 4" descr="pdfs_c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5362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Parameterization dependence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76600" y="1981200"/>
            <a:ext cx="1582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CTEQ 5 LO</a:t>
            </a:r>
          </a:p>
          <a:p>
            <a:r>
              <a:rPr lang="en-US" sz="2000">
                <a:solidFill>
                  <a:srgbClr val="00FF00"/>
                </a:solidFill>
              </a:rPr>
              <a:t>GRV 98 LO</a:t>
            </a:r>
          </a:p>
          <a:p>
            <a:r>
              <a:rPr lang="en-US" sz="2000">
                <a:solidFill>
                  <a:srgbClr val="FF66CC"/>
                </a:solidFill>
              </a:rPr>
              <a:t>MRST cg LO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00400" y="3124200"/>
            <a:ext cx="1766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CTEQ 5 NLO</a:t>
            </a:r>
          </a:p>
          <a:p>
            <a:r>
              <a:rPr lang="en-US" sz="2000">
                <a:solidFill>
                  <a:schemeClr val="accent2"/>
                </a:solidFill>
              </a:rPr>
              <a:t>GRV 98 NLO</a:t>
            </a:r>
          </a:p>
          <a:p>
            <a:r>
              <a:rPr lang="en-US" sz="2000">
                <a:solidFill>
                  <a:srgbClr val="00FFFF"/>
                </a:solidFill>
              </a:rPr>
              <a:t>MRST cg NLO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6508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Very small uncertainty due to parton distribution function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Larger uncertainty due to fragmentation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8ED9E-776C-46A6-8AF5-B1EDB38EA501}" type="slidenum">
              <a:rPr lang="it-IT" smtClean="0"/>
              <a:pPr/>
              <a:t>33</a:t>
            </a:fld>
            <a:endParaRPr lang="it-IT" smtClean="0"/>
          </a:p>
        </p:txBody>
      </p:sp>
      <p:pic>
        <p:nvPicPr>
          <p:cNvPr id="40963" name="Picture 6" descr="hera1_cos2phi_ptc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03650"/>
            <a:ext cx="53340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38600" cy="762000"/>
          </a:xfrm>
        </p:spPr>
        <p:txBody>
          <a:bodyPr/>
          <a:lstStyle/>
          <a:p>
            <a:pPr eaLnBrk="1" hangingPunct="1"/>
            <a:r>
              <a:rPr lang="en-US" smtClean="0"/>
              <a:t>ZEUS data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876800" y="457200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ZEUS, PLB481</a:t>
            </a:r>
          </a:p>
        </p:txBody>
      </p:sp>
      <p:pic>
        <p:nvPicPr>
          <p:cNvPr id="40966" name="Picture 8" descr="hera1_cosphi_pt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33400"/>
            <a:ext cx="52578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705600" y="243840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ZEUS, PLB481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0" y="955675"/>
            <a:ext cx="4038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The same limitations as for EMC and E665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More detailed data sample in hep-ex/0608053 represented in different variables (pseudorapidity and minimum hadronic energy in HCM) and integrated also over neutral hadrons appears hard to compare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066800" y="5181600"/>
            <a:ext cx="2670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0.01&lt;x&lt;0.1</a:t>
            </a:r>
          </a:p>
          <a:p>
            <a:r>
              <a:rPr lang="en-US"/>
              <a:t>180&lt;Q</a:t>
            </a:r>
            <a:r>
              <a:rPr lang="en-US" baseline="30000"/>
              <a:t>2</a:t>
            </a:r>
            <a:r>
              <a:rPr lang="en-US"/>
              <a:t>&lt;7220 GeV</a:t>
            </a:r>
            <a:r>
              <a:rPr lang="en-US" baseline="30000"/>
              <a:t>2</a:t>
            </a:r>
          </a:p>
          <a:p>
            <a:r>
              <a:rPr lang="en-US"/>
              <a:t>0.2&lt;z&lt;1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82EAB4-F58E-40DC-B1B1-FD01201AC243}" type="slidenum">
              <a:rPr lang="it-IT" smtClean="0"/>
              <a:pPr/>
              <a:t>34</a:t>
            </a:fld>
            <a:endParaRPr lang="it-IT" smtClean="0"/>
          </a:p>
        </p:txBody>
      </p:sp>
      <p:pic>
        <p:nvPicPr>
          <p:cNvPr id="10244" name="Picture 8" descr="emc_cosphi_pt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2370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e665_cosphi_ptcut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84488"/>
            <a:ext cx="4953000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EMC and E665 data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7010400" y="3581400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E665, PRD48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838200" y="5638800"/>
            <a:ext cx="243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EMC, Z.Phys.C34</a:t>
            </a:r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>
            <p:ph idx="1"/>
          </p:nvPr>
        </p:nvGraphicFramePr>
        <p:xfrm>
          <a:off x="4876800" y="1905000"/>
          <a:ext cx="4114800" cy="1106488"/>
        </p:xfrm>
        <a:graphic>
          <a:graphicData uri="http://schemas.openxmlformats.org/presentationml/2006/ole">
            <p:oleObj spid="_x0000_s10242" name="Equation" r:id="rId5" imgW="1892160" imgH="507960" progId="">
              <p:embed/>
            </p:oleObj>
          </a:graphicData>
        </a:graphic>
      </p:graphicFrame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0" y="80327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The same limitations also in E665 data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Minimum transverse momentum of hadrons is commonly used p</a:t>
            </a:r>
            <a:r>
              <a:rPr lang="en-US" baseline="-25000"/>
              <a:t>T</a:t>
            </a:r>
            <a:r>
              <a:rPr lang="en-US" baseline="30000"/>
              <a:t>C</a:t>
            </a:r>
            <a:r>
              <a:rPr lang="en-US"/>
              <a:t> which can mask possible sign change at low p</a:t>
            </a:r>
            <a:r>
              <a:rPr lang="en-US" baseline="-25000"/>
              <a:t>T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Strong x</a:t>
            </a:r>
            <a:r>
              <a:rPr lang="en-US" baseline="-25000"/>
              <a:t>F</a:t>
            </a:r>
            <a:r>
              <a:rPr lang="en-US"/>
              <a:t> variation is seen by EMC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838200" y="4953000"/>
            <a:ext cx="192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Q</a:t>
            </a:r>
            <a:r>
              <a:rPr lang="en-US" sz="1800" baseline="30000"/>
              <a:t>2</a:t>
            </a:r>
            <a:r>
              <a:rPr lang="en-US" sz="1800"/>
              <a:t>&gt;4 GeV</a:t>
            </a:r>
            <a:r>
              <a:rPr lang="en-US" sz="1800" baseline="30000"/>
              <a:t>2</a:t>
            </a:r>
          </a:p>
          <a:p>
            <a:r>
              <a:rPr lang="en-US" sz="1800"/>
              <a:t>40&lt;W</a:t>
            </a:r>
            <a:r>
              <a:rPr lang="en-US" sz="1800" baseline="30000"/>
              <a:t>2</a:t>
            </a:r>
            <a:r>
              <a:rPr lang="en-US" sz="1800"/>
              <a:t>&lt; 450 GeV</a:t>
            </a:r>
            <a:r>
              <a:rPr lang="en-US" sz="1800" baseline="30000"/>
              <a:t>2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4724400" y="4191000"/>
            <a:ext cx="204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Q</a:t>
            </a:r>
            <a:r>
              <a:rPr lang="en-US" sz="1800" baseline="30000"/>
              <a:t>2</a:t>
            </a:r>
            <a:r>
              <a:rPr lang="en-US" sz="1800"/>
              <a:t>&gt;3 GeV</a:t>
            </a:r>
            <a:r>
              <a:rPr lang="en-US" sz="1800" baseline="30000"/>
              <a:t>2</a:t>
            </a:r>
          </a:p>
          <a:p>
            <a:r>
              <a:rPr lang="en-US" sz="1800"/>
              <a:t>100&lt;W</a:t>
            </a:r>
            <a:r>
              <a:rPr lang="en-US" sz="1800" baseline="30000"/>
              <a:t>2</a:t>
            </a:r>
            <a:r>
              <a:rPr lang="en-US" sz="1800"/>
              <a:t>&lt; 900 GeV</a:t>
            </a:r>
            <a:r>
              <a:rPr lang="en-US" sz="180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2567E0-36C9-48CD-82E4-F6615E4DCAD3}" type="slidenum">
              <a:rPr lang="it-IT" smtClean="0"/>
              <a:pPr/>
              <a:t>35</a:t>
            </a:fld>
            <a:endParaRPr lang="it-IT" smtClean="0"/>
          </a:p>
        </p:txBody>
      </p:sp>
      <p:pic>
        <p:nvPicPr>
          <p:cNvPr id="11270" name="Picture 12" descr="emc_cosnphi_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0013"/>
            <a:ext cx="441960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emc_cosphi_pt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746375"/>
            <a:ext cx="48768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EMC data in p</a:t>
            </a:r>
            <a:r>
              <a:rPr lang="en-US" baseline="-25000" smtClean="0"/>
              <a:t>T</a:t>
            </a:r>
          </a:p>
        </p:txBody>
      </p:sp>
      <p:graphicFrame>
        <p:nvGraphicFramePr>
          <p:cNvPr id="11266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7620000" y="1752600"/>
          <a:ext cx="1166813" cy="1101725"/>
        </p:xfrm>
        <a:graphic>
          <a:graphicData uri="http://schemas.openxmlformats.org/presentationml/2006/ole">
            <p:oleObj spid="_x0000_s11266" name="Equation" r:id="rId5" imgW="457200" imgH="431640" progId="">
              <p:embed/>
            </p:oleObj>
          </a:graphicData>
        </a:graphic>
      </p:graphicFrame>
      <p:graphicFrame>
        <p:nvGraphicFramePr>
          <p:cNvPr id="11267" name="Object 17"/>
          <p:cNvGraphicFramePr>
            <a:graphicFrameLocks noChangeAspect="1"/>
          </p:cNvGraphicFramePr>
          <p:nvPr>
            <p:ph sz="quarter" idx="2"/>
          </p:nvPr>
        </p:nvGraphicFramePr>
        <p:xfrm>
          <a:off x="990600" y="1981200"/>
          <a:ext cx="2590800" cy="746125"/>
        </p:xfrm>
        <a:graphic>
          <a:graphicData uri="http://schemas.openxmlformats.org/presentationml/2006/ole">
            <p:oleObj spid="_x0000_s11267" name="Equation" r:id="rId6" imgW="1587240" imgH="457200" progId="">
              <p:embed/>
            </p:oleObj>
          </a:graphicData>
        </a:graphic>
      </p:graphicFrame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6858000" y="54864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EMC, PLB130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1828800" y="5638800"/>
            <a:ext cx="243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EMC, Z.Phys.C34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0" y="7620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/>
              <a:t>Summed over all charged hadrons positive and negative, no PID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Integrated over all other variables: x, Q</a:t>
            </a:r>
            <a:r>
              <a:rPr lang="en-US" baseline="30000"/>
              <a:t>2</a:t>
            </a:r>
            <a:r>
              <a:rPr lang="en-US"/>
              <a:t>, z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Radiative corrections with Monte Carlo</a:t>
            </a:r>
          </a:p>
        </p:txBody>
      </p:sp>
      <p:graphicFrame>
        <p:nvGraphicFramePr>
          <p:cNvPr id="11268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4724400" y="1981200"/>
          <a:ext cx="2362200" cy="838200"/>
        </p:xfrm>
        <a:graphic>
          <a:graphicData uri="http://schemas.openxmlformats.org/presentationml/2006/ole">
            <p:oleObj spid="_x0000_s11268" name="Equation" r:id="rId7" imgW="1180800" imgH="419040" progId="">
              <p:embed/>
            </p:oleObj>
          </a:graphicData>
        </a:graphic>
      </p:graphicFrame>
      <p:sp>
        <p:nvSpPr>
          <p:cNvPr id="11276" name="Text Box 21"/>
          <p:cNvSpPr txBox="1">
            <a:spLocks noChangeArrowheads="1"/>
          </p:cNvSpPr>
          <p:nvPr/>
        </p:nvSpPr>
        <p:spPr bwMode="auto">
          <a:xfrm>
            <a:off x="1828800" y="5105400"/>
            <a:ext cx="192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Q</a:t>
            </a:r>
            <a:r>
              <a:rPr lang="en-US" sz="1800" baseline="30000"/>
              <a:t>2</a:t>
            </a:r>
            <a:r>
              <a:rPr lang="en-US" sz="1800"/>
              <a:t>&gt;4 GeV</a:t>
            </a:r>
            <a:r>
              <a:rPr lang="en-US" sz="1800" baseline="30000"/>
              <a:t>2</a:t>
            </a:r>
          </a:p>
          <a:p>
            <a:r>
              <a:rPr lang="en-US" sz="1800"/>
              <a:t>40&lt;W</a:t>
            </a:r>
            <a:r>
              <a:rPr lang="en-US" sz="1800" baseline="30000"/>
              <a:t>2</a:t>
            </a:r>
            <a:r>
              <a:rPr lang="en-US" sz="1800"/>
              <a:t>&lt; 450 GeV</a:t>
            </a:r>
            <a:r>
              <a:rPr lang="en-US" sz="1800" baseline="30000"/>
              <a:t>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98EE2-4CE6-442E-9AF3-929D732BC81F}" type="slidenum">
              <a:rPr lang="it-IT" smtClean="0"/>
              <a:pPr/>
              <a:t>36</a:t>
            </a:fld>
            <a:endParaRPr lang="it-IT" smtClean="0"/>
          </a:p>
        </p:txBody>
      </p:sp>
      <p:pic>
        <p:nvPicPr>
          <p:cNvPr id="12293" name="Picture 16" descr="q2_2_fits_moms_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375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5" descr="q2_2_fits_moms_z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475" y="3171825"/>
            <a:ext cx="35655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cos_2phi_z_methods_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CLAS Acceptance 0</a:t>
            </a:r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152400" y="1295400"/>
          <a:ext cx="2819400" cy="1062038"/>
        </p:xfrm>
        <a:graphic>
          <a:graphicData uri="http://schemas.openxmlformats.org/presentationml/2006/ole">
            <p:oleObj spid="_x0000_s12290" name="Equation" r:id="rId6" imgW="1485720" imgH="558720" progId="">
              <p:embed/>
            </p:oleObj>
          </a:graphicData>
        </a:graphic>
      </p:graphicFrame>
      <p:graphicFrame>
        <p:nvGraphicFramePr>
          <p:cNvPr id="12291" name="Object 12"/>
          <p:cNvGraphicFramePr>
            <a:graphicFrameLocks noChangeAspect="1"/>
          </p:cNvGraphicFramePr>
          <p:nvPr/>
        </p:nvGraphicFramePr>
        <p:xfrm>
          <a:off x="0" y="2514600"/>
          <a:ext cx="5867400" cy="520700"/>
        </p:xfrm>
        <a:graphic>
          <a:graphicData uri="http://schemas.openxmlformats.org/presentationml/2006/ole">
            <p:oleObj spid="_x0000_s12291" name="Equation" r:id="rId7" imgW="3149280" imgH="279360" progId="">
              <p:embed/>
            </p:oleObj>
          </a:graphicData>
        </a:graphic>
      </p:graphicFrame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0" y="762000"/>
            <a:ext cx="343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Zero-order approximation:</a:t>
            </a:r>
          </a:p>
        </p:txBody>
      </p:sp>
      <p:sp>
        <p:nvSpPr>
          <p:cNvPr id="12298" name="Line 19"/>
          <p:cNvSpPr>
            <a:spLocks noChangeShapeType="1"/>
          </p:cNvSpPr>
          <p:nvPr/>
        </p:nvSpPr>
        <p:spPr bwMode="auto">
          <a:xfrm flipH="1">
            <a:off x="3200400" y="2514600"/>
            <a:ext cx="3581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 flipH="1">
            <a:off x="7467600" y="2438400"/>
            <a:ext cx="304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300" name="Text Box 22"/>
          <p:cNvSpPr txBox="1">
            <a:spLocks noChangeArrowheads="1"/>
          </p:cNvSpPr>
          <p:nvPr/>
        </p:nvSpPr>
        <p:spPr bwMode="auto">
          <a:xfrm>
            <a:off x="3124200" y="1600200"/>
            <a:ext cx="210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Times New Roman" pitchFamily="18" charset="0"/>
              </a:rPr>
              <a:t>φ</a:t>
            </a:r>
            <a:r>
              <a:rPr lang="en-US">
                <a:cs typeface="Times New Roman" pitchFamily="18" charset="0"/>
              </a:rPr>
              <a:t>-</a:t>
            </a:r>
            <a:r>
              <a:rPr lang="en-US"/>
              <a:t>constant term</a:t>
            </a:r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3505200" y="4267200"/>
            <a:ext cx="2057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Acceptance mixes Fourier coefficients with different 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22E72-894A-47EE-80E2-8F1FC90543C6}" type="slidenum">
              <a:rPr lang="it-IT" smtClean="0"/>
              <a:pPr/>
              <a:t>37</a:t>
            </a:fld>
            <a:endParaRPr lang="it-IT" smtClean="0"/>
          </a:p>
        </p:txBody>
      </p:sp>
      <p:pic>
        <p:nvPicPr>
          <p:cNvPr id="41987" name="Picture 5" descr="data_fourier_ana_sin_n_p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638" y="1752600"/>
            <a:ext cx="455136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data_fourier_ana_cos_n_p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55136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analysis of acceptance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88" y="762000"/>
            <a:ext cx="9142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100 harmonic expansion: CLAS acceptance is cosine-like. Even number of sectors generate mostly even functions in azimuthal distributions.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412875" y="17526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even (cos n</a:t>
            </a:r>
            <a:r>
              <a:rPr lang="el-GR">
                <a:cs typeface="Times New Roman" pitchFamily="18" charset="0"/>
              </a:rPr>
              <a:t>φ</a:t>
            </a:r>
            <a:r>
              <a:rPr lang="en-US"/>
              <a:t>)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096000" y="1752600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odd (sin n</a:t>
            </a:r>
            <a:r>
              <a:rPr lang="el-GR">
                <a:cs typeface="Times New Roman" pitchFamily="18" charset="0"/>
              </a:rPr>
              <a:t>φ</a:t>
            </a:r>
            <a:r>
              <a:rPr lang="en-US"/>
              <a:t>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315200" y="2286000"/>
            <a:ext cx="143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DATA</a:t>
            </a:r>
          </a:p>
          <a:p>
            <a:r>
              <a:rPr lang="en-US" sz="1800">
                <a:solidFill>
                  <a:schemeClr val="accent2"/>
                </a:solidFill>
              </a:rPr>
              <a:t>Fourier series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743200" y="2286000"/>
            <a:ext cx="143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DATA</a:t>
            </a:r>
          </a:p>
          <a:p>
            <a:r>
              <a:rPr lang="en-US" sz="1800">
                <a:solidFill>
                  <a:schemeClr val="accent2"/>
                </a:solidFill>
              </a:rPr>
              <a:t>Fourier series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87EAD9-516E-454B-963E-16E71A257308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CLAS Acceptance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0" y="1447800"/>
          <a:ext cx="7545388" cy="830263"/>
        </p:xfrm>
        <a:graphic>
          <a:graphicData uri="http://schemas.openxmlformats.org/presentationml/2006/ole">
            <p:oleObj spid="_x0000_s13314" name="Equation" r:id="rId3" imgW="3581280" imgH="393480" progId="">
              <p:embed/>
            </p:oleObj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0" y="2209800"/>
          <a:ext cx="5638800" cy="977900"/>
        </p:xfrm>
        <a:graphic>
          <a:graphicData uri="http://schemas.openxmlformats.org/presentationml/2006/ole">
            <p:oleObj spid="_x0000_s13315" name="Equation" r:id="rId4" imgW="2527200" imgH="469800" progId="">
              <p:embed/>
            </p:oleObj>
          </a:graphicData>
        </a:graphic>
      </p:graphicFrame>
      <p:graphicFrame>
        <p:nvGraphicFramePr>
          <p:cNvPr id="1331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896100" y="2362200"/>
          <a:ext cx="2247900" cy="500063"/>
        </p:xfrm>
        <a:graphic>
          <a:graphicData uri="http://schemas.openxmlformats.org/presentationml/2006/ole">
            <p:oleObj spid="_x0000_s13316" name="Equation" r:id="rId5" imgW="914400" imgH="203040" progId="">
              <p:embed/>
            </p:oleObj>
          </a:graphicData>
        </a:graphic>
      </p:graphicFrame>
      <p:graphicFrame>
        <p:nvGraphicFramePr>
          <p:cNvPr id="13317" name="Object 10"/>
          <p:cNvGraphicFramePr>
            <a:graphicFrameLocks noChangeAspect="1"/>
          </p:cNvGraphicFramePr>
          <p:nvPr>
            <p:ph sz="quarter" idx="4"/>
          </p:nvPr>
        </p:nvGraphicFramePr>
        <p:xfrm>
          <a:off x="7315200" y="6096000"/>
          <a:ext cx="1271588" cy="520700"/>
        </p:xfrm>
        <a:graphic>
          <a:graphicData uri="http://schemas.openxmlformats.org/presentationml/2006/ole">
            <p:oleObj spid="_x0000_s13317" name="Equation" r:id="rId6" imgW="558720" imgH="228600" progId="">
              <p:embed/>
            </p:oleObj>
          </a:graphicData>
        </a:graphic>
      </p:graphicFrame>
      <p:graphicFrame>
        <p:nvGraphicFramePr>
          <p:cNvPr id="13318" name="Object 12"/>
          <p:cNvGraphicFramePr>
            <a:graphicFrameLocks noChangeAspect="1"/>
          </p:cNvGraphicFramePr>
          <p:nvPr/>
        </p:nvGraphicFramePr>
        <p:xfrm>
          <a:off x="0" y="990600"/>
          <a:ext cx="6157913" cy="466725"/>
        </p:xfrm>
        <a:graphic>
          <a:graphicData uri="http://schemas.openxmlformats.org/presentationml/2006/ole">
            <p:oleObj spid="_x0000_s13318" name="Equation" r:id="rId7" imgW="3187440" imgH="241200" progId="">
              <p:embed/>
            </p:oleObj>
          </a:graphicData>
        </a:graphic>
      </p:graphicFrame>
      <p:graphicFrame>
        <p:nvGraphicFramePr>
          <p:cNvPr id="13319" name="Object 13"/>
          <p:cNvGraphicFramePr>
            <a:graphicFrameLocks noChangeAspect="1"/>
          </p:cNvGraphicFramePr>
          <p:nvPr/>
        </p:nvGraphicFramePr>
        <p:xfrm>
          <a:off x="0" y="3200400"/>
          <a:ext cx="8840788" cy="1903413"/>
        </p:xfrm>
        <a:graphic>
          <a:graphicData uri="http://schemas.openxmlformats.org/presentationml/2006/ole">
            <p:oleObj spid="_x0000_s13319" name="Equation" r:id="rId8" imgW="3962160" imgH="914400" progId="">
              <p:embed/>
            </p:oleObj>
          </a:graphicData>
        </a:graphic>
      </p:graphicFrame>
      <p:graphicFrame>
        <p:nvGraphicFramePr>
          <p:cNvPr id="13320" name="Object 14"/>
          <p:cNvGraphicFramePr>
            <a:graphicFrameLocks noChangeAspect="1"/>
          </p:cNvGraphicFramePr>
          <p:nvPr/>
        </p:nvGraphicFramePr>
        <p:xfrm>
          <a:off x="152400" y="5334000"/>
          <a:ext cx="8763000" cy="747713"/>
        </p:xfrm>
        <a:graphic>
          <a:graphicData uri="http://schemas.openxmlformats.org/presentationml/2006/ole">
            <p:oleObj spid="_x0000_s13320" name="Equation" r:id="rId9" imgW="4305240" imgH="393480" progId="">
              <p:embed/>
            </p:oleObj>
          </a:graphicData>
        </a:graphic>
      </p:graphicFrame>
      <p:graphicFrame>
        <p:nvGraphicFramePr>
          <p:cNvPr id="13321" name="Object 15"/>
          <p:cNvGraphicFramePr>
            <a:graphicFrameLocks noChangeAspect="1"/>
          </p:cNvGraphicFramePr>
          <p:nvPr/>
        </p:nvGraphicFramePr>
        <p:xfrm>
          <a:off x="1676400" y="6172200"/>
          <a:ext cx="1676400" cy="463550"/>
        </p:xfrm>
        <a:graphic>
          <a:graphicData uri="http://schemas.openxmlformats.org/presentationml/2006/ole">
            <p:oleObj spid="_x0000_s13321" name="Equation" r:id="rId10" imgW="736560" imgH="203040" progId="">
              <p:embed/>
            </p:oleObj>
          </a:graphicData>
        </a:graphic>
      </p:graphicFrame>
      <p:graphicFrame>
        <p:nvGraphicFramePr>
          <p:cNvPr id="13322" name="Object 16"/>
          <p:cNvGraphicFramePr>
            <a:graphicFrameLocks noChangeAspect="1"/>
          </p:cNvGraphicFramePr>
          <p:nvPr/>
        </p:nvGraphicFramePr>
        <p:xfrm>
          <a:off x="5822950" y="152400"/>
          <a:ext cx="3321050" cy="830263"/>
        </p:xfrm>
        <a:graphic>
          <a:graphicData uri="http://schemas.openxmlformats.org/presentationml/2006/ole">
            <p:oleObj spid="_x0000_s13322" name="Equation" r:id="rId11" imgW="15746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7AFFAC-9F8E-4BD3-B470-1ED1635929FB}" type="slidenum">
              <a:rPr lang="it-IT" smtClean="0"/>
              <a:pPr/>
              <a:t>39</a:t>
            </a:fld>
            <a:endParaRPr lang="it-IT" smtClean="0"/>
          </a:p>
        </p:txBody>
      </p:sp>
      <p:pic>
        <p:nvPicPr>
          <p:cNvPr id="14345" name="Picture 18" descr="stability_v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9738"/>
            <a:ext cx="48768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cos_np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313" y="0"/>
            <a:ext cx="48656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CLAS Acceptance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838200" y="3810000"/>
          <a:ext cx="2057400" cy="450850"/>
        </p:xfrm>
        <a:graphic>
          <a:graphicData uri="http://schemas.openxmlformats.org/presentationml/2006/ole">
            <p:oleObj spid="_x0000_s14338" name="Equation" r:id="rId5" imgW="1104840" imgH="241200" progId="">
              <p:embed/>
            </p:oleObj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838200" y="4191000"/>
          <a:ext cx="1295400" cy="439738"/>
        </p:xfrm>
        <a:graphic>
          <a:graphicData uri="http://schemas.openxmlformats.org/presentationml/2006/ole">
            <p:oleObj spid="_x0000_s14339" name="Equation" r:id="rId6" imgW="711000" imgH="241200" progId="">
              <p:embed/>
            </p:oleObj>
          </a:graphicData>
        </a:graphic>
      </p:graphicFrame>
      <p:graphicFrame>
        <p:nvGraphicFramePr>
          <p:cNvPr id="1434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1524000" y="1981200"/>
          <a:ext cx="415925" cy="498475"/>
        </p:xfrm>
        <a:graphic>
          <a:graphicData uri="http://schemas.openxmlformats.org/presentationml/2006/ole">
            <p:oleObj spid="_x0000_s14340" name="Equation" r:id="rId7" imgW="190440" imgH="228600" progId="">
              <p:embed/>
            </p:oleObj>
          </a:graphicData>
        </a:graphic>
      </p:graphicFrame>
      <p:graphicFrame>
        <p:nvGraphicFramePr>
          <p:cNvPr id="14341" name="Object 10"/>
          <p:cNvGraphicFramePr>
            <a:graphicFrameLocks noChangeAspect="1"/>
          </p:cNvGraphicFramePr>
          <p:nvPr>
            <p:ph sz="quarter" idx="4"/>
          </p:nvPr>
        </p:nvGraphicFramePr>
        <p:xfrm>
          <a:off x="838200" y="4572000"/>
          <a:ext cx="1295400" cy="431800"/>
        </p:xfrm>
        <a:graphic>
          <a:graphicData uri="http://schemas.openxmlformats.org/presentationml/2006/ole">
            <p:oleObj spid="_x0000_s14341" name="Equation" r:id="rId8" imgW="723600" imgH="241200" progId="">
              <p:embed/>
            </p:oleObj>
          </a:graphicData>
        </a:graphic>
      </p:graphicFrame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152400" y="914400"/>
          <a:ext cx="3267075" cy="635000"/>
        </p:xfrm>
        <a:graphic>
          <a:graphicData uri="http://schemas.openxmlformats.org/presentationml/2006/ole">
            <p:oleObj spid="_x0000_s14342" name="Equation" r:id="rId9" imgW="1434960" imgH="279360" progId="">
              <p:embed/>
            </p:oleObj>
          </a:graphicData>
        </a:graphic>
      </p:graphicFrame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1676400" y="152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1676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14343" name="Object 15"/>
          <p:cNvGraphicFramePr>
            <a:graphicFrameLocks noChangeAspect="1"/>
          </p:cNvGraphicFramePr>
          <p:nvPr/>
        </p:nvGraphicFramePr>
        <p:xfrm>
          <a:off x="66675" y="2895600"/>
          <a:ext cx="3352800" cy="635000"/>
        </p:xfrm>
        <a:graphic>
          <a:graphicData uri="http://schemas.openxmlformats.org/presentationml/2006/ole">
            <p:oleObj spid="_x0000_s14343" name="Equation" r:id="rId10" imgW="1473120" imgH="279360" progId="">
              <p:embed/>
            </p:oleObj>
          </a:graphicData>
        </a:graphic>
      </p:graphicFrame>
      <p:sp>
        <p:nvSpPr>
          <p:cNvPr id="14350" name="Line 16"/>
          <p:cNvSpPr>
            <a:spLocks noChangeShapeType="1"/>
          </p:cNvSpPr>
          <p:nvPr/>
        </p:nvSpPr>
        <p:spPr bwMode="auto">
          <a:xfrm>
            <a:off x="16764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0" y="5029200"/>
            <a:ext cx="4624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Only first 10 harmonics are significant, but 20 harmonics are kept in the analysis.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dt_rej_present_kam_p1.7ge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352800"/>
            <a:ext cx="3733800" cy="3505199"/>
          </a:xfrm>
          <a:prstGeom prst="rect">
            <a:avLst/>
          </a:prstGeom>
        </p:spPr>
      </p:pic>
      <p:pic>
        <p:nvPicPr>
          <p:cNvPr id="20" name="Immagine 19" descr="dt_rej_present_kam_p1ge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"/>
            <a:ext cx="3733800" cy="3581399"/>
          </a:xfrm>
          <a:prstGeom prst="rect">
            <a:avLst/>
          </a:prstGeom>
        </p:spPr>
      </p:pic>
      <p:pic>
        <p:nvPicPr>
          <p:cNvPr id="19" name="Immagine 18" descr="dt_rej_present_kap_p2gev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2800"/>
            <a:ext cx="3810000" cy="3505200"/>
          </a:xfrm>
          <a:prstGeom prst="rect">
            <a:avLst/>
          </a:prstGeom>
        </p:spPr>
      </p:pic>
      <p:pic>
        <p:nvPicPr>
          <p:cNvPr id="18" name="Immagine 17" descr="dt_rej_present_kap_p1gev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733800" cy="3581400"/>
          </a:xfrm>
          <a:prstGeom prst="rect">
            <a:avLst/>
          </a:prstGeom>
        </p:spPr>
      </p:pic>
      <p:sp>
        <p:nvSpPr>
          <p:cNvPr id="20485" name="Titolo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it-IT" sz="4000" dirty="0" smtClean="0">
                <a:latin typeface="Comic Sans MS" pitchFamily="66" charset="0"/>
              </a:rPr>
              <a:t>TOF PID</a:t>
            </a:r>
          </a:p>
        </p:txBody>
      </p:sp>
      <p:sp>
        <p:nvSpPr>
          <p:cNvPr id="20486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0CBBC9-D12C-4601-9518-CB040C26D83A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20488" name="CasellaDiTesto 7"/>
          <p:cNvSpPr txBox="1">
            <a:spLocks noChangeArrowheads="1"/>
          </p:cNvSpPr>
          <p:nvPr/>
        </p:nvSpPr>
        <p:spPr bwMode="auto">
          <a:xfrm>
            <a:off x="6019800" y="4267200"/>
            <a:ext cx="1345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P=1.7 </a:t>
            </a:r>
            <a:r>
              <a:rPr lang="it-IT" sz="2000" dirty="0">
                <a:latin typeface="Comic Sans MS" pitchFamily="66" charset="0"/>
              </a:rPr>
              <a:t>GeV</a:t>
            </a:r>
          </a:p>
        </p:txBody>
      </p:sp>
      <p:sp>
        <p:nvSpPr>
          <p:cNvPr id="20489" name="CasellaDiTesto 8"/>
          <p:cNvSpPr txBox="1">
            <a:spLocks noChangeArrowheads="1"/>
          </p:cNvSpPr>
          <p:nvPr/>
        </p:nvSpPr>
        <p:spPr bwMode="auto">
          <a:xfrm>
            <a:off x="7772400" y="381000"/>
            <a:ext cx="1124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P=1 </a:t>
            </a:r>
            <a:r>
              <a:rPr lang="it-IT" sz="2000" dirty="0">
                <a:latin typeface="Comic Sans MS" pitchFamily="66" charset="0"/>
              </a:rPr>
              <a:t>GeV</a:t>
            </a:r>
          </a:p>
        </p:txBody>
      </p:sp>
      <p:sp>
        <p:nvSpPr>
          <p:cNvPr id="20490" name="CasellaDiTesto 9"/>
          <p:cNvSpPr txBox="1">
            <a:spLocks noChangeArrowheads="1"/>
          </p:cNvSpPr>
          <p:nvPr/>
        </p:nvSpPr>
        <p:spPr bwMode="auto">
          <a:xfrm>
            <a:off x="2362200" y="381000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P=1 GeV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0491" name="CasellaDiTesto 10"/>
          <p:cNvSpPr txBox="1">
            <a:spLocks noChangeArrowheads="1"/>
          </p:cNvSpPr>
          <p:nvPr/>
        </p:nvSpPr>
        <p:spPr bwMode="auto">
          <a:xfrm>
            <a:off x="609600" y="434340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P=2 GeV</a:t>
            </a:r>
          </a:p>
        </p:txBody>
      </p:sp>
      <p:sp>
        <p:nvSpPr>
          <p:cNvPr id="20492" name="CasellaDiTesto 11"/>
          <p:cNvSpPr txBox="1">
            <a:spLocks noChangeArrowheads="1"/>
          </p:cNvSpPr>
          <p:nvPr/>
        </p:nvSpPr>
        <p:spPr bwMode="auto">
          <a:xfrm>
            <a:off x="3429000" y="7620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Monte Carlo GSIM describes well TOF resolution.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493" name="CasellaDiTesto 12"/>
          <p:cNvSpPr txBox="1">
            <a:spLocks noChangeArrowheads="1"/>
          </p:cNvSpPr>
          <p:nvPr/>
        </p:nvSpPr>
        <p:spPr bwMode="auto">
          <a:xfrm>
            <a:off x="3352800" y="3048000"/>
            <a:ext cx="245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Momentum dependent </a:t>
            </a:r>
            <a:r>
              <a:rPr lang="en-US" sz="2000" dirty="0" smtClean="0">
                <a:latin typeface="Comic Sans MS" pitchFamily="66" charset="0"/>
              </a:rPr>
              <a:t>cuts </a:t>
            </a:r>
            <a:r>
              <a:rPr lang="en-US" sz="2000" dirty="0">
                <a:latin typeface="Comic Sans MS" pitchFamily="66" charset="0"/>
              </a:rPr>
              <a:t>is applied </a:t>
            </a:r>
            <a:r>
              <a:rPr lang="en-US" sz="2000" dirty="0" smtClean="0">
                <a:latin typeface="Comic Sans MS" pitchFamily="66" charset="0"/>
              </a:rPr>
              <a:t>to </a:t>
            </a:r>
            <a:r>
              <a:rPr lang="en-US" sz="2000" dirty="0">
                <a:latin typeface="Comic Sans MS" pitchFamily="66" charset="0"/>
              </a:rPr>
              <a:t>suppress </a:t>
            </a:r>
            <a:r>
              <a:rPr lang="en-US" sz="2000" dirty="0" smtClean="0">
                <a:latin typeface="Comic Sans MS" pitchFamily="66" charset="0"/>
              </a:rPr>
              <a:t>pion and proton contaminations.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494" name="CasellaDiTesto 13"/>
          <p:cNvSpPr txBox="1">
            <a:spLocks noChangeArrowheads="1"/>
          </p:cNvSpPr>
          <p:nvPr/>
        </p:nvSpPr>
        <p:spPr bwMode="auto">
          <a:xfrm>
            <a:off x="8153400" y="1676400"/>
            <a:ext cx="56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dirty="0">
                <a:latin typeface="Comic Sans MS" pitchFamily="66" charset="0"/>
              </a:rPr>
              <a:t>cut</a:t>
            </a:r>
          </a:p>
        </p:txBody>
      </p:sp>
      <p:cxnSp>
        <p:nvCxnSpPr>
          <p:cNvPr id="20495" name="Connettore 2 15"/>
          <p:cNvCxnSpPr>
            <a:cxnSpLocks noChangeShapeType="1"/>
            <a:stCxn id="20494" idx="2"/>
          </p:cNvCxnSpPr>
          <p:nvPr/>
        </p:nvCxnSpPr>
        <p:spPr bwMode="auto">
          <a:xfrm rot="5400000">
            <a:off x="8020050" y="2097087"/>
            <a:ext cx="438150" cy="396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2" name="Gruppo 21"/>
          <p:cNvGrpSpPr/>
          <p:nvPr/>
        </p:nvGrpSpPr>
        <p:grpSpPr>
          <a:xfrm>
            <a:off x="2743200" y="1752600"/>
            <a:ext cx="722313" cy="819150"/>
            <a:chOff x="8077200" y="5029200"/>
            <a:chExt cx="722313" cy="819150"/>
          </a:xfrm>
        </p:grpSpPr>
        <p:sp>
          <p:nvSpPr>
            <p:cNvPr id="20496" name="CasellaDiTesto 16"/>
            <p:cNvSpPr txBox="1">
              <a:spLocks noChangeArrowheads="1"/>
            </p:cNvSpPr>
            <p:nvPr/>
          </p:nvSpPr>
          <p:spPr bwMode="auto">
            <a:xfrm>
              <a:off x="8229600" y="5029200"/>
              <a:ext cx="5699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dirty="0">
                  <a:latin typeface="Comic Sans MS" pitchFamily="66" charset="0"/>
                </a:rPr>
                <a:t>cut</a:t>
              </a:r>
            </a:p>
          </p:txBody>
        </p:sp>
        <p:cxnSp>
          <p:nvCxnSpPr>
            <p:cNvPr id="20497" name="Connettore 2 17"/>
            <p:cNvCxnSpPr>
              <a:cxnSpLocks noChangeShapeType="1"/>
            </p:cNvCxnSpPr>
            <p:nvPr/>
          </p:nvCxnSpPr>
          <p:spPr bwMode="auto">
            <a:xfrm rot="5400000">
              <a:off x="8056563" y="5430837"/>
              <a:ext cx="438150" cy="3968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124D4-7287-4140-AD4F-777A3438AF55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methods</a:t>
            </a:r>
          </a:p>
        </p:txBody>
      </p:sp>
      <p:pic>
        <p:nvPicPr>
          <p:cNvPr id="43012" name="Picture 4" descr="fits_mo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25" y="609600"/>
            <a:ext cx="5362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762000"/>
            <a:ext cx="39703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/>
              <a:t>      Comparison of the three methods for structure function separation:</a:t>
            </a:r>
          </a:p>
          <a:p>
            <a:pPr marL="457200" indent="-457200" algn="l"/>
            <a:endParaRPr lang="en-US"/>
          </a:p>
          <a:p>
            <a:pPr marL="457200" indent="-457200" algn="l">
              <a:buFontTx/>
              <a:buAutoNum type="arabicPeriod"/>
            </a:pPr>
            <a:r>
              <a:rPr lang="en-US">
                <a:solidFill>
                  <a:schemeClr val="accent2"/>
                </a:solidFill>
              </a:rPr>
              <a:t>Fit of </a:t>
            </a:r>
            <a:r>
              <a:rPr lang="el-GR">
                <a:solidFill>
                  <a:schemeClr val="accent2"/>
                </a:solidFill>
                <a:cs typeface="Times New Roman" pitchFamily="18" charset="0"/>
              </a:rPr>
              <a:t>φ</a:t>
            </a:r>
            <a:r>
              <a:rPr lang="en-US">
                <a:solidFill>
                  <a:schemeClr val="accent2"/>
                </a:solidFill>
              </a:rPr>
              <a:t>-distribution</a:t>
            </a:r>
          </a:p>
          <a:p>
            <a:pPr marL="457200" indent="-457200" algn="l">
              <a:buFontTx/>
              <a:buAutoNum type="arabicPeriod"/>
            </a:pPr>
            <a:r>
              <a:rPr lang="en-US">
                <a:solidFill>
                  <a:srgbClr val="FF0000"/>
                </a:solidFill>
              </a:rPr>
              <a:t>Moments method in zero-order approximation</a:t>
            </a:r>
          </a:p>
          <a:p>
            <a:pPr marL="457200" indent="-457200" algn="l">
              <a:buFontTx/>
              <a:buAutoNum type="arabicPeriod"/>
            </a:pPr>
            <a:r>
              <a:rPr lang="en-US">
                <a:solidFill>
                  <a:srgbClr val="00FF00"/>
                </a:solidFill>
              </a:rPr>
              <a:t>Moments method accounting for N=20 harmonics of CLAS acceptance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5105400"/>
            <a:ext cx="4627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Higher harmonics are important in the extraction of </a:t>
            </a:r>
            <a:r>
              <a:rPr lang="el-GR">
                <a:cs typeface="Times New Roman" pitchFamily="18" charset="0"/>
              </a:rPr>
              <a:t>φ</a:t>
            </a:r>
            <a:r>
              <a:rPr lang="en-US"/>
              <a:t>–even observables from CLAS data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8060BD-9EAA-416C-AB79-835F1E807879}" type="slidenum">
              <a:rPr lang="it-IT" smtClean="0"/>
              <a:pPr/>
              <a:t>41</a:t>
            </a:fld>
            <a:endParaRPr lang="it-IT" smtClean="0"/>
          </a:p>
        </p:txBody>
      </p:sp>
      <p:pic>
        <p:nvPicPr>
          <p:cNvPr id="44035" name="Picture 8" descr="cos_phi_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6259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9" descr="cos_2phi_m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9900" y="1828800"/>
            <a:ext cx="4864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Pseudo-data Cross Check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Pseudo-data generated in a limited kinematical area from a known model (different from that used in the reconstruction) were used to check that the two extraction procedures are able to extract correct </a:t>
            </a:r>
            <a:r>
              <a:rPr lang="el-GR">
                <a:cs typeface="Times New Roman" pitchFamily="18" charset="0"/>
              </a:rPr>
              <a:t>φ</a:t>
            </a:r>
            <a:r>
              <a:rPr lang="en-US">
                <a:cs typeface="Times New Roman" pitchFamily="18" charset="0"/>
              </a:rPr>
              <a:t>-moments.</a:t>
            </a:r>
            <a:endParaRPr lang="el-GR">
              <a:cs typeface="Times New Roman" pitchFamily="18" charset="0"/>
            </a:endParaRPr>
          </a:p>
        </p:txBody>
      </p:sp>
      <p:sp>
        <p:nvSpPr>
          <p:cNvPr id="44039" name="Text Box 11"/>
          <p:cNvSpPr txBox="1">
            <a:spLocks noChangeArrowheads="1"/>
          </p:cNvSpPr>
          <p:nvPr/>
        </p:nvSpPr>
        <p:spPr bwMode="auto">
          <a:xfrm>
            <a:off x="7772400" y="43434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model</a:t>
            </a:r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3200400" y="43434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</a:rPr>
              <a:t>model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44648F-45C4-4635-9A84-25772DF33477}" type="slidenum">
              <a:rPr lang="it-IT" smtClean="0"/>
              <a:pPr/>
              <a:t>42</a:t>
            </a:fld>
            <a:endParaRPr lang="it-IT" smtClean="0"/>
          </a:p>
        </p:txBody>
      </p:sp>
      <p:pic>
        <p:nvPicPr>
          <p:cNvPr id="15365" name="Picture 12" descr="h2_extraction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h2_extraction_ne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8288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of Integration</a:t>
            </a:r>
          </a:p>
        </p:txBody>
      </p:sp>
      <p:graphicFrame>
        <p:nvGraphicFramePr>
          <p:cNvPr id="15362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5562600" y="5562600"/>
          <a:ext cx="2971800" cy="506413"/>
        </p:xfrm>
        <a:graphic>
          <a:graphicData uri="http://schemas.openxmlformats.org/presentationml/2006/ole">
            <p:oleObj spid="_x0000_s15362" name="Equation" r:id="rId6" imgW="1638000" imgH="279360" progId="">
              <p:embed/>
            </p:oleObj>
          </a:graphicData>
        </a:graphic>
      </p:graphicFrame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0" y="685800"/>
            <a:ext cx="856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Different assumptions yield slightly different results in low-z region.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2362200" y="2362200"/>
            <a:ext cx="1985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Exponential p</a:t>
            </a:r>
            <a:r>
              <a:rPr lang="en-US" sz="1800" baseline="-25000"/>
              <a:t>T</a:t>
            </a:r>
          </a:p>
          <a:p>
            <a:r>
              <a:rPr lang="en-US" sz="1800">
                <a:solidFill>
                  <a:srgbClr val="FF0000"/>
                </a:solidFill>
              </a:rPr>
              <a:t>Exponential t</a:t>
            </a:r>
          </a:p>
          <a:p>
            <a:r>
              <a:rPr lang="en-US" sz="1800">
                <a:solidFill>
                  <a:srgbClr val="00FF00"/>
                </a:solidFill>
              </a:rPr>
              <a:t>Numerical p</a:t>
            </a:r>
            <a:r>
              <a:rPr lang="en-US" sz="1800" baseline="-25000">
                <a:solidFill>
                  <a:srgbClr val="00FF00"/>
                </a:solidFill>
              </a:rPr>
              <a:t>T</a:t>
            </a:r>
            <a:r>
              <a:rPr lang="en-US" sz="1800">
                <a:solidFill>
                  <a:srgbClr val="00FF00"/>
                </a:solidFill>
              </a:rPr>
              <a:t> integ.</a:t>
            </a:r>
          </a:p>
          <a:p>
            <a:r>
              <a:rPr lang="en-US" sz="1800">
                <a:solidFill>
                  <a:schemeClr val="accent2"/>
                </a:solidFill>
              </a:rPr>
              <a:t>Numerical t integ.</a:t>
            </a: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6553200" y="2362200"/>
            <a:ext cx="2252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exact formula</a:t>
            </a:r>
            <a:endParaRPr lang="en-US" sz="1800">
              <a:solidFill>
                <a:srgbClr val="FFFF00"/>
              </a:solidFill>
            </a:endParaRPr>
          </a:p>
          <a:p>
            <a:r>
              <a:rPr lang="en-US" sz="1800">
                <a:solidFill>
                  <a:srgbClr val="FF0000"/>
                </a:solidFill>
              </a:rPr>
              <a:t>no E</a:t>
            </a:r>
            <a:r>
              <a:rPr lang="en-US" sz="1800" baseline="-25000">
                <a:solidFill>
                  <a:srgbClr val="FF0000"/>
                </a:solidFill>
              </a:rPr>
              <a:t>h</a:t>
            </a:r>
            <a:r>
              <a:rPr lang="en-US" sz="1800">
                <a:solidFill>
                  <a:srgbClr val="FF0000"/>
                </a:solidFill>
              </a:rPr>
              <a:t>/p</a:t>
            </a:r>
            <a:r>
              <a:rPr lang="en-US" sz="1800" baseline="-25000">
                <a:solidFill>
                  <a:srgbClr val="FF0000"/>
                </a:solidFill>
              </a:rPr>
              <a:t>||</a:t>
            </a:r>
            <a:r>
              <a:rPr lang="en-US" sz="1800">
                <a:solidFill>
                  <a:srgbClr val="FF0000"/>
                </a:solidFill>
              </a:rPr>
              <a:t> correction</a:t>
            </a:r>
            <a:endParaRPr lang="en-US" sz="1800" baseline="-25000">
              <a:solidFill>
                <a:srgbClr val="00FF00"/>
              </a:solidFill>
            </a:endParaRPr>
          </a:p>
          <a:p>
            <a:r>
              <a:rPr lang="en-US" sz="1800">
                <a:solidFill>
                  <a:srgbClr val="0000FF"/>
                </a:solidFill>
              </a:rPr>
              <a:t>unphysical high p</a:t>
            </a:r>
            <a:r>
              <a:rPr lang="en-US" sz="1800" baseline="-25000">
                <a:solidFill>
                  <a:srgbClr val="0000FF"/>
                </a:solidFill>
              </a:rPr>
              <a:t>T</a:t>
            </a:r>
            <a:r>
              <a:rPr lang="en-US" sz="1800">
                <a:solidFill>
                  <a:srgbClr val="0000FF"/>
                </a:solidFill>
              </a:rPr>
              <a:t> tail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0" y="1371600"/>
            <a:ext cx="443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Correct expression for low energy:</a:t>
            </a: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4419600" y="1143000"/>
          <a:ext cx="3848100" cy="944563"/>
        </p:xfrm>
        <a:graphic>
          <a:graphicData uri="http://schemas.openxmlformats.org/presentationml/2006/ole">
            <p:oleObj spid="_x0000_s15363" name="Equation" r:id="rId7" imgW="2171520" imgH="533160" progId="">
              <p:embed/>
            </p:oleObj>
          </a:graphicData>
        </a:graphic>
      </p:graphicFrame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2133600" y="5181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LO pQCD</a:t>
            </a:r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 flipV="1">
            <a:off x="2667000" y="5029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5B0B21-FBC9-47C4-8DB9-2CE3CF724EA8}" type="slidenum">
              <a:rPr lang="it-IT" smtClean="0"/>
              <a:pPr/>
              <a:t>43</a:t>
            </a:fld>
            <a:endParaRPr lang="it-IT" smtClean="0"/>
          </a:p>
        </p:txBody>
      </p:sp>
      <p:pic>
        <p:nvPicPr>
          <p:cNvPr id="45059" name="Picture 6" descr="fig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3538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fig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90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fig6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63" y="3200400"/>
            <a:ext cx="35385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fig6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7050" y="0"/>
            <a:ext cx="3536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vs. Monte Carlo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6845-3988-44B1-99C6-A236EA693520}" type="slidenum">
              <a:rPr lang="it-IT" smtClean="0"/>
              <a:pPr/>
              <a:t>44</a:t>
            </a:fld>
            <a:endParaRPr lang="it-IT" smtClean="0"/>
          </a:p>
        </p:txBody>
      </p:sp>
      <p:pic>
        <p:nvPicPr>
          <p:cNvPr id="47107" name="Picture 17" descr="mx2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478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7" descr="quark_charge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886200"/>
            <a:ext cx="4857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1" descr="mx2_p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Semi-Inclusive Kinematical Domains</a:t>
            </a:r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1143000" y="5791200"/>
            <a:ext cx="144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elastic peak</a:t>
            </a:r>
          </a:p>
          <a:p>
            <a:r>
              <a:rPr lang="en-US" sz="1800">
                <a:latin typeface="Comic Sans MS" pitchFamily="66" charset="0"/>
              </a:rPr>
              <a:t>ep</a:t>
            </a:r>
            <a:r>
              <a:rPr lang="en-US" sz="1800">
                <a:latin typeface="Comic Sans MS" pitchFamily="66" charset="0"/>
                <a:sym typeface="Wingdings" pitchFamily="2" charset="2"/>
              </a:rPr>
              <a:t>e’p’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12" name="Line 5"/>
          <p:cNvSpPr>
            <a:spLocks noChangeShapeType="1"/>
          </p:cNvSpPr>
          <p:nvPr/>
        </p:nvSpPr>
        <p:spPr bwMode="auto">
          <a:xfrm flipV="1">
            <a:off x="1295400" y="190500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3" name="Line 6"/>
          <p:cNvSpPr>
            <a:spLocks noChangeShapeType="1"/>
          </p:cNvSpPr>
          <p:nvPr/>
        </p:nvSpPr>
        <p:spPr bwMode="auto">
          <a:xfrm flipH="1" flipV="1">
            <a:off x="3124200" y="1600200"/>
            <a:ext cx="2286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4" name="Text Box 7"/>
          <p:cNvSpPr txBox="1">
            <a:spLocks noChangeArrowheads="1"/>
          </p:cNvSpPr>
          <p:nvPr/>
        </p:nvSpPr>
        <p:spPr bwMode="auto">
          <a:xfrm>
            <a:off x="685800" y="3429000"/>
            <a:ext cx="136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resonances</a:t>
            </a:r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 flipH="1" flipV="1">
            <a:off x="1219200" y="5257800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 flipH="1">
            <a:off x="3276600" y="3810000"/>
            <a:ext cx="76200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7" name="Text Box 10"/>
          <p:cNvSpPr txBox="1">
            <a:spLocks noChangeArrowheads="1"/>
          </p:cNvSpPr>
          <p:nvPr/>
        </p:nvSpPr>
        <p:spPr bwMode="auto">
          <a:xfrm>
            <a:off x="4114800" y="609600"/>
            <a:ext cx="50292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FontTx/>
              <a:buChar char="•"/>
            </a:pPr>
            <a:r>
              <a:rPr lang="en-US" sz="1800">
                <a:latin typeface="Comic Sans MS" pitchFamily="66" charset="0"/>
              </a:rPr>
              <a:t>Exclusive production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en-US" sz="1800">
                <a:latin typeface="Comic Sans MS" pitchFamily="66" charset="0"/>
              </a:rPr>
              <a:t>Inclusive production:</a:t>
            </a:r>
          </a:p>
          <a:p>
            <a:pPr lvl="1" algn="l">
              <a:lnSpc>
                <a:spcPct val="140000"/>
              </a:lnSpc>
              <a:buFontTx/>
              <a:buChar char="•"/>
            </a:pPr>
            <a:r>
              <a:rPr lang="en-US" sz="1800">
                <a:latin typeface="Comic Sans MS" pitchFamily="66" charset="0"/>
              </a:rPr>
              <a:t>M</a:t>
            </a:r>
            <a:r>
              <a:rPr lang="en-US" sz="1800" baseline="-25000">
                <a:latin typeface="Comic Sans MS" pitchFamily="66" charset="0"/>
              </a:rPr>
              <a:t>X</a:t>
            </a:r>
            <a:r>
              <a:rPr lang="en-US" sz="1800">
                <a:latin typeface="Comic Sans MS" pitchFamily="66" charset="0"/>
              </a:rPr>
              <a:t>&lt;1÷2 GeV </a:t>
            </a:r>
            <a:r>
              <a:rPr lang="en-US" sz="1800" baseline="30000">
                <a:latin typeface="Comic Sans MS" pitchFamily="66" charset="0"/>
                <a:sym typeface="Symbol" pitchFamily="18" charset="2"/>
              </a:rPr>
              <a:t></a:t>
            </a:r>
            <a:r>
              <a:rPr lang="en-US" sz="1800">
                <a:latin typeface="Comic Sans MS" pitchFamily="66" charset="0"/>
              </a:rPr>
              <a:t> -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Resonance region</a:t>
            </a:r>
          </a:p>
          <a:p>
            <a:pPr lvl="1" algn="l">
              <a:lnSpc>
                <a:spcPct val="140000"/>
              </a:lnSpc>
              <a:buFontTx/>
              <a:buChar char="•"/>
            </a:pPr>
            <a:r>
              <a:rPr lang="en-US" sz="1800">
                <a:latin typeface="Comic Sans MS" pitchFamily="66" charset="0"/>
              </a:rPr>
              <a:t>M</a:t>
            </a:r>
            <a:r>
              <a:rPr lang="en-US" sz="1800" baseline="-25000">
                <a:latin typeface="Comic Sans MS" pitchFamily="66" charset="0"/>
              </a:rPr>
              <a:t>X</a:t>
            </a:r>
            <a:r>
              <a:rPr lang="en-US" sz="1800">
                <a:latin typeface="Comic Sans MS" pitchFamily="66" charset="0"/>
              </a:rPr>
              <a:t>&gt;1÷2 GeV </a:t>
            </a:r>
            <a:r>
              <a:rPr lang="en-US" sz="1800" baseline="30000">
                <a:latin typeface="Comic Sans MS" pitchFamily="66" charset="0"/>
                <a:sym typeface="Symbol" pitchFamily="18" charset="2"/>
              </a:rPr>
              <a:t></a:t>
            </a:r>
            <a:r>
              <a:rPr lang="en-US" sz="1800">
                <a:latin typeface="Comic Sans MS" pitchFamily="66" charset="0"/>
              </a:rPr>
              <a:t> - </a:t>
            </a:r>
            <a:r>
              <a:rPr lang="en-US" sz="1800">
                <a:solidFill>
                  <a:srgbClr val="0000FF"/>
                </a:solidFill>
                <a:latin typeface="Comic Sans MS" pitchFamily="66" charset="0"/>
              </a:rPr>
              <a:t>Deep Inelastic Scattering (DIS)</a:t>
            </a:r>
          </a:p>
          <a:p>
            <a:pPr lvl="2" algn="l">
              <a:lnSpc>
                <a:spcPct val="140000"/>
              </a:lnSpc>
              <a:buFontTx/>
              <a:buChar char="•"/>
            </a:pPr>
            <a:r>
              <a:rPr lang="en-US" sz="1800">
                <a:latin typeface="Comic Sans MS" pitchFamily="66" charset="0"/>
              </a:rPr>
              <a:t>Q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&lt;1 GeV</a:t>
            </a:r>
            <a:r>
              <a:rPr lang="en-US" sz="1800" baseline="30000">
                <a:latin typeface="Comic Sans MS" pitchFamily="66" charset="0"/>
              </a:rPr>
              <a:t>2 †</a:t>
            </a:r>
            <a:r>
              <a:rPr lang="en-US" sz="1800">
                <a:latin typeface="Comic Sans MS" pitchFamily="66" charset="0"/>
              </a:rPr>
              <a:t> -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Non-perturbative</a:t>
            </a:r>
          </a:p>
          <a:p>
            <a:pPr lvl="2" algn="l">
              <a:lnSpc>
                <a:spcPct val="140000"/>
              </a:lnSpc>
              <a:buFontTx/>
              <a:buChar char="•"/>
            </a:pPr>
            <a:r>
              <a:rPr lang="en-US" sz="1800">
                <a:latin typeface="Comic Sans MS" pitchFamily="66" charset="0"/>
              </a:rPr>
              <a:t>Q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&gt;1 GeV</a:t>
            </a:r>
            <a:r>
              <a:rPr lang="en-US" sz="1800" baseline="30000">
                <a:latin typeface="Comic Sans MS" pitchFamily="66" charset="0"/>
              </a:rPr>
              <a:t>2 †</a:t>
            </a:r>
            <a:r>
              <a:rPr lang="en-US" sz="1800">
                <a:latin typeface="Comic Sans MS" pitchFamily="66" charset="0"/>
              </a:rPr>
              <a:t> - </a:t>
            </a:r>
            <a:r>
              <a:rPr lang="en-US" sz="1800">
                <a:solidFill>
                  <a:srgbClr val="0000FF"/>
                </a:solidFill>
                <a:latin typeface="Comic Sans MS" pitchFamily="66" charset="0"/>
              </a:rPr>
              <a:t>Perturbative</a:t>
            </a:r>
          </a:p>
          <a:p>
            <a:pPr lvl="3" algn="l">
              <a:lnSpc>
                <a:spcPct val="140000"/>
              </a:lnSpc>
              <a:buFontTx/>
              <a:buChar char="•"/>
            </a:pPr>
            <a:r>
              <a:rPr lang="en-US" sz="1800">
                <a:solidFill>
                  <a:srgbClr val="0000FF"/>
                </a:solidFill>
                <a:latin typeface="Comic Sans MS" pitchFamily="66" charset="0"/>
              </a:rPr>
              <a:t>Current fragmentation</a:t>
            </a:r>
          </a:p>
          <a:p>
            <a:pPr lvl="3" algn="l">
              <a:lnSpc>
                <a:spcPct val="140000"/>
              </a:lnSpc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Target fragmentation</a:t>
            </a:r>
          </a:p>
        </p:txBody>
      </p:sp>
      <p:sp>
        <p:nvSpPr>
          <p:cNvPr id="47118" name="Text Box 12"/>
          <p:cNvSpPr txBox="1">
            <a:spLocks noChangeArrowheads="1"/>
          </p:cNvSpPr>
          <p:nvPr/>
        </p:nvSpPr>
        <p:spPr bwMode="auto">
          <a:xfrm>
            <a:off x="2819400" y="3429000"/>
            <a:ext cx="1071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inelastic</a:t>
            </a:r>
          </a:p>
        </p:txBody>
      </p: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219200" y="38862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p</a:t>
            </a:r>
            <a:r>
              <a:rPr lang="en-US" baseline="30000">
                <a:latin typeface="Symbol" pitchFamily="18" charset="2"/>
              </a:rPr>
              <a:t>0</a:t>
            </a: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1371600" y="45720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h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1752600" y="4648200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pitchFamily="18" charset="2"/>
              </a:rPr>
              <a:t>r</a:t>
            </a:r>
          </a:p>
        </p:txBody>
      </p:sp>
      <p:sp>
        <p:nvSpPr>
          <p:cNvPr id="47122" name="Text Box 22"/>
          <p:cNvSpPr txBox="1">
            <a:spLocks noChangeArrowheads="1"/>
          </p:cNvSpPr>
          <p:nvPr/>
        </p:nvSpPr>
        <p:spPr bwMode="auto">
          <a:xfrm>
            <a:off x="9144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47123" name="Text Box 23"/>
          <p:cNvSpPr txBox="1">
            <a:spLocks noChangeArrowheads="1"/>
          </p:cNvSpPr>
          <p:nvPr/>
        </p:nvSpPr>
        <p:spPr bwMode="auto">
          <a:xfrm>
            <a:off x="1066800" y="12192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baseline="30000"/>
              <a:t>0</a:t>
            </a:r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1676400" y="3810000"/>
            <a:ext cx="76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25" name="Text Box 25"/>
          <p:cNvSpPr txBox="1">
            <a:spLocks noChangeArrowheads="1"/>
          </p:cNvSpPr>
          <p:nvPr/>
        </p:nvSpPr>
        <p:spPr bwMode="auto">
          <a:xfrm>
            <a:off x="1981200" y="3886200"/>
            <a:ext cx="115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ep</a:t>
            </a:r>
            <a:r>
              <a:rPr lang="en-US" sz="1800">
                <a:latin typeface="Comic Sans MS" pitchFamily="66" charset="0"/>
                <a:sym typeface="Wingdings" pitchFamily="2" charset="2"/>
              </a:rPr>
              <a:t>e’p’X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26" name="Text Box 26"/>
          <p:cNvSpPr txBox="1">
            <a:spLocks noChangeArrowheads="1"/>
          </p:cNvSpPr>
          <p:nvPr/>
        </p:nvSpPr>
        <p:spPr bwMode="auto">
          <a:xfrm>
            <a:off x="1752600" y="685800"/>
            <a:ext cx="1185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ep</a:t>
            </a:r>
            <a:r>
              <a:rPr lang="en-US" sz="1800">
                <a:latin typeface="Comic Sans MS" pitchFamily="66" charset="0"/>
                <a:sym typeface="Wingdings" pitchFamily="2" charset="2"/>
              </a:rPr>
              <a:t>e’</a:t>
            </a:r>
            <a:r>
              <a:rPr lang="en-US" sz="1800">
                <a:latin typeface="Symbol" pitchFamily="18" charset="2"/>
                <a:sym typeface="Wingdings" pitchFamily="2" charset="2"/>
              </a:rPr>
              <a:t>p</a:t>
            </a:r>
            <a:r>
              <a:rPr lang="en-US" sz="1800" baseline="30000">
                <a:latin typeface="Comic Sans MS" pitchFamily="66" charset="0"/>
                <a:sym typeface="Wingdings" pitchFamily="2" charset="2"/>
              </a:rPr>
              <a:t>+</a:t>
            </a:r>
            <a:r>
              <a:rPr lang="en-US" sz="1800">
                <a:latin typeface="Comic Sans MS" pitchFamily="66" charset="0"/>
                <a:sym typeface="Wingdings" pitchFamily="2" charset="2"/>
              </a:rPr>
              <a:t>X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47127" name="Text Box 28"/>
          <p:cNvSpPr txBox="1">
            <a:spLocks noChangeArrowheads="1"/>
          </p:cNvSpPr>
          <p:nvPr/>
        </p:nvSpPr>
        <p:spPr bwMode="auto">
          <a:xfrm>
            <a:off x="5334000" y="4191000"/>
            <a:ext cx="2665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J.P.Albanese et al.,PLB144</a:t>
            </a:r>
          </a:p>
        </p:txBody>
      </p:sp>
      <p:sp>
        <p:nvSpPr>
          <p:cNvPr id="47128" name="Text Box 29"/>
          <p:cNvSpPr txBox="1">
            <a:spLocks noChangeArrowheads="1"/>
          </p:cNvSpPr>
          <p:nvPr/>
        </p:nvSpPr>
        <p:spPr bwMode="auto">
          <a:xfrm>
            <a:off x="6400800" y="6521450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Y CMS rapidity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7ABAC4-7924-49AC-9A79-18E0ACDB3AFD}" type="slidenum">
              <a:rPr lang="it-IT" smtClean="0"/>
              <a:pPr/>
              <a:t>45</a:t>
            </a:fld>
            <a:endParaRPr lang="it-IT" smtClean="0"/>
          </a:p>
        </p:txBody>
      </p:sp>
      <p:pic>
        <p:nvPicPr>
          <p:cNvPr id="16390" name="Picture 10" descr="q2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4718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q2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5950" y="1981200"/>
            <a:ext cx="4718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Structure Function Separation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581400" y="609600"/>
          <a:ext cx="5562600" cy="1139825"/>
        </p:xfrm>
        <a:graphic>
          <a:graphicData uri="http://schemas.openxmlformats.org/presentationml/2006/ole">
            <p:oleObj spid="_x0000_s16386" name="Equation" r:id="rId6" imgW="3720960" imgH="647640" progId="">
              <p:embed/>
            </p:oleObj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495800" y="1295400"/>
          <a:ext cx="2209800" cy="908050"/>
        </p:xfrm>
        <a:graphic>
          <a:graphicData uri="http://schemas.openxmlformats.org/presentationml/2006/ole">
            <p:oleObj spid="_x0000_s16387" name="Equation" r:id="rId7" imgW="1358640" imgH="558720" progId="">
              <p:embed/>
            </p:oleObj>
          </a:graphicData>
        </a:graphic>
      </p:graphicFrame>
      <p:graphicFrame>
        <p:nvGraphicFramePr>
          <p:cNvPr id="1638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781800" y="1295400"/>
          <a:ext cx="2362200" cy="874713"/>
        </p:xfrm>
        <a:graphic>
          <a:graphicData uri="http://schemas.openxmlformats.org/presentationml/2006/ole">
            <p:oleObj spid="_x0000_s16388" name="Equation" r:id="rId8" imgW="1511280" imgH="558720" progId="">
              <p:embed/>
            </p:oleObj>
          </a:graphicData>
        </a:graphic>
      </p:graphicFrame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60325" y="727075"/>
            <a:ext cx="32718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en-US" sz="1800">
                <a:latin typeface="Comic Sans MS" pitchFamily="66" charset="0"/>
              </a:rPr>
              <a:t>Two methods of separation:</a:t>
            </a:r>
          </a:p>
          <a:p>
            <a:pPr marL="457200" indent="-457200" algn="l">
              <a:buFontTx/>
              <a:buAutoNum type="arabicPeriod"/>
            </a:pPr>
            <a:r>
              <a:rPr lang="en-US" sz="1800">
                <a:latin typeface="Comic Sans MS" pitchFamily="66" charset="0"/>
              </a:rPr>
              <a:t>fit of </a:t>
            </a:r>
            <a:r>
              <a:rPr lang="en-US" sz="1800">
                <a:latin typeface="Symbol" pitchFamily="18" charset="2"/>
              </a:rPr>
              <a:t>f</a:t>
            </a:r>
            <a:r>
              <a:rPr lang="en-US" sz="1800">
                <a:latin typeface="Comic Sans MS" pitchFamily="66" charset="0"/>
              </a:rPr>
              <a:t>-dependence</a:t>
            </a:r>
          </a:p>
          <a:p>
            <a:pPr marL="457200" indent="-457200" algn="l">
              <a:buFontTx/>
              <a:buAutoNum type="arabicPeriod"/>
            </a:pPr>
            <a:r>
              <a:rPr lang="en-US" sz="1800">
                <a:latin typeface="Comic Sans MS" pitchFamily="66" charset="0"/>
              </a:rPr>
              <a:t>event-by-event moments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F7915-B111-4BCF-85DC-1B8EA500A06C}" type="slidenum">
              <a:rPr lang="it-IT" smtClean="0"/>
              <a:pPr/>
              <a:t>46</a:t>
            </a:fld>
            <a:endParaRPr lang="it-IT" smtClean="0"/>
          </a:p>
        </p:txBody>
      </p:sp>
      <p:pic>
        <p:nvPicPr>
          <p:cNvPr id="17413" name="Picture 13" descr="pt_fit_evol_present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0463"/>
            <a:ext cx="457200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p</a:t>
            </a:r>
            <a:r>
              <a:rPr lang="en-US" sz="4000" baseline="-25000" smtClean="0">
                <a:latin typeface="Comic Sans MS" pitchFamily="66" charset="0"/>
              </a:rPr>
              <a:t>T</a:t>
            </a:r>
            <a:r>
              <a:rPr lang="en-US" sz="4000" smtClean="0">
                <a:latin typeface="Comic Sans MS" pitchFamily="66" charset="0"/>
              </a:rPr>
              <a:t> dependences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3581400" y="1371600"/>
          <a:ext cx="2514600" cy="838200"/>
        </p:xfrm>
        <a:graphic>
          <a:graphicData uri="http://schemas.openxmlformats.org/presentationml/2006/ole">
            <p:oleObj spid="_x0000_s17410" name="Equation" r:id="rId5" imgW="1409400" imgH="469800" progId="">
              <p:embed/>
            </p:oleObj>
          </a:graphicData>
        </a:graphic>
      </p:graphicFrame>
      <p:graphicFrame>
        <p:nvGraphicFramePr>
          <p:cNvPr id="17411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85800" y="1676400"/>
          <a:ext cx="2514600" cy="808038"/>
        </p:xfrm>
        <a:graphic>
          <a:graphicData uri="http://schemas.openxmlformats.org/presentationml/2006/ole">
            <p:oleObj spid="_x0000_s17411" name="Equation" r:id="rId6" imgW="1422360" imgH="457200" progId="">
              <p:embed/>
            </p:oleObj>
          </a:graphicData>
        </a:graphic>
      </p:graphicFrame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0" y="8382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latin typeface="Comic Sans MS" pitchFamily="66" charset="0"/>
              </a:rPr>
              <a:t>p</a:t>
            </a:r>
            <a:r>
              <a:rPr lang="en-US" sz="1800" baseline="-25000">
                <a:latin typeface="Comic Sans MS" pitchFamily="66" charset="0"/>
              </a:rPr>
              <a:t>T</a:t>
            </a:r>
            <a:r>
              <a:rPr lang="en-US" sz="1800">
                <a:latin typeface="Comic Sans MS" pitchFamily="66" charset="0"/>
              </a:rPr>
              <a:t> dependence cannot be calculated by ordinary pQCD, only TMD-based approach will permit for a complete description of the measurement. One has to integrate the data in p</a:t>
            </a:r>
            <a:r>
              <a:rPr lang="en-US" sz="1800" baseline="-25000">
                <a:latin typeface="Comic Sans MS" pitchFamily="66" charset="0"/>
              </a:rPr>
              <a:t>T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dedx_kam_da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525562"/>
            <a:ext cx="4191000" cy="4332437"/>
          </a:xfrm>
          <a:prstGeom prst="rect">
            <a:avLst/>
          </a:prstGeom>
        </p:spPr>
      </p:pic>
      <p:pic>
        <p:nvPicPr>
          <p:cNvPr id="13" name="Immagine 12" descr="dedx_kap_da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438400"/>
            <a:ext cx="4275318" cy="4419600"/>
          </a:xfrm>
          <a:prstGeom prst="rect">
            <a:avLst/>
          </a:prstGeom>
        </p:spPr>
      </p:pic>
      <p:sp>
        <p:nvSpPr>
          <p:cNvPr id="2253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Energy loss in scintillator</a:t>
            </a:r>
            <a:endParaRPr lang="it-IT" sz="4000" dirty="0" smtClean="0">
              <a:latin typeface="Comic Sans MS" pitchFamily="66" charset="0"/>
            </a:endParaRPr>
          </a:p>
        </p:txBody>
      </p:sp>
      <p:sp>
        <p:nvSpPr>
          <p:cNvPr id="22533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8642D-0CEE-40A3-A363-D85A05524AED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22534" name="CasellaDiTesto 5"/>
          <p:cNvSpPr txBox="1">
            <a:spLocks noChangeArrowheads="1"/>
          </p:cNvSpPr>
          <p:nvPr/>
        </p:nvSpPr>
        <p:spPr bwMode="auto">
          <a:xfrm>
            <a:off x="0" y="762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>
                <a:latin typeface="Comic Sans MS" pitchFamily="66" charset="0"/>
              </a:rPr>
              <a:t>Energy loss allows to clean pion contamination at momenta P</a:t>
            </a:r>
            <a:r>
              <a:rPr lang="en-US" sz="2000" baseline="-25000" dirty="0">
                <a:latin typeface="Comic Sans MS" pitchFamily="66" charset="0"/>
              </a:rPr>
              <a:t>h</a:t>
            </a:r>
            <a:r>
              <a:rPr lang="en-US" sz="2000" dirty="0">
                <a:latin typeface="Comic Sans MS" pitchFamily="66" charset="0"/>
              </a:rPr>
              <a:t>&lt;0.8 GeV/c,</a:t>
            </a:r>
          </a:p>
          <a:p>
            <a:pPr algn="l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Obtained after TOF cuts distributions </a:t>
            </a:r>
            <a:r>
              <a:rPr lang="en-US" sz="2000" dirty="0">
                <a:latin typeface="Comic Sans MS" pitchFamily="66" charset="0"/>
              </a:rPr>
              <a:t>do not exhibit large contamination,</a:t>
            </a:r>
          </a:p>
          <a:p>
            <a:pPr algn="l">
              <a:buFont typeface="Arial" charset="0"/>
              <a:buChar char="•"/>
            </a:pPr>
            <a:r>
              <a:rPr lang="en-US" sz="2000" dirty="0">
                <a:latin typeface="Comic Sans MS" pitchFamily="66" charset="0"/>
              </a:rPr>
              <a:t>Distributions are slightly different from Bethe-Bloch </a:t>
            </a:r>
            <a:r>
              <a:rPr lang="en-US" sz="2000" dirty="0" smtClean="0">
                <a:latin typeface="Comic Sans MS" pitchFamily="66" charset="0"/>
              </a:rPr>
              <a:t>formula + Birks quenching effect.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2535" name="CasellaDiTesto 6"/>
          <p:cNvSpPr txBox="1">
            <a:spLocks noChangeArrowheads="1"/>
          </p:cNvSpPr>
          <p:nvPr/>
        </p:nvSpPr>
        <p:spPr bwMode="auto">
          <a:xfrm>
            <a:off x="2057400" y="2438400"/>
            <a:ext cx="47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K</a:t>
            </a:r>
            <a:r>
              <a:rPr lang="it-IT" baseline="30000" dirty="0" err="1">
                <a:latin typeface="Comic Sans MS" pitchFamily="66" charset="0"/>
              </a:rPr>
              <a:t>+</a:t>
            </a:r>
            <a:endParaRPr lang="it-IT" baseline="30000" dirty="0">
              <a:latin typeface="Comic Sans MS" pitchFamily="66" charset="0"/>
            </a:endParaRPr>
          </a:p>
        </p:txBody>
      </p:sp>
      <p:sp>
        <p:nvSpPr>
          <p:cNvPr id="22536" name="CasellaDiTesto 7"/>
          <p:cNvSpPr txBox="1">
            <a:spLocks noChangeArrowheads="1"/>
          </p:cNvSpPr>
          <p:nvPr/>
        </p:nvSpPr>
        <p:spPr bwMode="auto">
          <a:xfrm>
            <a:off x="7010400" y="2514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latin typeface="Comic Sans MS" pitchFamily="66" charset="0"/>
              </a:rPr>
              <a:t>K</a:t>
            </a:r>
            <a:r>
              <a:rPr lang="it-IT" baseline="30000" dirty="0">
                <a:latin typeface="Comic Sans MS" pitchFamily="66" charset="0"/>
              </a:rPr>
              <a:t>-</a:t>
            </a:r>
          </a:p>
        </p:txBody>
      </p:sp>
      <p:sp>
        <p:nvSpPr>
          <p:cNvPr id="22537" name="CasellaDiTesto 8"/>
          <p:cNvSpPr txBox="1">
            <a:spLocks noChangeArrowheads="1"/>
          </p:cNvSpPr>
          <p:nvPr/>
        </p:nvSpPr>
        <p:spPr bwMode="auto">
          <a:xfrm>
            <a:off x="0" y="6396038"/>
            <a:ext cx="468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it-IT" baseline="30000">
                <a:solidFill>
                  <a:schemeClr val="accent2"/>
                </a:solidFill>
              </a:rPr>
              <a:t>+</a:t>
            </a:r>
          </a:p>
        </p:txBody>
      </p:sp>
      <p:cxnSp>
        <p:nvCxnSpPr>
          <p:cNvPr id="22538" name="Connettore 2 10"/>
          <p:cNvCxnSpPr>
            <a:cxnSpLocks noChangeShapeType="1"/>
            <a:stCxn id="22537" idx="3"/>
          </p:cNvCxnSpPr>
          <p:nvPr/>
        </p:nvCxnSpPr>
        <p:spPr bwMode="auto">
          <a:xfrm flipV="1">
            <a:off x="468313" y="6400800"/>
            <a:ext cx="217487" cy="227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539" name="CasellaDiTesto 13"/>
          <p:cNvSpPr txBox="1">
            <a:spLocks noChangeArrowheads="1"/>
          </p:cNvSpPr>
          <p:nvPr/>
        </p:nvSpPr>
        <p:spPr bwMode="auto">
          <a:xfrm>
            <a:off x="5105400" y="6396038"/>
            <a:ext cx="42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it-IT" baseline="30000" dirty="0">
                <a:solidFill>
                  <a:schemeClr val="accent2"/>
                </a:solidFill>
              </a:rPr>
              <a:t>-</a:t>
            </a:r>
          </a:p>
        </p:txBody>
      </p:sp>
      <p:cxnSp>
        <p:nvCxnSpPr>
          <p:cNvPr id="22540" name="Connettore 2 15"/>
          <p:cNvCxnSpPr>
            <a:cxnSpLocks noChangeShapeType="1"/>
          </p:cNvCxnSpPr>
          <p:nvPr/>
        </p:nvCxnSpPr>
        <p:spPr bwMode="auto">
          <a:xfrm flipV="1">
            <a:off x="5562600" y="6400800"/>
            <a:ext cx="88900" cy="227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pim_co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972" y="2362200"/>
            <a:ext cx="4349028" cy="4495799"/>
          </a:xfrm>
          <a:prstGeom prst="rect">
            <a:avLst/>
          </a:prstGeom>
        </p:spPr>
      </p:pic>
      <p:pic>
        <p:nvPicPr>
          <p:cNvPr id="10" name="Immagine 9" descr="pip_co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8019"/>
            <a:ext cx="4343400" cy="4489981"/>
          </a:xfrm>
          <a:prstGeom prst="rect">
            <a:avLst/>
          </a:prstGeom>
        </p:spPr>
      </p:pic>
      <p:sp>
        <p:nvSpPr>
          <p:cNvPr id="21509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Pion Contamination</a:t>
            </a:r>
          </a:p>
        </p:txBody>
      </p:sp>
      <p:sp>
        <p:nvSpPr>
          <p:cNvPr id="2151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6B0170-5529-4117-AFDD-3C9EE39353B5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21511" name="CasellaDiTesto 5"/>
          <p:cNvSpPr txBox="1">
            <a:spLocks noChangeArrowheads="1"/>
          </p:cNvSpPr>
          <p:nvPr/>
        </p:nvSpPr>
        <p:spPr bwMode="auto">
          <a:xfrm>
            <a:off x="8305800" y="28956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omic Sans MS" pitchFamily="66" charset="0"/>
              </a:rPr>
              <a:t>K</a:t>
            </a:r>
            <a:r>
              <a:rPr lang="it-IT" baseline="30000" dirty="0">
                <a:latin typeface="Comic Sans MS" pitchFamily="66" charset="0"/>
              </a:rPr>
              <a:t>-</a:t>
            </a:r>
          </a:p>
        </p:txBody>
      </p:sp>
      <p:sp>
        <p:nvSpPr>
          <p:cNvPr id="21512" name="CasellaDiTesto 6"/>
          <p:cNvSpPr txBox="1">
            <a:spLocks noChangeArrowheads="1"/>
          </p:cNvSpPr>
          <p:nvPr/>
        </p:nvSpPr>
        <p:spPr bwMode="auto">
          <a:xfrm>
            <a:off x="685800" y="289560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K</a:t>
            </a:r>
            <a:r>
              <a:rPr lang="it-IT" baseline="30000" dirty="0" err="1">
                <a:latin typeface="Comic Sans MS" pitchFamily="66" charset="0"/>
              </a:rPr>
              <a:t>+</a:t>
            </a:r>
            <a:endParaRPr lang="it-IT" baseline="30000" dirty="0">
              <a:latin typeface="Comic Sans MS" pitchFamily="66" charset="0"/>
            </a:endParaRPr>
          </a:p>
        </p:txBody>
      </p:sp>
      <p:sp>
        <p:nvSpPr>
          <p:cNvPr id="21513" name="CasellaDiTesto 7"/>
          <p:cNvSpPr txBox="1">
            <a:spLocks noChangeArrowheads="1"/>
          </p:cNvSpPr>
          <p:nvPr/>
        </p:nvSpPr>
        <p:spPr bwMode="auto">
          <a:xfrm>
            <a:off x="0" y="6858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Contamination remaining after all cuts (</a:t>
            </a:r>
            <a:r>
              <a:rPr lang="en-US" sz="2000" dirty="0" err="1" smtClean="0">
                <a:latin typeface="Comic Sans MS" pitchFamily="66" charset="0"/>
              </a:rPr>
              <a:t>TOF,Energy</a:t>
            </a:r>
            <a:r>
              <a:rPr lang="en-US" sz="2000" dirty="0" smtClean="0">
                <a:latin typeface="Comic Sans MS" pitchFamily="66" charset="0"/>
              </a:rPr>
              <a:t> loss) ranges from 10% to 20%,</a:t>
            </a:r>
            <a:endParaRPr lang="en-US" sz="2000" dirty="0">
              <a:latin typeface="Comic Sans MS" pitchFamily="66" charset="0"/>
            </a:endParaRPr>
          </a:p>
          <a:p>
            <a:pPr algn="l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From previous measurements we </a:t>
            </a:r>
            <a:r>
              <a:rPr lang="en-US" sz="2000" dirty="0">
                <a:latin typeface="Comic Sans MS" pitchFamily="66" charset="0"/>
              </a:rPr>
              <a:t>know pion rate with </a:t>
            </a:r>
            <a:r>
              <a:rPr lang="en-US" sz="2000" dirty="0" smtClean="0">
                <a:latin typeface="Comic Sans MS" pitchFamily="66" charset="0"/>
              </a:rPr>
              <a:t>systematic </a:t>
            </a:r>
            <a:r>
              <a:rPr lang="en-US" sz="2000" dirty="0">
                <a:latin typeface="Comic Sans MS" pitchFamily="66" charset="0"/>
              </a:rPr>
              <a:t>precision of </a:t>
            </a:r>
            <a:r>
              <a:rPr lang="en-US" sz="2000" dirty="0" smtClean="0">
                <a:latin typeface="Comic Sans MS" pitchFamily="66" charset="0"/>
              </a:rPr>
              <a:t>10-15%,</a:t>
            </a:r>
          </a:p>
          <a:p>
            <a:pPr algn="l">
              <a:buFont typeface="Arial" charset="0"/>
              <a:buChar char="•"/>
            </a:pP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The main </a:t>
            </a:r>
            <a:r>
              <a:rPr lang="en-US" sz="2000" dirty="0">
                <a:latin typeface="Comic Sans MS" pitchFamily="66" charset="0"/>
                <a:sym typeface="Wingdings" pitchFamily="2" charset="2"/>
              </a:rPr>
              <a:t>systematic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uncertainty is due to ability of Monte Carlo simulations to describe TOF resolution.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zh_pt2_k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352800"/>
            <a:ext cx="3962400" cy="3505200"/>
          </a:xfrm>
          <a:prstGeom prst="rect">
            <a:avLst/>
          </a:prstGeom>
        </p:spPr>
      </p:pic>
      <p:pic>
        <p:nvPicPr>
          <p:cNvPr id="9" name="Immagine 8" descr="x_q2_k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28599"/>
            <a:ext cx="3962400" cy="3429001"/>
          </a:xfrm>
          <a:prstGeom prst="rect">
            <a:avLst/>
          </a:prstGeom>
        </p:spPr>
      </p:pic>
      <p:pic>
        <p:nvPicPr>
          <p:cNvPr id="10" name="Immagine 9" descr="zh_pt2_k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3810000" cy="3505200"/>
          </a:xfrm>
          <a:prstGeom prst="rect">
            <a:avLst/>
          </a:prstGeom>
        </p:spPr>
      </p:pic>
      <p:pic>
        <p:nvPicPr>
          <p:cNvPr id="8" name="Immagine 7" descr="x_q2_ka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8600"/>
            <a:ext cx="3810000" cy="3429000"/>
          </a:xfrm>
          <a:prstGeom prst="rect">
            <a:avLst/>
          </a:prstGeom>
        </p:spPr>
      </p:pic>
      <p:sp>
        <p:nvSpPr>
          <p:cNvPr id="46082" name="Segnaposto numero diapositiva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92A0BA-EFF2-4D7F-BA3A-D7E20B6E0BCF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46087" name="Text Box 41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itchFamily="66" charset="0"/>
              </a:rPr>
              <a:t>Kinematical </a:t>
            </a:r>
            <a:r>
              <a:rPr lang="en-US" sz="4000" dirty="0" smtClean="0">
                <a:latin typeface="Comic Sans MS" pitchFamily="66" charset="0"/>
              </a:rPr>
              <a:t>Coverage of </a:t>
            </a:r>
            <a:r>
              <a:rPr lang="en-US" sz="4000" dirty="0">
                <a:latin typeface="Comic Sans MS" pitchFamily="66" charset="0"/>
              </a:rPr>
              <a:t>E1-6a run</a:t>
            </a: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6248400" y="38100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omic Sans MS" pitchFamily="66" charset="0"/>
              </a:rPr>
              <a:t>K</a:t>
            </a:r>
            <a:r>
              <a:rPr lang="it-IT" baseline="30000" dirty="0">
                <a:latin typeface="Comic Sans MS" pitchFamily="66" charset="0"/>
              </a:rPr>
              <a:t>-</a:t>
            </a:r>
          </a:p>
        </p:txBody>
      </p:sp>
      <p:sp>
        <p:nvSpPr>
          <p:cNvPr id="13" name="CasellaDiTesto 6"/>
          <p:cNvSpPr txBox="1">
            <a:spLocks noChangeArrowheads="1"/>
          </p:cNvSpPr>
          <p:nvPr/>
        </p:nvSpPr>
        <p:spPr bwMode="auto">
          <a:xfrm>
            <a:off x="685800" y="3733800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K</a:t>
            </a:r>
            <a:r>
              <a:rPr lang="it-IT" baseline="30000" dirty="0" err="1">
                <a:latin typeface="Comic Sans MS" pitchFamily="66" charset="0"/>
              </a:rPr>
              <a:t>+</a:t>
            </a:r>
            <a:endParaRPr lang="it-IT" baseline="300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00200" y="373380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4x10</a:t>
            </a:r>
            <a:r>
              <a:rPr lang="en-US" sz="2000" baseline="30000" dirty="0" smtClean="0">
                <a:latin typeface="Comic Sans MS" pitchFamily="66" charset="0"/>
              </a:rPr>
              <a:t>5</a:t>
            </a:r>
            <a:r>
              <a:rPr lang="en-US" sz="2000" dirty="0" smtClean="0">
                <a:latin typeface="Comic Sans MS" pitchFamily="66" charset="0"/>
              </a:rPr>
              <a:t> events</a:t>
            </a:r>
            <a:endParaRPr lang="it-IT" sz="2000" baseline="300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934200" y="381000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2x10</a:t>
            </a:r>
            <a:r>
              <a:rPr lang="en-US" sz="2000" baseline="30000" dirty="0" smtClean="0">
                <a:latin typeface="Comic Sans MS" pitchFamily="66" charset="0"/>
              </a:rPr>
              <a:t>4</a:t>
            </a:r>
            <a:r>
              <a:rPr lang="en-US" sz="2000" dirty="0" smtClean="0">
                <a:latin typeface="Comic Sans MS" pitchFamily="66" charset="0"/>
              </a:rPr>
              <a:t> events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05200" y="2819400"/>
            <a:ext cx="198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Negative </a:t>
            </a:r>
            <a:r>
              <a:rPr lang="en-US" sz="2000" dirty="0" err="1" smtClean="0">
                <a:latin typeface="Comic Sans MS" pitchFamily="66" charset="0"/>
              </a:rPr>
              <a:t>kaons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Lower mean z-values,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20 times smaller statistics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pt2mean_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39026"/>
            <a:ext cx="4495800" cy="4647523"/>
          </a:xfrm>
          <a:prstGeom prst="rect">
            <a:avLst/>
          </a:prstGeom>
        </p:spPr>
      </p:pic>
      <p:pic>
        <p:nvPicPr>
          <p:cNvPr id="15" name="Immagine 14" descr="pt2mean_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057400"/>
            <a:ext cx="4643879" cy="4800600"/>
          </a:xfrm>
          <a:prstGeom prst="rect">
            <a:avLst/>
          </a:prstGeom>
        </p:spPr>
      </p:pic>
      <p:sp>
        <p:nvSpPr>
          <p:cNvPr id="5126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6F9AF-3534-4A02-933C-717D4E6EFBB5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omic Sans MS" pitchFamily="66" charset="0"/>
              </a:rPr>
              <a:t>Transverse momentum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6096000" y="838200"/>
          <a:ext cx="2514600" cy="525463"/>
        </p:xfrm>
        <a:graphic>
          <a:graphicData uri="http://schemas.openxmlformats.org/presentationml/2006/ole">
            <p:oleObj spid="_x0000_s5122" name="Equation" r:id="rId5" imgW="1396800" imgH="291960" progId="">
              <p:embed/>
            </p:oleObj>
          </a:graphicData>
        </a:graphic>
      </p:graphicFrame>
      <p:graphicFrame>
        <p:nvGraphicFramePr>
          <p:cNvPr id="5123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5029200" y="1600200"/>
          <a:ext cx="2057400" cy="468313"/>
        </p:xfrm>
        <a:graphic>
          <a:graphicData uri="http://schemas.openxmlformats.org/presentationml/2006/ole">
            <p:oleObj spid="_x0000_s5123" name="Equation" r:id="rId6" imgW="1282680" imgH="291960" progId="">
              <p:embed/>
            </p:oleObj>
          </a:graphicData>
        </a:graphic>
      </p:graphicFrame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685800"/>
            <a:ext cx="632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Parton model predicts simple dependence of the mean transverse momentum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Upper limit on transverse momentum: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129" name="Text Box 18"/>
          <p:cNvSpPr txBox="1">
            <a:spLocks noChangeArrowheads="1"/>
          </p:cNvSpPr>
          <p:nvPr/>
        </p:nvSpPr>
        <p:spPr bwMode="auto">
          <a:xfrm>
            <a:off x="4038600" y="2133600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FF00"/>
                </a:solidFill>
                <a:latin typeface="Comic Sans MS" pitchFamily="66" charset="0"/>
              </a:rPr>
              <a:t>preliminary</a:t>
            </a: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5943600" y="5791200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curve - </a:t>
            </a:r>
            <a:r>
              <a:rPr lang="en-US" sz="1400" dirty="0" err="1">
                <a:latin typeface="Comic Sans MS" pitchFamily="66" charset="0"/>
              </a:rPr>
              <a:t>M.Anselmino</a:t>
            </a:r>
            <a:r>
              <a:rPr lang="en-US" sz="1400" dirty="0">
                <a:latin typeface="Comic Sans MS" pitchFamily="66" charset="0"/>
              </a:rPr>
              <a:t> et al., PRD71</a:t>
            </a:r>
          </a:p>
        </p:txBody>
      </p:sp>
      <p:cxnSp>
        <p:nvCxnSpPr>
          <p:cNvPr id="5131" name="Connettore 2 21"/>
          <p:cNvCxnSpPr>
            <a:cxnSpLocks noChangeShapeType="1"/>
          </p:cNvCxnSpPr>
          <p:nvPr/>
        </p:nvCxnSpPr>
        <p:spPr bwMode="auto">
          <a:xfrm>
            <a:off x="5257800" y="2895600"/>
            <a:ext cx="2590800" cy="158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132" name="CasellaDiTesto 24"/>
          <p:cNvSpPr txBox="1">
            <a:spLocks noChangeArrowheads="1"/>
          </p:cNvSpPr>
          <p:nvPr/>
        </p:nvSpPr>
        <p:spPr bwMode="auto">
          <a:xfrm>
            <a:off x="6172200" y="2438400"/>
            <a:ext cx="788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DIS</a:t>
            </a:r>
          </a:p>
        </p:txBody>
      </p:sp>
      <p:sp>
        <p:nvSpPr>
          <p:cNvPr id="5133" name="CasellaDiTesto 25"/>
          <p:cNvSpPr txBox="1">
            <a:spLocks noChangeArrowheads="1"/>
          </p:cNvSpPr>
          <p:nvPr/>
        </p:nvSpPr>
        <p:spPr bwMode="auto">
          <a:xfrm>
            <a:off x="3124200" y="541020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omic Sans MS" pitchFamily="66" charset="0"/>
              </a:rPr>
              <a:t>current fragm.</a:t>
            </a:r>
          </a:p>
        </p:txBody>
      </p:sp>
      <p:cxnSp>
        <p:nvCxnSpPr>
          <p:cNvPr id="5134" name="Connettore 2 26"/>
          <p:cNvCxnSpPr>
            <a:cxnSpLocks noChangeShapeType="1"/>
          </p:cNvCxnSpPr>
          <p:nvPr/>
        </p:nvCxnSpPr>
        <p:spPr bwMode="auto">
          <a:xfrm>
            <a:off x="3657600" y="5257800"/>
            <a:ext cx="609600" cy="158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2_x_bins_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1114425"/>
            <a:ext cx="4762500" cy="5743575"/>
          </a:xfrm>
          <a:prstGeom prst="rect">
            <a:avLst/>
          </a:prstGeom>
        </p:spPr>
      </p:pic>
      <p:pic>
        <p:nvPicPr>
          <p:cNvPr id="8" name="Immagine 7" descr="h2_z_bins_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14425"/>
            <a:ext cx="4762500" cy="5743575"/>
          </a:xfrm>
          <a:prstGeom prst="rect">
            <a:avLst/>
          </a:prstGeom>
        </p:spPr>
      </p:pic>
      <p:sp>
        <p:nvSpPr>
          <p:cNvPr id="2560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411B1-EAC4-4635-8906-838DA7D6D47C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Data vs. </a:t>
            </a:r>
            <a:r>
              <a:rPr lang="en-US" dirty="0" err="1" smtClean="0">
                <a:latin typeface="Comic Sans MS" pitchFamily="66" charset="0"/>
              </a:rPr>
              <a:t>pQCD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5606" name="Text Box 34"/>
          <p:cNvSpPr txBox="1">
            <a:spLocks noChangeArrowheads="1"/>
          </p:cNvSpPr>
          <p:nvPr/>
        </p:nvSpPr>
        <p:spPr bwMode="auto">
          <a:xfrm>
            <a:off x="3886200" y="1066800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preliminary</a:t>
            </a:r>
          </a:p>
        </p:txBody>
      </p:sp>
      <p:sp>
        <p:nvSpPr>
          <p:cNvPr id="25607" name="CasellaDiTesto 16"/>
          <p:cNvSpPr txBox="1">
            <a:spLocks noChangeArrowheads="1"/>
          </p:cNvSpPr>
          <p:nvPr/>
        </p:nvSpPr>
        <p:spPr bwMode="auto">
          <a:xfrm>
            <a:off x="7748588" y="0"/>
            <a:ext cx="1395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omic Sans MS" pitchFamily="66" charset="0"/>
              </a:rPr>
              <a:t>Sys.err. 15%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0"/>
            <a:ext cx="2767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omic Sans MS" pitchFamily="66" charset="0"/>
              </a:rPr>
              <a:t>Solid – LO DSS</a:t>
            </a:r>
          </a:p>
          <a:p>
            <a:pPr algn="l"/>
            <a:r>
              <a:rPr lang="en-US" sz="1600" dirty="0" smtClean="0">
                <a:latin typeface="Comic Sans MS" pitchFamily="66" charset="0"/>
              </a:rPr>
              <a:t>Dashed – NLO DSS</a:t>
            </a:r>
          </a:p>
          <a:p>
            <a:pPr algn="l"/>
            <a:r>
              <a:rPr lang="en-US" sz="1600" dirty="0" smtClean="0">
                <a:latin typeface="Comic Sans MS" pitchFamily="66" charset="0"/>
              </a:rPr>
              <a:t>Dotted – LO </a:t>
            </a:r>
            <a:r>
              <a:rPr lang="en-US" sz="1600" dirty="0" err="1" smtClean="0">
                <a:latin typeface="Comic Sans MS" pitchFamily="66" charset="0"/>
              </a:rPr>
              <a:t>Kretzer</a:t>
            </a:r>
            <a:endParaRPr lang="en-US" sz="1600" dirty="0" smtClean="0">
              <a:latin typeface="Comic Sans MS" pitchFamily="66" charset="0"/>
            </a:endParaRPr>
          </a:p>
          <a:p>
            <a:pPr algn="l"/>
            <a:r>
              <a:rPr lang="en-US" sz="1600" dirty="0" smtClean="0">
                <a:latin typeface="Comic Sans MS" pitchFamily="66" charset="0"/>
              </a:rPr>
              <a:t>Dot-dashed – NLO </a:t>
            </a:r>
            <a:r>
              <a:rPr lang="en-US" sz="1600" dirty="0" err="1" smtClean="0">
                <a:latin typeface="Comic Sans MS" pitchFamily="66" charset="0"/>
              </a:rPr>
              <a:t>Kretzer</a:t>
            </a:r>
            <a:endParaRPr lang="it-IT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ervative_style">
  <a:themeElements>
    <a:clrScheme name="conservative_styl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nservative_style">
      <a:majorFont>
        <a:latin typeface="Helios"/>
        <a:ea typeface=""/>
        <a:cs typeface=""/>
      </a:majorFont>
      <a:minorFont>
        <a:latin typeface="Tw Cen MT Condensed Extr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servative_sty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ervative_sty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ervative_sty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Data\Microsoft\Templates\conservative_style.pot</Template>
  <TotalTime>56897</TotalTime>
  <Words>1781</Words>
  <Application>Microsoft Office PowerPoint</Application>
  <PresentationFormat>Presentazione su schermo (4:3)</PresentationFormat>
  <Paragraphs>384</Paragraphs>
  <Slides>46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46</vt:i4>
      </vt:variant>
    </vt:vector>
  </HeadingPairs>
  <TitlesOfParts>
    <vt:vector size="49" baseType="lpstr">
      <vt:lpstr>conservative_style</vt:lpstr>
      <vt:lpstr>Equazione</vt:lpstr>
      <vt:lpstr>Equation</vt:lpstr>
      <vt:lpstr>Semi-Inclusive Kaon Electroproduction with CLAS</vt:lpstr>
      <vt:lpstr>Contribution of s-quarks</vt:lpstr>
      <vt:lpstr>CLAS data</vt:lpstr>
      <vt:lpstr>TOF PID</vt:lpstr>
      <vt:lpstr>Energy loss in scintillator</vt:lpstr>
      <vt:lpstr>Pion Contamination</vt:lpstr>
      <vt:lpstr>Diapositiva 7</vt:lpstr>
      <vt:lpstr>Transverse momentum</vt:lpstr>
      <vt:lpstr>Data vs. pQCD</vt:lpstr>
      <vt:lpstr>Q2-evolution</vt:lpstr>
      <vt:lpstr>&lt;cosf&gt;</vt:lpstr>
      <vt:lpstr>&lt;cos2f&gt;</vt:lpstr>
      <vt:lpstr>CLAS12 projection</vt:lpstr>
      <vt:lpstr>Summary</vt:lpstr>
      <vt:lpstr>BACKUP SLIDES</vt:lpstr>
      <vt:lpstr>Status of Un.Semi-Inclusive in CLAS</vt:lpstr>
      <vt:lpstr>Semi-inclusive Kinematics</vt:lpstr>
      <vt:lpstr>Observables</vt:lpstr>
      <vt:lpstr>SIDIS: constant in f</vt:lpstr>
      <vt:lpstr>SIDIS: f-dependence</vt:lpstr>
      <vt:lpstr>Q2-dependence for p+</vt:lpstr>
      <vt:lpstr>Normalization</vt:lpstr>
      <vt:lpstr>Azimuthal angle definition</vt:lpstr>
      <vt:lpstr>pT-dependence</vt:lpstr>
      <vt:lpstr>e- measurement</vt:lpstr>
      <vt:lpstr>e- inclusive</vt:lpstr>
      <vt:lpstr>Ep-elastic</vt:lpstr>
      <vt:lpstr>p+ measurement</vt:lpstr>
      <vt:lpstr>p+ semi-inclusive</vt:lpstr>
      <vt:lpstr>p+ semi-inclusive</vt:lpstr>
      <vt:lpstr>EMC data</vt:lpstr>
      <vt:lpstr>Parameterization dependence</vt:lpstr>
      <vt:lpstr>ZEUS data</vt:lpstr>
      <vt:lpstr>EMC and E665 data</vt:lpstr>
      <vt:lpstr>EMC data in pT</vt:lpstr>
      <vt:lpstr>CLAS Acceptance 0</vt:lpstr>
      <vt:lpstr>Fourier analysis of acceptance</vt:lpstr>
      <vt:lpstr>CLAS Acceptance</vt:lpstr>
      <vt:lpstr>CLAS Acceptance</vt:lpstr>
      <vt:lpstr>Three methods</vt:lpstr>
      <vt:lpstr>Pseudo-data Cross Check</vt:lpstr>
      <vt:lpstr>Results of Integration</vt:lpstr>
      <vt:lpstr>Data vs. Monte Carlo</vt:lpstr>
      <vt:lpstr>Semi-Inclusive Kinematical Domains</vt:lpstr>
      <vt:lpstr>Structure Function Separation</vt:lpstr>
      <vt:lpstr>pT dependences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proton structure function g1 at low Q2</dc:title>
  <dc:creator>aiace</dc:creator>
  <cp:lastModifiedBy>osipenko</cp:lastModifiedBy>
  <cp:revision>2072</cp:revision>
  <dcterms:created xsi:type="dcterms:W3CDTF">2003-10-23T08:57:03Z</dcterms:created>
  <dcterms:modified xsi:type="dcterms:W3CDTF">2010-10-17T22:12:55Z</dcterms:modified>
</cp:coreProperties>
</file>