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313" r:id="rId2"/>
    <p:sldId id="477" r:id="rId3"/>
    <p:sldId id="528" r:id="rId4"/>
    <p:sldId id="476" r:id="rId5"/>
    <p:sldId id="453" r:id="rId6"/>
    <p:sldId id="483" r:id="rId7"/>
    <p:sldId id="479" r:id="rId8"/>
    <p:sldId id="478" r:id="rId9"/>
    <p:sldId id="533" r:id="rId10"/>
    <p:sldId id="482" r:id="rId11"/>
    <p:sldId id="531" r:id="rId12"/>
    <p:sldId id="459" r:id="rId13"/>
    <p:sldId id="534" r:id="rId14"/>
    <p:sldId id="524" r:id="rId15"/>
    <p:sldId id="526" r:id="rId16"/>
    <p:sldId id="502" r:id="rId17"/>
    <p:sldId id="500" r:id="rId18"/>
    <p:sldId id="466" r:id="rId19"/>
    <p:sldId id="532" r:id="rId20"/>
    <p:sldId id="504" r:id="rId21"/>
    <p:sldId id="509" r:id="rId22"/>
    <p:sldId id="510" r:id="rId23"/>
    <p:sldId id="511" r:id="rId24"/>
    <p:sldId id="512" r:id="rId25"/>
    <p:sldId id="513" r:id="rId26"/>
    <p:sldId id="514" r:id="rId27"/>
    <p:sldId id="515" r:id="rId28"/>
    <p:sldId id="517" r:id="rId29"/>
    <p:sldId id="516" r:id="rId30"/>
    <p:sldId id="518" r:id="rId31"/>
    <p:sldId id="519" r:id="rId32"/>
    <p:sldId id="520" r:id="rId33"/>
    <p:sldId id="521" r:id="rId34"/>
    <p:sldId id="530" r:id="rId35"/>
  </p:sldIdLst>
  <p:sldSz cx="9144000" cy="6858000" type="screen4x3"/>
  <p:notesSz cx="7099300" cy="10234613"/>
  <p:custDataLst>
    <p:tags r:id="rId38"/>
  </p:custDataLst>
  <p:defaultTextStyle>
    <a:defPPr>
      <a:defRPr lang="en-GB"/>
    </a:defPPr>
    <a:lvl1pPr algn="l" rtl="0" fontAlgn="base">
      <a:lnSpc>
        <a:spcPct val="13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13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13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13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13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3399"/>
    <a:srgbClr val="FF3300"/>
    <a:srgbClr val="008000"/>
    <a:srgbClr val="BC0004"/>
    <a:srgbClr val="FF9900"/>
    <a:srgbClr val="292929"/>
    <a:srgbClr val="FF66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2" autoAdjust="0"/>
    <p:restoredTop sz="99060" autoAdjust="0"/>
  </p:normalViewPr>
  <p:slideViewPr>
    <p:cSldViewPr>
      <p:cViewPr varScale="1">
        <p:scale>
          <a:sx n="69" d="100"/>
          <a:sy n="69" d="100"/>
        </p:scale>
        <p:origin x="-900" y="-102"/>
      </p:cViewPr>
      <p:guideLst>
        <p:guide orient="horz" pos="1990"/>
        <p:guide pos="44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28" y="-66"/>
      </p:cViewPr>
      <p:guideLst>
        <p:guide orient="horz" pos="3224"/>
        <p:guide pos="2236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3"/>
            <a:ext cx="307713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/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883"/>
            <a:ext cx="307713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E18066C3-C072-4E06-BE69-BB5A7D04728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265"/>
            <a:ext cx="5205932" cy="46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3"/>
            <a:ext cx="307713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883"/>
            <a:ext cx="307713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C954E2A6-D068-4E56-A61C-A560186BE0A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9F7507-089C-4C33-B32D-231A1C771FF7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40B17-25BD-4899-A12E-680B53D994D0}" type="slidenum">
              <a:rPr lang="en-GB"/>
              <a:pPr/>
              <a:t>27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E7A63-4EF8-491C-A056-CBDABC3247B5}" type="slidenum">
              <a:rPr lang="en-GB"/>
              <a:pPr/>
              <a:t>28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6FF7D-854D-45F3-9447-2A0B73EE6C80}" type="slidenum">
              <a:rPr lang="en-GB"/>
              <a:pPr/>
              <a:t>31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D9495-2764-4B4F-AC72-94C98317DAB9}" type="slidenum">
              <a:rPr lang="en-GB"/>
              <a:pPr/>
              <a:t>33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EBB2D-6049-4402-85F0-F743D775F9E6}" type="slidenum">
              <a:rPr lang="en-GB"/>
              <a:pPr/>
              <a:t>8</a:t>
            </a:fld>
            <a:endParaRPr lang="en-GB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AA63F-2867-4568-A8FC-14A9759F0467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653C2-14EA-497E-8536-9E21D509C7D9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FC7C2-276E-4F79-BCB0-F2B3A3584C48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882B2-7A90-4688-9801-1143BFF1912C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98D60-938C-44D1-A944-57C46C355F50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E96DF-0839-4A23-AE63-EE19AEC3E394}" type="slidenum">
              <a:rPr lang="en-GB"/>
              <a:pPr/>
              <a:t>25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33670F-9FBA-4E92-B3F0-8246D01C1D59}" type="slidenum">
              <a:rPr lang="en-GB"/>
              <a:pPr/>
              <a:t>26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6570730"/>
            <a:ext cx="7002269" cy="278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18510" y="6621024"/>
            <a:ext cx="3646100" cy="265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1920" y="6604000"/>
            <a:ext cx="216788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81075"/>
            <a:ext cx="4495800" cy="532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81075"/>
            <a:ext cx="4495800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21100"/>
            <a:ext cx="4495800" cy="2587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DB7B-1D16-46CB-A349-B11290234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68966" name="Rectangle 6"/>
          <p:cNvSpPr>
            <a:spLocks noChangeArrowheads="1"/>
          </p:cNvSpPr>
          <p:nvPr userDrawn="1"/>
        </p:nvSpPr>
        <p:spPr bwMode="auto">
          <a:xfrm>
            <a:off x="7924800" y="652145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fld id="{25CBB9B6-3D94-4757-9035-258F030DCC82}" type="slidenum">
              <a:rPr lang="en-US" sz="1400">
                <a:solidFill>
                  <a:srgbClr val="008000"/>
                </a:solidFill>
              </a:rPr>
              <a:pPr>
                <a:lnSpc>
                  <a:spcPct val="100000"/>
                </a:lnSpc>
              </a:pPr>
              <a:t>‹#›</a:t>
            </a:fld>
            <a:endParaRPr lang="en-GB" sz="1400">
              <a:solidFill>
                <a:srgbClr val="008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73" r:id="rId4"/>
    <p:sldLayoutId id="214748367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CC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CC0099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CC0099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CC0099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CC0099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C0099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C0099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C0099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C0099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7"/>
        </a:buBlip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8"/>
        </a:buBlip>
        <a:defRPr sz="2800">
          <a:solidFill>
            <a:srgbClr val="CC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9"/>
        </a:buBlip>
        <a:defRPr sz="2400">
          <a:solidFill>
            <a:srgbClr val="0033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0"/>
        </a:buBlip>
        <a:defRPr sz="2000">
          <a:solidFill>
            <a:srgbClr val="00CC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FF99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FF99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FF99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FF99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FF99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1.bin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92.wmf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6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1.bin"/><Relationship Id="rId19" Type="http://schemas.openxmlformats.org/officeDocument/2006/relationships/oleObject" Target="../embeddings/oleObject40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6014" y="0"/>
            <a:ext cx="8961438" cy="1216025"/>
          </a:xfrm>
        </p:spPr>
        <p:txBody>
          <a:bodyPr/>
          <a:lstStyle/>
          <a:p>
            <a:r>
              <a:rPr lang="en-US" b="1" dirty="0" smtClean="0"/>
              <a:t>(Anti)Lambda polarization in SIDIS</a:t>
            </a:r>
            <a:endParaRPr lang="en-US" dirty="0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0" y="1043735"/>
            <a:ext cx="9144000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Aram </a:t>
            </a:r>
            <a:r>
              <a:rPr lang="en-US" sz="2800" b="1" dirty="0" smtClean="0">
                <a:solidFill>
                  <a:schemeClr val="accent2"/>
                </a:solidFill>
              </a:rPr>
              <a:t>Kotzinian</a:t>
            </a:r>
          </a:p>
          <a:p>
            <a:pPr algn="ctr">
              <a:lnSpc>
                <a:spcPct val="110000"/>
              </a:lnSpc>
            </a:pPr>
            <a:r>
              <a:rPr lang="en-US" i="1" dirty="0" err="1" smtClean="0">
                <a:solidFill>
                  <a:srgbClr val="9933FF"/>
                </a:solidFill>
              </a:rPr>
              <a:t>Uni&amp;INFN</a:t>
            </a:r>
            <a:r>
              <a:rPr lang="en-US" i="1" dirty="0" smtClean="0">
                <a:solidFill>
                  <a:srgbClr val="9933FF"/>
                </a:solidFill>
              </a:rPr>
              <a:t>, Torino</a:t>
            </a:r>
            <a:r>
              <a:rPr lang="en-US" i="1" dirty="0">
                <a:solidFill>
                  <a:srgbClr val="9933FF"/>
                </a:solidFill>
              </a:rPr>
              <a:t> </a:t>
            </a:r>
            <a:r>
              <a:rPr lang="en-US" i="1" dirty="0" smtClean="0">
                <a:solidFill>
                  <a:srgbClr val="9933FF"/>
                </a:solidFill>
              </a:rPr>
              <a:t>&amp; YerPhI</a:t>
            </a:r>
            <a:r>
              <a:rPr lang="en-US" i="1" dirty="0">
                <a:solidFill>
                  <a:srgbClr val="9933FF"/>
                </a:solidFill>
              </a:rPr>
              <a:t>, Armenia</a:t>
            </a:r>
          </a:p>
        </p:txBody>
      </p:sp>
      <p:pic>
        <p:nvPicPr>
          <p:cNvPr id="4925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460" y="2168860"/>
            <a:ext cx="5622185" cy="13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6515" y="4149080"/>
            <a:ext cx="8707437" cy="234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solidFill>
                  <a:srgbClr val="336600"/>
                </a:solidFill>
                <a:latin typeface="+mn-lt"/>
                <a:cs typeface="Times New Roman" pitchFamily="18" charset="0"/>
              </a:rPr>
              <a:t>Unp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olarized target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Strangeness distribution in nucleon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	   Polarized target</a:t>
            </a:r>
          </a:p>
          <a:p>
            <a:pPr marL="1143000" lvl="2" indent="-228600">
              <a:lnSpc>
                <a:spcPct val="10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Polarized strangeness in polarized nucleo</a:t>
            </a:r>
            <a:r>
              <a:rPr lang="en-US" sz="1800" kern="0" noProof="0" dirty="0" smtClean="0">
                <a:solidFill>
                  <a:srgbClr val="336600"/>
                </a:solidFill>
                <a:latin typeface="+mn-lt"/>
                <a:cs typeface="Times New Roman" pitchFamily="18" charset="0"/>
              </a:rPr>
              <a:t>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883"/>
            <a:ext cx="9144000" cy="612812"/>
          </a:xfrm>
        </p:spPr>
        <p:txBody>
          <a:bodyPr/>
          <a:lstStyle/>
          <a:p>
            <a:r>
              <a:rPr lang="en-US" dirty="0" smtClean="0"/>
              <a:t>Spin transfer in TFR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546775" y="683695"/>
            <a:ext cx="4039888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J.Ellis</a:t>
            </a:r>
            <a:r>
              <a:rPr lang="en-US" dirty="0" smtClean="0"/>
              <a:t>, </a:t>
            </a:r>
            <a:r>
              <a:rPr lang="en-US" dirty="0" err="1" smtClean="0"/>
              <a:t>D.Naumov&amp;AK</a:t>
            </a:r>
            <a:r>
              <a:rPr lang="en-US" dirty="0" smtClean="0"/>
              <a:t> (2002)</a:t>
            </a:r>
            <a:endParaRPr lang="en-US" dirty="0"/>
          </a:p>
        </p:txBody>
      </p:sp>
      <p:pic>
        <p:nvPicPr>
          <p:cNvPr id="6983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05" y="4194085"/>
            <a:ext cx="4671712" cy="227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837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402" y="5499229"/>
            <a:ext cx="4067730" cy="94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Connector 64"/>
          <p:cNvCxnSpPr/>
          <p:nvPr/>
        </p:nvCxnSpPr>
        <p:spPr bwMode="auto">
          <a:xfrm rot="5400000">
            <a:off x="3716905" y="5319210"/>
            <a:ext cx="23402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9838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1042" y="4194085"/>
            <a:ext cx="4156463" cy="102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638" y="1358770"/>
            <a:ext cx="73247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Spin transfer in SIDIS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288" y="4351338"/>
            <a:ext cx="4897437" cy="20399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938" y="3357563"/>
            <a:ext cx="1762125" cy="149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9288" y="1347788"/>
            <a:ext cx="5011737" cy="27146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3074988" y="1296988"/>
            <a:ext cx="5183187" cy="2881312"/>
          </a:xfrm>
          <a:prstGeom prst="rect">
            <a:avLst/>
          </a:prstGeom>
          <a:noFill/>
          <a:ln w="158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771525" y="2078850"/>
            <a:ext cx="1749425" cy="1041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Spin transfer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from </a:t>
            </a:r>
            <a:r>
              <a:rPr lang="en-US" sz="2400" dirty="0" err="1">
                <a:solidFill>
                  <a:srgbClr val="FF0000"/>
                </a:solidFill>
              </a:rPr>
              <a:t>qq</a:t>
            </a:r>
            <a:r>
              <a:rPr lang="en-US" sz="2400" dirty="0">
                <a:solidFill>
                  <a:srgbClr val="FF0000"/>
                </a:solidFill>
              </a:rPr>
              <a:t> side</a:t>
            </a: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701570" y="4194085"/>
            <a:ext cx="1749425" cy="1041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Spin transfer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from q side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3097213" y="4292600"/>
            <a:ext cx="5126037" cy="2247900"/>
          </a:xfrm>
          <a:prstGeom prst="rect">
            <a:avLst/>
          </a:prstGeom>
          <a:noFill/>
          <a:ln w="15875" algn="ctr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7913688" y="3255963"/>
            <a:ext cx="287337" cy="230187"/>
          </a:xfrm>
          <a:prstGeom prst="rect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39330" name="Object 2"/>
          <p:cNvGraphicFramePr>
            <a:graphicFrameLocks noChangeAspect="1"/>
          </p:cNvGraphicFramePr>
          <p:nvPr/>
        </p:nvGraphicFramePr>
        <p:xfrm>
          <a:off x="645666" y="5375423"/>
          <a:ext cx="1946114" cy="1158922"/>
        </p:xfrm>
        <a:graphic>
          <a:graphicData uri="http://schemas.openxmlformats.org/presentationml/2006/ole">
            <p:oleObj spid="_x0000_s739330" name="Equation" r:id="rId6" imgW="1130040" imgH="672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Fixing free parameters</a:t>
            </a:r>
            <a:endParaRPr lang="en-US" sz="320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1462088"/>
          </a:xfrm>
        </p:spPr>
        <p:txBody>
          <a:bodyPr/>
          <a:lstStyle/>
          <a:p>
            <a:r>
              <a:rPr lang="en-US" sz="2400"/>
              <a:t>We vary two correlation coefficients (           and           ) in order to fit our models A and B to the NOMAD Λ polarization data. </a:t>
            </a:r>
          </a:p>
          <a:p>
            <a:r>
              <a:rPr lang="en-US" sz="2400"/>
              <a:t>We fit to the following 4 NOMAD points to find our free parameters:</a:t>
            </a:r>
          </a:p>
        </p:txBody>
      </p:sp>
      <p:pic>
        <p:nvPicPr>
          <p:cNvPr id="16282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24100" y="2400300"/>
            <a:ext cx="4495800" cy="1370013"/>
          </a:xfrm>
          <a:noFill/>
          <a:ln/>
        </p:spPr>
      </p:pic>
      <p:pic>
        <p:nvPicPr>
          <p:cNvPr id="162822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25688" y="4079875"/>
            <a:ext cx="4495800" cy="1862138"/>
          </a:xfrm>
          <a:noFill/>
          <a:ln/>
        </p:spPr>
      </p:pic>
      <p:pic>
        <p:nvPicPr>
          <p:cNvPr id="1628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750" y="1103313"/>
            <a:ext cx="720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2713" y="1082675"/>
            <a:ext cx="7651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NOMAD data</a:t>
            </a: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75" y="1009650"/>
            <a:ext cx="4329113" cy="43513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6763" y="5505450"/>
            <a:ext cx="5068887" cy="6889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9987" y="1330880"/>
            <a:ext cx="7072313" cy="5158460"/>
            <a:chOff x="0" y="413665"/>
            <a:chExt cx="7072313" cy="5158460"/>
          </a:xfrm>
        </p:grpSpPr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t="36098"/>
            <a:stretch>
              <a:fillRect/>
            </a:stretch>
          </p:blipFill>
          <p:spPr bwMode="auto">
            <a:xfrm>
              <a:off x="0" y="413665"/>
              <a:ext cx="5703888" cy="5158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ая выноска 8"/>
            <p:cNvSpPr/>
            <p:nvPr/>
          </p:nvSpPr>
          <p:spPr>
            <a:xfrm>
              <a:off x="6215063" y="2286000"/>
              <a:ext cx="785812" cy="714375"/>
            </a:xfrm>
            <a:prstGeom prst="wedgeRectCallout">
              <a:avLst>
                <a:gd name="adj1" fmla="val -186359"/>
                <a:gd name="adj2" fmla="val 220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ym typeface="Symbol"/>
                </a:rPr>
                <a:t></a:t>
              </a:r>
              <a:endParaRPr lang="ru-RU" sz="3200" dirty="0"/>
            </a:p>
          </p:txBody>
        </p:sp>
        <p:sp>
          <p:nvSpPr>
            <p:cNvPr id="10" name="Прямоугольная выноска 9"/>
            <p:cNvSpPr/>
            <p:nvPr/>
          </p:nvSpPr>
          <p:spPr>
            <a:xfrm>
              <a:off x="6286500" y="3357563"/>
              <a:ext cx="785813" cy="714375"/>
            </a:xfrm>
            <a:prstGeom prst="wedgeRectCallout">
              <a:avLst>
                <a:gd name="adj1" fmla="val -216331"/>
                <a:gd name="adj2" fmla="val -10792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ym typeface="Symbol"/>
                </a:rPr>
                <a:t></a:t>
              </a:r>
              <a:endParaRPr lang="ru-RU" sz="3200" dirty="0"/>
            </a:p>
          </p:txBody>
        </p:sp>
      </p:grp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6536" y="1"/>
            <a:ext cx="7844498" cy="99873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CC3399"/>
                </a:solidFill>
              </a:rPr>
              <a:t>Theory predictions for </a:t>
            </a:r>
            <a:r>
              <a:rPr lang="en-GB" sz="3600" dirty="0" smtClean="0">
                <a:solidFill>
                  <a:srgbClr val="CC3399"/>
                </a:solidFill>
                <a:cs typeface="Times New Roman" pitchFamily="18" charset="0"/>
                <a:sym typeface="Symbol" pitchFamily="18" charset="2"/>
              </a:rPr>
              <a:t> and</a:t>
            </a:r>
            <a:endParaRPr lang="ru-RU" sz="3600" dirty="0" smtClean="0">
              <a:solidFill>
                <a:srgbClr val="CC3399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6057165" y="1168412"/>
            <a:ext cx="2744787" cy="13604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J.Ellis</a:t>
            </a:r>
            <a:r>
              <a:rPr lang="en-US" sz="2000" dirty="0"/>
              <a:t>, A.K., </a:t>
            </a:r>
            <a:r>
              <a:rPr lang="en-US" sz="2000" dirty="0" err="1"/>
              <a:t>D.Naumov</a:t>
            </a:r>
            <a:r>
              <a:rPr lang="en-US" sz="2000" dirty="0"/>
              <a:t> </a:t>
            </a:r>
          </a:p>
          <a:p>
            <a:r>
              <a:rPr lang="en-US" sz="2000" dirty="0"/>
              <a:t>and  </a:t>
            </a:r>
            <a:r>
              <a:rPr lang="en-US" sz="2000" dirty="0" err="1"/>
              <a:t>M.Sapozhnikov</a:t>
            </a:r>
            <a:endParaRPr lang="en-US" sz="2000" dirty="0"/>
          </a:p>
          <a:p>
            <a:r>
              <a:rPr lang="en-US" sz="1800" b="1" dirty="0"/>
              <a:t>EPJ.C52:283-294,2007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2" cstate="print"/>
          <a:srcRect t="36462"/>
          <a:stretch>
            <a:fillRect/>
          </a:stretch>
        </p:blipFill>
        <p:spPr bwMode="auto">
          <a:xfrm>
            <a:off x="26495" y="2078850"/>
            <a:ext cx="5249863" cy="47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dirty="0" smtClean="0">
                <a:solidFill>
                  <a:srgbClr val="CC3399"/>
                </a:solidFill>
              </a:rPr>
              <a:t>Sensiti</a:t>
            </a:r>
            <a:r>
              <a:rPr lang="en-GB" dirty="0" err="1" smtClean="0">
                <a:solidFill>
                  <a:srgbClr val="CC3399"/>
                </a:solidFill>
              </a:rPr>
              <a:t>vity</a:t>
            </a:r>
            <a:r>
              <a:rPr lang="en-GB" dirty="0" smtClean="0">
                <a:solidFill>
                  <a:srgbClr val="CC3399"/>
                </a:solidFill>
              </a:rPr>
              <a:t> to the strange distribution s(x)</a:t>
            </a:r>
            <a:endParaRPr lang="ru-RU" dirty="0" smtClean="0">
              <a:solidFill>
                <a:srgbClr val="CC3399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500688" y="2143125"/>
            <a:ext cx="1143000" cy="612775"/>
          </a:xfrm>
          <a:prstGeom prst="wedgeRoundRectCallout">
            <a:avLst>
              <a:gd name="adj1" fmla="val -169016"/>
              <a:gd name="adj2" fmla="val 177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</a:rPr>
              <a:t>CTEQ5L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572125" y="3214688"/>
            <a:ext cx="1143000" cy="612775"/>
          </a:xfrm>
          <a:prstGeom prst="wedgeRoundRectCallout">
            <a:avLst>
              <a:gd name="adj1" fmla="val -165380"/>
              <a:gd name="adj2" fmla="val 51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GRV98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500688" y="4000500"/>
            <a:ext cx="2286000" cy="612775"/>
          </a:xfrm>
          <a:prstGeom prst="wedgeRoundRectCallout">
            <a:avLst>
              <a:gd name="adj1" fmla="val -106592"/>
              <a:gd name="adj2" fmla="val 5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D</a:t>
            </a:r>
            <a:r>
              <a:rPr lang="en-GB" sz="2000" baseline="-25000" dirty="0">
                <a:solidFill>
                  <a:schemeClr val="tx1"/>
                </a:solidFill>
              </a:rPr>
              <a:t>LL</a:t>
            </a:r>
            <a:r>
              <a:rPr lang="en-GB" sz="2000" dirty="0">
                <a:solidFill>
                  <a:schemeClr val="tx1"/>
                </a:solidFill>
              </a:rPr>
              <a:t>(s)=0, BJ model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500688" y="4929188"/>
            <a:ext cx="2643187" cy="612775"/>
          </a:xfrm>
          <a:prstGeom prst="wedgeRoundRectCallout">
            <a:avLst>
              <a:gd name="adj1" fmla="val -116895"/>
              <a:gd name="adj2" fmla="val -1319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D</a:t>
            </a:r>
            <a:r>
              <a:rPr lang="en-GB" sz="2000" baseline="-25000" dirty="0">
                <a:solidFill>
                  <a:schemeClr val="tx1"/>
                </a:solidFill>
              </a:rPr>
              <a:t>LL</a:t>
            </a:r>
            <a:r>
              <a:rPr lang="en-GB" sz="2000" dirty="0">
                <a:solidFill>
                  <a:schemeClr val="tx1"/>
                </a:solidFill>
              </a:rPr>
              <a:t>(s)=0, SU(6) model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639762"/>
          </a:xfrm>
        </p:spPr>
        <p:txBody>
          <a:bodyPr/>
          <a:lstStyle/>
          <a:p>
            <a:r>
              <a:rPr lang="en-US" sz="3600" dirty="0" smtClean="0"/>
              <a:t>CLASS preliminary (from H. </a:t>
            </a:r>
            <a:r>
              <a:rPr lang="en-US" sz="3600" dirty="0" err="1" smtClean="0"/>
              <a:t>Avakian</a:t>
            </a:r>
            <a:r>
              <a:rPr lang="en-US" sz="3600" dirty="0" smtClean="0"/>
              <a:t>)</a:t>
            </a:r>
            <a:endParaRPr lang="el-GR" sz="3600" dirty="0"/>
          </a:p>
        </p:txBody>
      </p:sp>
      <p:sp>
        <p:nvSpPr>
          <p:cNvPr id="1171459" name="Text Box 3"/>
          <p:cNvSpPr txBox="1">
            <a:spLocks noChangeArrowheads="1"/>
          </p:cNvSpPr>
          <p:nvPr/>
        </p:nvSpPr>
        <p:spPr bwMode="auto">
          <a:xfrm>
            <a:off x="1403350" y="4868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2400" b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171474" name="Text Box 18"/>
          <p:cNvSpPr txBox="1">
            <a:spLocks noChangeArrowheads="1"/>
          </p:cNvSpPr>
          <p:nvPr/>
        </p:nvSpPr>
        <p:spPr bwMode="auto">
          <a:xfrm>
            <a:off x="250825" y="4941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0">
                <a:latin typeface="Arial" charset="0"/>
                <a:cs typeface="Arial" charset="0"/>
              </a:rPr>
              <a:t>6</a:t>
            </a:r>
            <a:endParaRPr lang="ru-RU" sz="2400" b="0">
              <a:latin typeface="Arial" charset="0"/>
              <a:cs typeface="Arial" charset="0"/>
            </a:endParaRPr>
          </a:p>
        </p:txBody>
      </p:sp>
      <p:sp>
        <p:nvSpPr>
          <p:cNvPr id="1171475" name="Text Box 19"/>
          <p:cNvSpPr txBox="1">
            <a:spLocks noChangeArrowheads="1"/>
          </p:cNvSpPr>
          <p:nvPr/>
        </p:nvSpPr>
        <p:spPr bwMode="auto">
          <a:xfrm>
            <a:off x="1295400" y="5715000"/>
            <a:ext cx="7391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b="0" dirty="0">
                <a:latin typeface="Arial" charset="0"/>
              </a:rPr>
              <a:t>Lambda polarization for 5.75 GeV  with proton target (</a:t>
            </a:r>
            <a:r>
              <a:rPr lang="en-US" sz="1800" dirty="0">
                <a:solidFill>
                  <a:srgbClr val="CC0000"/>
                </a:solidFill>
                <a:latin typeface="Arial" charset="0"/>
              </a:rPr>
              <a:t>predictions</a:t>
            </a:r>
            <a:r>
              <a:rPr lang="en-US" sz="1800" dirty="0">
                <a:latin typeface="Arial" charset="0"/>
              </a:rPr>
              <a:t> for 5.75 GeV from Ellis, Kotzinian and </a:t>
            </a:r>
            <a:r>
              <a:rPr lang="en-US" sz="1800" dirty="0" err="1">
                <a:latin typeface="Arial" charset="0"/>
              </a:rPr>
              <a:t>Naumov</a:t>
            </a:r>
            <a:r>
              <a:rPr lang="en-US" sz="2000" b="0" dirty="0">
                <a:latin typeface="Arial" charset="0"/>
              </a:rPr>
              <a:t>) </a:t>
            </a:r>
          </a:p>
        </p:txBody>
      </p:sp>
      <p:pic>
        <p:nvPicPr>
          <p:cNvPr id="1171476" name="Picture 20" descr="lamb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6667500" cy="4476750"/>
          </a:xfrm>
          <a:prstGeom prst="rect">
            <a:avLst/>
          </a:prstGeom>
          <a:noFill/>
        </p:spPr>
      </p:pic>
      <p:sp>
        <p:nvSpPr>
          <p:cNvPr id="1171477" name="Text Box 21"/>
          <p:cNvSpPr txBox="1">
            <a:spLocks noChangeArrowheads="1"/>
          </p:cNvSpPr>
          <p:nvPr/>
        </p:nvSpPr>
        <p:spPr bwMode="auto">
          <a:xfrm>
            <a:off x="4003675" y="1382713"/>
            <a:ext cx="1908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0">
                <a:latin typeface="Arial" charset="0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CLAS12 projections</a:t>
            </a:r>
            <a:endParaRPr lang="en-US" dirty="0"/>
          </a:p>
        </p:txBody>
      </p:sp>
      <p:pic>
        <p:nvPicPr>
          <p:cNvPr id="72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773705"/>
            <a:ext cx="8937484" cy="571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Predictions for EIC</a:t>
            </a: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293688" y="1003300"/>
            <a:ext cx="3957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BC0004"/>
                </a:solidFill>
              </a:rPr>
              <a:t>5 GeV/c electron + 50 GeV/c proton,</a:t>
            </a:r>
          </a:p>
        </p:txBody>
      </p:sp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4346575" y="1022350"/>
          <a:ext cx="4597400" cy="393700"/>
        </p:xfrm>
        <a:graphic>
          <a:graphicData uri="http://schemas.openxmlformats.org/presentationml/2006/ole">
            <p:oleObj spid="_x0000_s601090" name="Equation" r:id="rId3" imgW="4597200" imgH="393480" progId="Equation.3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1438" y="1808163"/>
            <a:ext cx="8978900" cy="3825875"/>
            <a:chOff x="45" y="1139"/>
            <a:chExt cx="5656" cy="2779"/>
          </a:xfrm>
        </p:grpSpPr>
        <p:pic>
          <p:nvPicPr>
            <p:cNvPr id="23552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8" y="1139"/>
              <a:ext cx="2793" cy="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2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1140"/>
              <a:ext cx="2705" cy="2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71438" y="5634038"/>
            <a:ext cx="896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BC0004"/>
                </a:solidFill>
              </a:rPr>
              <a:t>Good separation of the quark and diquark fragmentation allows to distinguish between</a:t>
            </a:r>
          </a:p>
          <a:p>
            <a:r>
              <a:rPr lang="en-US" sz="2000" dirty="0">
                <a:solidFill>
                  <a:srgbClr val="BC0004"/>
                </a:solidFill>
              </a:rPr>
              <a:t>different  spin transfer mechanisms in the quark fragmentation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547687"/>
          </a:xfrm>
        </p:spPr>
        <p:txBody>
          <a:bodyPr/>
          <a:lstStyle/>
          <a:p>
            <a:pPr eaLnBrk="1" hangingPunct="1"/>
            <a:r>
              <a:rPr lang="el-GR" sz="3200" dirty="0" smtClean="0">
                <a:cs typeface="Times New Roman" pitchFamily="18" charset="0"/>
              </a:rPr>
              <a:t>Λ</a:t>
            </a:r>
            <a:r>
              <a:rPr lang="en-US" sz="3200" dirty="0" smtClean="0">
                <a:cs typeface="Times New Roman" pitchFamily="18" charset="0"/>
              </a:rPr>
              <a:t> polarization</a:t>
            </a:r>
            <a:endParaRPr lang="el-GR" sz="3200" dirty="0" smtClean="0"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2600" y="4176713"/>
            <a:ext cx="3859213" cy="2419350"/>
            <a:chOff x="304" y="2051"/>
            <a:chExt cx="2431" cy="1524"/>
          </a:xfrm>
        </p:grpSpPr>
        <p:sp>
          <p:nvSpPr>
            <p:cNvPr id="17448" name="Freeform 4"/>
            <p:cNvSpPr>
              <a:spLocks/>
            </p:cNvSpPr>
            <p:nvPr/>
          </p:nvSpPr>
          <p:spPr bwMode="auto">
            <a:xfrm flipV="1">
              <a:off x="776" y="2426"/>
              <a:ext cx="687" cy="73"/>
            </a:xfrm>
            <a:custGeom>
              <a:avLst/>
              <a:gdLst>
                <a:gd name="T0" fmla="*/ 0 w 4990"/>
                <a:gd name="T1" fmla="*/ 529 h 982"/>
                <a:gd name="T2" fmla="*/ 227 w 4990"/>
                <a:gd name="T3" fmla="*/ 75 h 982"/>
                <a:gd name="T4" fmla="*/ 681 w 4990"/>
                <a:gd name="T5" fmla="*/ 982 h 982"/>
                <a:gd name="T6" fmla="*/ 1134 w 4990"/>
                <a:gd name="T7" fmla="*/ 75 h 982"/>
                <a:gd name="T8" fmla="*/ 1588 w 4990"/>
                <a:gd name="T9" fmla="*/ 982 h 982"/>
                <a:gd name="T10" fmla="*/ 2041 w 4990"/>
                <a:gd name="T11" fmla="*/ 75 h 982"/>
                <a:gd name="T12" fmla="*/ 2495 w 4990"/>
                <a:gd name="T13" fmla="*/ 982 h 982"/>
                <a:gd name="T14" fmla="*/ 2949 w 4990"/>
                <a:gd name="T15" fmla="*/ 75 h 982"/>
                <a:gd name="T16" fmla="*/ 3402 w 4990"/>
                <a:gd name="T17" fmla="*/ 982 h 982"/>
                <a:gd name="T18" fmla="*/ 3856 w 4990"/>
                <a:gd name="T19" fmla="*/ 75 h 982"/>
                <a:gd name="T20" fmla="*/ 4309 w 4990"/>
                <a:gd name="T21" fmla="*/ 982 h 982"/>
                <a:gd name="T22" fmla="*/ 4763 w 4990"/>
                <a:gd name="T23" fmla="*/ 75 h 982"/>
                <a:gd name="T24" fmla="*/ 4990 w 4990"/>
                <a:gd name="T25" fmla="*/ 529 h 9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90"/>
                <a:gd name="T40" fmla="*/ 0 h 982"/>
                <a:gd name="T41" fmla="*/ 4990 w 4990"/>
                <a:gd name="T42" fmla="*/ 982 h 9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90" h="982">
                  <a:moveTo>
                    <a:pt x="0" y="529"/>
                  </a:moveTo>
                  <a:cubicBezTo>
                    <a:pt x="57" y="264"/>
                    <a:pt x="114" y="0"/>
                    <a:pt x="227" y="75"/>
                  </a:cubicBezTo>
                  <a:cubicBezTo>
                    <a:pt x="340" y="150"/>
                    <a:pt x="530" y="982"/>
                    <a:pt x="681" y="982"/>
                  </a:cubicBezTo>
                  <a:cubicBezTo>
                    <a:pt x="832" y="982"/>
                    <a:pt x="983" y="75"/>
                    <a:pt x="1134" y="75"/>
                  </a:cubicBezTo>
                  <a:cubicBezTo>
                    <a:pt x="1285" y="75"/>
                    <a:pt x="1437" y="982"/>
                    <a:pt x="1588" y="982"/>
                  </a:cubicBezTo>
                  <a:cubicBezTo>
                    <a:pt x="1739" y="982"/>
                    <a:pt x="1890" y="75"/>
                    <a:pt x="2041" y="75"/>
                  </a:cubicBezTo>
                  <a:cubicBezTo>
                    <a:pt x="2192" y="75"/>
                    <a:pt x="2344" y="982"/>
                    <a:pt x="2495" y="982"/>
                  </a:cubicBezTo>
                  <a:cubicBezTo>
                    <a:pt x="2646" y="982"/>
                    <a:pt x="2798" y="75"/>
                    <a:pt x="2949" y="75"/>
                  </a:cubicBezTo>
                  <a:cubicBezTo>
                    <a:pt x="3100" y="75"/>
                    <a:pt x="3251" y="982"/>
                    <a:pt x="3402" y="982"/>
                  </a:cubicBezTo>
                  <a:cubicBezTo>
                    <a:pt x="3553" y="982"/>
                    <a:pt x="3705" y="75"/>
                    <a:pt x="3856" y="75"/>
                  </a:cubicBezTo>
                  <a:cubicBezTo>
                    <a:pt x="4007" y="75"/>
                    <a:pt x="4158" y="982"/>
                    <a:pt x="4309" y="982"/>
                  </a:cubicBezTo>
                  <a:cubicBezTo>
                    <a:pt x="4460" y="982"/>
                    <a:pt x="4650" y="150"/>
                    <a:pt x="4763" y="75"/>
                  </a:cubicBezTo>
                  <a:cubicBezTo>
                    <a:pt x="4876" y="0"/>
                    <a:pt x="4952" y="454"/>
                    <a:pt x="4990" y="529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49" name="Line 5"/>
            <p:cNvSpPr>
              <a:spLocks noChangeShapeType="1"/>
            </p:cNvSpPr>
            <p:nvPr/>
          </p:nvSpPr>
          <p:spPr bwMode="auto">
            <a:xfrm flipV="1">
              <a:off x="1465" y="2269"/>
              <a:ext cx="581" cy="193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0" name="AutoShape 6"/>
            <p:cNvSpPr>
              <a:spLocks noChangeArrowheads="1"/>
            </p:cNvSpPr>
            <p:nvPr/>
          </p:nvSpPr>
          <p:spPr bwMode="auto">
            <a:xfrm>
              <a:off x="2046" y="2608"/>
              <a:ext cx="109" cy="363"/>
            </a:xfrm>
            <a:prstGeom prst="flowChartAlternateProcess">
              <a:avLst/>
            </a:prstGeom>
            <a:solidFill>
              <a:srgbClr val="BC0004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51" name="AutoShape 7"/>
            <p:cNvSpPr>
              <a:spLocks noChangeArrowheads="1"/>
            </p:cNvSpPr>
            <p:nvPr/>
          </p:nvSpPr>
          <p:spPr bwMode="auto">
            <a:xfrm>
              <a:off x="1283" y="2595"/>
              <a:ext cx="109" cy="217"/>
            </a:xfrm>
            <a:prstGeom prst="flowChartAlternateProcess">
              <a:avLst/>
            </a:prstGeom>
            <a:solidFill>
              <a:srgbClr val="FF33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2" name="Line 8"/>
            <p:cNvSpPr>
              <a:spLocks noChangeShapeType="1"/>
            </p:cNvSpPr>
            <p:nvPr/>
          </p:nvSpPr>
          <p:spPr bwMode="auto">
            <a:xfrm flipH="1" flipV="1">
              <a:off x="1465" y="2462"/>
              <a:ext cx="581" cy="218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453" name="Line 9"/>
            <p:cNvSpPr>
              <a:spLocks noChangeShapeType="1"/>
            </p:cNvSpPr>
            <p:nvPr/>
          </p:nvSpPr>
          <p:spPr bwMode="auto">
            <a:xfrm flipH="1">
              <a:off x="2154" y="2789"/>
              <a:ext cx="581" cy="0"/>
            </a:xfrm>
            <a:prstGeom prst="line">
              <a:avLst/>
            </a:prstGeom>
            <a:noFill/>
            <a:ln w="38100">
              <a:solidFill>
                <a:srgbClr val="BC0004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4" name="Line 10"/>
            <p:cNvSpPr>
              <a:spLocks noChangeShapeType="1"/>
            </p:cNvSpPr>
            <p:nvPr/>
          </p:nvSpPr>
          <p:spPr bwMode="auto">
            <a:xfrm flipH="1" flipV="1">
              <a:off x="1501" y="2632"/>
              <a:ext cx="145" cy="0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5" name="Line 11"/>
            <p:cNvSpPr>
              <a:spLocks noChangeShapeType="1"/>
            </p:cNvSpPr>
            <p:nvPr/>
          </p:nvSpPr>
          <p:spPr bwMode="auto">
            <a:xfrm flipH="1">
              <a:off x="1682" y="2856"/>
              <a:ext cx="153" cy="30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56" name="Arc 12"/>
            <p:cNvSpPr>
              <a:spLocks/>
            </p:cNvSpPr>
            <p:nvPr/>
          </p:nvSpPr>
          <p:spPr bwMode="auto">
            <a:xfrm rot="-5137890" flipH="1" flipV="1">
              <a:off x="1576" y="2440"/>
              <a:ext cx="204" cy="600"/>
            </a:xfrm>
            <a:custGeom>
              <a:avLst/>
              <a:gdLst>
                <a:gd name="T0" fmla="*/ 16 w 37782"/>
                <a:gd name="T1" fmla="*/ 600 h 32384"/>
                <a:gd name="T2" fmla="*/ 204 w 37782"/>
                <a:gd name="T3" fmla="*/ 135 h 32384"/>
                <a:gd name="T4" fmla="*/ 117 w 37782"/>
                <a:gd name="T5" fmla="*/ 400 h 32384"/>
                <a:gd name="T6" fmla="*/ 0 60000 65536"/>
                <a:gd name="T7" fmla="*/ 0 60000 65536"/>
                <a:gd name="T8" fmla="*/ 0 60000 65536"/>
                <a:gd name="T9" fmla="*/ 0 w 37782"/>
                <a:gd name="T10" fmla="*/ 0 h 32384"/>
                <a:gd name="T11" fmla="*/ 37782 w 37782"/>
                <a:gd name="T12" fmla="*/ 32384 h 32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782" h="32384" fill="none" extrusionOk="0">
                  <a:moveTo>
                    <a:pt x="2884" y="32383"/>
                  </a:moveTo>
                  <a:cubicBezTo>
                    <a:pt x="994" y="29103"/>
                    <a:pt x="0" y="2538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89" y="-1"/>
                    <a:pt x="33681" y="2655"/>
                    <a:pt x="37781" y="7292"/>
                  </a:cubicBezTo>
                </a:path>
                <a:path w="37782" h="32384" stroke="0" extrusionOk="0">
                  <a:moveTo>
                    <a:pt x="2884" y="32383"/>
                  </a:moveTo>
                  <a:cubicBezTo>
                    <a:pt x="994" y="29103"/>
                    <a:pt x="0" y="2538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789" y="-1"/>
                    <a:pt x="33681" y="2655"/>
                    <a:pt x="37781" y="729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5875">
              <a:solidFill>
                <a:srgbClr val="66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7" name="Text Box 13"/>
            <p:cNvSpPr txBox="1">
              <a:spLocks noChangeArrowheads="1"/>
            </p:cNvSpPr>
            <p:nvPr/>
          </p:nvSpPr>
          <p:spPr bwMode="auto">
            <a:xfrm>
              <a:off x="2336" y="2716"/>
              <a:ext cx="223" cy="35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BC0004"/>
                  </a:solidFill>
                </a:rPr>
                <a:t>P</a:t>
              </a:r>
            </a:p>
          </p:txBody>
        </p:sp>
        <p:sp>
          <p:nvSpPr>
            <p:cNvPr id="17458" name="Text Box 14"/>
            <p:cNvSpPr txBox="1">
              <a:spLocks noChangeArrowheads="1"/>
            </p:cNvSpPr>
            <p:nvPr/>
          </p:nvSpPr>
          <p:spPr bwMode="auto">
            <a:xfrm>
              <a:off x="1864" y="2414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</a:rPr>
                <a:t>u</a:t>
              </a:r>
            </a:p>
          </p:txBody>
        </p:sp>
        <p:sp>
          <p:nvSpPr>
            <p:cNvPr id="17459" name="Text Box 15"/>
            <p:cNvSpPr txBox="1">
              <a:spLocks noChangeArrowheads="1"/>
            </p:cNvSpPr>
            <p:nvPr/>
          </p:nvSpPr>
          <p:spPr bwMode="auto">
            <a:xfrm>
              <a:off x="1574" y="2777"/>
              <a:ext cx="172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</a:rPr>
                <a:t>s</a:t>
              </a: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392" y="2450"/>
              <a:ext cx="180" cy="393"/>
              <a:chOff x="1465" y="2499"/>
              <a:chExt cx="180" cy="393"/>
            </a:xfrm>
          </p:grpSpPr>
          <p:sp>
            <p:nvSpPr>
              <p:cNvPr id="17479" name="Text Box 17"/>
              <p:cNvSpPr txBox="1">
                <a:spLocks noChangeArrowheads="1"/>
              </p:cNvSpPr>
              <p:nvPr/>
            </p:nvSpPr>
            <p:spPr bwMode="auto">
              <a:xfrm>
                <a:off x="1472" y="2609"/>
                <a:ext cx="172" cy="283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33FF"/>
                    </a:solidFill>
                  </a:rPr>
                  <a:t>s</a:t>
                </a:r>
              </a:p>
            </p:txBody>
          </p:sp>
          <p:sp>
            <p:nvSpPr>
              <p:cNvPr id="17480" name="Text Box 18"/>
              <p:cNvSpPr txBox="1">
                <a:spLocks noChangeArrowheads="1"/>
              </p:cNvSpPr>
              <p:nvPr/>
            </p:nvSpPr>
            <p:spPr bwMode="auto">
              <a:xfrm>
                <a:off x="1465" y="2499"/>
                <a:ext cx="180" cy="357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9933FF"/>
                    </a:solidFill>
                  </a:rPr>
                  <a:t>-</a:t>
                </a:r>
              </a:p>
            </p:txBody>
          </p:sp>
        </p:grpSp>
        <p:sp>
          <p:nvSpPr>
            <p:cNvPr id="17461" name="Line 19"/>
            <p:cNvSpPr>
              <a:spLocks noChangeShapeType="1"/>
            </p:cNvSpPr>
            <p:nvPr/>
          </p:nvSpPr>
          <p:spPr bwMode="auto">
            <a:xfrm flipV="1">
              <a:off x="304" y="2462"/>
              <a:ext cx="467" cy="134"/>
            </a:xfrm>
            <a:prstGeom prst="line">
              <a:avLst/>
            </a:prstGeom>
            <a:noFill/>
            <a:ln w="158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2" name="Line 20"/>
            <p:cNvSpPr>
              <a:spLocks noChangeShapeType="1"/>
            </p:cNvSpPr>
            <p:nvPr/>
          </p:nvSpPr>
          <p:spPr bwMode="auto">
            <a:xfrm flipV="1">
              <a:off x="771" y="2208"/>
              <a:ext cx="399" cy="254"/>
            </a:xfrm>
            <a:prstGeom prst="line">
              <a:avLst/>
            </a:prstGeom>
            <a:noFill/>
            <a:ln w="158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463" name="Text Box 21"/>
            <p:cNvSpPr txBox="1">
              <a:spLocks noChangeArrowheads="1"/>
            </p:cNvSpPr>
            <p:nvPr/>
          </p:nvSpPr>
          <p:spPr bwMode="auto">
            <a:xfrm>
              <a:off x="304" y="2487"/>
              <a:ext cx="193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009900"/>
                  </a:solidFill>
                  <a:cs typeface="Times New Roman" pitchFamily="18" charset="0"/>
                </a:rPr>
                <a:t>μ</a:t>
              </a:r>
            </a:p>
          </p:txBody>
        </p:sp>
        <p:sp>
          <p:nvSpPr>
            <p:cNvPr id="17464" name="Text Box 22"/>
            <p:cNvSpPr txBox="1">
              <a:spLocks noChangeArrowheads="1"/>
            </p:cNvSpPr>
            <p:nvPr/>
          </p:nvSpPr>
          <p:spPr bwMode="auto">
            <a:xfrm>
              <a:off x="1167" y="2051"/>
              <a:ext cx="225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009900"/>
                  </a:solidFill>
                  <a:cs typeface="Times New Roman" pitchFamily="18" charset="0"/>
                </a:rPr>
                <a:t>μ</a:t>
              </a:r>
              <a:r>
                <a:rPr lang="en-US" sz="1800">
                  <a:solidFill>
                    <a:srgbClr val="009900"/>
                  </a:solidFill>
                  <a:cs typeface="Times New Roman" pitchFamily="18" charset="0"/>
                </a:rPr>
                <a:t>′</a:t>
              </a:r>
            </a:p>
          </p:txBody>
        </p:sp>
        <p:sp>
          <p:nvSpPr>
            <p:cNvPr id="17465" name="Line 23"/>
            <p:cNvSpPr>
              <a:spLocks noChangeShapeType="1"/>
            </p:cNvSpPr>
            <p:nvPr/>
          </p:nvSpPr>
          <p:spPr bwMode="auto">
            <a:xfrm flipH="1">
              <a:off x="338" y="2451"/>
              <a:ext cx="256" cy="72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6" name="Line 24"/>
            <p:cNvSpPr>
              <a:spLocks noChangeShapeType="1"/>
            </p:cNvSpPr>
            <p:nvPr/>
          </p:nvSpPr>
          <p:spPr bwMode="auto">
            <a:xfrm flipH="1">
              <a:off x="844" y="2245"/>
              <a:ext cx="181" cy="109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7" name="Line 25"/>
            <p:cNvSpPr>
              <a:spLocks noChangeShapeType="1"/>
            </p:cNvSpPr>
            <p:nvPr/>
          </p:nvSpPr>
          <p:spPr bwMode="auto">
            <a:xfrm flipH="1">
              <a:off x="1755" y="2244"/>
              <a:ext cx="182" cy="73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8" name="Line 26"/>
            <p:cNvSpPr>
              <a:spLocks noChangeShapeType="1"/>
            </p:cNvSpPr>
            <p:nvPr/>
          </p:nvSpPr>
          <p:spPr bwMode="auto">
            <a:xfrm flipH="1" flipV="1">
              <a:off x="1719" y="2704"/>
              <a:ext cx="181" cy="37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69" name="Line 27"/>
            <p:cNvSpPr>
              <a:spLocks noChangeShapeType="1"/>
            </p:cNvSpPr>
            <p:nvPr/>
          </p:nvSpPr>
          <p:spPr bwMode="auto">
            <a:xfrm flipH="1">
              <a:off x="1719" y="2777"/>
              <a:ext cx="181" cy="36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70" name="Line 28"/>
            <p:cNvSpPr>
              <a:spLocks noChangeShapeType="1"/>
            </p:cNvSpPr>
            <p:nvPr/>
          </p:nvSpPr>
          <p:spPr bwMode="auto">
            <a:xfrm>
              <a:off x="1719" y="2499"/>
              <a:ext cx="182" cy="72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71" name="Line 29"/>
            <p:cNvSpPr>
              <a:spLocks noChangeShapeType="1"/>
            </p:cNvSpPr>
            <p:nvPr/>
          </p:nvSpPr>
          <p:spPr bwMode="auto">
            <a:xfrm flipH="1">
              <a:off x="1850" y="2848"/>
              <a:ext cx="190" cy="72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72" name="Line 30"/>
            <p:cNvSpPr>
              <a:spLocks noChangeShapeType="1"/>
            </p:cNvSpPr>
            <p:nvPr/>
          </p:nvSpPr>
          <p:spPr bwMode="auto">
            <a:xfrm flipH="1">
              <a:off x="1850" y="2920"/>
              <a:ext cx="190" cy="72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73" name="Text Box 31"/>
            <p:cNvSpPr txBox="1">
              <a:spLocks noChangeArrowheads="1"/>
            </p:cNvSpPr>
            <p:nvPr/>
          </p:nvSpPr>
          <p:spPr bwMode="auto">
            <a:xfrm>
              <a:off x="676" y="3067"/>
              <a:ext cx="1640" cy="508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</a:rPr>
                <a:t>R</a:t>
              </a:r>
              <a:r>
                <a:rPr lang="en-US" sz="1800" baseline="-25000">
                  <a:solidFill>
                    <a:schemeClr val="accent2"/>
                  </a:solidFill>
                </a:rPr>
                <a:t>qq</a:t>
              </a:r>
              <a:r>
                <a:rPr lang="en-US" sz="1800">
                  <a:solidFill>
                    <a:schemeClr val="accent2"/>
                  </a:solidFill>
                </a:rPr>
                <a:t>&lt;R</a:t>
              </a:r>
              <a:r>
                <a:rPr lang="en-US" sz="1800" baseline="-25000">
                  <a:solidFill>
                    <a:schemeClr val="accent2"/>
                  </a:solidFill>
                </a:rPr>
                <a:t>q</a:t>
              </a:r>
              <a:r>
                <a:rPr lang="en-US" sz="1800">
                  <a:solidFill>
                    <a:schemeClr val="accent2"/>
                  </a:solidFill>
                </a:rPr>
                <a:t>: spin transfer only</a:t>
              </a:r>
            </a:p>
            <a:p>
              <a:r>
                <a:rPr lang="en-US" sz="1800">
                  <a:solidFill>
                    <a:schemeClr val="accent2"/>
                  </a:solidFill>
                </a:rPr>
                <a:t>from intrinsic strangeness </a:t>
              </a:r>
            </a:p>
          </p:txBody>
        </p: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696" y="2690"/>
              <a:ext cx="581" cy="418"/>
              <a:chOff x="558" y="2934"/>
              <a:chExt cx="581" cy="418"/>
            </a:xfrm>
          </p:grpSpPr>
          <p:sp>
            <p:nvSpPr>
              <p:cNvPr id="17475" name="Line 33"/>
              <p:cNvSpPr>
                <a:spLocks noChangeShapeType="1"/>
              </p:cNvSpPr>
              <p:nvPr/>
            </p:nvSpPr>
            <p:spPr bwMode="auto">
              <a:xfrm flipH="1">
                <a:off x="558" y="2962"/>
                <a:ext cx="581" cy="145"/>
              </a:xfrm>
              <a:prstGeom prst="line">
                <a:avLst/>
              </a:prstGeom>
              <a:noFill/>
              <a:ln w="38100">
                <a:solidFill>
                  <a:srgbClr val="BC0004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76" name="Text Box 34"/>
              <p:cNvSpPr txBox="1">
                <a:spLocks noChangeArrowheads="1"/>
              </p:cNvSpPr>
              <p:nvPr/>
            </p:nvSpPr>
            <p:spPr bwMode="auto">
              <a:xfrm>
                <a:off x="739" y="2995"/>
                <a:ext cx="255" cy="357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2400">
                    <a:solidFill>
                      <a:srgbClr val="BC0004"/>
                    </a:solidFill>
                    <a:cs typeface="Times New Roman" pitchFamily="18" charset="0"/>
                  </a:rPr>
                  <a:t>Λ</a:t>
                </a:r>
              </a:p>
            </p:txBody>
          </p:sp>
          <p:sp>
            <p:nvSpPr>
              <p:cNvPr id="17477" name="Line 35"/>
              <p:cNvSpPr>
                <a:spLocks noChangeShapeType="1"/>
              </p:cNvSpPr>
              <p:nvPr/>
            </p:nvSpPr>
            <p:spPr bwMode="auto">
              <a:xfrm flipH="1">
                <a:off x="812" y="2934"/>
                <a:ext cx="181" cy="36"/>
              </a:xfrm>
              <a:prstGeom prst="line">
                <a:avLst/>
              </a:prstGeom>
              <a:noFill/>
              <a:ln w="158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78" name="Line 36"/>
              <p:cNvSpPr>
                <a:spLocks noChangeShapeType="1"/>
              </p:cNvSpPr>
              <p:nvPr/>
            </p:nvSpPr>
            <p:spPr bwMode="auto">
              <a:xfrm>
                <a:off x="782" y="3103"/>
                <a:ext cx="146" cy="0"/>
              </a:xfrm>
              <a:prstGeom prst="line">
                <a:avLst/>
              </a:prstGeom>
              <a:noFill/>
              <a:ln w="28575">
                <a:solidFill>
                  <a:srgbClr val="BC0004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737100" y="4062413"/>
            <a:ext cx="4040188" cy="2592387"/>
            <a:chOff x="2984" y="1979"/>
            <a:chExt cx="2545" cy="1633"/>
          </a:xfrm>
        </p:grpSpPr>
        <p:sp>
          <p:nvSpPr>
            <p:cNvPr id="17420" name="Freeform 38"/>
            <p:cNvSpPr>
              <a:spLocks/>
            </p:cNvSpPr>
            <p:nvPr/>
          </p:nvSpPr>
          <p:spPr bwMode="auto">
            <a:xfrm flipV="1">
              <a:off x="3570" y="2361"/>
              <a:ext cx="687" cy="73"/>
            </a:xfrm>
            <a:custGeom>
              <a:avLst/>
              <a:gdLst>
                <a:gd name="T0" fmla="*/ 0 w 4990"/>
                <a:gd name="T1" fmla="*/ 529 h 982"/>
                <a:gd name="T2" fmla="*/ 227 w 4990"/>
                <a:gd name="T3" fmla="*/ 75 h 982"/>
                <a:gd name="T4" fmla="*/ 681 w 4990"/>
                <a:gd name="T5" fmla="*/ 982 h 982"/>
                <a:gd name="T6" fmla="*/ 1134 w 4990"/>
                <a:gd name="T7" fmla="*/ 75 h 982"/>
                <a:gd name="T8" fmla="*/ 1588 w 4990"/>
                <a:gd name="T9" fmla="*/ 982 h 982"/>
                <a:gd name="T10" fmla="*/ 2041 w 4990"/>
                <a:gd name="T11" fmla="*/ 75 h 982"/>
                <a:gd name="T12" fmla="*/ 2495 w 4990"/>
                <a:gd name="T13" fmla="*/ 982 h 982"/>
                <a:gd name="T14" fmla="*/ 2949 w 4990"/>
                <a:gd name="T15" fmla="*/ 75 h 982"/>
                <a:gd name="T16" fmla="*/ 3402 w 4990"/>
                <a:gd name="T17" fmla="*/ 982 h 982"/>
                <a:gd name="T18" fmla="*/ 3856 w 4990"/>
                <a:gd name="T19" fmla="*/ 75 h 982"/>
                <a:gd name="T20" fmla="*/ 4309 w 4990"/>
                <a:gd name="T21" fmla="*/ 982 h 982"/>
                <a:gd name="T22" fmla="*/ 4763 w 4990"/>
                <a:gd name="T23" fmla="*/ 75 h 982"/>
                <a:gd name="T24" fmla="*/ 4990 w 4990"/>
                <a:gd name="T25" fmla="*/ 529 h 9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90"/>
                <a:gd name="T40" fmla="*/ 0 h 982"/>
                <a:gd name="T41" fmla="*/ 4990 w 4990"/>
                <a:gd name="T42" fmla="*/ 982 h 9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90" h="982">
                  <a:moveTo>
                    <a:pt x="0" y="529"/>
                  </a:moveTo>
                  <a:cubicBezTo>
                    <a:pt x="57" y="264"/>
                    <a:pt x="114" y="0"/>
                    <a:pt x="227" y="75"/>
                  </a:cubicBezTo>
                  <a:cubicBezTo>
                    <a:pt x="340" y="150"/>
                    <a:pt x="530" y="982"/>
                    <a:pt x="681" y="982"/>
                  </a:cubicBezTo>
                  <a:cubicBezTo>
                    <a:pt x="832" y="982"/>
                    <a:pt x="983" y="75"/>
                    <a:pt x="1134" y="75"/>
                  </a:cubicBezTo>
                  <a:cubicBezTo>
                    <a:pt x="1285" y="75"/>
                    <a:pt x="1437" y="982"/>
                    <a:pt x="1588" y="982"/>
                  </a:cubicBezTo>
                  <a:cubicBezTo>
                    <a:pt x="1739" y="982"/>
                    <a:pt x="1890" y="75"/>
                    <a:pt x="2041" y="75"/>
                  </a:cubicBezTo>
                  <a:cubicBezTo>
                    <a:pt x="2192" y="75"/>
                    <a:pt x="2344" y="982"/>
                    <a:pt x="2495" y="982"/>
                  </a:cubicBezTo>
                  <a:cubicBezTo>
                    <a:pt x="2646" y="982"/>
                    <a:pt x="2798" y="75"/>
                    <a:pt x="2949" y="75"/>
                  </a:cubicBezTo>
                  <a:cubicBezTo>
                    <a:pt x="3100" y="75"/>
                    <a:pt x="3251" y="982"/>
                    <a:pt x="3402" y="982"/>
                  </a:cubicBezTo>
                  <a:cubicBezTo>
                    <a:pt x="3553" y="982"/>
                    <a:pt x="3705" y="75"/>
                    <a:pt x="3856" y="75"/>
                  </a:cubicBezTo>
                  <a:cubicBezTo>
                    <a:pt x="4007" y="75"/>
                    <a:pt x="4158" y="982"/>
                    <a:pt x="4309" y="982"/>
                  </a:cubicBezTo>
                  <a:cubicBezTo>
                    <a:pt x="4460" y="982"/>
                    <a:pt x="4650" y="150"/>
                    <a:pt x="4763" y="75"/>
                  </a:cubicBezTo>
                  <a:cubicBezTo>
                    <a:pt x="4876" y="0"/>
                    <a:pt x="4952" y="454"/>
                    <a:pt x="4990" y="529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21" name="Line 39"/>
            <p:cNvSpPr>
              <a:spLocks noChangeShapeType="1"/>
            </p:cNvSpPr>
            <p:nvPr/>
          </p:nvSpPr>
          <p:spPr bwMode="auto">
            <a:xfrm flipV="1">
              <a:off x="4259" y="2240"/>
              <a:ext cx="503" cy="157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22" name="AutoShape 40"/>
            <p:cNvSpPr>
              <a:spLocks noChangeArrowheads="1"/>
            </p:cNvSpPr>
            <p:nvPr/>
          </p:nvSpPr>
          <p:spPr bwMode="auto">
            <a:xfrm>
              <a:off x="4840" y="2543"/>
              <a:ext cx="109" cy="363"/>
            </a:xfrm>
            <a:prstGeom prst="flowChartAlternateProcess">
              <a:avLst/>
            </a:prstGeom>
            <a:solidFill>
              <a:srgbClr val="BC0004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423" name="AutoShape 41"/>
            <p:cNvSpPr>
              <a:spLocks noChangeArrowheads="1"/>
            </p:cNvSpPr>
            <p:nvPr/>
          </p:nvSpPr>
          <p:spPr bwMode="auto">
            <a:xfrm>
              <a:off x="4762" y="2132"/>
              <a:ext cx="109" cy="217"/>
            </a:xfrm>
            <a:prstGeom prst="flowChartAlternateProcess">
              <a:avLst/>
            </a:prstGeom>
            <a:solidFill>
              <a:srgbClr val="FF33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4" name="Line 42"/>
            <p:cNvSpPr>
              <a:spLocks noChangeShapeType="1"/>
            </p:cNvSpPr>
            <p:nvPr/>
          </p:nvSpPr>
          <p:spPr bwMode="auto">
            <a:xfrm flipH="1" flipV="1">
              <a:off x="4259" y="2397"/>
              <a:ext cx="581" cy="218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425" name="Line 43"/>
            <p:cNvSpPr>
              <a:spLocks noChangeShapeType="1"/>
            </p:cNvSpPr>
            <p:nvPr/>
          </p:nvSpPr>
          <p:spPr bwMode="auto">
            <a:xfrm flipH="1">
              <a:off x="4948" y="2724"/>
              <a:ext cx="581" cy="0"/>
            </a:xfrm>
            <a:prstGeom prst="line">
              <a:avLst/>
            </a:prstGeom>
            <a:noFill/>
            <a:ln w="38100">
              <a:solidFill>
                <a:srgbClr val="BC0004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26" name="Line 44"/>
            <p:cNvSpPr>
              <a:spLocks noChangeShapeType="1"/>
            </p:cNvSpPr>
            <p:nvPr/>
          </p:nvSpPr>
          <p:spPr bwMode="auto">
            <a:xfrm flipH="1">
              <a:off x="4041" y="2688"/>
              <a:ext cx="799" cy="254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27" name="Line 45"/>
            <p:cNvSpPr>
              <a:spLocks noChangeShapeType="1"/>
            </p:cNvSpPr>
            <p:nvPr/>
          </p:nvSpPr>
          <p:spPr bwMode="auto">
            <a:xfrm flipV="1">
              <a:off x="4878" y="2051"/>
              <a:ext cx="430" cy="113"/>
            </a:xfrm>
            <a:prstGeom prst="line">
              <a:avLst/>
            </a:prstGeom>
            <a:noFill/>
            <a:ln w="38100">
              <a:solidFill>
                <a:srgbClr val="BC0004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28" name="Text Box 46"/>
            <p:cNvSpPr txBox="1">
              <a:spLocks noChangeArrowheads="1"/>
            </p:cNvSpPr>
            <p:nvPr/>
          </p:nvSpPr>
          <p:spPr bwMode="auto">
            <a:xfrm>
              <a:off x="5130" y="2651"/>
              <a:ext cx="223" cy="35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BC0004"/>
                  </a:solidFill>
                </a:rPr>
                <a:t>P</a:t>
              </a:r>
            </a:p>
          </p:txBody>
        </p:sp>
        <p:sp>
          <p:nvSpPr>
            <p:cNvPr id="17429" name="Text Box 47"/>
            <p:cNvSpPr txBox="1">
              <a:spLocks noChangeArrowheads="1"/>
            </p:cNvSpPr>
            <p:nvPr/>
          </p:nvSpPr>
          <p:spPr bwMode="auto">
            <a:xfrm>
              <a:off x="4674" y="2354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</a:rPr>
                <a:t>u</a:t>
              </a:r>
            </a:p>
          </p:txBody>
        </p:sp>
        <p:sp>
          <p:nvSpPr>
            <p:cNvPr id="17430" name="Text Box 48"/>
            <p:cNvSpPr txBox="1">
              <a:spLocks noChangeArrowheads="1"/>
            </p:cNvSpPr>
            <p:nvPr/>
          </p:nvSpPr>
          <p:spPr bwMode="auto">
            <a:xfrm>
              <a:off x="4320" y="2760"/>
              <a:ext cx="404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6600FF"/>
                  </a:solidFill>
                </a:rPr>
                <a:t>(ud)</a:t>
              </a:r>
              <a:r>
                <a:rPr lang="en-US" sz="1800" baseline="-25000">
                  <a:solidFill>
                    <a:srgbClr val="6600FF"/>
                  </a:solidFill>
                </a:rPr>
                <a:t>0</a:t>
              </a:r>
              <a:endParaRPr lang="en-US" sz="1800">
                <a:solidFill>
                  <a:srgbClr val="6600FF"/>
                </a:solidFill>
              </a:endParaRPr>
            </a:p>
          </p:txBody>
        </p:sp>
        <p:sp>
          <p:nvSpPr>
            <p:cNvPr id="17431" name="Text Box 49"/>
            <p:cNvSpPr txBox="1">
              <a:spLocks noChangeArrowheads="1"/>
            </p:cNvSpPr>
            <p:nvPr/>
          </p:nvSpPr>
          <p:spPr bwMode="auto">
            <a:xfrm>
              <a:off x="5234" y="1979"/>
              <a:ext cx="255" cy="35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>
                  <a:solidFill>
                    <a:srgbClr val="BC0004"/>
                  </a:solidFill>
                  <a:cs typeface="Times New Roman" pitchFamily="18" charset="0"/>
                </a:rPr>
                <a:t>Λ</a:t>
              </a:r>
            </a:p>
          </p:txBody>
        </p:sp>
        <p:sp>
          <p:nvSpPr>
            <p:cNvPr id="17432" name="Line 50"/>
            <p:cNvSpPr>
              <a:spLocks noChangeShapeType="1"/>
            </p:cNvSpPr>
            <p:nvPr/>
          </p:nvSpPr>
          <p:spPr bwMode="auto">
            <a:xfrm flipV="1">
              <a:off x="4944" y="2035"/>
              <a:ext cx="180" cy="72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984" y="1986"/>
              <a:ext cx="1234" cy="681"/>
              <a:chOff x="3134" y="2197"/>
              <a:chExt cx="1234" cy="681"/>
            </a:xfrm>
          </p:grpSpPr>
          <p:sp>
            <p:nvSpPr>
              <p:cNvPr id="17442" name="Line 52"/>
              <p:cNvSpPr>
                <a:spLocks noChangeShapeType="1"/>
              </p:cNvSpPr>
              <p:nvPr/>
            </p:nvSpPr>
            <p:spPr bwMode="auto">
              <a:xfrm flipV="1">
                <a:off x="3134" y="2595"/>
                <a:ext cx="581" cy="146"/>
              </a:xfrm>
              <a:prstGeom prst="line">
                <a:avLst/>
              </a:prstGeom>
              <a:noFill/>
              <a:ln w="1587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3" name="Line 53"/>
              <p:cNvSpPr>
                <a:spLocks noChangeShapeType="1"/>
              </p:cNvSpPr>
              <p:nvPr/>
            </p:nvSpPr>
            <p:spPr bwMode="auto">
              <a:xfrm flipV="1">
                <a:off x="3712" y="2348"/>
                <a:ext cx="399" cy="254"/>
              </a:xfrm>
              <a:prstGeom prst="line">
                <a:avLst/>
              </a:prstGeom>
              <a:noFill/>
              <a:ln w="1587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4" name="Text Box 54"/>
              <p:cNvSpPr txBox="1">
                <a:spLocks noChangeArrowheads="1"/>
              </p:cNvSpPr>
              <p:nvPr/>
            </p:nvSpPr>
            <p:spPr bwMode="auto">
              <a:xfrm>
                <a:off x="3304" y="2595"/>
                <a:ext cx="193" cy="283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800">
                    <a:solidFill>
                      <a:srgbClr val="009900"/>
                    </a:solidFill>
                    <a:cs typeface="Times New Roman" pitchFamily="18" charset="0"/>
                  </a:rPr>
                  <a:t>μ</a:t>
                </a:r>
              </a:p>
            </p:txBody>
          </p:sp>
          <p:sp>
            <p:nvSpPr>
              <p:cNvPr id="17445" name="Text Box 55"/>
              <p:cNvSpPr txBox="1">
                <a:spLocks noChangeArrowheads="1"/>
              </p:cNvSpPr>
              <p:nvPr/>
            </p:nvSpPr>
            <p:spPr bwMode="auto">
              <a:xfrm>
                <a:off x="4143" y="2197"/>
                <a:ext cx="225" cy="283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800">
                    <a:solidFill>
                      <a:srgbClr val="009900"/>
                    </a:solidFill>
                    <a:cs typeface="Times New Roman" pitchFamily="18" charset="0"/>
                  </a:rPr>
                  <a:t>μ</a:t>
                </a:r>
                <a:r>
                  <a:rPr lang="en-US" sz="1800">
                    <a:solidFill>
                      <a:srgbClr val="009900"/>
                    </a:solidFill>
                    <a:cs typeface="Times New Roman" pitchFamily="18" charset="0"/>
                  </a:rPr>
                  <a:t>′</a:t>
                </a:r>
              </a:p>
            </p:txBody>
          </p:sp>
          <p:sp>
            <p:nvSpPr>
              <p:cNvPr id="17446" name="Line 56"/>
              <p:cNvSpPr>
                <a:spLocks noChangeShapeType="1"/>
              </p:cNvSpPr>
              <p:nvPr/>
            </p:nvSpPr>
            <p:spPr bwMode="auto">
              <a:xfrm flipH="1">
                <a:off x="3279" y="2609"/>
                <a:ext cx="182" cy="59"/>
              </a:xfrm>
              <a:prstGeom prst="line">
                <a:avLst/>
              </a:prstGeom>
              <a:noFill/>
              <a:ln w="158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Line 57"/>
              <p:cNvSpPr>
                <a:spLocks noChangeShapeType="1"/>
              </p:cNvSpPr>
              <p:nvPr/>
            </p:nvSpPr>
            <p:spPr bwMode="auto">
              <a:xfrm flipH="1">
                <a:off x="3820" y="2391"/>
                <a:ext cx="181" cy="109"/>
              </a:xfrm>
              <a:prstGeom prst="line">
                <a:avLst/>
              </a:prstGeom>
              <a:noFill/>
              <a:ln w="158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434" name="Line 58"/>
            <p:cNvSpPr>
              <a:spLocks noChangeShapeType="1"/>
            </p:cNvSpPr>
            <p:nvPr/>
          </p:nvSpPr>
          <p:spPr bwMode="auto">
            <a:xfrm flipH="1">
              <a:off x="4400" y="2239"/>
              <a:ext cx="182" cy="73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35" name="Line 59"/>
            <p:cNvSpPr>
              <a:spLocks noChangeShapeType="1"/>
            </p:cNvSpPr>
            <p:nvPr/>
          </p:nvSpPr>
          <p:spPr bwMode="auto">
            <a:xfrm>
              <a:off x="4513" y="2434"/>
              <a:ext cx="182" cy="72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36" name="Line 60"/>
            <p:cNvSpPr>
              <a:spLocks noChangeShapeType="1"/>
            </p:cNvSpPr>
            <p:nvPr/>
          </p:nvSpPr>
          <p:spPr bwMode="auto">
            <a:xfrm flipH="1">
              <a:off x="4644" y="2783"/>
              <a:ext cx="190" cy="72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37" name="Line 61"/>
            <p:cNvSpPr>
              <a:spLocks noChangeShapeType="1"/>
            </p:cNvSpPr>
            <p:nvPr/>
          </p:nvSpPr>
          <p:spPr bwMode="auto">
            <a:xfrm flipH="1">
              <a:off x="4644" y="2855"/>
              <a:ext cx="190" cy="72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38" name="Line 62"/>
            <p:cNvSpPr>
              <a:spLocks noChangeShapeType="1"/>
            </p:cNvSpPr>
            <p:nvPr/>
          </p:nvSpPr>
          <p:spPr bwMode="auto">
            <a:xfrm flipV="1">
              <a:off x="4873" y="2225"/>
              <a:ext cx="218" cy="0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39" name="Line 63"/>
            <p:cNvSpPr>
              <a:spLocks noChangeShapeType="1"/>
            </p:cNvSpPr>
            <p:nvPr/>
          </p:nvSpPr>
          <p:spPr bwMode="auto">
            <a:xfrm flipV="1">
              <a:off x="4873" y="2305"/>
              <a:ext cx="218" cy="0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40" name="Text Box 64"/>
            <p:cNvSpPr txBox="1">
              <a:spLocks noChangeArrowheads="1"/>
            </p:cNvSpPr>
            <p:nvPr/>
          </p:nvSpPr>
          <p:spPr bwMode="auto">
            <a:xfrm>
              <a:off x="3604" y="3104"/>
              <a:ext cx="1617" cy="508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R</a:t>
              </a:r>
              <a:r>
                <a:rPr lang="en-US" sz="1800" baseline="-25000">
                  <a:solidFill>
                    <a:srgbClr val="FF0000"/>
                  </a:solidFill>
                </a:rPr>
                <a:t>q</a:t>
              </a:r>
              <a:r>
                <a:rPr lang="en-US" sz="1800">
                  <a:solidFill>
                    <a:srgbClr val="FF0000"/>
                  </a:solidFill>
                </a:rPr>
                <a:t>&lt;R</a:t>
              </a:r>
              <a:r>
                <a:rPr lang="en-US" sz="1800" baseline="-25000">
                  <a:solidFill>
                    <a:srgbClr val="FF0000"/>
                  </a:solidFill>
                </a:rPr>
                <a:t>qq</a:t>
              </a:r>
              <a:r>
                <a:rPr lang="en-US" sz="1800">
                  <a:solidFill>
                    <a:srgbClr val="FF0000"/>
                  </a:solidFill>
                </a:rPr>
                <a:t>: spin transfer only</a:t>
              </a:r>
            </a:p>
            <a:p>
              <a:r>
                <a:rPr lang="en-US" sz="1800">
                  <a:solidFill>
                    <a:srgbClr val="FF0000"/>
                  </a:solidFill>
                </a:rPr>
                <a:t>from final quark</a:t>
              </a:r>
            </a:p>
          </p:txBody>
        </p:sp>
        <p:sp>
          <p:nvSpPr>
            <p:cNvPr id="17441" name="Line 65"/>
            <p:cNvSpPr>
              <a:spLocks noChangeShapeType="1"/>
            </p:cNvSpPr>
            <p:nvPr/>
          </p:nvSpPr>
          <p:spPr bwMode="auto">
            <a:xfrm>
              <a:off x="5311" y="2087"/>
              <a:ext cx="109" cy="0"/>
            </a:xfrm>
            <a:prstGeom prst="line">
              <a:avLst/>
            </a:prstGeom>
            <a:noFill/>
            <a:ln w="28575">
              <a:solidFill>
                <a:srgbClr val="BC0004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17415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808038"/>
            <a:ext cx="3457575" cy="33718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7416" name="Line 67"/>
          <p:cNvSpPr>
            <a:spLocks noChangeShapeType="1"/>
          </p:cNvSpPr>
          <p:nvPr/>
        </p:nvSpPr>
        <p:spPr bwMode="auto">
          <a:xfrm>
            <a:off x="3444875" y="203200"/>
            <a:ext cx="230188" cy="0"/>
          </a:xfrm>
          <a:prstGeom prst="line">
            <a:avLst/>
          </a:prstGeom>
          <a:noFill/>
          <a:ln w="19050">
            <a:solidFill>
              <a:srgbClr val="BC0004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7" name="Line 68"/>
          <p:cNvSpPr>
            <a:spLocks noChangeShapeType="1"/>
          </p:cNvSpPr>
          <p:nvPr/>
        </p:nvSpPr>
        <p:spPr bwMode="auto">
          <a:xfrm flipH="1">
            <a:off x="2382838" y="3025775"/>
            <a:ext cx="1382712" cy="201612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8" name="Line 69"/>
          <p:cNvSpPr>
            <a:spLocks noChangeShapeType="1"/>
          </p:cNvSpPr>
          <p:nvPr/>
        </p:nvSpPr>
        <p:spPr bwMode="auto">
          <a:xfrm>
            <a:off x="4687888" y="2852738"/>
            <a:ext cx="2763837" cy="1498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31540" y="1718810"/>
            <a:ext cx="2167581" cy="1532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No spin transfer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from remnant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diquark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80"/>
            <a:ext cx="9144000" cy="720725"/>
          </a:xfrm>
        </p:spPr>
        <p:txBody>
          <a:bodyPr/>
          <a:lstStyle/>
          <a:p>
            <a:r>
              <a:rPr lang="en-US" dirty="0" smtClean="0"/>
              <a:t>Longitudinal </a:t>
            </a:r>
            <a:r>
              <a:rPr lang="el-GR" dirty="0" smtClean="0"/>
              <a:t>Λ</a:t>
            </a:r>
            <a:r>
              <a:rPr lang="en-US" dirty="0" smtClean="0"/>
              <a:t> polarization (old)</a:t>
            </a:r>
            <a:endParaRPr lang="en-US" dirty="0"/>
          </a:p>
        </p:txBody>
      </p:sp>
      <p:pic>
        <p:nvPicPr>
          <p:cNvPr id="67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386" y="1088740"/>
            <a:ext cx="6027949" cy="509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Straight Connector 35"/>
          <p:cNvCxnSpPr/>
          <p:nvPr/>
        </p:nvCxnSpPr>
        <p:spPr bwMode="auto">
          <a:xfrm>
            <a:off x="6417205" y="3113965"/>
            <a:ext cx="990110" cy="0"/>
          </a:xfrm>
          <a:prstGeom prst="line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Straight Connector 38"/>
          <p:cNvCxnSpPr/>
          <p:nvPr/>
        </p:nvCxnSpPr>
        <p:spPr bwMode="auto">
          <a:xfrm>
            <a:off x="6417205" y="4419110"/>
            <a:ext cx="990110" cy="0"/>
          </a:xfrm>
          <a:prstGeom prst="line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0" name="Straight Connector 39"/>
          <p:cNvCxnSpPr/>
          <p:nvPr/>
        </p:nvCxnSpPr>
        <p:spPr bwMode="auto">
          <a:xfrm>
            <a:off x="6417205" y="5139190"/>
            <a:ext cx="990110" cy="0"/>
          </a:xfrm>
          <a:prstGeom prst="line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8" name="Straight Connector 47"/>
          <p:cNvCxnSpPr/>
          <p:nvPr/>
        </p:nvCxnSpPr>
        <p:spPr bwMode="auto">
          <a:xfrm>
            <a:off x="6452882" y="6097742"/>
            <a:ext cx="990110" cy="0"/>
          </a:xfrm>
          <a:prstGeom prst="line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038" y="173038"/>
            <a:ext cx="8777287" cy="10057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CFR: s</a:t>
            </a:r>
            <a:r>
              <a:rPr lang="en-US" sz="3200" dirty="0" smtClean="0"/>
              <a:t>imple </a:t>
            </a:r>
            <a:r>
              <a:rPr lang="en-US" sz="3200" dirty="0" smtClean="0"/>
              <a:t>model: LO, independent </a:t>
            </a:r>
            <a:r>
              <a:rPr lang="en-US" sz="3200" dirty="0" smtClean="0"/>
              <a:t>fragmentation</a:t>
            </a:r>
            <a:endParaRPr lang="fr-FR" sz="3200" dirty="0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00125" y="1281113"/>
            <a:ext cx="7142163" cy="1457325"/>
            <a:chOff x="703" y="1362"/>
            <a:chExt cx="4499" cy="918"/>
          </a:xfrm>
        </p:grpSpPr>
        <p:graphicFrame>
          <p:nvGraphicFramePr>
            <p:cNvPr id="1027" name="Object 7"/>
            <p:cNvGraphicFramePr>
              <a:graphicFrameLocks noChangeAspect="1"/>
            </p:cNvGraphicFramePr>
            <p:nvPr/>
          </p:nvGraphicFramePr>
          <p:xfrm>
            <a:off x="703" y="1725"/>
            <a:ext cx="518" cy="283"/>
          </p:xfrm>
          <a:graphic>
            <a:graphicData uri="http://schemas.openxmlformats.org/presentationml/2006/ole">
              <p:oleObj spid="_x0000_s727043" name="Equation" r:id="rId4" imgW="419040" imgH="228600" progId="Equation.DSMT4">
                <p:embed/>
              </p:oleObj>
            </a:graphicData>
          </a:graphic>
        </p:graphicFrame>
        <p:graphicFrame>
          <p:nvGraphicFramePr>
            <p:cNvPr id="1028" name="Object 8"/>
            <p:cNvGraphicFramePr>
              <a:graphicFrameLocks noChangeAspect="1"/>
            </p:cNvGraphicFramePr>
            <p:nvPr/>
          </p:nvGraphicFramePr>
          <p:xfrm>
            <a:off x="2171" y="1362"/>
            <a:ext cx="3031" cy="918"/>
          </p:xfrm>
          <a:graphic>
            <a:graphicData uri="http://schemas.openxmlformats.org/presentationml/2006/ole">
              <p:oleObj spid="_x0000_s727044" name="Equation" r:id="rId5" imgW="2349360" imgH="711000" progId="Equation.DSMT4">
                <p:embed/>
              </p:oleObj>
            </a:graphicData>
          </a:graphic>
        </p:graphicFrame>
        <p:sp>
          <p:nvSpPr>
            <p:cNvPr id="1035" name="AutoShape 9"/>
            <p:cNvSpPr>
              <a:spLocks noChangeArrowheads="1"/>
            </p:cNvSpPr>
            <p:nvPr/>
          </p:nvSpPr>
          <p:spPr bwMode="auto">
            <a:xfrm>
              <a:off x="1537" y="1725"/>
              <a:ext cx="399" cy="182"/>
            </a:xfrm>
            <a:prstGeom prst="rightArrow">
              <a:avLst>
                <a:gd name="adj1" fmla="val 50000"/>
                <a:gd name="adj2" fmla="val 54808"/>
              </a:avLst>
            </a:prstGeom>
            <a:solidFill>
              <a:srgbClr val="F80006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1900238" y="2720975"/>
          <a:ext cx="5324475" cy="2609850"/>
        </p:xfrm>
        <a:graphic>
          <a:graphicData uri="http://schemas.openxmlformats.org/presentationml/2006/ole">
            <p:oleObj spid="_x0000_s727042" name="Equation" r:id="rId6" imgW="3009600" imgH="1473120" progId="Equation.DSMT4">
              <p:embed/>
            </p:oleObj>
          </a:graphicData>
        </a:graphic>
      </p:graphicFrame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5897563" y="5049180"/>
            <a:ext cx="3101975" cy="15160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C0004"/>
                </a:solidFill>
              </a:rPr>
              <a:t>Fraction of events with </a:t>
            </a:r>
          </a:p>
          <a:p>
            <a:r>
              <a:rPr lang="en-US" sz="2400" dirty="0">
                <a:solidFill>
                  <a:srgbClr val="BC0004"/>
                </a:solidFill>
              </a:rPr>
              <a:t>hard scattering off s-bar</a:t>
            </a:r>
          </a:p>
          <a:p>
            <a:r>
              <a:rPr lang="en-US" sz="2400" dirty="0">
                <a:solidFill>
                  <a:srgbClr val="BC0004"/>
                </a:solidFill>
              </a:rPr>
              <a:t>(s-bar purity)</a:t>
            </a:r>
            <a:endParaRPr lang="fr-FR" sz="2400" dirty="0">
              <a:solidFill>
                <a:srgbClr val="BC0004"/>
              </a:solidFill>
            </a:endParaRPr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 flipH="1" flipV="1">
            <a:off x="5838825" y="4868863"/>
            <a:ext cx="635000" cy="461962"/>
          </a:xfrm>
          <a:prstGeom prst="line">
            <a:avLst/>
          </a:prstGeom>
          <a:noFill/>
          <a:ln w="15875">
            <a:solidFill>
              <a:srgbClr val="BC0004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8"/>
          <p:cNvSpPr txBox="1">
            <a:spLocks noChangeArrowheads="1"/>
          </p:cNvSpPr>
          <p:nvPr/>
        </p:nvSpPr>
        <p:spPr bwMode="auto">
          <a:xfrm>
            <a:off x="831850" y="4824155"/>
            <a:ext cx="3114955" cy="12926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NOMAD tuning used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Best description with </a:t>
            </a:r>
            <a:r>
              <a:rPr lang="en-US" sz="2000" dirty="0">
                <a:solidFill>
                  <a:srgbClr val="FF3300"/>
                </a:solidFill>
              </a:rPr>
              <a:t>SU(6)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model for spin transfer</a:t>
            </a:r>
            <a:r>
              <a:rPr lang="en-US" sz="2000" dirty="0" smtClean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54768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Unpolarized target</a:t>
            </a:r>
            <a:endParaRPr lang="fr-FR" sz="3200" dirty="0" smtClean="0"/>
          </a:p>
        </p:txBody>
      </p:sp>
      <p:pic>
        <p:nvPicPr>
          <p:cNvPr id="205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991" y="4564063"/>
            <a:ext cx="4230470" cy="20335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247075" y="5364215"/>
            <a:ext cx="2959100" cy="81253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LEPTO </a:t>
            </a:r>
            <a:r>
              <a:rPr lang="en-US" sz="1800" dirty="0" smtClean="0"/>
              <a:t>MC: s-bar fractional</a:t>
            </a:r>
          </a:p>
          <a:p>
            <a:r>
              <a:rPr lang="en-US" sz="1800" dirty="0" smtClean="0"/>
              <a:t>contribution</a:t>
            </a:r>
            <a:endParaRPr lang="fr-FR" sz="1800" dirty="0"/>
          </a:p>
        </p:txBody>
      </p:sp>
      <p:pic>
        <p:nvPicPr>
          <p:cNvPr id="2057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0413"/>
            <a:ext cx="3938588" cy="38100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058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7888" y="719138"/>
            <a:ext cx="4032250" cy="38623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59" name="Text Box 24"/>
          <p:cNvSpPr txBox="1">
            <a:spLocks noChangeArrowheads="1"/>
          </p:cNvSpPr>
          <p:nvPr/>
        </p:nvSpPr>
        <p:spPr bwMode="auto">
          <a:xfrm>
            <a:off x="6761163" y="4632656"/>
            <a:ext cx="1723549" cy="41652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SU(6), CTEQ5L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997"/>
            <a:ext cx="9144000" cy="547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Quark type fraction in anti-Lambda production</a:t>
            </a:r>
            <a:endParaRPr lang="fr-FR" sz="3200" dirty="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5537200" y="5178425"/>
          <a:ext cx="3306763" cy="1223963"/>
        </p:xfrm>
        <a:graphic>
          <a:graphicData uri="http://schemas.openxmlformats.org/presentationml/2006/ole">
            <p:oleObj spid="_x0000_s729090" name="Equation" r:id="rId4" imgW="1168200" imgH="431640" progId="Equation.DSMT4">
              <p:embed/>
            </p:oleObj>
          </a:graphicData>
        </a:graphic>
      </p:graphicFrame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5551488" y="779463"/>
            <a:ext cx="2692400" cy="15160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LEPTO MC </a:t>
            </a:r>
          </a:p>
          <a:p>
            <a:r>
              <a:rPr lang="en-US" sz="2400" dirty="0"/>
              <a:t>with CTEQ5L </a:t>
            </a:r>
          </a:p>
          <a:p>
            <a:r>
              <a:rPr lang="en-US" sz="2400" dirty="0"/>
              <a:t>and COMPASS cuts</a:t>
            </a:r>
            <a:endParaRPr lang="fr-FR" sz="2400" dirty="0"/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5551488" y="2449513"/>
            <a:ext cx="3016403" cy="201285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In contrast to K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production asymmetry,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mainly </a:t>
            </a:r>
            <a:r>
              <a:rPr lang="en-US" sz="2400" dirty="0">
                <a:solidFill>
                  <a:srgbClr val="FF0000"/>
                </a:solidFill>
              </a:rPr>
              <a:t>s-bar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contributes to        </a:t>
            </a:r>
            <a:endParaRPr lang="fr-FR" sz="2400" dirty="0">
              <a:solidFill>
                <a:schemeClr val="accent2"/>
              </a:solidFill>
            </a:endParaRP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6069013" y="4408488"/>
          <a:ext cx="2008187" cy="541337"/>
        </p:xfrm>
        <a:graphic>
          <a:graphicData uri="http://schemas.openxmlformats.org/presentationml/2006/ole">
            <p:oleObj spid="_x0000_s729091" name="Equation" r:id="rId5" imgW="799920" imgH="215640" progId="Equation.DSMT4">
              <p:embed/>
            </p:oleObj>
          </a:graphicData>
        </a:graphic>
      </p:graphicFrame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9375" y="922338"/>
            <a:ext cx="5126038" cy="4975225"/>
            <a:chOff x="50" y="581"/>
            <a:chExt cx="3229" cy="3134"/>
          </a:xfrm>
        </p:grpSpPr>
        <p:pic>
          <p:nvPicPr>
            <p:cNvPr id="308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" y="581"/>
              <a:ext cx="3229" cy="3134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</p:pic>
        <p:sp>
          <p:nvSpPr>
            <p:cNvPr id="3083" name="Text Box 8"/>
            <p:cNvSpPr txBox="1">
              <a:spLocks noChangeArrowheads="1"/>
            </p:cNvSpPr>
            <p:nvPr/>
          </p:nvSpPr>
          <p:spPr bwMode="auto">
            <a:xfrm>
              <a:off x="2532" y="861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u</a:t>
              </a:r>
            </a:p>
          </p:txBody>
        </p:sp>
        <p:sp>
          <p:nvSpPr>
            <p:cNvPr id="3084" name="Text Box 9"/>
            <p:cNvSpPr txBox="1">
              <a:spLocks noChangeArrowheads="1"/>
            </p:cNvSpPr>
            <p:nvPr/>
          </p:nvSpPr>
          <p:spPr bwMode="auto">
            <a:xfrm>
              <a:off x="2169" y="1043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d</a:t>
              </a:r>
            </a:p>
          </p:txBody>
        </p:sp>
        <p:sp>
          <p:nvSpPr>
            <p:cNvPr id="3085" name="Text Box 10"/>
            <p:cNvSpPr txBox="1">
              <a:spLocks noChangeArrowheads="1"/>
            </p:cNvSpPr>
            <p:nvPr/>
          </p:nvSpPr>
          <p:spPr bwMode="auto">
            <a:xfrm>
              <a:off x="2975" y="970"/>
              <a:ext cx="172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</a:p>
          </p:txBody>
        </p:sp>
        <p:sp>
          <p:nvSpPr>
            <p:cNvPr id="3086" name="Text Box 11"/>
            <p:cNvSpPr txBox="1">
              <a:spLocks noChangeArrowheads="1"/>
            </p:cNvSpPr>
            <p:nvPr/>
          </p:nvSpPr>
          <p:spPr bwMode="auto">
            <a:xfrm>
              <a:off x="567" y="3161"/>
              <a:ext cx="172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</a:p>
          </p:txBody>
        </p:sp>
        <p:sp>
          <p:nvSpPr>
            <p:cNvPr id="3087" name="Text Box 12"/>
            <p:cNvSpPr txBox="1">
              <a:spLocks noChangeArrowheads="1"/>
            </p:cNvSpPr>
            <p:nvPr/>
          </p:nvSpPr>
          <p:spPr bwMode="auto">
            <a:xfrm>
              <a:off x="567" y="2103"/>
              <a:ext cx="172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</a:p>
          </p:txBody>
        </p:sp>
        <p:sp>
          <p:nvSpPr>
            <p:cNvPr id="3088" name="Text Box 13"/>
            <p:cNvSpPr txBox="1">
              <a:spLocks noChangeArrowheads="1"/>
            </p:cNvSpPr>
            <p:nvPr/>
          </p:nvSpPr>
          <p:spPr bwMode="auto">
            <a:xfrm>
              <a:off x="594" y="1035"/>
              <a:ext cx="172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s</a:t>
              </a:r>
            </a:p>
          </p:txBody>
        </p:sp>
        <p:sp>
          <p:nvSpPr>
            <p:cNvPr id="3089" name="Text Box 14"/>
            <p:cNvSpPr txBox="1">
              <a:spLocks noChangeArrowheads="1"/>
            </p:cNvSpPr>
            <p:nvPr/>
          </p:nvSpPr>
          <p:spPr bwMode="auto">
            <a:xfrm flipV="1">
              <a:off x="2953" y="2124"/>
              <a:ext cx="172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s</a:t>
              </a:r>
            </a:p>
          </p:txBody>
        </p:sp>
        <p:sp>
          <p:nvSpPr>
            <p:cNvPr id="3090" name="Text Box 15"/>
            <p:cNvSpPr txBox="1">
              <a:spLocks noChangeArrowheads="1"/>
            </p:cNvSpPr>
            <p:nvPr/>
          </p:nvSpPr>
          <p:spPr bwMode="auto">
            <a:xfrm>
              <a:off x="2953" y="3147"/>
              <a:ext cx="172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s</a:t>
              </a:r>
            </a:p>
          </p:txBody>
        </p:sp>
        <p:sp>
          <p:nvSpPr>
            <p:cNvPr id="3091" name="Text Box 16"/>
            <p:cNvSpPr txBox="1">
              <a:spLocks noChangeArrowheads="1"/>
            </p:cNvSpPr>
            <p:nvPr/>
          </p:nvSpPr>
          <p:spPr bwMode="auto">
            <a:xfrm>
              <a:off x="993" y="3155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u</a:t>
              </a:r>
            </a:p>
          </p:txBody>
        </p:sp>
        <p:sp>
          <p:nvSpPr>
            <p:cNvPr id="3092" name="Text Box 17"/>
            <p:cNvSpPr txBox="1">
              <a:spLocks noChangeArrowheads="1"/>
            </p:cNvSpPr>
            <p:nvPr/>
          </p:nvSpPr>
          <p:spPr bwMode="auto">
            <a:xfrm>
              <a:off x="986" y="2087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u</a:t>
              </a:r>
            </a:p>
          </p:txBody>
        </p:sp>
        <p:sp>
          <p:nvSpPr>
            <p:cNvPr id="3093" name="Text Box 18"/>
            <p:cNvSpPr txBox="1">
              <a:spLocks noChangeArrowheads="1"/>
            </p:cNvSpPr>
            <p:nvPr/>
          </p:nvSpPr>
          <p:spPr bwMode="auto">
            <a:xfrm>
              <a:off x="993" y="1035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u</a:t>
              </a:r>
            </a:p>
          </p:txBody>
        </p:sp>
        <p:sp>
          <p:nvSpPr>
            <p:cNvPr id="3094" name="Text Box 19"/>
            <p:cNvSpPr txBox="1">
              <a:spLocks noChangeArrowheads="1"/>
            </p:cNvSpPr>
            <p:nvPr/>
          </p:nvSpPr>
          <p:spPr bwMode="auto">
            <a:xfrm>
              <a:off x="2553" y="3103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u</a:t>
              </a:r>
            </a:p>
          </p:txBody>
        </p:sp>
        <p:sp>
          <p:nvSpPr>
            <p:cNvPr id="3095" name="Text Box 20"/>
            <p:cNvSpPr txBox="1">
              <a:spLocks noChangeArrowheads="1"/>
            </p:cNvSpPr>
            <p:nvPr/>
          </p:nvSpPr>
          <p:spPr bwMode="auto">
            <a:xfrm>
              <a:off x="2553" y="2015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u</a:t>
              </a:r>
            </a:p>
          </p:txBody>
        </p:sp>
        <p:sp>
          <p:nvSpPr>
            <p:cNvPr id="3096" name="Text Box 21"/>
            <p:cNvSpPr txBox="1">
              <a:spLocks noChangeArrowheads="1"/>
            </p:cNvSpPr>
            <p:nvPr/>
          </p:nvSpPr>
          <p:spPr bwMode="auto">
            <a:xfrm>
              <a:off x="1363" y="3110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d</a:t>
              </a:r>
            </a:p>
          </p:txBody>
        </p:sp>
        <p:sp>
          <p:nvSpPr>
            <p:cNvPr id="3097" name="Text Box 22"/>
            <p:cNvSpPr txBox="1">
              <a:spLocks noChangeArrowheads="1"/>
            </p:cNvSpPr>
            <p:nvPr/>
          </p:nvSpPr>
          <p:spPr bwMode="auto">
            <a:xfrm>
              <a:off x="1356" y="955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d</a:t>
              </a:r>
            </a:p>
          </p:txBody>
        </p:sp>
        <p:sp>
          <p:nvSpPr>
            <p:cNvPr id="3098" name="Text Box 23"/>
            <p:cNvSpPr txBox="1">
              <a:spLocks noChangeArrowheads="1"/>
            </p:cNvSpPr>
            <p:nvPr/>
          </p:nvSpPr>
          <p:spPr bwMode="auto">
            <a:xfrm>
              <a:off x="1356" y="2015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d</a:t>
              </a:r>
            </a:p>
          </p:txBody>
        </p:sp>
        <p:sp>
          <p:nvSpPr>
            <p:cNvPr id="3099" name="Text Box 24"/>
            <p:cNvSpPr txBox="1">
              <a:spLocks noChangeArrowheads="1"/>
            </p:cNvSpPr>
            <p:nvPr/>
          </p:nvSpPr>
          <p:spPr bwMode="auto">
            <a:xfrm>
              <a:off x="2161" y="2108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d</a:t>
              </a:r>
            </a:p>
          </p:txBody>
        </p:sp>
        <p:sp>
          <p:nvSpPr>
            <p:cNvPr id="3100" name="Text Box 25"/>
            <p:cNvSpPr txBox="1">
              <a:spLocks noChangeArrowheads="1"/>
            </p:cNvSpPr>
            <p:nvPr/>
          </p:nvSpPr>
          <p:spPr bwMode="auto">
            <a:xfrm>
              <a:off x="2154" y="3162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d</a:t>
              </a:r>
            </a:p>
          </p:txBody>
        </p:sp>
        <p:sp>
          <p:nvSpPr>
            <p:cNvPr id="3101" name="Line 26"/>
            <p:cNvSpPr>
              <a:spLocks noChangeShapeType="1"/>
            </p:cNvSpPr>
            <p:nvPr/>
          </p:nvSpPr>
          <p:spPr bwMode="auto">
            <a:xfrm>
              <a:off x="659" y="1137"/>
              <a:ext cx="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3102" name="Line 27"/>
            <p:cNvSpPr>
              <a:spLocks noChangeShapeType="1"/>
            </p:cNvSpPr>
            <p:nvPr/>
          </p:nvSpPr>
          <p:spPr bwMode="auto">
            <a:xfrm>
              <a:off x="1059" y="1144"/>
              <a:ext cx="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3103" name="Line 28"/>
            <p:cNvSpPr>
              <a:spLocks noChangeShapeType="1"/>
            </p:cNvSpPr>
            <p:nvPr/>
          </p:nvSpPr>
          <p:spPr bwMode="auto">
            <a:xfrm>
              <a:off x="1442" y="1035"/>
              <a:ext cx="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3104" name="Line 29"/>
            <p:cNvSpPr>
              <a:spLocks noChangeShapeType="1"/>
            </p:cNvSpPr>
            <p:nvPr/>
          </p:nvSpPr>
          <p:spPr bwMode="auto">
            <a:xfrm>
              <a:off x="645" y="2210"/>
              <a:ext cx="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3105" name="Line 30"/>
            <p:cNvSpPr>
              <a:spLocks noChangeShapeType="1"/>
            </p:cNvSpPr>
            <p:nvPr/>
          </p:nvSpPr>
          <p:spPr bwMode="auto">
            <a:xfrm>
              <a:off x="1059" y="2196"/>
              <a:ext cx="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3106" name="Line 31"/>
            <p:cNvSpPr>
              <a:spLocks noChangeShapeType="1"/>
            </p:cNvSpPr>
            <p:nvPr/>
          </p:nvSpPr>
          <p:spPr bwMode="auto">
            <a:xfrm>
              <a:off x="1442" y="2094"/>
              <a:ext cx="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3107" name="Line 32"/>
            <p:cNvSpPr>
              <a:spLocks noChangeShapeType="1"/>
            </p:cNvSpPr>
            <p:nvPr/>
          </p:nvSpPr>
          <p:spPr bwMode="auto">
            <a:xfrm>
              <a:off x="637" y="3285"/>
              <a:ext cx="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3108" name="Line 33"/>
            <p:cNvSpPr>
              <a:spLocks noChangeShapeType="1"/>
            </p:cNvSpPr>
            <p:nvPr/>
          </p:nvSpPr>
          <p:spPr bwMode="auto">
            <a:xfrm>
              <a:off x="1059" y="3256"/>
              <a:ext cx="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3109" name="Line 34"/>
            <p:cNvSpPr>
              <a:spLocks noChangeShapeType="1"/>
            </p:cNvSpPr>
            <p:nvPr/>
          </p:nvSpPr>
          <p:spPr bwMode="auto">
            <a:xfrm>
              <a:off x="1451" y="3183"/>
              <a:ext cx="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729092" name="Object 20"/>
          <p:cNvGraphicFramePr>
            <a:graphicFrameLocks noChangeAspect="1"/>
          </p:cNvGraphicFramePr>
          <p:nvPr/>
        </p:nvGraphicFramePr>
        <p:xfrm>
          <a:off x="746125" y="5829671"/>
          <a:ext cx="290513" cy="363537"/>
        </p:xfrm>
        <a:graphic>
          <a:graphicData uri="http://schemas.openxmlformats.org/presentationml/2006/ole">
            <p:oleObj spid="_x0000_s729092" name="Equation" r:id="rId7" imgW="152280" imgH="190440" progId="Equation.DSMT4">
              <p:embed/>
            </p:oleObj>
          </a:graphicData>
        </a:graphic>
      </p:graphicFrame>
      <p:sp>
        <p:nvSpPr>
          <p:cNvPr id="37" name="Rectangle 36"/>
          <p:cNvSpPr/>
          <p:nvPr/>
        </p:nvSpPr>
        <p:spPr>
          <a:xfrm>
            <a:off x="1006480" y="5727181"/>
            <a:ext cx="2834430" cy="105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polarization in CFR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a good s-PDF filter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PDFs</a:t>
            </a:r>
            <a:endParaRPr lang="fr-FR" dirty="0" smtClean="0"/>
          </a:p>
        </p:txBody>
      </p:sp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8188" y="776288"/>
            <a:ext cx="5099050" cy="53022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3305175" y="6038850"/>
          <a:ext cx="2538413" cy="501650"/>
        </p:xfrm>
        <a:graphic>
          <a:graphicData uri="http://schemas.openxmlformats.org/presentationml/2006/ole">
            <p:oleObj spid="_x0000_s730114" name="Equation" r:id="rId5" imgW="1155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411163" y="87313"/>
            <a:ext cx="8294687" cy="893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Hyperon production cross-section and polarization</a:t>
            </a:r>
            <a:br>
              <a:rPr lang="en-US" sz="3200" dirty="0" smtClean="0"/>
            </a:br>
            <a:r>
              <a:rPr lang="en-US" sz="3200" dirty="0" smtClean="0"/>
              <a:t>for polarized beam and target (CFR)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541463" y="1985963"/>
          <a:ext cx="6030912" cy="3538537"/>
        </p:xfrm>
        <a:graphic>
          <a:graphicData uri="http://schemas.openxmlformats.org/presentationml/2006/ole">
            <p:oleObj spid="_x0000_s731138" name="Equation" r:id="rId3" imgW="2400120" imgH="1409400" progId="Equation.DSMT4">
              <p:embed/>
            </p:oleObj>
          </a:graphicData>
        </a:graphic>
      </p:graphicFrame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1792288" y="5537950"/>
            <a:ext cx="5532437" cy="1041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Target polarization sign is written explicitly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Beam polarization contains sign</a:t>
            </a:r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1355725" y="953725"/>
            <a:ext cx="6373813" cy="1041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From general considerations for double  and triple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longitudinal polarization observables:</a:t>
            </a:r>
          </a:p>
        </p:txBody>
      </p:sp>
      <p:sp>
        <p:nvSpPr>
          <p:cNvPr id="5128" name="Line 13"/>
          <p:cNvSpPr>
            <a:spLocks noChangeShapeType="1"/>
          </p:cNvSpPr>
          <p:nvPr/>
        </p:nvSpPr>
        <p:spPr bwMode="auto">
          <a:xfrm flipV="1">
            <a:off x="1806575" y="4351338"/>
            <a:ext cx="633413" cy="230187"/>
          </a:xfrm>
          <a:prstGeom prst="line">
            <a:avLst/>
          </a:prstGeom>
          <a:noFill/>
          <a:ln w="15875">
            <a:solidFill>
              <a:srgbClr val="BC0004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193675" y="4465638"/>
            <a:ext cx="2016125" cy="4492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BC0004"/>
                </a:solidFill>
              </a:rPr>
              <a:t>Triple-spin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Polarization Asymmetry   </a:t>
            </a:r>
            <a:endParaRPr lang="fr-FR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818313" y="207963"/>
          <a:ext cx="1325562" cy="733425"/>
        </p:xfrm>
        <a:graphic>
          <a:graphicData uri="http://schemas.openxmlformats.org/presentationml/2006/ole">
            <p:oleObj spid="_x0000_s732162" name="Equation" r:id="rId4" imgW="457200" imgH="253800" progId="Equation.DSMT4">
              <p:embed/>
            </p:oleObj>
          </a:graphicData>
        </a:graphic>
      </p:graphicFrame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2439988" y="952500"/>
          <a:ext cx="4264025" cy="2001838"/>
        </p:xfrm>
        <a:graphic>
          <a:graphicData uri="http://schemas.openxmlformats.org/presentationml/2006/ole">
            <p:oleObj spid="_x0000_s732163" name="Equation" r:id="rId5" imgW="1460160" imgH="685800" progId="Equation.DSMT4">
              <p:embed/>
            </p:oleObj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2925763" y="4224338"/>
          <a:ext cx="3263900" cy="1333500"/>
        </p:xfrm>
        <a:graphic>
          <a:graphicData uri="http://schemas.openxmlformats.org/presentationml/2006/ole">
            <p:oleObj spid="_x0000_s732164" name="Equation" r:id="rId6" imgW="1117440" imgH="457200" progId="Equation.DSMT4">
              <p:embed/>
            </p:oleObj>
          </a:graphicData>
        </a:graphic>
      </p:graphicFrame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041650" y="3403600"/>
            <a:ext cx="3082925" cy="5667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Polarization asymmetry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Factorized LO QCD parton model</a:t>
            </a:r>
            <a:endParaRPr lang="fr-FR" sz="3200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346200" y="779463"/>
          <a:ext cx="6394450" cy="1966912"/>
        </p:xfrm>
        <a:graphic>
          <a:graphicData uri="http://schemas.openxmlformats.org/presentationml/2006/ole">
            <p:oleObj spid="_x0000_s733186" name="Equation" r:id="rId4" imgW="2971800" imgH="914400" progId="Equation.DSMT4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2613025" y="2909888"/>
          <a:ext cx="3744913" cy="898525"/>
        </p:xfrm>
        <a:graphic>
          <a:graphicData uri="http://schemas.openxmlformats.org/presentationml/2006/ole">
            <p:oleObj spid="_x0000_s733187" name="Equation" r:id="rId5" imgW="1904760" imgH="457200" progId="Equation.DSMT4">
              <p:embed/>
            </p:oleObj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668338" y="3948113"/>
          <a:ext cx="5446712" cy="1793875"/>
        </p:xfrm>
        <a:graphic>
          <a:graphicData uri="http://schemas.openxmlformats.org/presentationml/2006/ole">
            <p:oleObj spid="_x0000_s733188" name="Equation" r:id="rId6" imgW="2857320" imgH="939600" progId="Equation.DSMT4">
              <p:embed/>
            </p:oleObj>
          </a:graphicData>
        </a:graphic>
      </p:graphicFrame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6337300" y="4927600"/>
            <a:ext cx="2362200" cy="8064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We can neglect</a:t>
            </a:r>
          </a:p>
          <a:p>
            <a:r>
              <a:rPr lang="en-US" sz="1800">
                <a:solidFill>
                  <a:schemeClr val="accent2"/>
                </a:solidFill>
              </a:rPr>
              <a:t>pol.dep. part in denom. </a:t>
            </a:r>
            <a:endParaRPr lang="fr-FR" sz="1800">
              <a:solidFill>
                <a:schemeClr val="accent2"/>
              </a:solidFill>
            </a:endParaRP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927100" y="5878513"/>
            <a:ext cx="7350125" cy="4889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9933FF"/>
                </a:solidFill>
              </a:rPr>
              <a:t>ISM expression is more complicated, </a:t>
            </a:r>
            <a:r>
              <a:rPr lang="en-US" sz="2000">
                <a:solidFill>
                  <a:srgbClr val="FF3300"/>
                </a:solidFill>
              </a:rPr>
              <a:t>but results are almost unchanged</a:t>
            </a:r>
            <a:endParaRPr lang="fr-FR" sz="2000">
              <a:solidFill>
                <a:srgbClr val="FF3300"/>
              </a:solidFill>
            </a:endParaRPr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 flipH="1" flipV="1">
            <a:off x="4859338" y="2506663"/>
            <a:ext cx="2478087" cy="241935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8795" y="1220788"/>
          <a:ext cx="8947150" cy="4549775"/>
        </p:xfrm>
        <a:graphic>
          <a:graphicData uri="http://schemas.openxmlformats.org/presentationml/2006/ole">
            <p:oleObj spid="_x0000_s734210" name="Equation" r:id="rId4" imgW="4292280" imgH="2184120" progId="Equation.DSMT4">
              <p:embed/>
            </p:oleObj>
          </a:graphicData>
        </a:graphic>
      </p:graphicFrame>
      <p:sp>
        <p:nvSpPr>
          <p:cNvPr id="81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    in LO QCD parton SU(6) model </a:t>
            </a:r>
            <a:endParaRPr lang="fr-FR" smtClean="0"/>
          </a:p>
        </p:txBody>
      </p:sp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769938" y="179388"/>
          <a:ext cx="1325562" cy="733425"/>
        </p:xfrm>
        <a:graphic>
          <a:graphicData uri="http://schemas.openxmlformats.org/presentationml/2006/ole">
            <p:oleObj spid="_x0000_s734211" name="Equation" r:id="rId5" imgW="457200" imgH="253800" progId="Equation.DSMT4">
              <p:embed/>
            </p:oleObj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6012162" y="1407215"/>
            <a:ext cx="900098" cy="1255097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150" y="1123950"/>
            <a:ext cx="4321175" cy="42592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inputs for  P</a:t>
            </a:r>
            <a:r>
              <a:rPr lang="en-US" baseline="-25000" smtClean="0"/>
              <a:t>q</a:t>
            </a:r>
            <a:r>
              <a:rPr lang="en-US" smtClean="0"/>
              <a:t>=</a:t>
            </a:r>
            <a:r>
              <a:rPr lang="el-GR" smtClean="0">
                <a:cs typeface="Times New Roman" pitchFamily="18" charset="0"/>
              </a:rPr>
              <a:t>Δ</a:t>
            </a:r>
            <a:r>
              <a:rPr lang="en-US" smtClean="0">
                <a:cs typeface="Times New Roman" pitchFamily="18" charset="0"/>
              </a:rPr>
              <a:t>q/q</a:t>
            </a:r>
            <a:endParaRPr lang="el-GR" smtClean="0">
              <a:cs typeface="Times New Roman" pitchFamily="18" charset="0"/>
            </a:endParaRP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5652120" y="5498384"/>
            <a:ext cx="3060340" cy="5724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DSSV</a:t>
            </a:r>
            <a:r>
              <a:rPr lang="en-US" b="1" dirty="0" smtClean="0"/>
              <a:t> 2008</a:t>
            </a:r>
            <a:r>
              <a:rPr lang="en-US" sz="2400" b="1" dirty="0" smtClean="0"/>
              <a:t>+MRST02</a:t>
            </a:r>
            <a:endParaRPr lang="en-US" sz="2400" b="1" dirty="0"/>
          </a:p>
        </p:txBody>
      </p:sp>
      <p:pic>
        <p:nvPicPr>
          <p:cNvPr id="102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4341813" cy="42656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1124726" y="5476875"/>
            <a:ext cx="2550725" cy="52456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GRSV</a:t>
            </a:r>
            <a:r>
              <a:rPr lang="en-US" b="1" dirty="0" smtClean="0"/>
              <a:t>2000</a:t>
            </a:r>
            <a:r>
              <a:rPr lang="en-US" sz="2400" b="1" dirty="0" smtClean="0"/>
              <a:t>+GRV</a:t>
            </a:r>
            <a:endParaRPr lang="en-US" sz="2400" b="1" dirty="0"/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4392613" y="5548313"/>
          <a:ext cx="588962" cy="760412"/>
        </p:xfrm>
        <a:graphic>
          <a:graphicData uri="http://schemas.openxmlformats.org/presentationml/2006/ole">
            <p:oleObj spid="_x0000_s736258" name="Equation" r:id="rId6" imgW="177480" imgH="228600" progId="Equation.DSMT4">
              <p:embed/>
            </p:oleObj>
          </a:graphicData>
        </a:graphic>
      </p:graphicFrame>
      <p:sp>
        <p:nvSpPr>
          <p:cNvPr id="10250" name="Line 8"/>
          <p:cNvSpPr>
            <a:spLocks noChangeShapeType="1"/>
          </p:cNvSpPr>
          <p:nvPr/>
        </p:nvSpPr>
        <p:spPr bwMode="auto">
          <a:xfrm flipV="1">
            <a:off x="4745038" y="3602038"/>
            <a:ext cx="4089400" cy="2016125"/>
          </a:xfrm>
          <a:prstGeom prst="line">
            <a:avLst/>
          </a:prstGeom>
          <a:noFill/>
          <a:ln w="15875" cap="rnd">
            <a:solidFill>
              <a:srgbClr val="BC0004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1" name="Line 9"/>
          <p:cNvSpPr>
            <a:spLocks noChangeShapeType="1"/>
          </p:cNvSpPr>
          <p:nvPr/>
        </p:nvSpPr>
        <p:spPr bwMode="auto">
          <a:xfrm flipH="1" flipV="1">
            <a:off x="4225925" y="4868863"/>
            <a:ext cx="346075" cy="692150"/>
          </a:xfrm>
          <a:prstGeom prst="line">
            <a:avLst/>
          </a:prstGeom>
          <a:noFill/>
          <a:ln w="15875">
            <a:solidFill>
              <a:srgbClr val="BC0004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2" name="Line 10"/>
          <p:cNvSpPr>
            <a:spLocks noChangeShapeType="1"/>
          </p:cNvSpPr>
          <p:nvPr/>
        </p:nvSpPr>
        <p:spPr bwMode="auto">
          <a:xfrm>
            <a:off x="7970838" y="4846638"/>
            <a:ext cx="9794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547687"/>
          </a:xfrm>
        </p:spPr>
        <p:txBody>
          <a:bodyPr/>
          <a:lstStyle/>
          <a:p>
            <a:pPr eaLnBrk="1" hangingPunct="1"/>
            <a:r>
              <a:rPr lang="en-US" sz="3200" smtClean="0"/>
              <a:t>ISM calculations using LEPTO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846138" y="1931988"/>
          <a:ext cx="7510462" cy="3779837"/>
        </p:xfrm>
        <a:graphic>
          <a:graphicData uri="http://schemas.openxmlformats.org/presentationml/2006/ole">
            <p:oleObj spid="_x0000_s735234" name="Equation" r:id="rId3" imgW="3835080" imgH="1930320" progId="Equation.DSMT4">
              <p:embed/>
            </p:oleObj>
          </a:graphicData>
        </a:graphic>
      </p:graphicFrame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817688" y="5734050"/>
            <a:ext cx="5478462" cy="8858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Separately calculate numerator and denominator by </a:t>
            </a:r>
          </a:p>
          <a:p>
            <a:r>
              <a:rPr lang="en-US" sz="2000"/>
              <a:t>reweighting each generated event</a:t>
            </a: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2538413" y="549275"/>
            <a:ext cx="2679700" cy="5667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Nomad settings and </a:t>
            </a:r>
          </a:p>
        </p:txBody>
      </p:sp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5148263" y="628650"/>
          <a:ext cx="1104900" cy="523875"/>
        </p:xfrm>
        <a:graphic>
          <a:graphicData uri="http://schemas.openxmlformats.org/presentationml/2006/ole">
            <p:oleObj spid="_x0000_s735235" name="Equation" r:id="rId4" imgW="507960" imgH="241200" progId="Equation.DSMT4">
              <p:embed/>
            </p:oleObj>
          </a:graphicData>
        </a:graphic>
      </p:graphicFrame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28600" y="952500"/>
            <a:ext cx="8631238" cy="9318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Symbolic notations: Lund Model is realization of Fracture Functions.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chemeClr val="accent2"/>
                </a:solidFill>
              </a:rPr>
              <a:t>Spin transfer via heavy hyperons is taken into account.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630"/>
            <a:ext cx="9144000" cy="75536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Longitudinal </a:t>
            </a:r>
            <a:r>
              <a:rPr lang="el-GR" sz="3200" dirty="0" smtClean="0"/>
              <a:t>Λ</a:t>
            </a:r>
            <a:r>
              <a:rPr lang="en-US" sz="3200" dirty="0" smtClean="0"/>
              <a:t> polarization (new)</a:t>
            </a:r>
            <a:endParaRPr lang="ru-RU" sz="3200" b="1" dirty="0" smtClean="0">
              <a:solidFill>
                <a:srgbClr val="CC3399"/>
              </a:solidFill>
            </a:endParaRPr>
          </a:p>
        </p:txBody>
      </p:sp>
      <p:pic>
        <p:nvPicPr>
          <p:cNvPr id="10" name="Клип 8" descr="l-comp-all-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8780"/>
            <a:ext cx="4498428" cy="431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Клип 8" descr="al-comp-all-d.eps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4363" y="1400335"/>
            <a:ext cx="4609637" cy="4423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D60093"/>
                </a:solidFill>
              </a:rPr>
              <a:t>COMPASS cuts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323975" y="1281113"/>
            <a:ext cx="6511925" cy="34147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Q</a:t>
            </a:r>
            <a:r>
              <a:rPr lang="en-US" sz="2400" baseline="30000">
                <a:solidFill>
                  <a:schemeClr val="accent2"/>
                </a:solidFill>
              </a:rPr>
              <a:t>2  </a:t>
            </a:r>
            <a:r>
              <a:rPr lang="en-US" sz="2400">
                <a:solidFill>
                  <a:schemeClr val="accent2"/>
                </a:solidFill>
              </a:rPr>
              <a:t>&gt; 1 (GeV/c)</a:t>
            </a:r>
            <a:r>
              <a:rPr lang="en-US" sz="2400" baseline="30000">
                <a:solidFill>
                  <a:schemeClr val="accent2"/>
                </a:solidFill>
              </a:rPr>
              <a:t>2</a:t>
            </a:r>
            <a:r>
              <a:rPr lang="en-US" sz="2400">
                <a:solidFill>
                  <a:schemeClr val="accent2"/>
                </a:solidFill>
              </a:rPr>
              <a:t>; 0.2 &lt; y &lt;0.9</a:t>
            </a:r>
          </a:p>
          <a:p>
            <a:r>
              <a:rPr lang="en-US" sz="2400">
                <a:solidFill>
                  <a:schemeClr val="accent2"/>
                </a:solidFill>
              </a:rPr>
              <a:t>Primary vertex: -100 &lt; z &lt; 100 or -30 &lt; z &lt; 30 (cm)</a:t>
            </a:r>
          </a:p>
          <a:p>
            <a:r>
              <a:rPr lang="en-US" sz="2400">
                <a:solidFill>
                  <a:schemeClr val="accent2"/>
                </a:solidFill>
              </a:rPr>
              <a:t>Decay vertex: 35 &lt; z</a:t>
            </a:r>
            <a:r>
              <a:rPr lang="en-US" sz="2400" baseline="-25000">
                <a:solidFill>
                  <a:schemeClr val="accent2"/>
                </a:solidFill>
              </a:rPr>
              <a:t>dec </a:t>
            </a:r>
            <a:r>
              <a:rPr lang="en-US" sz="2400">
                <a:solidFill>
                  <a:schemeClr val="accent2"/>
                </a:solidFill>
              </a:rPr>
              <a:t>&lt; 140 (cm)</a:t>
            </a:r>
          </a:p>
          <a:p>
            <a:r>
              <a:rPr lang="en-US" sz="2400">
                <a:solidFill>
                  <a:schemeClr val="accent2"/>
                </a:solidFill>
              </a:rPr>
              <a:t>	Vertexes colinearity cut: </a:t>
            </a:r>
            <a:r>
              <a:rPr lang="el-GR" sz="2400">
                <a:solidFill>
                  <a:schemeClr val="accent2"/>
                </a:solidFill>
                <a:cs typeface="Times New Roman" pitchFamily="18" charset="0"/>
              </a:rPr>
              <a:t>θ</a:t>
            </a:r>
            <a:r>
              <a:rPr lang="en-US" sz="2400" baseline="-25000">
                <a:solidFill>
                  <a:schemeClr val="accent2"/>
                </a:solidFill>
                <a:cs typeface="Times New Roman" pitchFamily="18" charset="0"/>
              </a:rPr>
              <a:t>col </a:t>
            </a: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= 0.01</a:t>
            </a:r>
            <a:endParaRPr lang="el-GR" sz="2400">
              <a:solidFill>
                <a:schemeClr val="accent2"/>
              </a:solidFill>
              <a:cs typeface="Times New Roman" pitchFamily="18" charset="0"/>
            </a:endParaRPr>
          </a:p>
          <a:p>
            <a:r>
              <a:rPr lang="en-US" sz="2400">
                <a:solidFill>
                  <a:schemeClr val="accent2"/>
                </a:solidFill>
              </a:rPr>
              <a:t>Decay particles momentum: p &gt; 1 GeV/c</a:t>
            </a:r>
          </a:p>
          <a:p>
            <a:r>
              <a:rPr lang="en-US" sz="2400">
                <a:solidFill>
                  <a:schemeClr val="accent2"/>
                </a:solidFill>
              </a:rPr>
              <a:t>Feynman variable: 0.05 &lt; x</a:t>
            </a:r>
            <a:r>
              <a:rPr lang="en-US" sz="2400" baseline="-25000">
                <a:solidFill>
                  <a:schemeClr val="accent2"/>
                </a:solidFill>
              </a:rPr>
              <a:t>F </a:t>
            </a:r>
            <a:r>
              <a:rPr lang="en-US" sz="2400">
                <a:solidFill>
                  <a:schemeClr val="accent2"/>
                </a:solidFill>
              </a:rPr>
              <a:t>&lt; 0.5</a:t>
            </a:r>
          </a:p>
          <a:p>
            <a:r>
              <a:rPr lang="el-GR" sz="2400">
                <a:solidFill>
                  <a:schemeClr val="accent2"/>
                </a:solidFill>
                <a:cs typeface="Times New Roman" pitchFamily="18" charset="0"/>
              </a:rPr>
              <a:t>Λ</a:t>
            </a: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 rest frame decay a</a:t>
            </a:r>
            <a:r>
              <a:rPr lang="en-US" sz="2400">
                <a:solidFill>
                  <a:schemeClr val="accent2"/>
                </a:solidFill>
              </a:rPr>
              <a:t>ngle cut: cos(</a:t>
            </a:r>
            <a:r>
              <a:rPr lang="el-GR" sz="2400">
                <a:solidFill>
                  <a:schemeClr val="accent2"/>
                </a:solidFill>
                <a:cs typeface="Times New Roman" pitchFamily="18" charset="0"/>
              </a:rPr>
              <a:t>θ</a:t>
            </a:r>
            <a:r>
              <a:rPr lang="en-US" sz="2400" baseline="30000">
                <a:solidFill>
                  <a:schemeClr val="accent2"/>
                </a:solidFill>
                <a:cs typeface="Times New Roman" pitchFamily="18" charset="0"/>
              </a:rPr>
              <a:t>*</a:t>
            </a: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) &lt; 0.6</a:t>
            </a:r>
            <a:endParaRPr lang="el-GR" sz="240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Dependence on pol. PDFs</a:t>
            </a:r>
            <a:endParaRPr lang="fr-FR" smtClean="0"/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1571625" y="5426075"/>
            <a:ext cx="6835526" cy="75713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FF3300"/>
                </a:solidFill>
              </a:rPr>
              <a:t>To verify sign change of </a:t>
            </a:r>
            <a:r>
              <a:rPr lang="el-GR" sz="2400" dirty="0">
                <a:solidFill>
                  <a:srgbClr val="FF3300"/>
                </a:solidFill>
                <a:cs typeface="Times New Roman" pitchFamily="18" charset="0"/>
              </a:rPr>
              <a:t>Δ</a:t>
            </a:r>
            <a:r>
              <a:rPr lang="en-US" sz="2400" dirty="0" smtClean="0">
                <a:solidFill>
                  <a:srgbClr val="FF3300"/>
                </a:solidFill>
                <a:cs typeface="Times New Roman" pitchFamily="18" charset="0"/>
              </a:rPr>
              <a:t>s</a:t>
            </a:r>
            <a:r>
              <a:rPr lang="en-US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measure </a:t>
            </a:r>
            <a:r>
              <a:rPr lang="en-US" sz="2400" dirty="0">
                <a:solidFill>
                  <a:srgbClr val="FF3300"/>
                </a:solidFill>
              </a:rPr>
              <a:t>in two bins of x: </a:t>
            </a:r>
            <a:endParaRPr lang="en-US" sz="2400" dirty="0" smtClean="0">
              <a:solidFill>
                <a:srgbClr val="FF33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9933FF"/>
                </a:solidFill>
              </a:rPr>
              <a:t>x </a:t>
            </a:r>
            <a:r>
              <a:rPr lang="en-US" sz="2400" dirty="0">
                <a:solidFill>
                  <a:srgbClr val="9933FF"/>
                </a:solidFill>
              </a:rPr>
              <a:t>&lt; 0.03 and </a:t>
            </a:r>
            <a:r>
              <a:rPr lang="en-US" sz="2400" dirty="0" smtClean="0">
                <a:solidFill>
                  <a:srgbClr val="9933FF"/>
                </a:solidFill>
              </a:rPr>
              <a:t>x &gt; 0.03 </a:t>
            </a:r>
            <a:endParaRPr lang="fr-FR" sz="2400" dirty="0">
              <a:solidFill>
                <a:srgbClr val="9933FF"/>
              </a:solidFill>
            </a:endParaRPr>
          </a:p>
        </p:txBody>
      </p:sp>
      <p:pic>
        <p:nvPicPr>
          <p:cNvPr id="1946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363" y="884238"/>
            <a:ext cx="4572000" cy="44926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9463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" y="890588"/>
            <a:ext cx="4503738" cy="4429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9464" name="Line 17"/>
          <p:cNvSpPr>
            <a:spLocks noChangeShapeType="1"/>
          </p:cNvSpPr>
          <p:nvPr/>
        </p:nvSpPr>
        <p:spPr bwMode="auto">
          <a:xfrm>
            <a:off x="4842030" y="5524500"/>
            <a:ext cx="1730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COMPASS preliminary</a:t>
            </a:r>
          </a:p>
        </p:txBody>
      </p:sp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913" y="1009650"/>
            <a:ext cx="4424362" cy="37941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6818313" y="1123950"/>
          <a:ext cx="576262" cy="493713"/>
        </p:xfrm>
        <a:graphic>
          <a:graphicData uri="http://schemas.openxmlformats.org/presentationml/2006/ole">
            <p:oleObj spid="_x0000_s737282" name="Equation" r:id="rId4" imgW="266400" imgH="228600" progId="Equation.DSMT4">
              <p:embed/>
            </p:oleObj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6818313" y="1643063"/>
          <a:ext cx="576262" cy="493712"/>
        </p:xfrm>
        <a:graphic>
          <a:graphicData uri="http://schemas.openxmlformats.org/presentationml/2006/ole">
            <p:oleObj spid="_x0000_s737283" name="Equation" r:id="rId5" imgW="266400" imgH="228600" progId="Equation.DSMT4">
              <p:embed/>
            </p:oleObj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100263" y="5138738"/>
            <a:ext cx="4967287" cy="4889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Sing change of </a:t>
            </a:r>
            <a:r>
              <a:rPr lang="el-GR" sz="2000">
                <a:cs typeface="Times New Roman" pitchFamily="18" charset="0"/>
              </a:rPr>
              <a:t>Δ</a:t>
            </a:r>
            <a:r>
              <a:rPr lang="en-US" sz="2000">
                <a:cs typeface="Times New Roman" pitchFamily="18" charset="0"/>
              </a:rPr>
              <a:t>P corresponds to DSSV PDFs</a:t>
            </a:r>
            <a:endParaRPr lang="el-GR" sz="20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547687"/>
          </a:xfrm>
        </p:spPr>
        <p:txBody>
          <a:bodyPr/>
          <a:lstStyle/>
          <a:p>
            <a:pPr eaLnBrk="1" hangingPunct="1"/>
            <a:r>
              <a:rPr lang="en-US" smtClean="0"/>
              <a:t>Conclusions</a:t>
            </a:r>
            <a:endParaRPr lang="fr-FR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645150"/>
          </a:xfrm>
        </p:spPr>
        <p:txBody>
          <a:bodyPr/>
          <a:lstStyle/>
          <a:p>
            <a:pPr eaLnBrk="1" hangingPunct="1"/>
            <a:r>
              <a:rPr lang="en-US" dirty="0" smtClean="0"/>
              <a:t>(Anti)Lambda polarization measurements in SIDIS of polarized leptons off unpolarized and polarized targets can shed light on unpolarized and polarized strangeness distributions in nucleon </a:t>
            </a:r>
          </a:p>
          <a:p>
            <a:pPr lvl="1" eaLnBrk="1" hangingPunct="1"/>
            <a:r>
              <a:rPr lang="en-US" dirty="0" smtClean="0">
                <a:solidFill>
                  <a:srgbClr val="6600FF"/>
                </a:solidFill>
              </a:rPr>
              <a:t>(Anti)Lambda polarization on unpolarized target strongly depends on strangeness PDF</a:t>
            </a:r>
          </a:p>
          <a:p>
            <a:pPr lvl="1" eaLnBrk="1" hangingPunct="1"/>
            <a:r>
              <a:rPr lang="en-US" dirty="0" smtClean="0">
                <a:solidFill>
                  <a:srgbClr val="6600FF"/>
                </a:solidFill>
              </a:rPr>
              <a:t>Polarization asymmetry strongly depends on strangeness polarization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(Anti)Lambda polarization in SIDIS  is well suited filter for nucleon strangeness study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We need more precise data and theory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3755"/>
            <a:ext cx="4952180" cy="369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1730" y="5274205"/>
            <a:ext cx="1007007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GRSV</a:t>
            </a:r>
            <a:endParaRPr lang="en-US" dirty="0"/>
          </a:p>
        </p:txBody>
      </p:sp>
      <p:pic>
        <p:nvPicPr>
          <p:cNvPr id="73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060" y="345661"/>
            <a:ext cx="3915435" cy="528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42230" y="5769260"/>
            <a:ext cx="973343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DSSV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8630"/>
            <a:ext cx="9144000" cy="720725"/>
          </a:xfrm>
        </p:spPr>
        <p:txBody>
          <a:bodyPr/>
          <a:lstStyle/>
          <a:p>
            <a:pPr eaLnBrk="1" hangingPunct="1"/>
            <a:r>
              <a:rPr lang="en-US" dirty="0" smtClean="0"/>
              <a:t>Meson cloud model for TFR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61457" y="1088740"/>
            <a:ext cx="4031104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Melnitchouk &amp; Thomas (1995)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63098" y="5544235"/>
            <a:ext cx="8237954" cy="585065"/>
            <a:chOff x="611560" y="6084295"/>
            <a:chExt cx="8237954" cy="585065"/>
          </a:xfrm>
        </p:grpSpPr>
        <p:graphicFrame>
          <p:nvGraphicFramePr>
            <p:cNvPr id="65" name="Object 64"/>
            <p:cNvGraphicFramePr>
              <a:graphicFrameLocks noChangeAspect="1"/>
            </p:cNvGraphicFramePr>
            <p:nvPr/>
          </p:nvGraphicFramePr>
          <p:xfrm>
            <a:off x="611560" y="6084295"/>
            <a:ext cx="1485165" cy="568787"/>
          </p:xfrm>
          <a:graphic>
            <a:graphicData uri="http://schemas.openxmlformats.org/presentationml/2006/ole">
              <p:oleObj spid="_x0000_s667654" name="Equation" r:id="rId3" imgW="596880" imgH="228600" progId="Equation.DSMT4">
                <p:embed/>
              </p:oleObj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3806915" y="6096896"/>
              <a:ext cx="5042599" cy="57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Zero polarization for unpolarized target</a:t>
              </a:r>
              <a:endParaRPr lang="en-US" dirty="0"/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2681790" y="6442747"/>
              <a:ext cx="540060" cy="1588"/>
            </a:xfrm>
            <a:prstGeom prst="straightConnector1">
              <a:avLst/>
            </a:prstGeom>
            <a:noFill/>
            <a:ln w="666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</p:cxnSp>
      </p:grpSp>
      <p:grpSp>
        <p:nvGrpSpPr>
          <p:cNvPr id="76" name="Group 75"/>
          <p:cNvGrpSpPr/>
          <p:nvPr/>
        </p:nvGrpSpPr>
        <p:grpSpPr>
          <a:xfrm>
            <a:off x="1203408" y="1673805"/>
            <a:ext cx="6698962" cy="2655295"/>
            <a:chOff x="962406" y="1448780"/>
            <a:chExt cx="6698962" cy="2655295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4503830" y="3403987"/>
              <a:ext cx="1528763" cy="7000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68D50"/>
                </a:gs>
                <a:gs pos="50000">
                  <a:srgbClr val="FFDD9F">
                    <a:alpha val="33000"/>
                  </a:srgbClr>
                </a:gs>
                <a:gs pos="100000">
                  <a:srgbClr val="A68D50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6032593" y="3744035"/>
              <a:ext cx="1628775" cy="0"/>
            </a:xfrm>
            <a:prstGeom prst="line">
              <a:avLst/>
            </a:prstGeom>
            <a:noFill/>
            <a:ln w="28575">
              <a:solidFill>
                <a:srgbClr val="BC000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688310" y="3293985"/>
              <a:ext cx="404813" cy="457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rgbClr val="BC0004"/>
                  </a:solidFill>
                </a:rPr>
                <a:t>N</a:t>
              </a: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5048214" y="2843934"/>
              <a:ext cx="317899" cy="54149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3447950" y="3744035"/>
              <a:ext cx="1049415" cy="0"/>
            </a:xfrm>
            <a:prstGeom prst="line">
              <a:avLst/>
            </a:prstGeom>
            <a:noFill/>
            <a:ln w="28575">
              <a:solidFill>
                <a:srgbClr val="BC000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501436" y="2888939"/>
              <a:ext cx="466794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solidFill>
                    <a:srgbClr val="BC0004"/>
                  </a:solidFill>
                </a:rPr>
                <a:t>K</a:t>
              </a:r>
              <a:r>
                <a:rPr lang="en-US" sz="2000" baseline="30000" dirty="0" smtClean="0">
                  <a:solidFill>
                    <a:srgbClr val="BC0004"/>
                  </a:solidFill>
                </a:rPr>
                <a:t>+</a:t>
              </a:r>
              <a:endParaRPr lang="en-US" sz="2000" dirty="0">
                <a:solidFill>
                  <a:srgbClr val="BC0004"/>
                </a:solidFill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762985" y="3331750"/>
              <a:ext cx="407484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l-GR" dirty="0" smtClean="0">
                  <a:solidFill>
                    <a:srgbClr val="BC0004"/>
                  </a:solidFill>
                </a:rPr>
                <a:t>Λ</a:t>
              </a:r>
              <a:endParaRPr lang="en-US" dirty="0">
                <a:solidFill>
                  <a:srgbClr val="BC0004"/>
                </a:solidFill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4438060" y="2143846"/>
              <a:ext cx="1271588" cy="7000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68D50"/>
                </a:gs>
                <a:gs pos="50000">
                  <a:srgbClr val="FFDD9F">
                    <a:alpha val="33000"/>
                  </a:srgbClr>
                </a:gs>
                <a:gs pos="100000">
                  <a:srgbClr val="A68D50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 flipH="1">
              <a:off x="5695360" y="2148866"/>
              <a:ext cx="722919" cy="89287"/>
            </a:xfrm>
            <a:prstGeom prst="line">
              <a:avLst/>
            </a:prstGeom>
            <a:noFill/>
            <a:ln w="28575">
              <a:solidFill>
                <a:srgbClr val="BC000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 flipH="1" flipV="1">
              <a:off x="5717586" y="2374679"/>
              <a:ext cx="742950" cy="57150"/>
            </a:xfrm>
            <a:prstGeom prst="line">
              <a:avLst/>
            </a:prstGeom>
            <a:noFill/>
            <a:ln w="28575">
              <a:solidFill>
                <a:srgbClr val="BC000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 flipH="1" flipV="1">
              <a:off x="5696948" y="2554067"/>
              <a:ext cx="742950" cy="57150"/>
            </a:xfrm>
            <a:prstGeom prst="line">
              <a:avLst/>
            </a:prstGeom>
            <a:noFill/>
            <a:ln w="28575">
              <a:solidFill>
                <a:srgbClr val="BC000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 flipH="1" flipV="1">
              <a:off x="5696948" y="2711229"/>
              <a:ext cx="742950" cy="57150"/>
            </a:xfrm>
            <a:prstGeom prst="line">
              <a:avLst/>
            </a:prstGeom>
            <a:noFill/>
            <a:ln w="28575">
              <a:solidFill>
                <a:srgbClr val="BC000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>
              <a:off x="6688310" y="3924054"/>
              <a:ext cx="495055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rot="10800000">
              <a:off x="3672975" y="3924054"/>
              <a:ext cx="495055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70" name="Group 69"/>
            <p:cNvGrpSpPr/>
            <p:nvPr/>
          </p:nvGrpSpPr>
          <p:grpSpPr>
            <a:xfrm>
              <a:off x="962406" y="1448780"/>
              <a:ext cx="3474579" cy="1890210"/>
              <a:chOff x="476545" y="1943835"/>
              <a:chExt cx="3474579" cy="1890210"/>
            </a:xfrm>
          </p:grpSpPr>
          <p:cxnSp>
            <p:nvCxnSpPr>
              <p:cNvPr id="71" name="Straight Arrow Connector 70"/>
              <p:cNvCxnSpPr/>
              <p:nvPr/>
            </p:nvCxnSpPr>
            <p:spPr bwMode="auto">
              <a:xfrm flipV="1">
                <a:off x="476545" y="2978950"/>
                <a:ext cx="2070230" cy="855095"/>
              </a:xfrm>
              <a:prstGeom prst="straightConnector1">
                <a:avLst/>
              </a:prstGeom>
              <a:noFill/>
              <a:ln w="349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 rot="5400000" flipH="1" flipV="1">
                <a:off x="2403771" y="2101354"/>
                <a:ext cx="990111" cy="765085"/>
              </a:xfrm>
              <a:prstGeom prst="straightConnector1">
                <a:avLst/>
              </a:prstGeom>
              <a:noFill/>
              <a:ln w="349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 flipH="1" flipV="1">
                <a:off x="2532261" y="2978950"/>
                <a:ext cx="1418863" cy="135015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192" y="0"/>
                  </a:cxn>
                  <a:cxn ang="0">
                    <a:pos x="384" y="192"/>
                  </a:cxn>
                  <a:cxn ang="0">
                    <a:pos x="576" y="0"/>
                  </a:cxn>
                  <a:cxn ang="0">
                    <a:pos x="768" y="192"/>
                  </a:cxn>
                  <a:cxn ang="0">
                    <a:pos x="960" y="0"/>
                  </a:cxn>
                  <a:cxn ang="0">
                    <a:pos x="1152" y="192"/>
                  </a:cxn>
                  <a:cxn ang="0">
                    <a:pos x="1344" y="0"/>
                  </a:cxn>
                  <a:cxn ang="0">
                    <a:pos x="1536" y="192"/>
                  </a:cxn>
                  <a:cxn ang="0">
                    <a:pos x="1728" y="0"/>
                  </a:cxn>
                  <a:cxn ang="0">
                    <a:pos x="1920" y="192"/>
                  </a:cxn>
                  <a:cxn ang="0">
                    <a:pos x="2112" y="0"/>
                  </a:cxn>
                  <a:cxn ang="0">
                    <a:pos x="2304" y="192"/>
                  </a:cxn>
                </a:cxnLst>
                <a:rect l="0" t="0" r="r" b="b"/>
                <a:pathLst>
                  <a:path w="230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20" y="192"/>
                      <a:pt x="384" y="192"/>
                    </a:cubicBezTo>
                    <a:cubicBezTo>
                      <a:pt x="448" y="192"/>
                      <a:pt x="512" y="0"/>
                      <a:pt x="576" y="0"/>
                    </a:cubicBezTo>
                    <a:cubicBezTo>
                      <a:pt x="640" y="0"/>
                      <a:pt x="704" y="192"/>
                      <a:pt x="768" y="192"/>
                    </a:cubicBezTo>
                    <a:cubicBezTo>
                      <a:pt x="832" y="192"/>
                      <a:pt x="896" y="0"/>
                      <a:pt x="960" y="0"/>
                    </a:cubicBezTo>
                    <a:cubicBezTo>
                      <a:pt x="1024" y="0"/>
                      <a:pt x="1088" y="192"/>
                      <a:pt x="1152" y="192"/>
                    </a:cubicBezTo>
                    <a:cubicBezTo>
                      <a:pt x="1216" y="192"/>
                      <a:pt x="1280" y="0"/>
                      <a:pt x="1344" y="0"/>
                    </a:cubicBezTo>
                    <a:cubicBezTo>
                      <a:pt x="1408" y="0"/>
                      <a:pt x="1472" y="192"/>
                      <a:pt x="1536" y="192"/>
                    </a:cubicBezTo>
                    <a:cubicBezTo>
                      <a:pt x="1600" y="192"/>
                      <a:pt x="1664" y="0"/>
                      <a:pt x="1728" y="0"/>
                    </a:cubicBezTo>
                    <a:cubicBezTo>
                      <a:pt x="1792" y="0"/>
                      <a:pt x="1856" y="192"/>
                      <a:pt x="1920" y="192"/>
                    </a:cubicBezTo>
                    <a:cubicBezTo>
                      <a:pt x="1984" y="192"/>
                      <a:pt x="2048" y="0"/>
                      <a:pt x="2112" y="0"/>
                    </a:cubicBezTo>
                    <a:cubicBezTo>
                      <a:pt x="2176" y="0"/>
                      <a:pt x="2272" y="160"/>
                      <a:pt x="2304" y="192"/>
                    </a:cubicBezTo>
                  </a:path>
                </a:pathLst>
              </a:custGeom>
              <a:noFill/>
              <a:ln w="31750" cmpd="sng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06615" y="2933945"/>
                <a:ext cx="26962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B050"/>
                    </a:solidFill>
                  </a:rPr>
                  <a:t>l</a:t>
                </a:r>
                <a:endParaRPr lang="en-US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592184" y="1943835"/>
                <a:ext cx="312906" cy="572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00B050"/>
                    </a:solidFill>
                  </a:rPr>
                  <a:t>l</a:t>
                </a:r>
                <a:r>
                  <a:rPr lang="en-US" i="1" baseline="30000" dirty="0" smtClean="0">
                    <a:solidFill>
                      <a:srgbClr val="00B050"/>
                    </a:solidFill>
                  </a:rPr>
                  <a:t>'</a:t>
                </a:r>
                <a:endParaRPr lang="en-US" i="1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32" name="Cloud Callout 31"/>
          <p:cNvSpPr/>
          <p:nvPr/>
        </p:nvSpPr>
        <p:spPr bwMode="auto">
          <a:xfrm>
            <a:off x="6597225" y="2507166"/>
            <a:ext cx="1686639" cy="1236869"/>
          </a:xfrm>
          <a:prstGeom prst="cloudCallout">
            <a:avLst>
              <a:gd name="adj1" fmla="val -135285"/>
              <a:gd name="adj2" fmla="val 57805"/>
            </a:avLst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ContrastingLeftFacing"/>
            <a:lightRig rig="threePt" dir="t"/>
          </a:scene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correlated</a:t>
            </a: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quarks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450" y="908050"/>
            <a:ext cx="9028113" cy="3646488"/>
          </a:xfrm>
        </p:spPr>
        <p:txBody>
          <a:bodyPr/>
          <a:lstStyle/>
          <a:p>
            <a:r>
              <a:rPr lang="en-US" sz="2800" dirty="0" smtClean="0">
                <a:solidFill>
                  <a:srgbClr val="9933FF"/>
                </a:solidFill>
              </a:rPr>
              <a:t>Ellis, Karliner</a:t>
            </a:r>
            <a:r>
              <a:rPr lang="en-US" sz="2800" dirty="0">
                <a:solidFill>
                  <a:srgbClr val="9933FF"/>
                </a:solidFill>
              </a:rPr>
              <a:t>, Kharzeev , Sapozhnikov, </a:t>
            </a:r>
            <a:r>
              <a:rPr lang="en-US" sz="2800" dirty="0" smtClean="0">
                <a:solidFill>
                  <a:srgbClr val="9933FF"/>
                </a:solidFill>
              </a:rPr>
              <a:t>Alberg</a:t>
            </a:r>
            <a:endParaRPr lang="en-US" sz="2800" dirty="0">
              <a:solidFill>
                <a:srgbClr val="9933FF"/>
              </a:solidFill>
            </a:endParaRPr>
          </a:p>
          <a:p>
            <a:pPr lvl="1"/>
            <a:r>
              <a:rPr lang="en-US" sz="2400" dirty="0"/>
              <a:t>nucleon wave function contains an admixture with      </a:t>
            </a:r>
            <a:r>
              <a:rPr lang="en-US" sz="2400" i="1" dirty="0"/>
              <a:t> 		      </a:t>
            </a:r>
            <a:r>
              <a:rPr lang="en-US" sz="2400" dirty="0"/>
              <a:t>component:</a:t>
            </a:r>
          </a:p>
          <a:p>
            <a:pPr lvl="1"/>
            <a:endParaRPr lang="en-US" sz="2400" dirty="0"/>
          </a:p>
          <a:p>
            <a:pPr lvl="1">
              <a:buFontTx/>
              <a:buNone/>
            </a:pPr>
            <a:endParaRPr lang="en-US" sz="2400" dirty="0"/>
          </a:p>
          <a:p>
            <a:pPr lvl="1"/>
            <a:r>
              <a:rPr lang="en-US" sz="2400" i="1" dirty="0" err="1"/>
              <a:t>π,K</a:t>
            </a:r>
            <a:r>
              <a:rPr lang="en-US" sz="2400" i="1" dirty="0"/>
              <a:t> </a:t>
            </a:r>
            <a:r>
              <a:rPr lang="en-US" sz="2400" dirty="0"/>
              <a:t>masses are small at the typical hadronic mass scale </a:t>
            </a:r>
            <a:r>
              <a:rPr lang="en-US" sz="2400" i="1" dirty="0"/>
              <a:t>⇒ </a:t>
            </a:r>
            <a:r>
              <a:rPr lang="en-US" sz="2400" dirty="0"/>
              <a:t>a strong attraction in the </a:t>
            </a:r>
            <a:r>
              <a:rPr lang="en-US" sz="2400" i="1" dirty="0"/>
              <a:t>             − </a:t>
            </a:r>
            <a:r>
              <a:rPr lang="en-US" sz="2400" dirty="0"/>
              <a:t>channel.</a:t>
            </a:r>
          </a:p>
          <a:p>
            <a:pPr lvl="1"/>
            <a:r>
              <a:rPr lang="en-US" sz="2400" dirty="0"/>
              <a:t>        pairs from vacuum in          </a:t>
            </a:r>
            <a:r>
              <a:rPr lang="en-US" sz="2400" dirty="0" smtClean="0"/>
              <a:t>state</a:t>
            </a:r>
            <a:endParaRPr lang="en-US" sz="2400" dirty="0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/>
              <a:t>Intrinsic Strangeness Model</a:t>
            </a: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901700" y="1930400"/>
          <a:ext cx="630238" cy="280988"/>
        </p:xfrm>
        <a:graphic>
          <a:graphicData uri="http://schemas.openxmlformats.org/presentationml/2006/ole">
            <p:oleObj spid="_x0000_s599042" name="Equation" r:id="rId3" imgW="533160" imgH="241200" progId="Equation.3">
              <p:embed/>
            </p:oleObj>
          </a:graphicData>
        </a:graphic>
      </p:graphicFrame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1450" y="3983038"/>
            <a:ext cx="21907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5179" name="Object 11"/>
          <p:cNvGraphicFramePr>
            <a:graphicFrameLocks noChangeAspect="1"/>
          </p:cNvGraphicFramePr>
          <p:nvPr/>
        </p:nvGraphicFramePr>
        <p:xfrm>
          <a:off x="2815295" y="3530777"/>
          <a:ext cx="939800" cy="317500"/>
        </p:xfrm>
        <a:graphic>
          <a:graphicData uri="http://schemas.openxmlformats.org/presentationml/2006/ole">
            <p:oleObj spid="_x0000_s599043" name="Equation" r:id="rId5" imgW="939600" imgH="317160" progId="Equation.3">
              <p:embed/>
            </p:oleObj>
          </a:graphicData>
        </a:graphic>
      </p:graphicFrame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3638" y="2168525"/>
            <a:ext cx="427513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5180" name="Object 12"/>
          <p:cNvGraphicFramePr>
            <a:graphicFrameLocks noChangeAspect="1"/>
          </p:cNvGraphicFramePr>
          <p:nvPr/>
        </p:nvGraphicFramePr>
        <p:xfrm>
          <a:off x="881063" y="4014788"/>
          <a:ext cx="596900" cy="304800"/>
        </p:xfrm>
        <a:graphic>
          <a:graphicData uri="http://schemas.openxmlformats.org/presentationml/2006/ole">
            <p:oleObj spid="_x0000_s599044" name="Equation" r:id="rId7" imgW="596880" imgH="304560" progId="Equation.3">
              <p:embed/>
            </p:oleObj>
          </a:graphicData>
        </a:graphic>
      </p:graphicFrame>
      <p:graphicFrame>
        <p:nvGraphicFramePr>
          <p:cNvPr id="135181" name="Object 13"/>
          <p:cNvGraphicFramePr>
            <a:graphicFrameLocks noChangeAspect="1"/>
          </p:cNvGraphicFramePr>
          <p:nvPr/>
        </p:nvGraphicFramePr>
        <p:xfrm>
          <a:off x="4179888" y="3943350"/>
          <a:ext cx="596900" cy="393700"/>
        </p:xfrm>
        <a:graphic>
          <a:graphicData uri="http://schemas.openxmlformats.org/presentationml/2006/ole">
            <p:oleObj spid="_x0000_s599045" name="Equation" r:id="rId8" imgW="596880" imgH="393480" progId="Equation.3">
              <p:embed/>
            </p:oleObj>
          </a:graphicData>
        </a:graphic>
      </p:graphicFrame>
      <p:sp>
        <p:nvSpPr>
          <p:cNvPr id="135182" name="AutoShape 14"/>
          <p:cNvSpPr>
            <a:spLocks noChangeArrowheads="1"/>
          </p:cNvSpPr>
          <p:nvPr/>
        </p:nvSpPr>
        <p:spPr bwMode="auto">
          <a:xfrm>
            <a:off x="7407275" y="6219825"/>
            <a:ext cx="676275" cy="134938"/>
          </a:xfrm>
          <a:prstGeom prst="rightArrow">
            <a:avLst>
              <a:gd name="adj1" fmla="val 50000"/>
              <a:gd name="adj2" fmla="val 125294"/>
            </a:avLst>
          </a:prstGeom>
          <a:solidFill>
            <a:srgbClr val="F80006"/>
          </a:solidFill>
          <a:ln w="9525">
            <a:solidFill>
              <a:srgbClr val="F8000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3992563" y="4959350"/>
            <a:ext cx="228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80006"/>
                </a:solidFill>
              </a:rPr>
              <a:t>Polarized proton:</a:t>
            </a: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474663" y="4979988"/>
            <a:ext cx="3106737" cy="52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“Spin crisis”:</a:t>
            </a:r>
            <a:endParaRPr lang="en-US" dirty="0"/>
          </a:p>
        </p:txBody>
      </p:sp>
      <p:graphicFrame>
        <p:nvGraphicFramePr>
          <p:cNvPr id="135185" name="Object 17"/>
          <p:cNvGraphicFramePr>
            <a:graphicFrameLocks noChangeAspect="1"/>
          </p:cNvGraphicFramePr>
          <p:nvPr/>
        </p:nvGraphicFramePr>
        <p:xfrm>
          <a:off x="2220770" y="5160311"/>
          <a:ext cx="1181100" cy="279400"/>
        </p:xfrm>
        <a:graphic>
          <a:graphicData uri="http://schemas.openxmlformats.org/presentationml/2006/ole">
            <p:oleObj spid="_x0000_s599046" name="Equation" r:id="rId9" imgW="118080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883"/>
            <a:ext cx="9144000" cy="612812"/>
          </a:xfrm>
        </p:spPr>
        <p:txBody>
          <a:bodyPr/>
          <a:lstStyle/>
          <a:p>
            <a:r>
              <a:rPr lang="en-US" dirty="0" smtClean="0"/>
              <a:t>Spin flow</a:t>
            </a:r>
            <a:endParaRPr lang="en-US" dirty="0"/>
          </a:p>
        </p:txBody>
      </p:sp>
      <p:grpSp>
        <p:nvGrpSpPr>
          <p:cNvPr id="5" name="Group 57"/>
          <p:cNvGrpSpPr/>
          <p:nvPr/>
        </p:nvGrpSpPr>
        <p:grpSpPr>
          <a:xfrm>
            <a:off x="799967" y="1850914"/>
            <a:ext cx="7537939" cy="2523191"/>
            <a:chOff x="814481" y="635779"/>
            <a:chExt cx="7537939" cy="2523191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5877145" y="1821126"/>
              <a:ext cx="445895" cy="7000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68D50"/>
                </a:gs>
                <a:gs pos="50000">
                  <a:srgbClr val="FFDD9F">
                    <a:alpha val="33000"/>
                  </a:srgbClr>
                </a:gs>
                <a:gs pos="100000">
                  <a:srgbClr val="A68D50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323040" y="2152883"/>
              <a:ext cx="1628775" cy="0"/>
            </a:xfrm>
            <a:prstGeom prst="line">
              <a:avLst/>
            </a:prstGeom>
            <a:noFill/>
            <a:ln w="41275">
              <a:solidFill>
                <a:srgbClr val="BC000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947607" y="1898830"/>
              <a:ext cx="404813" cy="457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rgbClr val="BC0004"/>
                  </a:solidFill>
                </a:rPr>
                <a:t>N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 flipV="1">
              <a:off x="4279926" y="1621779"/>
              <a:ext cx="1597218" cy="277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4287865" y="1301105"/>
              <a:ext cx="1671638" cy="328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3266855" y="2618910"/>
              <a:ext cx="914400" cy="71438"/>
            </a:xfrm>
            <a:prstGeom prst="line">
              <a:avLst/>
            </a:prstGeom>
            <a:noFill/>
            <a:ln w="38100">
              <a:solidFill>
                <a:srgbClr val="BC000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4617004" y="1853825"/>
              <a:ext cx="632935" cy="1350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617005" y="2273384"/>
              <a:ext cx="720081" cy="1800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816805" y="2438890"/>
              <a:ext cx="407484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l-GR" dirty="0" smtClean="0">
                  <a:solidFill>
                    <a:srgbClr val="BC0004"/>
                  </a:solidFill>
                </a:rPr>
                <a:t>Λ</a:t>
              </a:r>
              <a:endParaRPr lang="en-US" dirty="0">
                <a:solidFill>
                  <a:srgbClr val="BC0004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4327797" y="1608448"/>
              <a:ext cx="2925325" cy="45005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7343132" y="1278899"/>
              <a:ext cx="320922" cy="52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grpSp>
          <p:nvGrpSpPr>
            <p:cNvPr id="14" name="Group 40"/>
            <p:cNvGrpSpPr/>
            <p:nvPr/>
          </p:nvGrpSpPr>
          <p:grpSpPr>
            <a:xfrm>
              <a:off x="814481" y="635779"/>
              <a:ext cx="3474579" cy="1845204"/>
              <a:chOff x="476545" y="1988841"/>
              <a:chExt cx="3474579" cy="1845204"/>
            </a:xfrm>
          </p:grpSpPr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476545" y="2978950"/>
                <a:ext cx="2070230" cy="855095"/>
              </a:xfrm>
              <a:prstGeom prst="straightConnector1">
                <a:avLst/>
              </a:prstGeom>
              <a:noFill/>
              <a:ln w="349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rot="5400000" flipH="1" flipV="1">
                <a:off x="2403771" y="2101354"/>
                <a:ext cx="990111" cy="765085"/>
              </a:xfrm>
              <a:prstGeom prst="straightConnector1">
                <a:avLst/>
              </a:prstGeom>
              <a:noFill/>
              <a:ln w="349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 flipH="1" flipV="1">
                <a:off x="2532261" y="2978950"/>
                <a:ext cx="1418863" cy="135015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192" y="0"/>
                  </a:cxn>
                  <a:cxn ang="0">
                    <a:pos x="384" y="192"/>
                  </a:cxn>
                  <a:cxn ang="0">
                    <a:pos x="576" y="0"/>
                  </a:cxn>
                  <a:cxn ang="0">
                    <a:pos x="768" y="192"/>
                  </a:cxn>
                  <a:cxn ang="0">
                    <a:pos x="960" y="0"/>
                  </a:cxn>
                  <a:cxn ang="0">
                    <a:pos x="1152" y="192"/>
                  </a:cxn>
                  <a:cxn ang="0">
                    <a:pos x="1344" y="0"/>
                  </a:cxn>
                  <a:cxn ang="0">
                    <a:pos x="1536" y="192"/>
                  </a:cxn>
                  <a:cxn ang="0">
                    <a:pos x="1728" y="0"/>
                  </a:cxn>
                  <a:cxn ang="0">
                    <a:pos x="1920" y="192"/>
                  </a:cxn>
                  <a:cxn ang="0">
                    <a:pos x="2112" y="0"/>
                  </a:cxn>
                  <a:cxn ang="0">
                    <a:pos x="2304" y="192"/>
                  </a:cxn>
                </a:cxnLst>
                <a:rect l="0" t="0" r="r" b="b"/>
                <a:pathLst>
                  <a:path w="230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20" y="192"/>
                      <a:pt x="384" y="192"/>
                    </a:cubicBezTo>
                    <a:cubicBezTo>
                      <a:pt x="448" y="192"/>
                      <a:pt x="512" y="0"/>
                      <a:pt x="576" y="0"/>
                    </a:cubicBezTo>
                    <a:cubicBezTo>
                      <a:pt x="640" y="0"/>
                      <a:pt x="704" y="192"/>
                      <a:pt x="768" y="192"/>
                    </a:cubicBezTo>
                    <a:cubicBezTo>
                      <a:pt x="832" y="192"/>
                      <a:pt x="896" y="0"/>
                      <a:pt x="960" y="0"/>
                    </a:cubicBezTo>
                    <a:cubicBezTo>
                      <a:pt x="1024" y="0"/>
                      <a:pt x="1088" y="192"/>
                      <a:pt x="1152" y="192"/>
                    </a:cubicBezTo>
                    <a:cubicBezTo>
                      <a:pt x="1216" y="192"/>
                      <a:pt x="1280" y="0"/>
                      <a:pt x="1344" y="0"/>
                    </a:cubicBezTo>
                    <a:cubicBezTo>
                      <a:pt x="1408" y="0"/>
                      <a:pt x="1472" y="192"/>
                      <a:pt x="1536" y="192"/>
                    </a:cubicBezTo>
                    <a:cubicBezTo>
                      <a:pt x="1600" y="192"/>
                      <a:pt x="1664" y="0"/>
                      <a:pt x="1728" y="0"/>
                    </a:cubicBezTo>
                    <a:cubicBezTo>
                      <a:pt x="1792" y="0"/>
                      <a:pt x="1856" y="192"/>
                      <a:pt x="1920" y="192"/>
                    </a:cubicBezTo>
                    <a:cubicBezTo>
                      <a:pt x="1984" y="192"/>
                      <a:pt x="2048" y="0"/>
                      <a:pt x="2112" y="0"/>
                    </a:cubicBezTo>
                    <a:cubicBezTo>
                      <a:pt x="2176" y="0"/>
                      <a:pt x="2272" y="160"/>
                      <a:pt x="2304" y="192"/>
                    </a:cubicBezTo>
                  </a:path>
                </a:pathLst>
              </a:custGeom>
              <a:noFill/>
              <a:ln w="31750" cmpd="sng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4166955" y="2258870"/>
              <a:ext cx="445895" cy="7000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68D50"/>
                </a:gs>
                <a:gs pos="50000">
                  <a:srgbClr val="FFDD9F">
                    <a:alpha val="33000"/>
                  </a:srgbClr>
                </a:gs>
                <a:gs pos="100000">
                  <a:srgbClr val="A68D50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5"/>
            <p:cNvSpPr/>
            <p:nvPr/>
          </p:nvSpPr>
          <p:spPr bwMode="auto">
            <a:xfrm>
              <a:off x="4963598" y="2002287"/>
              <a:ext cx="554360" cy="292388"/>
            </a:xfrm>
            <a:prstGeom prst="arc">
              <a:avLst>
                <a:gd name="adj1" fmla="val 16200000"/>
                <a:gd name="adj2" fmla="val 4200895"/>
              </a:avLst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1196625" y="1628800"/>
            <a:ext cx="450050" cy="610782"/>
          </p:xfrm>
          <a:graphic>
            <a:graphicData uri="http://schemas.openxmlformats.org/presentationml/2006/ole">
              <p:oleObj spid="_x0000_s699394" name="Equation" r:id="rId3" imgW="177480" imgH="241200" progId="Equation.DSMT4">
                <p:embed/>
              </p:oleObj>
            </a:graphicData>
          </a:graphic>
        </p:graphicFrame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H="1">
              <a:off x="4617004" y="2393884"/>
              <a:ext cx="1266205" cy="315035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8371" name="Object 3"/>
            <p:cNvGraphicFramePr>
              <a:graphicFrameLocks noChangeAspect="1"/>
            </p:cNvGraphicFramePr>
            <p:nvPr/>
          </p:nvGraphicFramePr>
          <p:xfrm>
            <a:off x="2951820" y="761238"/>
            <a:ext cx="384175" cy="417512"/>
          </p:xfrm>
          <a:graphic>
            <a:graphicData uri="http://schemas.openxmlformats.org/presentationml/2006/ole">
              <p:oleObj spid="_x0000_s699395" name="Equation" r:id="rId4" imgW="152280" imgH="164880" progId="Equation.DSMT4">
                <p:embed/>
              </p:oleObj>
            </a:graphicData>
          </a:graphic>
        </p:graphicFrame>
        <p:graphicFrame>
          <p:nvGraphicFramePr>
            <p:cNvPr id="698372" name="Object 4"/>
            <p:cNvGraphicFramePr>
              <a:graphicFrameLocks noChangeAspect="1"/>
            </p:cNvGraphicFramePr>
            <p:nvPr/>
          </p:nvGraphicFramePr>
          <p:xfrm>
            <a:off x="3473503" y="1178750"/>
            <a:ext cx="648447" cy="457534"/>
          </p:xfrm>
          <a:graphic>
            <a:graphicData uri="http://schemas.openxmlformats.org/presentationml/2006/ole">
              <p:oleObj spid="_x0000_s699396" name="Equation" r:id="rId5" imgW="241200" imgH="203040" progId="Equation.DSMT4">
                <p:embed/>
              </p:oleObj>
            </a:graphicData>
          </a:graphic>
        </p:graphicFrame>
        <p:graphicFrame>
          <p:nvGraphicFramePr>
            <p:cNvPr id="698373" name="Object 5"/>
            <p:cNvGraphicFramePr>
              <a:graphicFrameLocks noChangeAspect="1"/>
            </p:cNvGraphicFramePr>
            <p:nvPr/>
          </p:nvGraphicFramePr>
          <p:xfrm>
            <a:off x="5355813" y="1089450"/>
            <a:ext cx="341312" cy="314325"/>
          </p:xfrm>
          <a:graphic>
            <a:graphicData uri="http://schemas.openxmlformats.org/presentationml/2006/ole">
              <p:oleObj spid="_x0000_s699397" name="Equation" r:id="rId6" imgW="126720" imgH="139680" progId="Equation.DSMT4">
                <p:embed/>
              </p:oleObj>
            </a:graphicData>
          </a:graphic>
        </p:graphicFrame>
        <p:graphicFrame>
          <p:nvGraphicFramePr>
            <p:cNvPr id="698374" name="Object 6"/>
            <p:cNvGraphicFramePr>
              <a:graphicFrameLocks noChangeAspect="1"/>
            </p:cNvGraphicFramePr>
            <p:nvPr/>
          </p:nvGraphicFramePr>
          <p:xfrm>
            <a:off x="5519738" y="1541463"/>
            <a:ext cx="374650" cy="400050"/>
          </p:xfrm>
          <a:graphic>
            <a:graphicData uri="http://schemas.openxmlformats.org/presentationml/2006/ole">
              <p:oleObj spid="_x0000_s699398" name="Equation" r:id="rId7" imgW="139680" imgH="177480" progId="Equation.DSMT4">
                <p:embed/>
              </p:oleObj>
            </a:graphicData>
          </a:graphic>
        </p:graphicFrame>
        <p:graphicFrame>
          <p:nvGraphicFramePr>
            <p:cNvPr id="698375" name="Object 7"/>
            <p:cNvGraphicFramePr>
              <a:graphicFrameLocks noChangeAspect="1"/>
            </p:cNvGraphicFramePr>
            <p:nvPr/>
          </p:nvGraphicFramePr>
          <p:xfrm>
            <a:off x="4887035" y="2587470"/>
            <a:ext cx="1020763" cy="571500"/>
          </p:xfrm>
          <a:graphic>
            <a:graphicData uri="http://schemas.openxmlformats.org/presentationml/2006/ole">
              <p:oleObj spid="_x0000_s699399" name="Equation" r:id="rId8" imgW="380880" imgH="253800" progId="Equation.DSMT4">
                <p:embed/>
              </p:oleObj>
            </a:graphicData>
          </a:graphic>
        </p:graphicFrame>
        <p:graphicFrame>
          <p:nvGraphicFramePr>
            <p:cNvPr id="698376" name="Object 8"/>
            <p:cNvGraphicFramePr>
              <a:graphicFrameLocks noChangeAspect="1"/>
            </p:cNvGraphicFramePr>
            <p:nvPr/>
          </p:nvGraphicFramePr>
          <p:xfrm>
            <a:off x="4797025" y="1898830"/>
            <a:ext cx="339725" cy="371475"/>
          </p:xfrm>
          <a:graphic>
            <a:graphicData uri="http://schemas.openxmlformats.org/presentationml/2006/ole">
              <p:oleObj spid="_x0000_s699400" name="Equation" r:id="rId9" imgW="126720" imgH="164880" progId="Equation.DSMT4">
                <p:embed/>
              </p:oleObj>
            </a:graphicData>
          </a:graphic>
        </p:graphicFrame>
        <p:graphicFrame>
          <p:nvGraphicFramePr>
            <p:cNvPr id="698377" name="Object 9"/>
            <p:cNvGraphicFramePr>
              <a:graphicFrameLocks noChangeAspect="1"/>
            </p:cNvGraphicFramePr>
            <p:nvPr/>
          </p:nvGraphicFramePr>
          <p:xfrm>
            <a:off x="4797025" y="2349590"/>
            <a:ext cx="306388" cy="314325"/>
          </p:xfrm>
          <a:graphic>
            <a:graphicData uri="http://schemas.openxmlformats.org/presentationml/2006/ole">
              <p:oleObj spid="_x0000_s699401" name="Equation" r:id="rId10" imgW="114120" imgH="139680" progId="Equation.DSMT4">
                <p:embed/>
              </p:oleObj>
            </a:graphicData>
          </a:graphic>
        </p:graphicFrame>
        <p:cxnSp>
          <p:nvCxnSpPr>
            <p:cNvPr id="38" name="Straight Arrow Connector 37"/>
            <p:cNvCxnSpPr/>
            <p:nvPr/>
          </p:nvCxnSpPr>
          <p:spPr bwMode="auto">
            <a:xfrm rot="10800000" flipV="1">
              <a:off x="1286635" y="2258870"/>
              <a:ext cx="360042" cy="180020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rot="5400000">
              <a:off x="3221851" y="1043735"/>
              <a:ext cx="315035" cy="225025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rot="10800000" flipV="1">
              <a:off x="4752020" y="1297788"/>
              <a:ext cx="540059" cy="135015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797025" y="1628800"/>
              <a:ext cx="540060" cy="90009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rot="10800000">
              <a:off x="4752020" y="1778330"/>
              <a:ext cx="569087" cy="135016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rot="10800000" flipV="1">
              <a:off x="4797025" y="2199351"/>
              <a:ext cx="495055" cy="135014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rot="10800000" flipV="1">
              <a:off x="3491880" y="2528900"/>
              <a:ext cx="495055" cy="45004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5" name="Group 57"/>
          <p:cNvGrpSpPr/>
          <p:nvPr/>
        </p:nvGrpSpPr>
        <p:grpSpPr>
          <a:xfrm>
            <a:off x="791580" y="4513895"/>
            <a:ext cx="7537939" cy="1885435"/>
            <a:chOff x="814481" y="635779"/>
            <a:chExt cx="7537939" cy="1885435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auto">
            <a:xfrm>
              <a:off x="5877145" y="1821126"/>
              <a:ext cx="445895" cy="7000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68D50"/>
                </a:gs>
                <a:gs pos="50000">
                  <a:srgbClr val="FFDD9F">
                    <a:alpha val="33000"/>
                  </a:srgbClr>
                </a:gs>
                <a:gs pos="100000">
                  <a:srgbClr val="A68D50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7"/>
            <p:cNvSpPr>
              <a:spLocks noChangeShapeType="1"/>
            </p:cNvSpPr>
            <p:nvPr/>
          </p:nvSpPr>
          <p:spPr bwMode="auto">
            <a:xfrm>
              <a:off x="6323040" y="2152883"/>
              <a:ext cx="1628775" cy="0"/>
            </a:xfrm>
            <a:prstGeom prst="line">
              <a:avLst/>
            </a:prstGeom>
            <a:noFill/>
            <a:ln w="41275">
              <a:solidFill>
                <a:srgbClr val="BC000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7947607" y="1898830"/>
              <a:ext cx="404813" cy="4572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rgbClr val="BC0004"/>
                  </a:solidFill>
                </a:rPr>
                <a:t>N</a:t>
              </a:r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 flipH="1" flipV="1">
              <a:off x="4279926" y="1621779"/>
              <a:ext cx="1597218" cy="2770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 flipV="1">
              <a:off x="4287865" y="1301105"/>
              <a:ext cx="1671638" cy="3286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 flipH="1">
              <a:off x="6395100" y="1178751"/>
              <a:ext cx="765085" cy="90010"/>
            </a:xfrm>
            <a:prstGeom prst="line">
              <a:avLst/>
            </a:prstGeom>
            <a:noFill/>
            <a:ln w="38100">
              <a:solidFill>
                <a:srgbClr val="BC0004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 Box 15"/>
            <p:cNvSpPr txBox="1">
              <a:spLocks noChangeArrowheads="1"/>
            </p:cNvSpPr>
            <p:nvPr/>
          </p:nvSpPr>
          <p:spPr bwMode="auto">
            <a:xfrm>
              <a:off x="7205191" y="953725"/>
              <a:ext cx="407484" cy="4616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l-GR" dirty="0" smtClean="0">
                  <a:solidFill>
                    <a:srgbClr val="BC0004"/>
                  </a:solidFill>
                </a:rPr>
                <a:t>Λ</a:t>
              </a:r>
              <a:endParaRPr lang="en-US" dirty="0">
                <a:solidFill>
                  <a:srgbClr val="BC0004"/>
                </a:solidFill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flipV="1">
              <a:off x="4327797" y="1608448"/>
              <a:ext cx="2925325" cy="45005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7343132" y="1278899"/>
              <a:ext cx="320922" cy="52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grpSp>
          <p:nvGrpSpPr>
            <p:cNvPr id="57" name="Group 40"/>
            <p:cNvGrpSpPr/>
            <p:nvPr/>
          </p:nvGrpSpPr>
          <p:grpSpPr>
            <a:xfrm>
              <a:off x="814481" y="635779"/>
              <a:ext cx="3474579" cy="1845204"/>
              <a:chOff x="476545" y="1988841"/>
              <a:chExt cx="3474579" cy="1845204"/>
            </a:xfrm>
          </p:grpSpPr>
          <p:cxnSp>
            <p:nvCxnSpPr>
              <p:cNvPr id="78" name="Straight Arrow Connector 77"/>
              <p:cNvCxnSpPr/>
              <p:nvPr/>
            </p:nvCxnSpPr>
            <p:spPr bwMode="auto">
              <a:xfrm flipV="1">
                <a:off x="476545" y="2978950"/>
                <a:ext cx="2070230" cy="855095"/>
              </a:xfrm>
              <a:prstGeom prst="straightConnector1">
                <a:avLst/>
              </a:prstGeom>
              <a:noFill/>
              <a:ln w="349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 rot="5400000" flipH="1" flipV="1">
                <a:off x="2403771" y="2101354"/>
                <a:ext cx="990111" cy="765085"/>
              </a:xfrm>
              <a:prstGeom prst="straightConnector1">
                <a:avLst/>
              </a:prstGeom>
              <a:noFill/>
              <a:ln w="349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80" name="Freeform 10"/>
              <p:cNvSpPr>
                <a:spLocks/>
              </p:cNvSpPr>
              <p:nvPr/>
            </p:nvSpPr>
            <p:spPr bwMode="auto">
              <a:xfrm flipH="1" flipV="1">
                <a:off x="2532261" y="2978950"/>
                <a:ext cx="1418863" cy="135015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192" y="0"/>
                  </a:cxn>
                  <a:cxn ang="0">
                    <a:pos x="384" y="192"/>
                  </a:cxn>
                  <a:cxn ang="0">
                    <a:pos x="576" y="0"/>
                  </a:cxn>
                  <a:cxn ang="0">
                    <a:pos x="768" y="192"/>
                  </a:cxn>
                  <a:cxn ang="0">
                    <a:pos x="960" y="0"/>
                  </a:cxn>
                  <a:cxn ang="0">
                    <a:pos x="1152" y="192"/>
                  </a:cxn>
                  <a:cxn ang="0">
                    <a:pos x="1344" y="0"/>
                  </a:cxn>
                  <a:cxn ang="0">
                    <a:pos x="1536" y="192"/>
                  </a:cxn>
                  <a:cxn ang="0">
                    <a:pos x="1728" y="0"/>
                  </a:cxn>
                  <a:cxn ang="0">
                    <a:pos x="1920" y="192"/>
                  </a:cxn>
                  <a:cxn ang="0">
                    <a:pos x="2112" y="0"/>
                  </a:cxn>
                  <a:cxn ang="0">
                    <a:pos x="2304" y="192"/>
                  </a:cxn>
                </a:cxnLst>
                <a:rect l="0" t="0" r="r" b="b"/>
                <a:pathLst>
                  <a:path w="2304" h="192">
                    <a:moveTo>
                      <a:pt x="0" y="192"/>
                    </a:moveTo>
                    <a:cubicBezTo>
                      <a:pt x="64" y="96"/>
                      <a:pt x="128" y="0"/>
                      <a:pt x="192" y="0"/>
                    </a:cubicBezTo>
                    <a:cubicBezTo>
                      <a:pt x="256" y="0"/>
                      <a:pt x="320" y="192"/>
                      <a:pt x="384" y="192"/>
                    </a:cubicBezTo>
                    <a:cubicBezTo>
                      <a:pt x="448" y="192"/>
                      <a:pt x="512" y="0"/>
                      <a:pt x="576" y="0"/>
                    </a:cubicBezTo>
                    <a:cubicBezTo>
                      <a:pt x="640" y="0"/>
                      <a:pt x="704" y="192"/>
                      <a:pt x="768" y="192"/>
                    </a:cubicBezTo>
                    <a:cubicBezTo>
                      <a:pt x="832" y="192"/>
                      <a:pt x="896" y="0"/>
                      <a:pt x="960" y="0"/>
                    </a:cubicBezTo>
                    <a:cubicBezTo>
                      <a:pt x="1024" y="0"/>
                      <a:pt x="1088" y="192"/>
                      <a:pt x="1152" y="192"/>
                    </a:cubicBezTo>
                    <a:cubicBezTo>
                      <a:pt x="1216" y="192"/>
                      <a:pt x="1280" y="0"/>
                      <a:pt x="1344" y="0"/>
                    </a:cubicBezTo>
                    <a:cubicBezTo>
                      <a:pt x="1408" y="0"/>
                      <a:pt x="1472" y="192"/>
                      <a:pt x="1536" y="192"/>
                    </a:cubicBezTo>
                    <a:cubicBezTo>
                      <a:pt x="1600" y="192"/>
                      <a:pt x="1664" y="0"/>
                      <a:pt x="1728" y="0"/>
                    </a:cubicBezTo>
                    <a:cubicBezTo>
                      <a:pt x="1792" y="0"/>
                      <a:pt x="1856" y="192"/>
                      <a:pt x="1920" y="192"/>
                    </a:cubicBezTo>
                    <a:cubicBezTo>
                      <a:pt x="1984" y="192"/>
                      <a:pt x="2048" y="0"/>
                      <a:pt x="2112" y="0"/>
                    </a:cubicBezTo>
                    <a:cubicBezTo>
                      <a:pt x="2176" y="0"/>
                      <a:pt x="2272" y="160"/>
                      <a:pt x="2304" y="192"/>
                    </a:cubicBezTo>
                  </a:path>
                </a:pathLst>
              </a:custGeom>
              <a:noFill/>
              <a:ln w="31750" cmpd="sng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8" name="AutoShape 4"/>
            <p:cNvSpPr>
              <a:spLocks noChangeArrowheads="1"/>
            </p:cNvSpPr>
            <p:nvPr/>
          </p:nvSpPr>
          <p:spPr bwMode="auto">
            <a:xfrm>
              <a:off x="5949206" y="953725"/>
              <a:ext cx="445895" cy="7000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68D50"/>
                </a:gs>
                <a:gs pos="50000">
                  <a:srgbClr val="FFDD9F">
                    <a:alpha val="33000"/>
                  </a:srgbClr>
                </a:gs>
                <a:gs pos="100000">
                  <a:srgbClr val="A68D50"/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/>
          </p:nvGraphicFramePr>
          <p:xfrm>
            <a:off x="1196625" y="1628800"/>
            <a:ext cx="450050" cy="610782"/>
          </p:xfrm>
          <a:graphic>
            <a:graphicData uri="http://schemas.openxmlformats.org/presentationml/2006/ole">
              <p:oleObj spid="_x0000_s699402" name="Equation" r:id="rId11" imgW="177480" imgH="241200" progId="Equation.DSMT4">
                <p:embed/>
              </p:oleObj>
            </a:graphicData>
          </a:graphic>
        </p:graphicFrame>
        <p:graphicFrame>
          <p:nvGraphicFramePr>
            <p:cNvPr id="63" name="Object 3"/>
            <p:cNvGraphicFramePr>
              <a:graphicFrameLocks noChangeAspect="1"/>
            </p:cNvGraphicFramePr>
            <p:nvPr/>
          </p:nvGraphicFramePr>
          <p:xfrm>
            <a:off x="2951820" y="761238"/>
            <a:ext cx="384175" cy="417512"/>
          </p:xfrm>
          <a:graphic>
            <a:graphicData uri="http://schemas.openxmlformats.org/presentationml/2006/ole">
              <p:oleObj spid="_x0000_s699403" name="Equation" r:id="rId12" imgW="152280" imgH="164880" progId="Equation.DSMT4">
                <p:embed/>
              </p:oleObj>
            </a:graphicData>
          </a:graphic>
        </p:graphicFrame>
        <p:graphicFrame>
          <p:nvGraphicFramePr>
            <p:cNvPr id="64" name="Object 4"/>
            <p:cNvGraphicFramePr>
              <a:graphicFrameLocks noChangeAspect="1"/>
            </p:cNvGraphicFramePr>
            <p:nvPr/>
          </p:nvGraphicFramePr>
          <p:xfrm>
            <a:off x="3473503" y="1178750"/>
            <a:ext cx="648447" cy="457534"/>
          </p:xfrm>
          <a:graphic>
            <a:graphicData uri="http://schemas.openxmlformats.org/presentationml/2006/ole">
              <p:oleObj spid="_x0000_s699404" name="Equation" r:id="rId13" imgW="241200" imgH="203040" progId="Equation.DSMT4">
                <p:embed/>
              </p:oleObj>
            </a:graphicData>
          </a:graphic>
        </p:graphicFrame>
        <p:graphicFrame>
          <p:nvGraphicFramePr>
            <p:cNvPr id="66" name="Object 5"/>
            <p:cNvGraphicFramePr>
              <a:graphicFrameLocks noChangeAspect="1"/>
            </p:cNvGraphicFramePr>
            <p:nvPr/>
          </p:nvGraphicFramePr>
          <p:xfrm>
            <a:off x="5355813" y="1089450"/>
            <a:ext cx="341312" cy="314325"/>
          </p:xfrm>
          <a:graphic>
            <a:graphicData uri="http://schemas.openxmlformats.org/presentationml/2006/ole">
              <p:oleObj spid="_x0000_s699405" name="Equation" r:id="rId14" imgW="126720" imgH="139680" progId="Equation.DSMT4">
                <p:embed/>
              </p:oleObj>
            </a:graphicData>
          </a:graphic>
        </p:graphicFrame>
        <p:graphicFrame>
          <p:nvGraphicFramePr>
            <p:cNvPr id="67" name="Object 6"/>
            <p:cNvGraphicFramePr>
              <a:graphicFrameLocks noChangeAspect="1"/>
            </p:cNvGraphicFramePr>
            <p:nvPr/>
          </p:nvGraphicFramePr>
          <p:xfrm>
            <a:off x="5519738" y="1541463"/>
            <a:ext cx="374650" cy="400050"/>
          </p:xfrm>
          <a:graphic>
            <a:graphicData uri="http://schemas.openxmlformats.org/presentationml/2006/ole">
              <p:oleObj spid="_x0000_s699406" name="Equation" r:id="rId15" imgW="139680" imgH="177480" progId="Equation.DSMT4">
                <p:embed/>
              </p:oleObj>
            </a:graphicData>
          </a:graphic>
        </p:graphicFrame>
        <p:cxnSp>
          <p:nvCxnSpPr>
            <p:cNvPr id="71" name="Straight Arrow Connector 70"/>
            <p:cNvCxnSpPr/>
            <p:nvPr/>
          </p:nvCxnSpPr>
          <p:spPr bwMode="auto">
            <a:xfrm rot="10800000" flipV="1">
              <a:off x="1286635" y="2258870"/>
              <a:ext cx="360042" cy="180020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rot="5400000">
              <a:off x="3221851" y="1043735"/>
              <a:ext cx="315035" cy="225025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rot="10800000" flipV="1">
              <a:off x="4752020" y="1297788"/>
              <a:ext cx="540059" cy="135015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4797025" y="1628800"/>
              <a:ext cx="540060" cy="90009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6530116" y="1043735"/>
              <a:ext cx="585064" cy="90010"/>
            </a:xfrm>
            <a:prstGeom prst="straightConnector1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971600" y="2319368"/>
            <a:ext cx="748923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TFR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71600" y="5019668"/>
            <a:ext cx="766557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CFR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5" name="Line 9"/>
          <p:cNvSpPr>
            <a:spLocks noChangeShapeType="1"/>
          </p:cNvSpPr>
          <p:nvPr/>
        </p:nvSpPr>
        <p:spPr bwMode="auto">
          <a:xfrm flipH="1">
            <a:off x="4948017" y="5229144"/>
            <a:ext cx="894583" cy="16263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" name="Line 9"/>
          <p:cNvSpPr>
            <a:spLocks noChangeShapeType="1"/>
          </p:cNvSpPr>
          <p:nvPr/>
        </p:nvSpPr>
        <p:spPr bwMode="auto">
          <a:xfrm flipH="1">
            <a:off x="4948017" y="5454225"/>
            <a:ext cx="894583" cy="16263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67"/>
          <p:cNvSpPr txBox="1">
            <a:spLocks noChangeArrowheads="1"/>
          </p:cNvSpPr>
          <p:nvPr/>
        </p:nvSpPr>
        <p:spPr bwMode="auto">
          <a:xfrm>
            <a:off x="2535023" y="773705"/>
            <a:ext cx="4413259" cy="100469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J.Ellis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D.Kharzeev</a:t>
            </a:r>
            <a:r>
              <a:rPr lang="en-US" dirty="0">
                <a:solidFill>
                  <a:srgbClr val="0070C0"/>
                </a:solidFill>
              </a:rPr>
              <a:t>, A.K., 1996</a:t>
            </a:r>
          </a:p>
          <a:p>
            <a:r>
              <a:rPr lang="en-US" dirty="0">
                <a:solidFill>
                  <a:srgbClr val="0070C0"/>
                </a:solidFill>
              </a:rPr>
              <a:t>J. Ellis, A. K. &amp; D. </a:t>
            </a:r>
            <a:r>
              <a:rPr lang="en-US" dirty="0" err="1">
                <a:solidFill>
                  <a:srgbClr val="0070C0"/>
                </a:solidFill>
              </a:rPr>
              <a:t>Naumov</a:t>
            </a:r>
            <a:r>
              <a:rPr lang="en-US" dirty="0">
                <a:solidFill>
                  <a:srgbClr val="0070C0"/>
                </a:solidFill>
              </a:rPr>
              <a:t>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 MC Generator</a:t>
            </a:r>
            <a:endParaRPr lang="en-US" dirty="0"/>
          </a:p>
        </p:txBody>
      </p:sp>
      <p:graphicFrame>
        <p:nvGraphicFramePr>
          <p:cNvPr id="670735" name="Object 15"/>
          <p:cNvGraphicFramePr>
            <a:graphicFrameLocks noChangeAspect="1"/>
          </p:cNvGraphicFramePr>
          <p:nvPr/>
        </p:nvGraphicFramePr>
        <p:xfrm>
          <a:off x="1530350" y="1449388"/>
          <a:ext cx="6048375" cy="627062"/>
        </p:xfrm>
        <a:graphic>
          <a:graphicData uri="http://schemas.openxmlformats.org/presentationml/2006/ole">
            <p:oleObj spid="_x0000_s670735" name="Equation" r:id="rId3" imgW="3429000" imgH="355320" progId="Equation.DSMT4">
              <p:embed/>
            </p:oleObj>
          </a:graphicData>
        </a:graphic>
      </p:graphicFrame>
      <p:sp>
        <p:nvSpPr>
          <p:cNvPr id="78" name="Text Box 54"/>
          <p:cNvSpPr txBox="1">
            <a:spLocks noChangeArrowheads="1"/>
          </p:cNvSpPr>
          <p:nvPr/>
        </p:nvSpPr>
        <p:spPr bwMode="auto">
          <a:xfrm>
            <a:off x="926595" y="773705"/>
            <a:ext cx="7270750" cy="5667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Parton DF, hard X-section &amp; Hadronization</a:t>
            </a:r>
            <a:r>
              <a:rPr lang="en-US" dirty="0"/>
              <a:t> </a:t>
            </a:r>
            <a:r>
              <a:rPr lang="en-US" dirty="0">
                <a:solidFill>
                  <a:srgbClr val="BC0004"/>
                </a:solidFill>
              </a:rPr>
              <a:t>are factorized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16505" y="1853825"/>
            <a:ext cx="8886743" cy="3112495"/>
            <a:chOff x="116505" y="1988840"/>
            <a:chExt cx="8886743" cy="3112495"/>
          </a:xfrm>
        </p:grpSpPr>
        <p:grpSp>
          <p:nvGrpSpPr>
            <p:cNvPr id="104" name="Group 103"/>
            <p:cNvGrpSpPr/>
            <p:nvPr/>
          </p:nvGrpSpPr>
          <p:grpSpPr>
            <a:xfrm>
              <a:off x="251520" y="3879050"/>
              <a:ext cx="8685965" cy="1222285"/>
              <a:chOff x="251520" y="4817005"/>
              <a:chExt cx="8685965" cy="1222285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4452128" y="4817005"/>
                <a:ext cx="4485357" cy="1222285"/>
                <a:chOff x="4391980" y="4934635"/>
                <a:chExt cx="4485357" cy="1222285"/>
              </a:xfrm>
            </p:grpSpPr>
            <p:sp>
              <p:nvSpPr>
                <p:cNvPr id="3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760367" y="4934635"/>
                  <a:ext cx="336550" cy="4572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dirty="0">
                      <a:solidFill>
                        <a:srgbClr val="BC0004"/>
                      </a:solidFill>
                    </a:rPr>
                    <a:t>h</a:t>
                  </a:r>
                </a:p>
              </p:txBody>
            </p:sp>
            <p:sp>
              <p:nvSpPr>
                <p:cNvPr id="12" name="AutoShape 17"/>
                <p:cNvSpPr>
                  <a:spLocks noChangeArrowheads="1"/>
                </p:cNvSpPr>
                <p:nvPr/>
              </p:nvSpPr>
              <p:spPr bwMode="auto">
                <a:xfrm>
                  <a:off x="5299782" y="5250555"/>
                  <a:ext cx="2539429" cy="70008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A68D50"/>
                    </a:gs>
                    <a:gs pos="50000">
                      <a:srgbClr val="FFDD9F">
                        <a:alpha val="33000"/>
                      </a:srgbClr>
                    </a:gs>
                    <a:gs pos="100000">
                      <a:srgbClr val="A68D50"/>
                    </a:gs>
                  </a:gsLst>
                  <a:lin ang="5400000" scaled="1"/>
                </a:gra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7820062" y="5229200"/>
                  <a:ext cx="1057275" cy="185738"/>
                </a:xfrm>
                <a:prstGeom prst="line">
                  <a:avLst/>
                </a:prstGeom>
                <a:noFill/>
                <a:ln w="28575">
                  <a:solidFill>
                    <a:srgbClr val="BC0004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7820062" y="5724255"/>
                  <a:ext cx="742950" cy="57150"/>
                </a:xfrm>
                <a:prstGeom prst="line">
                  <a:avLst/>
                </a:prstGeom>
                <a:noFill/>
                <a:ln w="28575">
                  <a:solidFill>
                    <a:srgbClr val="BC0004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27"/>
                <p:cNvSpPr>
                  <a:spLocks noChangeShapeType="1"/>
                </p:cNvSpPr>
                <p:nvPr/>
              </p:nvSpPr>
              <p:spPr bwMode="auto">
                <a:xfrm>
                  <a:off x="4391980" y="5229200"/>
                  <a:ext cx="907802" cy="180020"/>
                </a:xfrm>
                <a:prstGeom prst="line">
                  <a:avLst/>
                </a:prstGeom>
                <a:noFill/>
                <a:ln w="28575">
                  <a:solidFill>
                    <a:srgbClr val="BC0004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7820062" y="5544235"/>
                  <a:ext cx="742950" cy="57150"/>
                </a:xfrm>
                <a:prstGeom prst="line">
                  <a:avLst/>
                </a:prstGeom>
                <a:noFill/>
                <a:ln w="28575">
                  <a:solidFill>
                    <a:srgbClr val="BC0004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670736" name="Object 16"/>
                <p:cNvGraphicFramePr>
                  <a:graphicFrameLocks noChangeAspect="1"/>
                </p:cNvGraphicFramePr>
                <p:nvPr/>
              </p:nvGraphicFramePr>
              <p:xfrm>
                <a:off x="5513565" y="5367313"/>
                <a:ext cx="2105025" cy="447675"/>
              </p:xfrm>
              <a:graphic>
                <a:graphicData uri="http://schemas.openxmlformats.org/presentationml/2006/ole">
                  <p:oleObj spid="_x0000_s670736" name="Equation" r:id="rId4" imgW="1193760" imgH="253800" progId="Equation.DSMT4">
                    <p:embed/>
                  </p:oleObj>
                </a:graphicData>
              </a:graphic>
            </p:graphicFrame>
            <p:sp>
              <p:nvSpPr>
                <p:cNvPr id="74" name="Line 27"/>
                <p:cNvSpPr>
                  <a:spLocks noChangeShapeType="1"/>
                </p:cNvSpPr>
                <p:nvPr/>
              </p:nvSpPr>
              <p:spPr bwMode="auto">
                <a:xfrm>
                  <a:off x="5704826" y="5139190"/>
                  <a:ext cx="405045" cy="135014"/>
                </a:xfrm>
                <a:prstGeom prst="line">
                  <a:avLst/>
                </a:prstGeom>
                <a:noFill/>
                <a:ln w="28575">
                  <a:solidFill>
                    <a:srgbClr val="BC0004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579702" y="5769260"/>
                  <a:ext cx="727781" cy="113660"/>
                </a:xfrm>
                <a:prstGeom prst="line">
                  <a:avLst/>
                </a:prstGeom>
                <a:noFill/>
                <a:ln w="28575">
                  <a:solidFill>
                    <a:srgbClr val="BC0004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6784947" y="5949280"/>
                  <a:ext cx="289949" cy="207640"/>
                </a:xfrm>
                <a:prstGeom prst="line">
                  <a:avLst/>
                </a:prstGeom>
                <a:noFill/>
                <a:ln w="28575">
                  <a:solidFill>
                    <a:srgbClr val="BC0004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" name="Rectangle 32"/>
              <p:cNvSpPr>
                <a:spLocks noChangeArrowheads="1"/>
              </p:cNvSpPr>
              <p:nvPr/>
            </p:nvSpPr>
            <p:spPr bwMode="auto">
              <a:xfrm>
                <a:off x="476545" y="5634245"/>
                <a:ext cx="427417" cy="31248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/>
                  <a:t>TR</a:t>
                </a:r>
                <a:endParaRPr lang="en-US" sz="2000" dirty="0"/>
              </a:p>
            </p:txBody>
          </p:sp>
          <p:sp>
            <p:nvSpPr>
              <p:cNvPr id="83" name="Line 29"/>
              <p:cNvSpPr>
                <a:spLocks noChangeShapeType="1"/>
              </p:cNvSpPr>
              <p:nvPr/>
            </p:nvSpPr>
            <p:spPr bwMode="auto">
              <a:xfrm flipH="1">
                <a:off x="251520" y="5454225"/>
                <a:ext cx="976768" cy="31633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3"/>
              <p:cNvSpPr>
                <a:spLocks noChangeShapeType="1"/>
              </p:cNvSpPr>
              <p:nvPr/>
            </p:nvSpPr>
            <p:spPr bwMode="auto">
              <a:xfrm flipV="1">
                <a:off x="1331640" y="5139190"/>
                <a:ext cx="1499049" cy="29179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33"/>
              <p:cNvSpPr>
                <a:spLocks noChangeArrowheads="1"/>
              </p:cNvSpPr>
              <p:nvPr/>
            </p:nvSpPr>
            <p:spPr bwMode="auto">
              <a:xfrm>
                <a:off x="1961710" y="4824155"/>
                <a:ext cx="259099" cy="30995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/>
                  <a:t>q</a:t>
                </a:r>
              </a:p>
            </p:txBody>
          </p:sp>
          <p:cxnSp>
            <p:nvCxnSpPr>
              <p:cNvPr id="92" name="Straight Arrow Connector 91"/>
              <p:cNvCxnSpPr/>
              <p:nvPr/>
            </p:nvCxnSpPr>
            <p:spPr bwMode="auto">
              <a:xfrm>
                <a:off x="3311860" y="5497642"/>
                <a:ext cx="540060" cy="1588"/>
              </a:xfrm>
              <a:prstGeom prst="straightConnector1">
                <a:avLst/>
              </a:prstGeom>
              <a:noFill/>
              <a:ln w="666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</p:cxnSp>
        </p:grpSp>
        <p:grpSp>
          <p:nvGrpSpPr>
            <p:cNvPr id="103" name="Group 102"/>
            <p:cNvGrpSpPr/>
            <p:nvPr/>
          </p:nvGrpSpPr>
          <p:grpSpPr>
            <a:xfrm>
              <a:off x="116505" y="1988840"/>
              <a:ext cx="8886743" cy="1890211"/>
              <a:chOff x="116505" y="2663914"/>
              <a:chExt cx="8886743" cy="1890211"/>
            </a:xfrm>
          </p:grpSpPr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 flipH="1" flipV="1">
                <a:off x="6117578" y="3490643"/>
                <a:ext cx="452101" cy="21201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V="1">
                <a:off x="6117578" y="3198852"/>
                <a:ext cx="1499049" cy="291791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H="1">
                <a:off x="5592910" y="4053018"/>
                <a:ext cx="976768" cy="31633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32"/>
              <p:cNvSpPr>
                <a:spLocks noChangeArrowheads="1"/>
              </p:cNvSpPr>
              <p:nvPr/>
            </p:nvSpPr>
            <p:spPr bwMode="auto">
              <a:xfrm>
                <a:off x="5942118" y="4241643"/>
                <a:ext cx="427417" cy="31248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/>
                  <a:t>TR</a:t>
                </a:r>
                <a:endParaRPr lang="en-US" sz="2000" dirty="0"/>
              </a:p>
            </p:txBody>
          </p:sp>
          <p:sp>
            <p:nvSpPr>
              <p:cNvPr id="28" name="Rectangle 33"/>
              <p:cNvSpPr>
                <a:spLocks noChangeArrowheads="1"/>
              </p:cNvSpPr>
              <p:nvPr/>
            </p:nvSpPr>
            <p:spPr bwMode="auto">
              <a:xfrm>
                <a:off x="6679721" y="2963415"/>
                <a:ext cx="259099" cy="30995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/>
                  <a:t>q</a:t>
                </a:r>
              </a:p>
            </p:txBody>
          </p:sp>
          <p:sp>
            <p:nvSpPr>
              <p:cNvPr id="11" name="AutoShape 16"/>
              <p:cNvSpPr>
                <a:spLocks noChangeArrowheads="1"/>
              </p:cNvSpPr>
              <p:nvPr/>
            </p:nvSpPr>
            <p:spPr bwMode="auto">
              <a:xfrm>
                <a:off x="6567293" y="3596088"/>
                <a:ext cx="861954" cy="54676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A68D50"/>
                  </a:gs>
                  <a:gs pos="50000">
                    <a:srgbClr val="FFDD9F">
                      <a:alpha val="33000"/>
                    </a:srgbClr>
                  </a:gs>
                  <a:gs pos="100000">
                    <a:srgbClr val="A68D5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4" name="Object 19"/>
              <p:cNvGraphicFramePr>
                <a:graphicFrameLocks noChangeAspect="1"/>
              </p:cNvGraphicFramePr>
              <p:nvPr/>
            </p:nvGraphicFramePr>
            <p:xfrm>
              <a:off x="6567293" y="3650640"/>
              <a:ext cx="840749" cy="420300"/>
            </p:xfrm>
            <a:graphic>
              <a:graphicData uri="http://schemas.openxmlformats.org/presentationml/2006/ole">
                <p:oleObj spid="_x0000_s670723" name="Equation" r:id="rId5" imgW="482400" imgH="241200" progId="Equation.DSMT4">
                  <p:embed/>
                </p:oleObj>
              </a:graphicData>
            </a:graphic>
          </p:graphicFrame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7429245" y="3842127"/>
                <a:ext cx="1574003" cy="10604"/>
              </a:xfrm>
              <a:prstGeom prst="line">
                <a:avLst/>
              </a:prstGeom>
              <a:noFill/>
              <a:ln w="28575">
                <a:solidFill>
                  <a:srgbClr val="BC0004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8080300" y="3386548"/>
                <a:ext cx="337093" cy="35706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BC0004"/>
                    </a:solidFill>
                  </a:rPr>
                  <a:t>N</a:t>
                </a:r>
              </a:p>
            </p:txBody>
          </p:sp>
          <p:graphicFrame>
            <p:nvGraphicFramePr>
              <p:cNvPr id="65" name="Object 39"/>
              <p:cNvGraphicFramePr>
                <a:graphicFrameLocks noChangeAspect="1"/>
              </p:cNvGraphicFramePr>
              <p:nvPr>
                <p:ph sz="half" idx="4294967295"/>
              </p:nvPr>
            </p:nvGraphicFramePr>
            <p:xfrm>
              <a:off x="116505" y="3633150"/>
              <a:ext cx="2437522" cy="518483"/>
            </p:xfrm>
            <a:graphic>
              <a:graphicData uri="http://schemas.openxmlformats.org/presentationml/2006/ole">
                <p:oleObj spid="_x0000_s670732" name="Equation" r:id="rId6" imgW="1193760" imgH="253800" progId="Equation.DSMT4">
                  <p:embed/>
                </p:oleObj>
              </a:graphicData>
            </a:graphic>
          </p:graphicFrame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2951820" y="3925020"/>
                <a:ext cx="540060" cy="1588"/>
              </a:xfrm>
              <a:prstGeom prst="straightConnector1">
                <a:avLst/>
              </a:prstGeom>
              <a:noFill/>
              <a:ln w="666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</p:spPr>
          </p:cxnSp>
          <p:grpSp>
            <p:nvGrpSpPr>
              <p:cNvPr id="97" name="Group 96"/>
              <p:cNvGrpSpPr/>
              <p:nvPr/>
            </p:nvGrpSpPr>
            <p:grpSpPr>
              <a:xfrm>
                <a:off x="3776424" y="2663914"/>
                <a:ext cx="2349454" cy="1440160"/>
                <a:chOff x="476545" y="1882860"/>
                <a:chExt cx="3474579" cy="1951185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 bwMode="auto">
                <a:xfrm flipV="1">
                  <a:off x="476545" y="2978950"/>
                  <a:ext cx="2070230" cy="855095"/>
                </a:xfrm>
                <a:prstGeom prst="straightConnector1">
                  <a:avLst/>
                </a:prstGeom>
                <a:noFill/>
                <a:ln w="34925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99" name="Straight Arrow Connector 98"/>
                <p:cNvCxnSpPr/>
                <p:nvPr/>
              </p:nvCxnSpPr>
              <p:spPr bwMode="auto">
                <a:xfrm rot="5400000" flipH="1" flipV="1">
                  <a:off x="2403771" y="2101354"/>
                  <a:ext cx="990111" cy="765085"/>
                </a:xfrm>
                <a:prstGeom prst="straightConnector1">
                  <a:avLst/>
                </a:prstGeom>
                <a:noFill/>
                <a:ln w="34925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00" name="Freeform 10"/>
                <p:cNvSpPr>
                  <a:spLocks/>
                </p:cNvSpPr>
                <p:nvPr/>
              </p:nvSpPr>
              <p:spPr bwMode="auto">
                <a:xfrm flipH="1" flipV="1">
                  <a:off x="2532261" y="2978950"/>
                  <a:ext cx="1418863" cy="135015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192" y="0"/>
                    </a:cxn>
                    <a:cxn ang="0">
                      <a:pos x="384" y="192"/>
                    </a:cxn>
                    <a:cxn ang="0">
                      <a:pos x="576" y="0"/>
                    </a:cxn>
                    <a:cxn ang="0">
                      <a:pos x="768" y="192"/>
                    </a:cxn>
                    <a:cxn ang="0">
                      <a:pos x="960" y="0"/>
                    </a:cxn>
                    <a:cxn ang="0">
                      <a:pos x="1152" y="192"/>
                    </a:cxn>
                    <a:cxn ang="0">
                      <a:pos x="1344" y="0"/>
                    </a:cxn>
                    <a:cxn ang="0">
                      <a:pos x="1536" y="192"/>
                    </a:cxn>
                    <a:cxn ang="0">
                      <a:pos x="1728" y="0"/>
                    </a:cxn>
                    <a:cxn ang="0">
                      <a:pos x="1920" y="192"/>
                    </a:cxn>
                    <a:cxn ang="0">
                      <a:pos x="2112" y="0"/>
                    </a:cxn>
                    <a:cxn ang="0">
                      <a:pos x="2304" y="192"/>
                    </a:cxn>
                  </a:cxnLst>
                  <a:rect l="0" t="0" r="r" b="b"/>
                  <a:pathLst>
                    <a:path w="2304" h="192">
                      <a:moveTo>
                        <a:pt x="0" y="192"/>
                      </a:moveTo>
                      <a:cubicBezTo>
                        <a:pt x="64" y="96"/>
                        <a:pt x="128" y="0"/>
                        <a:pt x="192" y="0"/>
                      </a:cubicBezTo>
                      <a:cubicBezTo>
                        <a:pt x="256" y="0"/>
                        <a:pt x="320" y="192"/>
                        <a:pt x="384" y="192"/>
                      </a:cubicBezTo>
                      <a:cubicBezTo>
                        <a:pt x="448" y="192"/>
                        <a:pt x="512" y="0"/>
                        <a:pt x="576" y="0"/>
                      </a:cubicBezTo>
                      <a:cubicBezTo>
                        <a:pt x="640" y="0"/>
                        <a:pt x="704" y="192"/>
                        <a:pt x="768" y="192"/>
                      </a:cubicBezTo>
                      <a:cubicBezTo>
                        <a:pt x="832" y="192"/>
                        <a:pt x="896" y="0"/>
                        <a:pt x="960" y="0"/>
                      </a:cubicBezTo>
                      <a:cubicBezTo>
                        <a:pt x="1024" y="0"/>
                        <a:pt x="1088" y="192"/>
                        <a:pt x="1152" y="192"/>
                      </a:cubicBezTo>
                      <a:cubicBezTo>
                        <a:pt x="1216" y="192"/>
                        <a:pt x="1280" y="0"/>
                        <a:pt x="1344" y="0"/>
                      </a:cubicBezTo>
                      <a:cubicBezTo>
                        <a:pt x="1408" y="0"/>
                        <a:pt x="1472" y="192"/>
                        <a:pt x="1536" y="192"/>
                      </a:cubicBezTo>
                      <a:cubicBezTo>
                        <a:pt x="1600" y="192"/>
                        <a:pt x="1664" y="0"/>
                        <a:pt x="1728" y="0"/>
                      </a:cubicBezTo>
                      <a:cubicBezTo>
                        <a:pt x="1792" y="0"/>
                        <a:pt x="1856" y="192"/>
                        <a:pt x="1920" y="192"/>
                      </a:cubicBezTo>
                      <a:cubicBezTo>
                        <a:pt x="1984" y="192"/>
                        <a:pt x="2048" y="0"/>
                        <a:pt x="2112" y="0"/>
                      </a:cubicBezTo>
                      <a:cubicBezTo>
                        <a:pt x="2176" y="0"/>
                        <a:pt x="2272" y="160"/>
                        <a:pt x="2304" y="192"/>
                      </a:cubicBezTo>
                    </a:path>
                  </a:pathLst>
                </a:custGeom>
                <a:noFill/>
                <a:ln w="31750" cmpd="sng">
                  <a:solidFill>
                    <a:srgbClr val="007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1106615" y="2797478"/>
                  <a:ext cx="269626" cy="5245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00B050"/>
                      </a:solidFill>
                    </a:rPr>
                    <a:t>l</a:t>
                  </a:r>
                  <a:endParaRPr lang="en-US" i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2592184" y="1882860"/>
                  <a:ext cx="312906" cy="5724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rgbClr val="00B050"/>
                      </a:solidFill>
                    </a:rPr>
                    <a:t>l</a:t>
                  </a:r>
                  <a:r>
                    <a:rPr lang="en-US" i="1" baseline="30000" dirty="0" smtClean="0">
                      <a:solidFill>
                        <a:srgbClr val="00B050"/>
                      </a:solidFill>
                    </a:rPr>
                    <a:t>'</a:t>
                  </a:r>
                  <a:endParaRPr lang="en-US" i="1" dirty="0">
                    <a:solidFill>
                      <a:srgbClr val="00B050"/>
                    </a:solidFill>
                  </a:endParaRPr>
                </a:p>
              </p:txBody>
            </p:sp>
          </p:grpSp>
        </p:grpSp>
      </p:grpSp>
      <p:graphicFrame>
        <p:nvGraphicFramePr>
          <p:cNvPr id="670738" name="Object 18"/>
          <p:cNvGraphicFramePr>
            <a:graphicFrameLocks noChangeAspect="1"/>
          </p:cNvGraphicFramePr>
          <p:nvPr/>
        </p:nvGraphicFramePr>
        <p:xfrm>
          <a:off x="582613" y="5724525"/>
          <a:ext cx="7947025" cy="627063"/>
        </p:xfrm>
        <a:graphic>
          <a:graphicData uri="http://schemas.openxmlformats.org/presentationml/2006/ole">
            <p:oleObj spid="_x0000_s670738" name="Equation" r:id="rId7" imgW="3213000" imgH="253800" progId="Equation.DSMT4">
              <p:embed/>
            </p:oleObj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52202" y="5004175"/>
            <a:ext cx="7825412" cy="57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For hadrons in TFR can be considered as a model for </a:t>
            </a:r>
            <a:r>
              <a:rPr lang="en-US" dirty="0" err="1" smtClean="0"/>
              <a:t>FracFun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62" name="Rectangle 3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LUND String Fragmentation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1601" y="5874763"/>
            <a:ext cx="2995564" cy="5245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polarization effects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70012" y="1448780"/>
            <a:ext cx="7785865" cy="3735415"/>
            <a:chOff x="1106615" y="1448780"/>
            <a:chExt cx="7785865" cy="3735415"/>
          </a:xfrm>
          <a:scene3d>
            <a:camera prst="orthographicFront"/>
            <a:lightRig rig="morning" dir="t"/>
          </a:scene3d>
        </p:grpSpPr>
        <p:sp>
          <p:nvSpPr>
            <p:cNvPr id="436226" name="Oval 2"/>
            <p:cNvSpPr>
              <a:spLocks noChangeArrowheads="1"/>
            </p:cNvSpPr>
            <p:nvPr/>
          </p:nvSpPr>
          <p:spPr bwMode="auto">
            <a:xfrm>
              <a:off x="4297490" y="1566283"/>
              <a:ext cx="244475" cy="47942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p3d>
              <a:bevelT w="165100" prst="coolSlant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27" name="Oval 3"/>
            <p:cNvSpPr>
              <a:spLocks noChangeArrowheads="1"/>
            </p:cNvSpPr>
            <p:nvPr/>
          </p:nvSpPr>
          <p:spPr bwMode="auto">
            <a:xfrm>
              <a:off x="4292728" y="2293358"/>
              <a:ext cx="242888" cy="47942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p3d>
              <a:bevelT w="165100" prst="coolSlant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28" name="Oval 4"/>
            <p:cNvSpPr>
              <a:spLocks noChangeArrowheads="1"/>
            </p:cNvSpPr>
            <p:nvPr/>
          </p:nvSpPr>
          <p:spPr bwMode="auto">
            <a:xfrm>
              <a:off x="4292728" y="3012495"/>
              <a:ext cx="242888" cy="48101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p3d>
              <a:bevelT w="165100" prst="coolSlant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29" name="Oval 5"/>
            <p:cNvSpPr>
              <a:spLocks noChangeArrowheads="1"/>
            </p:cNvSpPr>
            <p:nvPr/>
          </p:nvSpPr>
          <p:spPr bwMode="auto">
            <a:xfrm>
              <a:off x="4299078" y="3728458"/>
              <a:ext cx="244475" cy="47942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p3d>
              <a:bevelT w="165100" prst="coolSlant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0" name="Oval 6"/>
            <p:cNvSpPr>
              <a:spLocks noChangeArrowheads="1"/>
            </p:cNvSpPr>
            <p:nvPr/>
          </p:nvSpPr>
          <p:spPr bwMode="auto">
            <a:xfrm>
              <a:off x="4299078" y="4447595"/>
              <a:ext cx="244475" cy="48101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p3d>
              <a:bevelT w="165100" prst="coolSlant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1" name="Arc 7"/>
            <p:cNvSpPr>
              <a:spLocks/>
            </p:cNvSpPr>
            <p:nvPr/>
          </p:nvSpPr>
          <p:spPr bwMode="auto">
            <a:xfrm flipH="1">
              <a:off x="3759328" y="3368095"/>
              <a:ext cx="577850" cy="455612"/>
            </a:xfrm>
            <a:custGeom>
              <a:avLst/>
              <a:gdLst>
                <a:gd name="G0" fmla="+- 107 0 0"/>
                <a:gd name="G1" fmla="+- 21600 0 0"/>
                <a:gd name="G2" fmla="+- 21600 0 0"/>
                <a:gd name="T0" fmla="*/ 107 w 21707"/>
                <a:gd name="T1" fmla="*/ 0 h 43200"/>
                <a:gd name="T2" fmla="*/ 0 w 21707"/>
                <a:gd name="T3" fmla="*/ 43200 h 43200"/>
                <a:gd name="T4" fmla="*/ 107 w 217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7" h="43200" fill="none" extrusionOk="0">
                  <a:moveTo>
                    <a:pt x="106" y="0"/>
                  </a:moveTo>
                  <a:cubicBezTo>
                    <a:pt x="12036" y="0"/>
                    <a:pt x="21707" y="9670"/>
                    <a:pt x="21707" y="21600"/>
                  </a:cubicBezTo>
                  <a:cubicBezTo>
                    <a:pt x="21707" y="33529"/>
                    <a:pt x="12036" y="43200"/>
                    <a:pt x="107" y="43200"/>
                  </a:cubicBezTo>
                  <a:cubicBezTo>
                    <a:pt x="71" y="43200"/>
                    <a:pt x="35" y="43199"/>
                    <a:pt x="0" y="43199"/>
                  </a:cubicBezTo>
                </a:path>
                <a:path w="21707" h="43200" stroke="0" extrusionOk="0">
                  <a:moveTo>
                    <a:pt x="106" y="0"/>
                  </a:moveTo>
                  <a:cubicBezTo>
                    <a:pt x="12036" y="0"/>
                    <a:pt x="21707" y="9670"/>
                    <a:pt x="21707" y="21600"/>
                  </a:cubicBezTo>
                  <a:cubicBezTo>
                    <a:pt x="21707" y="33529"/>
                    <a:pt x="12036" y="43200"/>
                    <a:pt x="107" y="43200"/>
                  </a:cubicBezTo>
                  <a:cubicBezTo>
                    <a:pt x="71" y="43200"/>
                    <a:pt x="35" y="43199"/>
                    <a:pt x="0" y="43199"/>
                  </a:cubicBezTo>
                  <a:lnTo>
                    <a:pt x="107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sp3d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2" name="Arc 8"/>
            <p:cNvSpPr>
              <a:spLocks/>
            </p:cNvSpPr>
            <p:nvPr/>
          </p:nvSpPr>
          <p:spPr bwMode="auto">
            <a:xfrm flipH="1">
              <a:off x="3757740" y="2658483"/>
              <a:ext cx="579438" cy="454025"/>
            </a:xfrm>
            <a:custGeom>
              <a:avLst/>
              <a:gdLst>
                <a:gd name="G0" fmla="+- 107 0 0"/>
                <a:gd name="G1" fmla="+- 21600 0 0"/>
                <a:gd name="G2" fmla="+- 21600 0 0"/>
                <a:gd name="T0" fmla="*/ 107 w 21707"/>
                <a:gd name="T1" fmla="*/ 0 h 43200"/>
                <a:gd name="T2" fmla="*/ 0 w 21707"/>
                <a:gd name="T3" fmla="*/ 43200 h 43200"/>
                <a:gd name="T4" fmla="*/ 107 w 217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7" h="43200" fill="none" extrusionOk="0">
                  <a:moveTo>
                    <a:pt x="106" y="0"/>
                  </a:moveTo>
                  <a:cubicBezTo>
                    <a:pt x="12036" y="0"/>
                    <a:pt x="21707" y="9670"/>
                    <a:pt x="21707" y="21600"/>
                  </a:cubicBezTo>
                  <a:cubicBezTo>
                    <a:pt x="21707" y="33529"/>
                    <a:pt x="12036" y="43200"/>
                    <a:pt x="107" y="43200"/>
                  </a:cubicBezTo>
                  <a:cubicBezTo>
                    <a:pt x="71" y="43200"/>
                    <a:pt x="35" y="43199"/>
                    <a:pt x="0" y="43199"/>
                  </a:cubicBezTo>
                </a:path>
                <a:path w="21707" h="43200" stroke="0" extrusionOk="0">
                  <a:moveTo>
                    <a:pt x="106" y="0"/>
                  </a:moveTo>
                  <a:cubicBezTo>
                    <a:pt x="12036" y="0"/>
                    <a:pt x="21707" y="9670"/>
                    <a:pt x="21707" y="21600"/>
                  </a:cubicBezTo>
                  <a:cubicBezTo>
                    <a:pt x="21707" y="33529"/>
                    <a:pt x="12036" y="43200"/>
                    <a:pt x="107" y="43200"/>
                  </a:cubicBezTo>
                  <a:cubicBezTo>
                    <a:pt x="71" y="43200"/>
                    <a:pt x="35" y="43199"/>
                    <a:pt x="0" y="43199"/>
                  </a:cubicBezTo>
                  <a:lnTo>
                    <a:pt x="107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sp3d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3" name="Arc 9"/>
            <p:cNvSpPr>
              <a:spLocks/>
            </p:cNvSpPr>
            <p:nvPr/>
          </p:nvSpPr>
          <p:spPr bwMode="auto">
            <a:xfrm flipH="1">
              <a:off x="3768853" y="4141208"/>
              <a:ext cx="579438" cy="454025"/>
            </a:xfrm>
            <a:custGeom>
              <a:avLst/>
              <a:gdLst>
                <a:gd name="G0" fmla="+- 107 0 0"/>
                <a:gd name="G1" fmla="+- 21600 0 0"/>
                <a:gd name="G2" fmla="+- 21600 0 0"/>
                <a:gd name="T0" fmla="*/ 107 w 21707"/>
                <a:gd name="T1" fmla="*/ 0 h 43200"/>
                <a:gd name="T2" fmla="*/ 0 w 21707"/>
                <a:gd name="T3" fmla="*/ 43200 h 43200"/>
                <a:gd name="T4" fmla="*/ 107 w 217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7" h="43200" fill="none" extrusionOk="0">
                  <a:moveTo>
                    <a:pt x="106" y="0"/>
                  </a:moveTo>
                  <a:cubicBezTo>
                    <a:pt x="12036" y="0"/>
                    <a:pt x="21707" y="9670"/>
                    <a:pt x="21707" y="21600"/>
                  </a:cubicBezTo>
                  <a:cubicBezTo>
                    <a:pt x="21707" y="33529"/>
                    <a:pt x="12036" y="43200"/>
                    <a:pt x="107" y="43200"/>
                  </a:cubicBezTo>
                  <a:cubicBezTo>
                    <a:pt x="71" y="43200"/>
                    <a:pt x="35" y="43199"/>
                    <a:pt x="0" y="43199"/>
                  </a:cubicBezTo>
                </a:path>
                <a:path w="21707" h="43200" stroke="0" extrusionOk="0">
                  <a:moveTo>
                    <a:pt x="106" y="0"/>
                  </a:moveTo>
                  <a:cubicBezTo>
                    <a:pt x="12036" y="0"/>
                    <a:pt x="21707" y="9670"/>
                    <a:pt x="21707" y="21600"/>
                  </a:cubicBezTo>
                  <a:cubicBezTo>
                    <a:pt x="21707" y="33529"/>
                    <a:pt x="12036" y="43200"/>
                    <a:pt x="107" y="43200"/>
                  </a:cubicBezTo>
                  <a:cubicBezTo>
                    <a:pt x="71" y="43200"/>
                    <a:pt x="35" y="43199"/>
                    <a:pt x="0" y="43199"/>
                  </a:cubicBezTo>
                  <a:lnTo>
                    <a:pt x="107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sp3d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4" name="Arc 10"/>
            <p:cNvSpPr>
              <a:spLocks/>
            </p:cNvSpPr>
            <p:nvPr/>
          </p:nvSpPr>
          <p:spPr bwMode="auto">
            <a:xfrm flipH="1">
              <a:off x="3759328" y="1947283"/>
              <a:ext cx="577850" cy="454025"/>
            </a:xfrm>
            <a:custGeom>
              <a:avLst/>
              <a:gdLst>
                <a:gd name="G0" fmla="+- 107 0 0"/>
                <a:gd name="G1" fmla="+- 21600 0 0"/>
                <a:gd name="G2" fmla="+- 21600 0 0"/>
                <a:gd name="T0" fmla="*/ 107 w 21707"/>
                <a:gd name="T1" fmla="*/ 0 h 43200"/>
                <a:gd name="T2" fmla="*/ 0 w 21707"/>
                <a:gd name="T3" fmla="*/ 43200 h 43200"/>
                <a:gd name="T4" fmla="*/ 107 w 2170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7" h="43200" fill="none" extrusionOk="0">
                  <a:moveTo>
                    <a:pt x="106" y="0"/>
                  </a:moveTo>
                  <a:cubicBezTo>
                    <a:pt x="12036" y="0"/>
                    <a:pt x="21707" y="9670"/>
                    <a:pt x="21707" y="21600"/>
                  </a:cubicBezTo>
                  <a:cubicBezTo>
                    <a:pt x="21707" y="33529"/>
                    <a:pt x="12036" y="43200"/>
                    <a:pt x="107" y="43200"/>
                  </a:cubicBezTo>
                  <a:cubicBezTo>
                    <a:pt x="71" y="43200"/>
                    <a:pt x="35" y="43199"/>
                    <a:pt x="0" y="43199"/>
                  </a:cubicBezTo>
                </a:path>
                <a:path w="21707" h="43200" stroke="0" extrusionOk="0">
                  <a:moveTo>
                    <a:pt x="106" y="0"/>
                  </a:moveTo>
                  <a:cubicBezTo>
                    <a:pt x="12036" y="0"/>
                    <a:pt x="21707" y="9670"/>
                    <a:pt x="21707" y="21600"/>
                  </a:cubicBezTo>
                  <a:cubicBezTo>
                    <a:pt x="21707" y="33529"/>
                    <a:pt x="12036" y="43200"/>
                    <a:pt x="107" y="43200"/>
                  </a:cubicBezTo>
                  <a:cubicBezTo>
                    <a:pt x="71" y="43200"/>
                    <a:pt x="35" y="43199"/>
                    <a:pt x="0" y="43199"/>
                  </a:cubicBezTo>
                  <a:lnTo>
                    <a:pt x="107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sp3d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5" name="Line 11"/>
            <p:cNvSpPr>
              <a:spLocks noChangeShapeType="1"/>
            </p:cNvSpPr>
            <p:nvPr/>
          </p:nvSpPr>
          <p:spPr bwMode="auto">
            <a:xfrm>
              <a:off x="2000378" y="1647245"/>
              <a:ext cx="23431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sp3d>
              <a:bevelT w="165100" prst="coolSlant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436236" name="Line 12"/>
            <p:cNvSpPr>
              <a:spLocks noChangeShapeType="1"/>
            </p:cNvSpPr>
            <p:nvPr/>
          </p:nvSpPr>
          <p:spPr bwMode="auto">
            <a:xfrm>
              <a:off x="4540378" y="1812345"/>
              <a:ext cx="6699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sp3d>
              <a:bevelT w="165100" prst="coolSlant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436237" name="Line 13"/>
            <p:cNvSpPr>
              <a:spLocks noChangeShapeType="1"/>
            </p:cNvSpPr>
            <p:nvPr/>
          </p:nvSpPr>
          <p:spPr bwMode="auto">
            <a:xfrm>
              <a:off x="4540378" y="2521958"/>
              <a:ext cx="6699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sp3d>
              <a:bevelT w="165100" prst="coolSlant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436238" name="Line 14"/>
            <p:cNvSpPr>
              <a:spLocks noChangeShapeType="1"/>
            </p:cNvSpPr>
            <p:nvPr/>
          </p:nvSpPr>
          <p:spPr bwMode="auto">
            <a:xfrm>
              <a:off x="4540378" y="3244270"/>
              <a:ext cx="6699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sp3d>
              <a:bevelT w="165100" prst="coolSlant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436239" name="Line 15"/>
            <p:cNvSpPr>
              <a:spLocks noChangeShapeType="1"/>
            </p:cNvSpPr>
            <p:nvPr/>
          </p:nvSpPr>
          <p:spPr bwMode="auto">
            <a:xfrm>
              <a:off x="4551490" y="3964995"/>
              <a:ext cx="6699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sp3d>
              <a:bevelT w="165100" prst="coolSlant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436240" name="Line 16"/>
            <p:cNvSpPr>
              <a:spLocks noChangeShapeType="1"/>
            </p:cNvSpPr>
            <p:nvPr/>
          </p:nvSpPr>
          <p:spPr bwMode="auto">
            <a:xfrm>
              <a:off x="4538790" y="4685720"/>
              <a:ext cx="66992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sp3d>
              <a:bevelT w="165100" prst="coolSlant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436241" name="Rectangle 17"/>
            <p:cNvSpPr>
              <a:spLocks noChangeArrowheads="1"/>
            </p:cNvSpPr>
            <p:nvPr/>
          </p:nvSpPr>
          <p:spPr bwMode="auto">
            <a:xfrm>
              <a:off x="3559303" y="1644070"/>
              <a:ext cx="412750" cy="3168650"/>
            </a:xfrm>
            <a:prstGeom prst="rect">
              <a:avLst/>
            </a:prstGeom>
            <a:gradFill rotWithShape="1">
              <a:gsLst>
                <a:gs pos="0">
                  <a:srgbClr val="FF3399">
                    <a:alpha val="17000"/>
                  </a:srgbClr>
                </a:gs>
                <a:gs pos="50000">
                  <a:srgbClr val="CC66FF"/>
                </a:gs>
                <a:gs pos="100000">
                  <a:srgbClr val="FF3399">
                    <a:alpha val="1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p3d>
              <a:bevelT w="165100" prst="coolSlant"/>
            </a:sp3d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36242" name="Object 18"/>
            <p:cNvGraphicFramePr>
              <a:graphicFrameLocks noChangeAspect="1"/>
            </p:cNvGraphicFramePr>
            <p:nvPr/>
          </p:nvGraphicFramePr>
          <p:xfrm>
            <a:off x="1676528" y="1526595"/>
            <a:ext cx="231775" cy="257175"/>
          </p:xfrm>
          <a:graphic>
            <a:graphicData uri="http://schemas.openxmlformats.org/presentationml/2006/ole">
              <p:oleObj spid="_x0000_s669699" name="Equation" r:id="rId4" imgW="126720" imgH="139680" progId="Equation.DSMT4">
                <p:embed/>
              </p:oleObj>
            </a:graphicData>
          </a:graphic>
        </p:graphicFrame>
        <p:sp>
          <p:nvSpPr>
            <p:cNvPr id="436243" name="Line 19"/>
            <p:cNvSpPr>
              <a:spLocks noChangeShapeType="1"/>
            </p:cNvSpPr>
            <p:nvPr/>
          </p:nvSpPr>
          <p:spPr bwMode="auto">
            <a:xfrm>
              <a:off x="1997203" y="4841295"/>
              <a:ext cx="234315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sp3d>
              <a:bevelT w="165100" prst="coolSlant"/>
            </a:sp3d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36244" name="Object 20"/>
            <p:cNvGraphicFramePr>
              <a:graphicFrameLocks noChangeAspect="1"/>
            </p:cNvGraphicFramePr>
            <p:nvPr/>
          </p:nvGraphicFramePr>
          <p:xfrm>
            <a:off x="1106615" y="4652383"/>
            <a:ext cx="649288" cy="371475"/>
          </p:xfrm>
          <a:graphic>
            <a:graphicData uri="http://schemas.openxmlformats.org/presentationml/2006/ole">
              <p:oleObj spid="_x0000_s669700" name="Equation" r:id="rId5" imgW="355320" imgH="203040" progId="Equation.DSMT4">
                <p:embed/>
              </p:oleObj>
            </a:graphicData>
          </a:graphic>
        </p:graphicFrame>
        <p:graphicFrame>
          <p:nvGraphicFramePr>
            <p:cNvPr id="436245" name="Object 21"/>
            <p:cNvGraphicFramePr>
              <a:graphicFrameLocks noChangeAspect="1"/>
            </p:cNvGraphicFramePr>
            <p:nvPr/>
          </p:nvGraphicFramePr>
          <p:xfrm>
            <a:off x="4165728" y="4379333"/>
            <a:ext cx="195263" cy="173037"/>
          </p:xfrm>
          <a:graphic>
            <a:graphicData uri="http://schemas.openxmlformats.org/presentationml/2006/ole">
              <p:oleObj spid="_x0000_s669701" name="Equation" r:id="rId6" imgW="164880" imgH="164880" progId="Equation.DSMT4">
                <p:embed/>
              </p:oleObj>
            </a:graphicData>
          </a:graphic>
        </p:graphicFrame>
        <p:graphicFrame>
          <p:nvGraphicFramePr>
            <p:cNvPr id="436246" name="Object 22"/>
            <p:cNvGraphicFramePr>
              <a:graphicFrameLocks noChangeAspect="1"/>
            </p:cNvGraphicFramePr>
            <p:nvPr/>
          </p:nvGraphicFramePr>
          <p:xfrm>
            <a:off x="2078165" y="1726620"/>
            <a:ext cx="282575" cy="250825"/>
          </p:xfrm>
          <a:graphic>
            <a:graphicData uri="http://schemas.openxmlformats.org/presentationml/2006/ole">
              <p:oleObj spid="_x0000_s669702" name="Equation" r:id="rId7" imgW="164880" imgH="164880" progId="Equation.DSMT4">
                <p:embed/>
              </p:oleObj>
            </a:graphicData>
          </a:graphic>
        </p:graphicFrame>
        <p:graphicFrame>
          <p:nvGraphicFramePr>
            <p:cNvPr id="436247" name="Object 23"/>
            <p:cNvGraphicFramePr>
              <a:graphicFrameLocks noChangeAspect="1"/>
            </p:cNvGraphicFramePr>
            <p:nvPr/>
          </p:nvGraphicFramePr>
          <p:xfrm>
            <a:off x="2155953" y="4893683"/>
            <a:ext cx="284163" cy="290512"/>
          </p:xfrm>
          <a:graphic>
            <a:graphicData uri="http://schemas.openxmlformats.org/presentationml/2006/ole">
              <p:oleObj spid="_x0000_s669703" name="Equation" r:id="rId8" imgW="164880" imgH="190440" progId="Equation.DSMT4">
                <p:embed/>
              </p:oleObj>
            </a:graphicData>
          </a:graphic>
        </p:graphicFrame>
        <p:graphicFrame>
          <p:nvGraphicFramePr>
            <p:cNvPr id="436248" name="Object 24"/>
            <p:cNvGraphicFramePr>
              <a:graphicFrameLocks noChangeAspect="1"/>
            </p:cNvGraphicFramePr>
            <p:nvPr/>
          </p:nvGraphicFramePr>
          <p:xfrm>
            <a:off x="4108578" y="3817358"/>
            <a:ext cx="180975" cy="200025"/>
          </p:xfrm>
          <a:graphic>
            <a:graphicData uri="http://schemas.openxmlformats.org/presentationml/2006/ole">
              <p:oleObj spid="_x0000_s669704" name="Equation" r:id="rId9" imgW="126720" imgH="139680" progId="Equation.DSMT4">
                <p:embed/>
              </p:oleObj>
            </a:graphicData>
          </a:graphic>
        </p:graphicFrame>
        <p:graphicFrame>
          <p:nvGraphicFramePr>
            <p:cNvPr id="436249" name="Object 25"/>
            <p:cNvGraphicFramePr>
              <a:graphicFrameLocks noChangeAspect="1"/>
            </p:cNvGraphicFramePr>
            <p:nvPr/>
          </p:nvGraphicFramePr>
          <p:xfrm>
            <a:off x="4113340" y="3399845"/>
            <a:ext cx="198438" cy="236537"/>
          </p:xfrm>
          <a:graphic>
            <a:graphicData uri="http://schemas.openxmlformats.org/presentationml/2006/ole">
              <p:oleObj spid="_x0000_s669705" name="Equation" r:id="rId10" imgW="139680" imgH="164880" progId="Equation.DSMT4">
                <p:embed/>
              </p:oleObj>
            </a:graphicData>
          </a:graphic>
        </p:graphicFrame>
        <p:graphicFrame>
          <p:nvGraphicFramePr>
            <p:cNvPr id="436250" name="Object 26"/>
            <p:cNvGraphicFramePr>
              <a:graphicFrameLocks noChangeAspect="1"/>
            </p:cNvGraphicFramePr>
            <p:nvPr/>
          </p:nvGraphicFramePr>
          <p:xfrm>
            <a:off x="4118103" y="1942520"/>
            <a:ext cx="215900" cy="290512"/>
          </p:xfrm>
          <a:graphic>
            <a:graphicData uri="http://schemas.openxmlformats.org/presentationml/2006/ole">
              <p:oleObj spid="_x0000_s669706" name="Equation" r:id="rId11" imgW="152280" imgH="203040" progId="Equation.DSMT4">
                <p:embed/>
              </p:oleObj>
            </a:graphicData>
          </a:graphic>
        </p:graphicFrame>
        <p:graphicFrame>
          <p:nvGraphicFramePr>
            <p:cNvPr id="436251" name="Object 27"/>
            <p:cNvGraphicFramePr>
              <a:graphicFrameLocks noChangeAspect="1"/>
            </p:cNvGraphicFramePr>
            <p:nvPr/>
          </p:nvGraphicFramePr>
          <p:xfrm>
            <a:off x="4111753" y="3082345"/>
            <a:ext cx="198438" cy="254000"/>
          </p:xfrm>
          <a:graphic>
            <a:graphicData uri="http://schemas.openxmlformats.org/presentationml/2006/ole">
              <p:oleObj spid="_x0000_s669707" name="Equation" r:id="rId12" imgW="139680" imgH="177480" progId="Equation.DSMT4">
                <p:embed/>
              </p:oleObj>
            </a:graphicData>
          </a:graphic>
        </p:graphicFrame>
        <p:graphicFrame>
          <p:nvGraphicFramePr>
            <p:cNvPr id="436252" name="Object 28"/>
            <p:cNvGraphicFramePr>
              <a:graphicFrameLocks noChangeAspect="1"/>
            </p:cNvGraphicFramePr>
            <p:nvPr/>
          </p:nvGraphicFramePr>
          <p:xfrm>
            <a:off x="4110165" y="2361620"/>
            <a:ext cx="198438" cy="254000"/>
          </p:xfrm>
          <a:graphic>
            <a:graphicData uri="http://schemas.openxmlformats.org/presentationml/2006/ole">
              <p:oleObj spid="_x0000_s669708" name="Equation" r:id="rId13" imgW="139680" imgH="177480" progId="Equation.DSMT4">
                <p:embed/>
              </p:oleObj>
            </a:graphicData>
          </a:graphic>
        </p:graphicFrame>
        <p:graphicFrame>
          <p:nvGraphicFramePr>
            <p:cNvPr id="436253" name="Object 29"/>
            <p:cNvGraphicFramePr>
              <a:graphicFrameLocks noChangeAspect="1"/>
            </p:cNvGraphicFramePr>
            <p:nvPr/>
          </p:nvGraphicFramePr>
          <p:xfrm>
            <a:off x="4135565" y="4601583"/>
            <a:ext cx="161925" cy="200025"/>
          </p:xfrm>
          <a:graphic>
            <a:graphicData uri="http://schemas.openxmlformats.org/presentationml/2006/ole">
              <p:oleObj spid="_x0000_s669709" name="Equation" r:id="rId14" imgW="114120" imgH="139680" progId="Equation.DSMT4">
                <p:embed/>
              </p:oleObj>
            </a:graphicData>
          </a:graphic>
        </p:graphicFrame>
        <p:graphicFrame>
          <p:nvGraphicFramePr>
            <p:cNvPr id="436254" name="Object 30"/>
            <p:cNvGraphicFramePr>
              <a:graphicFrameLocks noChangeAspect="1"/>
            </p:cNvGraphicFramePr>
            <p:nvPr/>
          </p:nvGraphicFramePr>
          <p:xfrm>
            <a:off x="4105403" y="2648958"/>
            <a:ext cx="215900" cy="290512"/>
          </p:xfrm>
          <a:graphic>
            <a:graphicData uri="http://schemas.openxmlformats.org/presentationml/2006/ole">
              <p:oleObj spid="_x0000_s669710" name="Equation" r:id="rId15" imgW="152280" imgH="203040" progId="Equation.DSMT4">
                <p:embed/>
              </p:oleObj>
            </a:graphicData>
          </a:graphic>
        </p:graphicFrame>
        <p:graphicFrame>
          <p:nvGraphicFramePr>
            <p:cNvPr id="436255" name="Object 31"/>
            <p:cNvGraphicFramePr>
              <a:graphicFrameLocks noChangeAspect="1"/>
            </p:cNvGraphicFramePr>
            <p:nvPr/>
          </p:nvGraphicFramePr>
          <p:xfrm>
            <a:off x="4133978" y="4157083"/>
            <a:ext cx="180975" cy="236537"/>
          </p:xfrm>
          <a:graphic>
            <a:graphicData uri="http://schemas.openxmlformats.org/presentationml/2006/ole">
              <p:oleObj spid="_x0000_s669711" name="Equation" r:id="rId16" imgW="126720" imgH="164880" progId="Equation.DSMT4">
                <p:embed/>
              </p:oleObj>
            </a:graphicData>
          </a:graphic>
        </p:graphicFrame>
        <p:graphicFrame>
          <p:nvGraphicFramePr>
            <p:cNvPr id="436256" name="Object 32"/>
            <p:cNvGraphicFramePr>
              <a:graphicFrameLocks noChangeAspect="1"/>
            </p:cNvGraphicFramePr>
            <p:nvPr/>
          </p:nvGraphicFramePr>
          <p:xfrm>
            <a:off x="5329365" y="1521833"/>
            <a:ext cx="446088" cy="476250"/>
          </p:xfrm>
          <a:graphic>
            <a:graphicData uri="http://schemas.openxmlformats.org/presentationml/2006/ole">
              <p:oleObj spid="_x0000_s669712" name="Equation" r:id="rId17" imgW="215640" imgH="228600" progId="Equation.DSMT4">
                <p:embed/>
              </p:oleObj>
            </a:graphicData>
          </a:graphic>
        </p:graphicFrame>
        <p:graphicFrame>
          <p:nvGraphicFramePr>
            <p:cNvPr id="436257" name="Object 33"/>
            <p:cNvGraphicFramePr>
              <a:graphicFrameLocks noChangeAspect="1"/>
            </p:cNvGraphicFramePr>
            <p:nvPr/>
          </p:nvGraphicFramePr>
          <p:xfrm>
            <a:off x="5292853" y="2272720"/>
            <a:ext cx="471488" cy="396875"/>
          </p:xfrm>
          <a:graphic>
            <a:graphicData uri="http://schemas.openxmlformats.org/presentationml/2006/ole">
              <p:oleObj spid="_x0000_s669713" name="Equation" r:id="rId18" imgW="228600" imgH="190440" progId="Equation.DSMT4">
                <p:embed/>
              </p:oleObj>
            </a:graphicData>
          </a:graphic>
        </p:graphicFrame>
        <p:graphicFrame>
          <p:nvGraphicFramePr>
            <p:cNvPr id="436258" name="Object 34"/>
            <p:cNvGraphicFramePr>
              <a:graphicFrameLocks noChangeAspect="1"/>
            </p:cNvGraphicFramePr>
            <p:nvPr/>
          </p:nvGraphicFramePr>
          <p:xfrm>
            <a:off x="5265865" y="2980745"/>
            <a:ext cx="420688" cy="396875"/>
          </p:xfrm>
          <a:graphic>
            <a:graphicData uri="http://schemas.openxmlformats.org/presentationml/2006/ole">
              <p:oleObj spid="_x0000_s669714" name="Equation" r:id="rId19" imgW="203040" imgH="190440" progId="Equation.DSMT4">
                <p:embed/>
              </p:oleObj>
            </a:graphicData>
          </a:graphic>
        </p:graphicFrame>
        <p:graphicFrame>
          <p:nvGraphicFramePr>
            <p:cNvPr id="436259" name="Object 35"/>
            <p:cNvGraphicFramePr>
              <a:graphicFrameLocks noChangeAspect="1"/>
            </p:cNvGraphicFramePr>
            <p:nvPr/>
          </p:nvGraphicFramePr>
          <p:xfrm>
            <a:off x="5264278" y="3712583"/>
            <a:ext cx="500063" cy="396875"/>
          </p:xfrm>
          <a:graphic>
            <a:graphicData uri="http://schemas.openxmlformats.org/presentationml/2006/ole">
              <p:oleObj spid="_x0000_s669715" name="Equation" r:id="rId20" imgW="241200" imgH="190440" progId="Equation.DSMT4">
                <p:embed/>
              </p:oleObj>
            </a:graphicData>
          </a:graphic>
        </p:graphicFrame>
        <p:graphicFrame>
          <p:nvGraphicFramePr>
            <p:cNvPr id="436260" name="Object 36"/>
            <p:cNvGraphicFramePr>
              <a:graphicFrameLocks noChangeAspect="1"/>
            </p:cNvGraphicFramePr>
            <p:nvPr/>
          </p:nvGraphicFramePr>
          <p:xfrm>
            <a:off x="5267453" y="4523795"/>
            <a:ext cx="339725" cy="344487"/>
          </p:xfrm>
          <a:graphic>
            <a:graphicData uri="http://schemas.openxmlformats.org/presentationml/2006/ole">
              <p:oleObj spid="_x0000_s669716" name="Equation" r:id="rId21" imgW="164880" imgH="164880" progId="Equation.DSMT4">
                <p:embed/>
              </p:oleObj>
            </a:graphicData>
          </a:graphic>
        </p:graphicFrame>
        <p:sp>
          <p:nvSpPr>
            <p:cNvPr id="436261" name="Text Box 37"/>
            <p:cNvSpPr txBox="1">
              <a:spLocks noChangeArrowheads="1"/>
            </p:cNvSpPr>
            <p:nvPr/>
          </p:nvSpPr>
          <p:spPr bwMode="auto">
            <a:xfrm rot="16200000">
              <a:off x="2530603" y="3095045"/>
              <a:ext cx="2444750" cy="339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sp3d>
              <a:bevelT w="165100" prst="coolSlant"/>
            </a:sp3d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 dirty="0"/>
                <a:t>Soft Strong Interaction</a:t>
              </a:r>
            </a:p>
          </p:txBody>
        </p:sp>
        <p:sp>
          <p:nvSpPr>
            <p:cNvPr id="436272" name="AutoShape 48"/>
            <p:cNvSpPr>
              <a:spLocks noChangeArrowheads="1"/>
            </p:cNvSpPr>
            <p:nvPr/>
          </p:nvSpPr>
          <p:spPr bwMode="auto">
            <a:xfrm rot="16200000">
              <a:off x="5809419" y="2966458"/>
              <a:ext cx="2503487" cy="422275"/>
            </a:xfrm>
            <a:prstGeom prst="rightArrow">
              <a:avLst>
                <a:gd name="adj1" fmla="val 50000"/>
                <a:gd name="adj2" fmla="val 148214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65100" prst="coolSlant"/>
            </a:sp3d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1" dirty="0">
                  <a:solidFill>
                    <a:schemeClr val="accent2"/>
                  </a:solidFill>
                  <a:latin typeface="Comic Sans MS" pitchFamily="66" charset="0"/>
                </a:rPr>
                <a:t>Rank from diquark</a:t>
              </a:r>
              <a:endParaRPr lang="fr-FR" sz="1600" b="1" dirty="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436273" name="AutoShape 49"/>
            <p:cNvSpPr>
              <a:spLocks noChangeArrowheads="1"/>
            </p:cNvSpPr>
            <p:nvPr/>
          </p:nvSpPr>
          <p:spPr bwMode="auto">
            <a:xfrm rot="16200000" flipH="1">
              <a:off x="7429599" y="3039483"/>
              <a:ext cx="2503487" cy="422275"/>
            </a:xfrm>
            <a:prstGeom prst="rightArrow">
              <a:avLst>
                <a:gd name="adj1" fmla="val 50000"/>
                <a:gd name="adj2" fmla="val 14821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p3d>
              <a:bevelT w="165100" prst="coolSlant"/>
            </a:sp3d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1">
                  <a:solidFill>
                    <a:schemeClr val="accent2"/>
                  </a:solidFill>
                  <a:latin typeface="Comic Sans MS" pitchFamily="66" charset="0"/>
                </a:rPr>
                <a:t>Rank from quark</a:t>
              </a:r>
              <a:endParaRPr lang="fr-FR" sz="16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962491" y="1461206"/>
              <a:ext cx="664251" cy="3556416"/>
              <a:chOff x="5962491" y="1461206"/>
              <a:chExt cx="664251" cy="3556416"/>
            </a:xfrm>
          </p:grpSpPr>
          <p:sp>
            <p:nvSpPr>
              <p:cNvPr id="436267" name="Oval 43"/>
              <p:cNvSpPr>
                <a:spLocks noChangeArrowheads="1"/>
              </p:cNvSpPr>
              <p:nvPr/>
            </p:nvSpPr>
            <p:spPr bwMode="auto">
              <a:xfrm>
                <a:off x="5962491" y="1461206"/>
                <a:ext cx="654923" cy="617644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dirty="0" smtClean="0">
                    <a:solidFill>
                      <a:srgbClr val="CC3300"/>
                    </a:solidFill>
                    <a:latin typeface="Comic Sans MS" pitchFamily="66" charset="0"/>
                  </a:rPr>
                  <a:t>5</a:t>
                </a:r>
                <a:endParaRPr lang="fr-FR" sz="1600" dirty="0">
                  <a:solidFill>
                    <a:srgbClr val="CC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4" name="Oval 43"/>
              <p:cNvSpPr>
                <a:spLocks noChangeArrowheads="1"/>
              </p:cNvSpPr>
              <p:nvPr/>
            </p:nvSpPr>
            <p:spPr bwMode="auto">
              <a:xfrm>
                <a:off x="5971819" y="2182307"/>
                <a:ext cx="654923" cy="63007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dirty="0" smtClean="0">
                    <a:solidFill>
                      <a:srgbClr val="CC3300"/>
                    </a:solidFill>
                    <a:latin typeface="Comic Sans MS" pitchFamily="66" charset="0"/>
                  </a:rPr>
                  <a:t>4</a:t>
                </a:r>
                <a:endParaRPr lang="fr-FR" sz="1600" dirty="0">
                  <a:solidFill>
                    <a:srgbClr val="CC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5" name="Oval 43"/>
              <p:cNvSpPr>
                <a:spLocks noChangeArrowheads="1"/>
              </p:cNvSpPr>
              <p:nvPr/>
            </p:nvSpPr>
            <p:spPr bwMode="auto">
              <a:xfrm>
                <a:off x="5967155" y="2933945"/>
                <a:ext cx="654923" cy="63007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dirty="0" smtClean="0">
                    <a:solidFill>
                      <a:srgbClr val="CC3300"/>
                    </a:solidFill>
                    <a:latin typeface="Comic Sans MS" pitchFamily="66" charset="0"/>
                  </a:rPr>
                  <a:t>3</a:t>
                </a:r>
                <a:endParaRPr lang="fr-FR" sz="1600" dirty="0">
                  <a:solidFill>
                    <a:srgbClr val="CC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6" name="Oval 43"/>
              <p:cNvSpPr>
                <a:spLocks noChangeArrowheads="1"/>
              </p:cNvSpPr>
              <p:nvPr/>
            </p:nvSpPr>
            <p:spPr bwMode="auto">
              <a:xfrm>
                <a:off x="5967155" y="3640578"/>
                <a:ext cx="654923" cy="63007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dirty="0" smtClean="0">
                    <a:solidFill>
                      <a:srgbClr val="CC3300"/>
                    </a:solidFill>
                    <a:latin typeface="Comic Sans MS" pitchFamily="66" charset="0"/>
                  </a:rPr>
                  <a:t>2</a:t>
                </a:r>
                <a:endParaRPr lang="fr-FR" sz="1600" dirty="0">
                  <a:solidFill>
                    <a:srgbClr val="CC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7" name="Oval 43"/>
              <p:cNvSpPr>
                <a:spLocks noChangeArrowheads="1"/>
              </p:cNvSpPr>
              <p:nvPr/>
            </p:nvSpPr>
            <p:spPr bwMode="auto">
              <a:xfrm>
                <a:off x="5967155" y="4387552"/>
                <a:ext cx="654923" cy="630070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dirty="0" smtClean="0">
                    <a:solidFill>
                      <a:srgbClr val="CC3300"/>
                    </a:solidFill>
                    <a:latin typeface="Comic Sans MS" pitchFamily="66" charset="0"/>
                  </a:rPr>
                  <a:t>1</a:t>
                </a:r>
                <a:endParaRPr lang="fr-FR" sz="1600" dirty="0">
                  <a:solidFill>
                    <a:srgbClr val="CC33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688169" y="1448780"/>
              <a:ext cx="664251" cy="3556416"/>
              <a:chOff x="5962491" y="1461206"/>
              <a:chExt cx="664251" cy="3556416"/>
            </a:xfrm>
          </p:grpSpPr>
          <p:sp>
            <p:nvSpPr>
              <p:cNvPr id="70" name="Oval 43"/>
              <p:cNvSpPr>
                <a:spLocks noChangeArrowheads="1"/>
              </p:cNvSpPr>
              <p:nvPr/>
            </p:nvSpPr>
            <p:spPr bwMode="auto">
              <a:xfrm>
                <a:off x="5962491" y="1461206"/>
                <a:ext cx="654923" cy="6176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dirty="0" smtClean="0">
                    <a:solidFill>
                      <a:srgbClr val="CC3300"/>
                    </a:solidFill>
                    <a:latin typeface="Comic Sans MS" pitchFamily="66" charset="0"/>
                  </a:rPr>
                  <a:t>1</a:t>
                </a:r>
                <a:endParaRPr lang="fr-FR" sz="1600" dirty="0">
                  <a:solidFill>
                    <a:srgbClr val="CC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" name="Oval 43"/>
              <p:cNvSpPr>
                <a:spLocks noChangeArrowheads="1"/>
              </p:cNvSpPr>
              <p:nvPr/>
            </p:nvSpPr>
            <p:spPr bwMode="auto">
              <a:xfrm>
                <a:off x="5971819" y="2182307"/>
                <a:ext cx="654923" cy="6300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dirty="0" smtClean="0">
                    <a:solidFill>
                      <a:srgbClr val="CC3300"/>
                    </a:solidFill>
                    <a:latin typeface="Comic Sans MS" pitchFamily="66" charset="0"/>
                  </a:rPr>
                  <a:t>2</a:t>
                </a:r>
                <a:endParaRPr lang="fr-FR" sz="1600" dirty="0">
                  <a:solidFill>
                    <a:srgbClr val="CC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2" name="Oval 43"/>
              <p:cNvSpPr>
                <a:spLocks noChangeArrowheads="1"/>
              </p:cNvSpPr>
              <p:nvPr/>
            </p:nvSpPr>
            <p:spPr bwMode="auto">
              <a:xfrm>
                <a:off x="5967155" y="2933945"/>
                <a:ext cx="654923" cy="6300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dirty="0" smtClean="0">
                    <a:solidFill>
                      <a:srgbClr val="CC3300"/>
                    </a:solidFill>
                    <a:latin typeface="Comic Sans MS" pitchFamily="66" charset="0"/>
                  </a:rPr>
                  <a:t>3</a:t>
                </a:r>
                <a:endParaRPr lang="fr-FR" sz="1600" dirty="0">
                  <a:solidFill>
                    <a:srgbClr val="CC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3" name="Oval 43"/>
              <p:cNvSpPr>
                <a:spLocks noChangeArrowheads="1"/>
              </p:cNvSpPr>
              <p:nvPr/>
            </p:nvSpPr>
            <p:spPr bwMode="auto">
              <a:xfrm>
                <a:off x="5967155" y="3640578"/>
                <a:ext cx="654923" cy="6300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dirty="0" smtClean="0">
                    <a:solidFill>
                      <a:srgbClr val="CC3300"/>
                    </a:solidFill>
                    <a:latin typeface="Comic Sans MS" pitchFamily="66" charset="0"/>
                  </a:rPr>
                  <a:t>4</a:t>
                </a:r>
                <a:endParaRPr lang="fr-FR" sz="1600" dirty="0">
                  <a:solidFill>
                    <a:srgbClr val="CC33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4" name="Oval 43"/>
              <p:cNvSpPr>
                <a:spLocks noChangeArrowheads="1"/>
              </p:cNvSpPr>
              <p:nvPr/>
            </p:nvSpPr>
            <p:spPr bwMode="auto">
              <a:xfrm>
                <a:off x="5967155" y="4387552"/>
                <a:ext cx="654923" cy="6300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p3d>
                <a:bevelT w="165100" prst="coolSlant"/>
              </a:sp3d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dirty="0" smtClean="0">
                    <a:solidFill>
                      <a:srgbClr val="CC3300"/>
                    </a:solidFill>
                    <a:latin typeface="Comic Sans MS" pitchFamily="66" charset="0"/>
                  </a:rPr>
                  <a:t>5</a:t>
                </a:r>
                <a:endParaRPr lang="fr-FR" sz="1600" dirty="0">
                  <a:solidFill>
                    <a:srgbClr val="CC3300"/>
                  </a:solidFill>
                  <a:latin typeface="Comic Sans MS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5" y="108874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293"/>
            <a:ext cx="9144000" cy="433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Intrinsic Strangeness Model for </a:t>
            </a:r>
            <a:r>
              <a:rPr lang="el-GR" sz="3200" dirty="0" smtClean="0">
                <a:cs typeface="Times New Roman" pitchFamily="18" charset="0"/>
              </a:rPr>
              <a:t>Λ</a:t>
            </a:r>
            <a:r>
              <a:rPr lang="en-US" sz="3200" dirty="0" smtClean="0">
                <a:cs typeface="Times New Roman" pitchFamily="18" charset="0"/>
              </a:rPr>
              <a:t> polarization</a:t>
            </a:r>
            <a:endParaRPr lang="el-GR" sz="3200" dirty="0" smtClean="0"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3861705"/>
            <a:ext cx="8589963" cy="2987675"/>
            <a:chOff x="158" y="590"/>
            <a:chExt cx="5411" cy="1882"/>
          </a:xfrm>
        </p:grpSpPr>
        <p:sp>
          <p:nvSpPr>
            <p:cNvPr id="14350" name="Freeform 4"/>
            <p:cNvSpPr>
              <a:spLocks/>
            </p:cNvSpPr>
            <p:nvPr/>
          </p:nvSpPr>
          <p:spPr bwMode="auto">
            <a:xfrm flipV="1">
              <a:off x="630" y="965"/>
              <a:ext cx="687" cy="73"/>
            </a:xfrm>
            <a:custGeom>
              <a:avLst/>
              <a:gdLst>
                <a:gd name="T0" fmla="*/ 0 w 4990"/>
                <a:gd name="T1" fmla="*/ 529 h 982"/>
                <a:gd name="T2" fmla="*/ 227 w 4990"/>
                <a:gd name="T3" fmla="*/ 75 h 982"/>
                <a:gd name="T4" fmla="*/ 681 w 4990"/>
                <a:gd name="T5" fmla="*/ 982 h 982"/>
                <a:gd name="T6" fmla="*/ 1134 w 4990"/>
                <a:gd name="T7" fmla="*/ 75 h 982"/>
                <a:gd name="T8" fmla="*/ 1588 w 4990"/>
                <a:gd name="T9" fmla="*/ 982 h 982"/>
                <a:gd name="T10" fmla="*/ 2041 w 4990"/>
                <a:gd name="T11" fmla="*/ 75 h 982"/>
                <a:gd name="T12" fmla="*/ 2495 w 4990"/>
                <a:gd name="T13" fmla="*/ 982 h 982"/>
                <a:gd name="T14" fmla="*/ 2949 w 4990"/>
                <a:gd name="T15" fmla="*/ 75 h 982"/>
                <a:gd name="T16" fmla="*/ 3402 w 4990"/>
                <a:gd name="T17" fmla="*/ 982 h 982"/>
                <a:gd name="T18" fmla="*/ 3856 w 4990"/>
                <a:gd name="T19" fmla="*/ 75 h 982"/>
                <a:gd name="T20" fmla="*/ 4309 w 4990"/>
                <a:gd name="T21" fmla="*/ 982 h 982"/>
                <a:gd name="T22" fmla="*/ 4763 w 4990"/>
                <a:gd name="T23" fmla="*/ 75 h 982"/>
                <a:gd name="T24" fmla="*/ 4990 w 4990"/>
                <a:gd name="T25" fmla="*/ 529 h 9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90"/>
                <a:gd name="T40" fmla="*/ 0 h 982"/>
                <a:gd name="T41" fmla="*/ 4990 w 4990"/>
                <a:gd name="T42" fmla="*/ 982 h 9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90" h="982">
                  <a:moveTo>
                    <a:pt x="0" y="529"/>
                  </a:moveTo>
                  <a:cubicBezTo>
                    <a:pt x="57" y="264"/>
                    <a:pt x="114" y="0"/>
                    <a:pt x="227" y="75"/>
                  </a:cubicBezTo>
                  <a:cubicBezTo>
                    <a:pt x="340" y="150"/>
                    <a:pt x="530" y="982"/>
                    <a:pt x="681" y="982"/>
                  </a:cubicBezTo>
                  <a:cubicBezTo>
                    <a:pt x="832" y="982"/>
                    <a:pt x="983" y="75"/>
                    <a:pt x="1134" y="75"/>
                  </a:cubicBezTo>
                  <a:cubicBezTo>
                    <a:pt x="1285" y="75"/>
                    <a:pt x="1437" y="982"/>
                    <a:pt x="1588" y="982"/>
                  </a:cubicBezTo>
                  <a:cubicBezTo>
                    <a:pt x="1739" y="982"/>
                    <a:pt x="1890" y="75"/>
                    <a:pt x="2041" y="75"/>
                  </a:cubicBezTo>
                  <a:cubicBezTo>
                    <a:pt x="2192" y="75"/>
                    <a:pt x="2344" y="982"/>
                    <a:pt x="2495" y="982"/>
                  </a:cubicBezTo>
                  <a:cubicBezTo>
                    <a:pt x="2646" y="982"/>
                    <a:pt x="2798" y="75"/>
                    <a:pt x="2949" y="75"/>
                  </a:cubicBezTo>
                  <a:cubicBezTo>
                    <a:pt x="3100" y="75"/>
                    <a:pt x="3251" y="982"/>
                    <a:pt x="3402" y="982"/>
                  </a:cubicBezTo>
                  <a:cubicBezTo>
                    <a:pt x="3553" y="982"/>
                    <a:pt x="3705" y="75"/>
                    <a:pt x="3856" y="75"/>
                  </a:cubicBezTo>
                  <a:cubicBezTo>
                    <a:pt x="4007" y="75"/>
                    <a:pt x="4158" y="982"/>
                    <a:pt x="4309" y="982"/>
                  </a:cubicBezTo>
                  <a:cubicBezTo>
                    <a:pt x="4460" y="982"/>
                    <a:pt x="4650" y="150"/>
                    <a:pt x="4763" y="75"/>
                  </a:cubicBezTo>
                  <a:cubicBezTo>
                    <a:pt x="4876" y="0"/>
                    <a:pt x="4952" y="454"/>
                    <a:pt x="4990" y="529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1" name="Line 5"/>
            <p:cNvSpPr>
              <a:spLocks noChangeShapeType="1"/>
            </p:cNvSpPr>
            <p:nvPr/>
          </p:nvSpPr>
          <p:spPr bwMode="auto">
            <a:xfrm flipV="1">
              <a:off x="1319" y="808"/>
              <a:ext cx="581" cy="193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2" name="AutoShape 6"/>
            <p:cNvSpPr>
              <a:spLocks noChangeArrowheads="1"/>
            </p:cNvSpPr>
            <p:nvPr/>
          </p:nvSpPr>
          <p:spPr bwMode="auto">
            <a:xfrm>
              <a:off x="1900" y="1147"/>
              <a:ext cx="109" cy="363"/>
            </a:xfrm>
            <a:prstGeom prst="flowChartAlternateProcess">
              <a:avLst/>
            </a:prstGeom>
            <a:solidFill>
              <a:srgbClr val="BC0004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53" name="AutoShape 7"/>
            <p:cNvSpPr>
              <a:spLocks noChangeArrowheads="1"/>
            </p:cNvSpPr>
            <p:nvPr/>
          </p:nvSpPr>
          <p:spPr bwMode="auto">
            <a:xfrm>
              <a:off x="992" y="1394"/>
              <a:ext cx="109" cy="217"/>
            </a:xfrm>
            <a:prstGeom prst="flowChartAlternateProcess">
              <a:avLst/>
            </a:prstGeom>
            <a:solidFill>
              <a:srgbClr val="FF33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54" name="Line 8"/>
            <p:cNvSpPr>
              <a:spLocks noChangeShapeType="1"/>
            </p:cNvSpPr>
            <p:nvPr/>
          </p:nvSpPr>
          <p:spPr bwMode="auto">
            <a:xfrm flipH="1" flipV="1">
              <a:off x="1319" y="1001"/>
              <a:ext cx="581" cy="218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55" name="Line 9"/>
            <p:cNvSpPr>
              <a:spLocks noChangeShapeType="1"/>
            </p:cNvSpPr>
            <p:nvPr/>
          </p:nvSpPr>
          <p:spPr bwMode="auto">
            <a:xfrm flipH="1">
              <a:off x="2008" y="1328"/>
              <a:ext cx="581" cy="0"/>
            </a:xfrm>
            <a:prstGeom prst="line">
              <a:avLst/>
            </a:prstGeom>
            <a:noFill/>
            <a:ln w="38100">
              <a:solidFill>
                <a:srgbClr val="BC0004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6" name="Line 10"/>
            <p:cNvSpPr>
              <a:spLocks noChangeShapeType="1"/>
            </p:cNvSpPr>
            <p:nvPr/>
          </p:nvSpPr>
          <p:spPr bwMode="auto">
            <a:xfrm flipH="1">
              <a:off x="1101" y="1292"/>
              <a:ext cx="799" cy="254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7" name="Line 11"/>
            <p:cNvSpPr>
              <a:spLocks noChangeShapeType="1"/>
            </p:cNvSpPr>
            <p:nvPr/>
          </p:nvSpPr>
          <p:spPr bwMode="auto">
            <a:xfrm flipH="1">
              <a:off x="412" y="1501"/>
              <a:ext cx="581" cy="145"/>
            </a:xfrm>
            <a:prstGeom prst="line">
              <a:avLst/>
            </a:prstGeom>
            <a:noFill/>
            <a:ln w="38100">
              <a:solidFill>
                <a:srgbClr val="BC0004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8" name="Line 12"/>
            <p:cNvSpPr>
              <a:spLocks noChangeShapeType="1"/>
            </p:cNvSpPr>
            <p:nvPr/>
          </p:nvSpPr>
          <p:spPr bwMode="auto">
            <a:xfrm flipH="1" flipV="1">
              <a:off x="1409" y="1110"/>
              <a:ext cx="180" cy="43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9" name="Line 13"/>
            <p:cNvSpPr>
              <a:spLocks noChangeShapeType="1"/>
            </p:cNvSpPr>
            <p:nvPr/>
          </p:nvSpPr>
          <p:spPr bwMode="auto">
            <a:xfrm flipH="1">
              <a:off x="1101" y="1306"/>
              <a:ext cx="480" cy="136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0" name="Arc 14"/>
            <p:cNvSpPr>
              <a:spLocks/>
            </p:cNvSpPr>
            <p:nvPr/>
          </p:nvSpPr>
          <p:spPr bwMode="auto">
            <a:xfrm rot="16462110" flipH="1" flipV="1">
              <a:off x="1444" y="1022"/>
              <a:ext cx="150" cy="399"/>
            </a:xfrm>
            <a:custGeom>
              <a:avLst/>
              <a:gdLst>
                <a:gd name="T0" fmla="*/ 0 w 32500"/>
                <a:gd name="T1" fmla="*/ 138 h 21600"/>
                <a:gd name="T2" fmla="*/ 150 w 32500"/>
                <a:gd name="T3" fmla="*/ 135 h 21600"/>
                <a:gd name="T4" fmla="*/ 75 w 32500"/>
                <a:gd name="T5" fmla="*/ 399 h 21600"/>
                <a:gd name="T6" fmla="*/ 0 60000 65536"/>
                <a:gd name="T7" fmla="*/ 0 60000 65536"/>
                <a:gd name="T8" fmla="*/ 0 60000 65536"/>
                <a:gd name="T9" fmla="*/ 0 w 32500"/>
                <a:gd name="T10" fmla="*/ 0 h 21600"/>
                <a:gd name="T11" fmla="*/ 32500 w 325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500" h="21600" fill="none" extrusionOk="0">
                  <a:moveTo>
                    <a:pt x="-1" y="7447"/>
                  </a:moveTo>
                  <a:cubicBezTo>
                    <a:pt x="4102" y="2717"/>
                    <a:pt x="10056" y="-1"/>
                    <a:pt x="16318" y="0"/>
                  </a:cubicBezTo>
                  <a:cubicBezTo>
                    <a:pt x="22507" y="0"/>
                    <a:pt x="28399" y="2655"/>
                    <a:pt x="32499" y="7292"/>
                  </a:cubicBezTo>
                </a:path>
                <a:path w="32500" h="21600" stroke="0" extrusionOk="0">
                  <a:moveTo>
                    <a:pt x="-1" y="7447"/>
                  </a:moveTo>
                  <a:cubicBezTo>
                    <a:pt x="4102" y="2717"/>
                    <a:pt x="10056" y="-1"/>
                    <a:pt x="16318" y="0"/>
                  </a:cubicBezTo>
                  <a:cubicBezTo>
                    <a:pt x="22507" y="0"/>
                    <a:pt x="28399" y="2655"/>
                    <a:pt x="32499" y="7292"/>
                  </a:cubicBezTo>
                  <a:lnTo>
                    <a:pt x="16318" y="21600"/>
                  </a:lnTo>
                  <a:close/>
                </a:path>
              </a:pathLst>
            </a:custGeom>
            <a:noFill/>
            <a:ln w="15875">
              <a:solidFill>
                <a:srgbClr val="66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61" name="Text Box 15"/>
            <p:cNvSpPr txBox="1">
              <a:spLocks noChangeArrowheads="1"/>
            </p:cNvSpPr>
            <p:nvPr/>
          </p:nvSpPr>
          <p:spPr bwMode="auto">
            <a:xfrm>
              <a:off x="2190" y="1255"/>
              <a:ext cx="223" cy="35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BC0004"/>
                  </a:solidFill>
                </a:rPr>
                <a:t>P</a:t>
              </a:r>
            </a:p>
          </p:txBody>
        </p:sp>
        <p:sp>
          <p:nvSpPr>
            <p:cNvPr id="14362" name="Text Box 16"/>
            <p:cNvSpPr txBox="1">
              <a:spLocks noChangeArrowheads="1"/>
            </p:cNvSpPr>
            <p:nvPr/>
          </p:nvSpPr>
          <p:spPr bwMode="auto">
            <a:xfrm>
              <a:off x="1734" y="958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</a:rPr>
                <a:t>u</a:t>
              </a:r>
            </a:p>
          </p:txBody>
        </p:sp>
        <p:sp>
          <p:nvSpPr>
            <p:cNvPr id="14363" name="Text Box 17"/>
            <p:cNvSpPr txBox="1">
              <a:spLocks noChangeArrowheads="1"/>
            </p:cNvSpPr>
            <p:nvPr/>
          </p:nvSpPr>
          <p:spPr bwMode="auto">
            <a:xfrm>
              <a:off x="1380" y="1364"/>
              <a:ext cx="404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6600FF"/>
                  </a:solidFill>
                </a:rPr>
                <a:t>(ud)</a:t>
              </a:r>
              <a:r>
                <a:rPr lang="en-US" sz="1800" baseline="-25000">
                  <a:solidFill>
                    <a:srgbClr val="6600FF"/>
                  </a:solidFill>
                </a:rPr>
                <a:t>0</a:t>
              </a:r>
              <a:endParaRPr lang="en-US" sz="1800">
                <a:solidFill>
                  <a:srgbClr val="6600FF"/>
                </a:solidFill>
              </a:endParaRPr>
            </a:p>
          </p:txBody>
        </p:sp>
        <p:sp>
          <p:nvSpPr>
            <p:cNvPr id="14364" name="Text Box 18"/>
            <p:cNvSpPr txBox="1">
              <a:spLocks noChangeArrowheads="1"/>
            </p:cNvSpPr>
            <p:nvPr/>
          </p:nvSpPr>
          <p:spPr bwMode="auto">
            <a:xfrm>
              <a:off x="1174" y="1154"/>
              <a:ext cx="172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</a:rPr>
                <a:t>s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283" y="893"/>
              <a:ext cx="180" cy="393"/>
              <a:chOff x="1465" y="2499"/>
              <a:chExt cx="180" cy="393"/>
            </a:xfrm>
          </p:grpSpPr>
          <p:sp>
            <p:nvSpPr>
              <p:cNvPr id="14408" name="Text Box 20"/>
              <p:cNvSpPr txBox="1">
                <a:spLocks noChangeArrowheads="1"/>
              </p:cNvSpPr>
              <p:nvPr/>
            </p:nvSpPr>
            <p:spPr bwMode="auto">
              <a:xfrm>
                <a:off x="1472" y="2609"/>
                <a:ext cx="172" cy="283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9933FF"/>
                    </a:solidFill>
                  </a:rPr>
                  <a:t>s</a:t>
                </a:r>
              </a:p>
            </p:txBody>
          </p:sp>
          <p:sp>
            <p:nvSpPr>
              <p:cNvPr id="14409" name="Text Box 21"/>
              <p:cNvSpPr txBox="1">
                <a:spLocks noChangeArrowheads="1"/>
              </p:cNvSpPr>
              <p:nvPr/>
            </p:nvSpPr>
            <p:spPr bwMode="auto">
              <a:xfrm>
                <a:off x="1465" y="2499"/>
                <a:ext cx="180" cy="357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9933FF"/>
                    </a:solidFill>
                  </a:rPr>
                  <a:t>-</a:t>
                </a:r>
              </a:p>
            </p:txBody>
          </p:sp>
        </p:grpSp>
        <p:sp>
          <p:nvSpPr>
            <p:cNvPr id="14366" name="Text Box 22"/>
            <p:cNvSpPr txBox="1">
              <a:spLocks noChangeArrowheads="1"/>
            </p:cNvSpPr>
            <p:nvPr/>
          </p:nvSpPr>
          <p:spPr bwMode="auto">
            <a:xfrm>
              <a:off x="592" y="1473"/>
              <a:ext cx="255" cy="35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>
                  <a:solidFill>
                    <a:srgbClr val="BC0004"/>
                  </a:solidFill>
                  <a:cs typeface="Times New Roman" pitchFamily="18" charset="0"/>
                </a:rPr>
                <a:t>Λ</a:t>
              </a:r>
            </a:p>
          </p:txBody>
        </p:sp>
        <p:sp>
          <p:nvSpPr>
            <p:cNvPr id="14367" name="Line 23"/>
            <p:cNvSpPr>
              <a:spLocks noChangeShapeType="1"/>
            </p:cNvSpPr>
            <p:nvPr/>
          </p:nvSpPr>
          <p:spPr bwMode="auto">
            <a:xfrm flipH="1">
              <a:off x="666" y="1473"/>
              <a:ext cx="181" cy="36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8" name="Line 24"/>
            <p:cNvSpPr>
              <a:spLocks noChangeShapeType="1"/>
            </p:cNvSpPr>
            <p:nvPr/>
          </p:nvSpPr>
          <p:spPr bwMode="auto">
            <a:xfrm flipV="1">
              <a:off x="158" y="1001"/>
              <a:ext cx="467" cy="134"/>
            </a:xfrm>
            <a:prstGeom prst="line">
              <a:avLst/>
            </a:prstGeom>
            <a:noFill/>
            <a:ln w="158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69" name="Line 25"/>
            <p:cNvSpPr>
              <a:spLocks noChangeShapeType="1"/>
            </p:cNvSpPr>
            <p:nvPr/>
          </p:nvSpPr>
          <p:spPr bwMode="auto">
            <a:xfrm flipV="1">
              <a:off x="625" y="747"/>
              <a:ext cx="399" cy="254"/>
            </a:xfrm>
            <a:prstGeom prst="line">
              <a:avLst/>
            </a:prstGeom>
            <a:noFill/>
            <a:ln w="158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70" name="Text Box 26"/>
            <p:cNvSpPr txBox="1">
              <a:spLocks noChangeArrowheads="1"/>
            </p:cNvSpPr>
            <p:nvPr/>
          </p:nvSpPr>
          <p:spPr bwMode="auto">
            <a:xfrm>
              <a:off x="158" y="1026"/>
              <a:ext cx="193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009900"/>
                  </a:solidFill>
                  <a:cs typeface="Times New Roman" pitchFamily="18" charset="0"/>
                </a:rPr>
                <a:t>μ</a:t>
              </a:r>
            </a:p>
          </p:txBody>
        </p:sp>
        <p:sp>
          <p:nvSpPr>
            <p:cNvPr id="14371" name="Text Box 27"/>
            <p:cNvSpPr txBox="1">
              <a:spLocks noChangeArrowheads="1"/>
            </p:cNvSpPr>
            <p:nvPr/>
          </p:nvSpPr>
          <p:spPr bwMode="auto">
            <a:xfrm>
              <a:off x="1021" y="590"/>
              <a:ext cx="225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009900"/>
                  </a:solidFill>
                  <a:cs typeface="Times New Roman" pitchFamily="18" charset="0"/>
                </a:rPr>
                <a:t>μ</a:t>
              </a:r>
              <a:r>
                <a:rPr lang="en-US" sz="1800">
                  <a:solidFill>
                    <a:srgbClr val="009900"/>
                  </a:solidFill>
                  <a:cs typeface="Times New Roman" pitchFamily="18" charset="0"/>
                </a:rPr>
                <a:t>′</a:t>
              </a:r>
            </a:p>
          </p:txBody>
        </p:sp>
        <p:sp>
          <p:nvSpPr>
            <p:cNvPr id="14372" name="Line 28"/>
            <p:cNvSpPr>
              <a:spLocks noChangeShapeType="1"/>
            </p:cNvSpPr>
            <p:nvPr/>
          </p:nvSpPr>
          <p:spPr bwMode="auto">
            <a:xfrm flipH="1">
              <a:off x="192" y="990"/>
              <a:ext cx="256" cy="72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3" name="Line 29"/>
            <p:cNvSpPr>
              <a:spLocks noChangeShapeType="1"/>
            </p:cNvSpPr>
            <p:nvPr/>
          </p:nvSpPr>
          <p:spPr bwMode="auto">
            <a:xfrm flipH="1">
              <a:off x="698" y="784"/>
              <a:ext cx="181" cy="109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4" name="Line 30"/>
            <p:cNvSpPr>
              <a:spLocks noChangeShapeType="1"/>
            </p:cNvSpPr>
            <p:nvPr/>
          </p:nvSpPr>
          <p:spPr bwMode="auto">
            <a:xfrm flipH="1">
              <a:off x="1609" y="783"/>
              <a:ext cx="182" cy="73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5" name="Line 31"/>
            <p:cNvSpPr>
              <a:spLocks noChangeShapeType="1"/>
            </p:cNvSpPr>
            <p:nvPr/>
          </p:nvSpPr>
          <p:spPr bwMode="auto">
            <a:xfrm flipH="1" flipV="1">
              <a:off x="1464" y="1147"/>
              <a:ext cx="145" cy="36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6" name="Line 32"/>
            <p:cNvSpPr>
              <a:spLocks noChangeShapeType="1"/>
            </p:cNvSpPr>
            <p:nvPr/>
          </p:nvSpPr>
          <p:spPr bwMode="auto">
            <a:xfrm flipH="1">
              <a:off x="1464" y="1240"/>
              <a:ext cx="145" cy="65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7" name="Line 33"/>
            <p:cNvSpPr>
              <a:spLocks noChangeShapeType="1"/>
            </p:cNvSpPr>
            <p:nvPr/>
          </p:nvSpPr>
          <p:spPr bwMode="auto">
            <a:xfrm>
              <a:off x="1573" y="1038"/>
              <a:ext cx="182" cy="72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8" name="Line 34"/>
            <p:cNvSpPr>
              <a:spLocks noChangeShapeType="1"/>
            </p:cNvSpPr>
            <p:nvPr/>
          </p:nvSpPr>
          <p:spPr bwMode="auto">
            <a:xfrm flipH="1">
              <a:off x="1704" y="1387"/>
              <a:ext cx="190" cy="72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79" name="Line 35"/>
            <p:cNvSpPr>
              <a:spLocks noChangeShapeType="1"/>
            </p:cNvSpPr>
            <p:nvPr/>
          </p:nvSpPr>
          <p:spPr bwMode="auto">
            <a:xfrm flipH="1">
              <a:off x="1704" y="1459"/>
              <a:ext cx="190" cy="72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80" name="Text Box 36"/>
            <p:cNvSpPr txBox="1">
              <a:spLocks noChangeArrowheads="1"/>
            </p:cNvSpPr>
            <p:nvPr/>
          </p:nvSpPr>
          <p:spPr bwMode="auto">
            <a:xfrm>
              <a:off x="257" y="1739"/>
              <a:ext cx="2185" cy="73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solidFill>
                    <a:schemeClr val="accent2"/>
                  </a:solidFill>
                </a:rPr>
                <a:t>R</a:t>
              </a:r>
              <a:r>
                <a:rPr lang="en-US" sz="1800" baseline="-25000" dirty="0" err="1">
                  <a:solidFill>
                    <a:schemeClr val="accent2"/>
                  </a:solidFill>
                </a:rPr>
                <a:t>qq</a:t>
              </a:r>
              <a:r>
                <a:rPr lang="en-US" sz="1800" dirty="0">
                  <a:solidFill>
                    <a:schemeClr val="accent2"/>
                  </a:solidFill>
                </a:rPr>
                <a:t>&lt;</a:t>
              </a:r>
              <a:r>
                <a:rPr lang="en-US" sz="1800" dirty="0" err="1">
                  <a:solidFill>
                    <a:schemeClr val="accent2"/>
                  </a:solidFill>
                </a:rPr>
                <a:t>R</a:t>
              </a:r>
              <a:r>
                <a:rPr lang="en-US" sz="1800" baseline="-25000" dirty="0" err="1">
                  <a:solidFill>
                    <a:schemeClr val="accent2"/>
                  </a:solidFill>
                </a:rPr>
                <a:t>q</a:t>
              </a:r>
              <a:r>
                <a:rPr lang="en-US" sz="1800" dirty="0">
                  <a:solidFill>
                    <a:schemeClr val="accent2"/>
                  </a:solidFill>
                </a:rPr>
                <a:t>: spin transfer from intrinsic </a:t>
              </a:r>
            </a:p>
            <a:p>
              <a:r>
                <a:rPr lang="en-US" sz="1800" dirty="0">
                  <a:solidFill>
                    <a:schemeClr val="accent2"/>
                  </a:solidFill>
                </a:rPr>
                <a:t>strangeness and polarized diquark</a:t>
              </a:r>
            </a:p>
            <a:p>
              <a:r>
                <a:rPr lang="en-US" sz="1800" dirty="0">
                  <a:solidFill>
                    <a:schemeClr val="accent2"/>
                  </a:solidFill>
                </a:rPr>
                <a:t> via heavier hyperons</a:t>
              </a:r>
            </a:p>
          </p:txBody>
        </p:sp>
        <p:sp>
          <p:nvSpPr>
            <p:cNvPr id="14381" name="Freeform 37"/>
            <p:cNvSpPr>
              <a:spLocks/>
            </p:cNvSpPr>
            <p:nvPr/>
          </p:nvSpPr>
          <p:spPr bwMode="auto">
            <a:xfrm flipV="1">
              <a:off x="3610" y="1090"/>
              <a:ext cx="687" cy="73"/>
            </a:xfrm>
            <a:custGeom>
              <a:avLst/>
              <a:gdLst>
                <a:gd name="T0" fmla="*/ 0 w 4990"/>
                <a:gd name="T1" fmla="*/ 529 h 982"/>
                <a:gd name="T2" fmla="*/ 227 w 4990"/>
                <a:gd name="T3" fmla="*/ 75 h 982"/>
                <a:gd name="T4" fmla="*/ 681 w 4990"/>
                <a:gd name="T5" fmla="*/ 982 h 982"/>
                <a:gd name="T6" fmla="*/ 1134 w 4990"/>
                <a:gd name="T7" fmla="*/ 75 h 982"/>
                <a:gd name="T8" fmla="*/ 1588 w 4990"/>
                <a:gd name="T9" fmla="*/ 982 h 982"/>
                <a:gd name="T10" fmla="*/ 2041 w 4990"/>
                <a:gd name="T11" fmla="*/ 75 h 982"/>
                <a:gd name="T12" fmla="*/ 2495 w 4990"/>
                <a:gd name="T13" fmla="*/ 982 h 982"/>
                <a:gd name="T14" fmla="*/ 2949 w 4990"/>
                <a:gd name="T15" fmla="*/ 75 h 982"/>
                <a:gd name="T16" fmla="*/ 3402 w 4990"/>
                <a:gd name="T17" fmla="*/ 982 h 982"/>
                <a:gd name="T18" fmla="*/ 3856 w 4990"/>
                <a:gd name="T19" fmla="*/ 75 h 982"/>
                <a:gd name="T20" fmla="*/ 4309 w 4990"/>
                <a:gd name="T21" fmla="*/ 982 h 982"/>
                <a:gd name="T22" fmla="*/ 4763 w 4990"/>
                <a:gd name="T23" fmla="*/ 75 h 982"/>
                <a:gd name="T24" fmla="*/ 4990 w 4990"/>
                <a:gd name="T25" fmla="*/ 529 h 9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90"/>
                <a:gd name="T40" fmla="*/ 0 h 982"/>
                <a:gd name="T41" fmla="*/ 4990 w 4990"/>
                <a:gd name="T42" fmla="*/ 982 h 9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90" h="982">
                  <a:moveTo>
                    <a:pt x="0" y="529"/>
                  </a:moveTo>
                  <a:cubicBezTo>
                    <a:pt x="57" y="264"/>
                    <a:pt x="114" y="0"/>
                    <a:pt x="227" y="75"/>
                  </a:cubicBezTo>
                  <a:cubicBezTo>
                    <a:pt x="340" y="150"/>
                    <a:pt x="530" y="982"/>
                    <a:pt x="681" y="982"/>
                  </a:cubicBezTo>
                  <a:cubicBezTo>
                    <a:pt x="832" y="982"/>
                    <a:pt x="983" y="75"/>
                    <a:pt x="1134" y="75"/>
                  </a:cubicBezTo>
                  <a:cubicBezTo>
                    <a:pt x="1285" y="75"/>
                    <a:pt x="1437" y="982"/>
                    <a:pt x="1588" y="982"/>
                  </a:cubicBezTo>
                  <a:cubicBezTo>
                    <a:pt x="1739" y="982"/>
                    <a:pt x="1890" y="75"/>
                    <a:pt x="2041" y="75"/>
                  </a:cubicBezTo>
                  <a:cubicBezTo>
                    <a:pt x="2192" y="75"/>
                    <a:pt x="2344" y="982"/>
                    <a:pt x="2495" y="982"/>
                  </a:cubicBezTo>
                  <a:cubicBezTo>
                    <a:pt x="2646" y="982"/>
                    <a:pt x="2798" y="75"/>
                    <a:pt x="2949" y="75"/>
                  </a:cubicBezTo>
                  <a:cubicBezTo>
                    <a:pt x="3100" y="75"/>
                    <a:pt x="3251" y="982"/>
                    <a:pt x="3402" y="982"/>
                  </a:cubicBezTo>
                  <a:cubicBezTo>
                    <a:pt x="3553" y="982"/>
                    <a:pt x="3705" y="75"/>
                    <a:pt x="3856" y="75"/>
                  </a:cubicBezTo>
                  <a:cubicBezTo>
                    <a:pt x="4007" y="75"/>
                    <a:pt x="4158" y="982"/>
                    <a:pt x="4309" y="982"/>
                  </a:cubicBezTo>
                  <a:cubicBezTo>
                    <a:pt x="4460" y="982"/>
                    <a:pt x="4650" y="150"/>
                    <a:pt x="4763" y="75"/>
                  </a:cubicBezTo>
                  <a:cubicBezTo>
                    <a:pt x="4876" y="0"/>
                    <a:pt x="4952" y="454"/>
                    <a:pt x="4990" y="529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82" name="Line 38"/>
            <p:cNvSpPr>
              <a:spLocks noChangeShapeType="1"/>
            </p:cNvSpPr>
            <p:nvPr/>
          </p:nvSpPr>
          <p:spPr bwMode="auto">
            <a:xfrm flipV="1">
              <a:off x="4299" y="969"/>
              <a:ext cx="503" cy="157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83" name="AutoShape 39"/>
            <p:cNvSpPr>
              <a:spLocks noChangeArrowheads="1"/>
            </p:cNvSpPr>
            <p:nvPr/>
          </p:nvSpPr>
          <p:spPr bwMode="auto">
            <a:xfrm>
              <a:off x="4880" y="1272"/>
              <a:ext cx="109" cy="363"/>
            </a:xfrm>
            <a:prstGeom prst="flowChartAlternateProcess">
              <a:avLst/>
            </a:prstGeom>
            <a:solidFill>
              <a:srgbClr val="BC0004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384" name="AutoShape 40"/>
            <p:cNvSpPr>
              <a:spLocks noChangeArrowheads="1"/>
            </p:cNvSpPr>
            <p:nvPr/>
          </p:nvSpPr>
          <p:spPr bwMode="auto">
            <a:xfrm>
              <a:off x="4802" y="861"/>
              <a:ext cx="109" cy="217"/>
            </a:xfrm>
            <a:prstGeom prst="flowChartAlternateProcess">
              <a:avLst/>
            </a:prstGeom>
            <a:solidFill>
              <a:srgbClr val="FF3300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85" name="Line 41"/>
            <p:cNvSpPr>
              <a:spLocks noChangeShapeType="1"/>
            </p:cNvSpPr>
            <p:nvPr/>
          </p:nvSpPr>
          <p:spPr bwMode="auto">
            <a:xfrm flipH="1" flipV="1">
              <a:off x="4299" y="1126"/>
              <a:ext cx="581" cy="218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386" name="Line 42"/>
            <p:cNvSpPr>
              <a:spLocks noChangeShapeType="1"/>
            </p:cNvSpPr>
            <p:nvPr/>
          </p:nvSpPr>
          <p:spPr bwMode="auto">
            <a:xfrm flipH="1">
              <a:off x="4988" y="1453"/>
              <a:ext cx="581" cy="0"/>
            </a:xfrm>
            <a:prstGeom prst="line">
              <a:avLst/>
            </a:prstGeom>
            <a:noFill/>
            <a:ln w="38100">
              <a:solidFill>
                <a:srgbClr val="BC0004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87" name="Line 43"/>
            <p:cNvSpPr>
              <a:spLocks noChangeShapeType="1"/>
            </p:cNvSpPr>
            <p:nvPr/>
          </p:nvSpPr>
          <p:spPr bwMode="auto">
            <a:xfrm flipH="1">
              <a:off x="4081" y="1417"/>
              <a:ext cx="799" cy="254"/>
            </a:xfrm>
            <a:prstGeom prst="line">
              <a:avLst/>
            </a:prstGeom>
            <a:noFill/>
            <a:ln w="28575">
              <a:solidFill>
                <a:srgbClr val="6600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88" name="Line 44"/>
            <p:cNvSpPr>
              <a:spLocks noChangeShapeType="1"/>
            </p:cNvSpPr>
            <p:nvPr/>
          </p:nvSpPr>
          <p:spPr bwMode="auto">
            <a:xfrm flipV="1">
              <a:off x="4918" y="780"/>
              <a:ext cx="430" cy="113"/>
            </a:xfrm>
            <a:prstGeom prst="line">
              <a:avLst/>
            </a:prstGeom>
            <a:noFill/>
            <a:ln w="38100">
              <a:solidFill>
                <a:srgbClr val="BC0004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89" name="Text Box 45"/>
            <p:cNvSpPr txBox="1">
              <a:spLocks noChangeArrowheads="1"/>
            </p:cNvSpPr>
            <p:nvPr/>
          </p:nvSpPr>
          <p:spPr bwMode="auto">
            <a:xfrm>
              <a:off x="5170" y="1380"/>
              <a:ext cx="223" cy="35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BC0004"/>
                  </a:solidFill>
                </a:rPr>
                <a:t>P</a:t>
              </a:r>
            </a:p>
          </p:txBody>
        </p:sp>
        <p:sp>
          <p:nvSpPr>
            <p:cNvPr id="14390" name="Text Box 46"/>
            <p:cNvSpPr txBox="1">
              <a:spLocks noChangeArrowheads="1"/>
            </p:cNvSpPr>
            <p:nvPr/>
          </p:nvSpPr>
          <p:spPr bwMode="auto">
            <a:xfrm>
              <a:off x="4714" y="1083"/>
              <a:ext cx="188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33FF"/>
                  </a:solidFill>
                </a:rPr>
                <a:t>u</a:t>
              </a:r>
            </a:p>
          </p:txBody>
        </p:sp>
        <p:sp>
          <p:nvSpPr>
            <p:cNvPr id="14391" name="Text Box 47"/>
            <p:cNvSpPr txBox="1">
              <a:spLocks noChangeArrowheads="1"/>
            </p:cNvSpPr>
            <p:nvPr/>
          </p:nvSpPr>
          <p:spPr bwMode="auto">
            <a:xfrm>
              <a:off x="4360" y="1489"/>
              <a:ext cx="404" cy="28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6600FF"/>
                  </a:solidFill>
                </a:rPr>
                <a:t>(ud)</a:t>
              </a:r>
              <a:r>
                <a:rPr lang="en-US" sz="1800" baseline="-25000">
                  <a:solidFill>
                    <a:srgbClr val="6600FF"/>
                  </a:solidFill>
                </a:rPr>
                <a:t>0</a:t>
              </a:r>
              <a:endParaRPr lang="en-US" sz="1800">
                <a:solidFill>
                  <a:srgbClr val="6600FF"/>
                </a:solidFill>
              </a:endParaRPr>
            </a:p>
          </p:txBody>
        </p:sp>
        <p:sp>
          <p:nvSpPr>
            <p:cNvPr id="14392" name="Text Box 48"/>
            <p:cNvSpPr txBox="1">
              <a:spLocks noChangeArrowheads="1"/>
            </p:cNvSpPr>
            <p:nvPr/>
          </p:nvSpPr>
          <p:spPr bwMode="auto">
            <a:xfrm>
              <a:off x="5274" y="708"/>
              <a:ext cx="255" cy="35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>
                  <a:solidFill>
                    <a:srgbClr val="BC0004"/>
                  </a:solidFill>
                  <a:cs typeface="Times New Roman" pitchFamily="18" charset="0"/>
                </a:rPr>
                <a:t>Λ</a:t>
              </a:r>
            </a:p>
          </p:txBody>
        </p:sp>
        <p:sp>
          <p:nvSpPr>
            <p:cNvPr id="14393" name="Line 49"/>
            <p:cNvSpPr>
              <a:spLocks noChangeShapeType="1"/>
            </p:cNvSpPr>
            <p:nvPr/>
          </p:nvSpPr>
          <p:spPr bwMode="auto">
            <a:xfrm flipV="1">
              <a:off x="4984" y="764"/>
              <a:ext cx="180" cy="72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3024" y="715"/>
              <a:ext cx="1234" cy="681"/>
              <a:chOff x="3134" y="2197"/>
              <a:chExt cx="1234" cy="681"/>
            </a:xfrm>
          </p:grpSpPr>
          <p:sp>
            <p:nvSpPr>
              <p:cNvPr id="14402" name="Line 51"/>
              <p:cNvSpPr>
                <a:spLocks noChangeShapeType="1"/>
              </p:cNvSpPr>
              <p:nvPr/>
            </p:nvSpPr>
            <p:spPr bwMode="auto">
              <a:xfrm flipV="1">
                <a:off x="3134" y="2595"/>
                <a:ext cx="581" cy="146"/>
              </a:xfrm>
              <a:prstGeom prst="line">
                <a:avLst/>
              </a:prstGeom>
              <a:noFill/>
              <a:ln w="1587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03" name="Line 52"/>
              <p:cNvSpPr>
                <a:spLocks noChangeShapeType="1"/>
              </p:cNvSpPr>
              <p:nvPr/>
            </p:nvSpPr>
            <p:spPr bwMode="auto">
              <a:xfrm flipV="1">
                <a:off x="3712" y="2348"/>
                <a:ext cx="399" cy="254"/>
              </a:xfrm>
              <a:prstGeom prst="line">
                <a:avLst/>
              </a:prstGeom>
              <a:noFill/>
              <a:ln w="15875">
                <a:solidFill>
                  <a:srgbClr val="0099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04" name="Text Box 53"/>
              <p:cNvSpPr txBox="1">
                <a:spLocks noChangeArrowheads="1"/>
              </p:cNvSpPr>
              <p:nvPr/>
            </p:nvSpPr>
            <p:spPr bwMode="auto">
              <a:xfrm>
                <a:off x="3304" y="2595"/>
                <a:ext cx="193" cy="283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800">
                    <a:solidFill>
                      <a:srgbClr val="009900"/>
                    </a:solidFill>
                    <a:cs typeface="Times New Roman" pitchFamily="18" charset="0"/>
                  </a:rPr>
                  <a:t>μ</a:t>
                </a:r>
              </a:p>
            </p:txBody>
          </p:sp>
          <p:sp>
            <p:nvSpPr>
              <p:cNvPr id="14405" name="Text Box 54"/>
              <p:cNvSpPr txBox="1">
                <a:spLocks noChangeArrowheads="1"/>
              </p:cNvSpPr>
              <p:nvPr/>
            </p:nvSpPr>
            <p:spPr bwMode="auto">
              <a:xfrm>
                <a:off x="4143" y="2197"/>
                <a:ext cx="225" cy="283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1800">
                    <a:solidFill>
                      <a:srgbClr val="009900"/>
                    </a:solidFill>
                    <a:cs typeface="Times New Roman" pitchFamily="18" charset="0"/>
                  </a:rPr>
                  <a:t>μ</a:t>
                </a:r>
                <a:r>
                  <a:rPr lang="en-US" sz="1800">
                    <a:solidFill>
                      <a:srgbClr val="009900"/>
                    </a:solidFill>
                    <a:cs typeface="Times New Roman" pitchFamily="18" charset="0"/>
                  </a:rPr>
                  <a:t>′</a:t>
                </a:r>
              </a:p>
            </p:txBody>
          </p:sp>
          <p:sp>
            <p:nvSpPr>
              <p:cNvPr id="14406" name="Line 55"/>
              <p:cNvSpPr>
                <a:spLocks noChangeShapeType="1"/>
              </p:cNvSpPr>
              <p:nvPr/>
            </p:nvSpPr>
            <p:spPr bwMode="auto">
              <a:xfrm flipH="1">
                <a:off x="3279" y="2609"/>
                <a:ext cx="182" cy="59"/>
              </a:xfrm>
              <a:prstGeom prst="line">
                <a:avLst/>
              </a:prstGeom>
              <a:noFill/>
              <a:ln w="158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07" name="Line 56"/>
              <p:cNvSpPr>
                <a:spLocks noChangeShapeType="1"/>
              </p:cNvSpPr>
              <p:nvPr/>
            </p:nvSpPr>
            <p:spPr bwMode="auto">
              <a:xfrm flipH="1">
                <a:off x="3820" y="2391"/>
                <a:ext cx="181" cy="109"/>
              </a:xfrm>
              <a:prstGeom prst="line">
                <a:avLst/>
              </a:prstGeom>
              <a:noFill/>
              <a:ln w="158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395" name="Line 57"/>
            <p:cNvSpPr>
              <a:spLocks noChangeShapeType="1"/>
            </p:cNvSpPr>
            <p:nvPr/>
          </p:nvSpPr>
          <p:spPr bwMode="auto">
            <a:xfrm flipH="1">
              <a:off x="4440" y="968"/>
              <a:ext cx="182" cy="73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96" name="Line 58"/>
            <p:cNvSpPr>
              <a:spLocks noChangeShapeType="1"/>
            </p:cNvSpPr>
            <p:nvPr/>
          </p:nvSpPr>
          <p:spPr bwMode="auto">
            <a:xfrm>
              <a:off x="4553" y="1163"/>
              <a:ext cx="182" cy="72"/>
            </a:xfrm>
            <a:prstGeom prst="line">
              <a:avLst/>
            </a:prstGeom>
            <a:noFill/>
            <a:ln w="158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97" name="Line 59"/>
            <p:cNvSpPr>
              <a:spLocks noChangeShapeType="1"/>
            </p:cNvSpPr>
            <p:nvPr/>
          </p:nvSpPr>
          <p:spPr bwMode="auto">
            <a:xfrm flipH="1">
              <a:off x="4684" y="1512"/>
              <a:ext cx="190" cy="72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98" name="Line 60"/>
            <p:cNvSpPr>
              <a:spLocks noChangeShapeType="1"/>
            </p:cNvSpPr>
            <p:nvPr/>
          </p:nvSpPr>
          <p:spPr bwMode="auto">
            <a:xfrm flipH="1">
              <a:off x="4684" y="1584"/>
              <a:ext cx="190" cy="72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99" name="Line 61"/>
            <p:cNvSpPr>
              <a:spLocks noChangeShapeType="1"/>
            </p:cNvSpPr>
            <p:nvPr/>
          </p:nvSpPr>
          <p:spPr bwMode="auto">
            <a:xfrm flipV="1">
              <a:off x="4913" y="954"/>
              <a:ext cx="218" cy="0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00" name="Line 62"/>
            <p:cNvSpPr>
              <a:spLocks noChangeShapeType="1"/>
            </p:cNvSpPr>
            <p:nvPr/>
          </p:nvSpPr>
          <p:spPr bwMode="auto">
            <a:xfrm flipV="1">
              <a:off x="4913" y="1034"/>
              <a:ext cx="218" cy="0"/>
            </a:xfrm>
            <a:prstGeom prst="line">
              <a:avLst/>
            </a:prstGeom>
            <a:noFill/>
            <a:ln w="15875">
              <a:solidFill>
                <a:srgbClr val="9933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401" name="Text Box 63"/>
            <p:cNvSpPr txBox="1">
              <a:spLocks noChangeArrowheads="1"/>
            </p:cNvSpPr>
            <p:nvPr/>
          </p:nvSpPr>
          <p:spPr bwMode="auto">
            <a:xfrm>
              <a:off x="3644" y="1833"/>
              <a:ext cx="1617" cy="508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solidFill>
                    <a:srgbClr val="FF0000"/>
                  </a:solidFill>
                </a:rPr>
                <a:t>R</a:t>
              </a:r>
              <a:r>
                <a:rPr lang="en-US" sz="1800" baseline="-25000" dirty="0" err="1">
                  <a:solidFill>
                    <a:srgbClr val="FF0000"/>
                  </a:solidFill>
                </a:rPr>
                <a:t>q</a:t>
              </a:r>
              <a:r>
                <a:rPr lang="en-US" sz="1800" dirty="0">
                  <a:solidFill>
                    <a:srgbClr val="FF0000"/>
                  </a:solidFill>
                </a:rPr>
                <a:t>&lt;</a:t>
              </a:r>
              <a:r>
                <a:rPr lang="en-US" sz="1800" dirty="0" err="1">
                  <a:solidFill>
                    <a:srgbClr val="FF0000"/>
                  </a:solidFill>
                </a:rPr>
                <a:t>R</a:t>
              </a:r>
              <a:r>
                <a:rPr lang="en-US" sz="1800" baseline="-25000" dirty="0" err="1">
                  <a:solidFill>
                    <a:srgbClr val="FF0000"/>
                  </a:solidFill>
                </a:rPr>
                <a:t>qq</a:t>
              </a:r>
              <a:r>
                <a:rPr lang="en-US" sz="1800" dirty="0">
                  <a:solidFill>
                    <a:srgbClr val="FF0000"/>
                  </a:solidFill>
                </a:rPr>
                <a:t>: spin transfer only</a:t>
              </a:r>
            </a:p>
            <a:p>
              <a:r>
                <a:rPr lang="en-US" sz="1800" dirty="0">
                  <a:solidFill>
                    <a:srgbClr val="FF0000"/>
                  </a:solidFill>
                </a:rPr>
                <a:t>from final quark</a:t>
              </a:r>
            </a:p>
          </p:txBody>
        </p:sp>
      </p:grpSp>
      <p:pic>
        <p:nvPicPr>
          <p:cNvPr id="14343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7363" y="663575"/>
            <a:ext cx="3382962" cy="33321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4344" name="Line 65"/>
          <p:cNvSpPr>
            <a:spLocks noChangeShapeType="1"/>
          </p:cNvSpPr>
          <p:nvPr/>
        </p:nvSpPr>
        <p:spPr bwMode="auto">
          <a:xfrm>
            <a:off x="6761163" y="2909888"/>
            <a:ext cx="747712" cy="12668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66"/>
          <p:cNvSpPr>
            <a:spLocks noChangeShapeType="1"/>
          </p:cNvSpPr>
          <p:nvPr/>
        </p:nvSpPr>
        <p:spPr bwMode="auto">
          <a:xfrm flipH="1">
            <a:off x="3016250" y="2392363"/>
            <a:ext cx="3457575" cy="201612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7" name="AutoShape 70"/>
          <p:cNvSpPr>
            <a:spLocks noChangeArrowheads="1"/>
          </p:cNvSpPr>
          <p:nvPr/>
        </p:nvSpPr>
        <p:spPr bwMode="auto">
          <a:xfrm>
            <a:off x="2016125" y="2644775"/>
            <a:ext cx="676275" cy="134938"/>
          </a:xfrm>
          <a:prstGeom prst="rightArrow">
            <a:avLst>
              <a:gd name="adj1" fmla="val 50000"/>
              <a:gd name="adj2" fmla="val 125294"/>
            </a:avLst>
          </a:prstGeom>
          <a:solidFill>
            <a:srgbClr val="F80006"/>
          </a:solidFill>
          <a:ln w="9525">
            <a:solidFill>
              <a:srgbClr val="F800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71"/>
          <p:cNvSpPr txBox="1">
            <a:spLocks noChangeArrowheads="1"/>
          </p:cNvSpPr>
          <p:nvPr/>
        </p:nvSpPr>
        <p:spPr bwMode="auto">
          <a:xfrm>
            <a:off x="387350" y="4978400"/>
            <a:ext cx="555625" cy="4095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TFR</a:t>
            </a:r>
          </a:p>
        </p:txBody>
      </p:sp>
      <p:sp>
        <p:nvSpPr>
          <p:cNvPr id="14349" name="Text Box 72"/>
          <p:cNvSpPr txBox="1">
            <a:spLocks noChangeArrowheads="1"/>
          </p:cNvSpPr>
          <p:nvPr/>
        </p:nvSpPr>
        <p:spPr bwMode="auto">
          <a:xfrm>
            <a:off x="8253413" y="3716338"/>
            <a:ext cx="566737" cy="4095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RAM@BGDDNKRW178CCKLL" val="3931"/>
</p:tagLst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49372</TotalTime>
  <Words>800</Words>
  <Application>Microsoft Office PowerPoint</Application>
  <PresentationFormat>On-screen Show (4:3)</PresentationFormat>
  <Paragraphs>237</Paragraphs>
  <Slides>34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1_Default Design</vt:lpstr>
      <vt:lpstr>Equation</vt:lpstr>
      <vt:lpstr>MathType 6.0 Equation</vt:lpstr>
      <vt:lpstr>(Anti)Lambda polarization in SIDIS</vt:lpstr>
      <vt:lpstr>Longitudinal Λ polarization (old)</vt:lpstr>
      <vt:lpstr>Longitudinal Λ polarization (new)</vt:lpstr>
      <vt:lpstr>Meson cloud model for TFR</vt:lpstr>
      <vt:lpstr>Intrinsic Strangeness Model</vt:lpstr>
      <vt:lpstr>Spin flow</vt:lpstr>
      <vt:lpstr>LEPTO MC Generator</vt:lpstr>
      <vt:lpstr>LUND String Fragmentation</vt:lpstr>
      <vt:lpstr>Intrinsic Strangeness Model for Λ polarization</vt:lpstr>
      <vt:lpstr>Spin transfer in TFR</vt:lpstr>
      <vt:lpstr>Spin transfer in SIDIS</vt:lpstr>
      <vt:lpstr>Fixing free parameters</vt:lpstr>
      <vt:lpstr>NOMAD data</vt:lpstr>
      <vt:lpstr>Theory predictions for  and</vt:lpstr>
      <vt:lpstr>Sensitivity to the strange distribution s(x)</vt:lpstr>
      <vt:lpstr>CLASS preliminary (from H. Avakian)</vt:lpstr>
      <vt:lpstr>CLAS12 projections</vt:lpstr>
      <vt:lpstr>Predictions for EIC</vt:lpstr>
      <vt:lpstr>Λ polarization</vt:lpstr>
      <vt:lpstr>CFR: simple model: LO, independent fragmentation</vt:lpstr>
      <vt:lpstr>Unpolarized target</vt:lpstr>
      <vt:lpstr>Quark type fraction in anti-Lambda production</vt:lpstr>
      <vt:lpstr>PDFs</vt:lpstr>
      <vt:lpstr>Hyperon production cross-section and polarization for polarized beam and target (CFR)</vt:lpstr>
      <vt:lpstr>Polarization Asymmetry   </vt:lpstr>
      <vt:lpstr>Factorized LO QCD parton model</vt:lpstr>
      <vt:lpstr>          in LO QCD parton SU(6) model </vt:lpstr>
      <vt:lpstr>Two inputs for  Pq=Δq/q</vt:lpstr>
      <vt:lpstr>ISM calculations using LEPTO</vt:lpstr>
      <vt:lpstr>COMPASS cuts</vt:lpstr>
      <vt:lpstr>Dependence on pol. PDFs</vt:lpstr>
      <vt:lpstr>COMPASS preliminary</vt:lpstr>
      <vt:lpstr>Conclusions</vt:lpstr>
      <vt:lpstr>Slide 34</vt:lpstr>
    </vt:vector>
  </TitlesOfParts>
  <Company>Uni. &amp; INFN Torino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 on Polarized DIS</dc:title>
  <dc:creator>Aram Kotzinian</dc:creator>
  <cp:lastModifiedBy>aram</cp:lastModifiedBy>
  <cp:revision>252</cp:revision>
  <dcterms:created xsi:type="dcterms:W3CDTF">2003-10-18T07:55:50Z</dcterms:created>
  <dcterms:modified xsi:type="dcterms:W3CDTF">2010-10-19T11:42:56Z</dcterms:modified>
</cp:coreProperties>
</file>