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3" r:id="rId3"/>
    <p:sldId id="262" r:id="rId4"/>
    <p:sldId id="264" r:id="rId5"/>
    <p:sldId id="266" r:id="rId6"/>
    <p:sldId id="265" r:id="rId7"/>
    <p:sldId id="267" r:id="rId8"/>
    <p:sldId id="270" r:id="rId9"/>
    <p:sldId id="272" r:id="rId10"/>
    <p:sldId id="271" r:id="rId11"/>
    <p:sldId id="269" r:id="rId12"/>
    <p:sldId id="273" r:id="rId13"/>
    <p:sldId id="268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FF7C80"/>
    <a:srgbClr val="FF0000"/>
    <a:srgbClr val="01AFA7"/>
    <a:srgbClr val="33CCCC"/>
    <a:srgbClr val="00FFFF"/>
    <a:srgbClr val="FFFF00"/>
    <a:srgbClr val="BD0310"/>
    <a:srgbClr val="800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689" autoAdjust="0"/>
  </p:normalViewPr>
  <p:slideViewPr>
    <p:cSldViewPr snapToGrid="0">
      <p:cViewPr varScale="1">
        <p:scale>
          <a:sx n="70" d="100"/>
          <a:sy n="70" d="100"/>
        </p:scale>
        <p:origin x="-4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4E0C5-197D-4814-BCBD-FC3DE5402614}" type="datetimeFigureOut">
              <a:rPr lang="it-IT" smtClean="0"/>
              <a:pPr/>
              <a:t>23/11/2010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CC1B1-4DC2-449C-92D3-3EB37EBEF2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FD8C-FCDB-422B-ACE1-06E5A91522B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16" y="166057"/>
            <a:ext cx="88097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ET Vacuum System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3 x (low frequency </a:t>
            </a:r>
            <a:r>
              <a:rPr lang="en-US" dirty="0" err="1" smtClean="0">
                <a:latin typeface="Comic Sans MS" pitchFamily="66" charset="0"/>
              </a:rPr>
              <a:t>cryo</a:t>
            </a:r>
            <a:r>
              <a:rPr lang="en-US" dirty="0" smtClean="0">
                <a:latin typeface="Comic Sans MS" pitchFamily="66" charset="0"/>
              </a:rPr>
              <a:t>-interferometer </a:t>
            </a:r>
          </a:p>
          <a:p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+ high frequency warm-interferometer)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u="sng" dirty="0" smtClean="0">
                <a:latin typeface="Comic Sans MS" pitchFamily="66" charset="0"/>
              </a:rPr>
              <a:t>Baseline solution</a:t>
            </a:r>
          </a:p>
          <a:p>
            <a:r>
              <a:rPr lang="en-US" dirty="0" smtClean="0">
                <a:latin typeface="Comic Sans MS" pitchFamily="66" charset="0"/>
              </a:rPr>
              <a:t>Build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one </a:t>
            </a:r>
            <a:r>
              <a:rPr lang="en-US" dirty="0" smtClean="0">
                <a:latin typeface="Comic Sans MS" pitchFamily="66" charset="0"/>
              </a:rPr>
              <a:t>detector, the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other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two</a:t>
            </a:r>
            <a:r>
              <a:rPr lang="en-US" dirty="0" smtClean="0">
                <a:latin typeface="Comic Sans MS" pitchFamily="66" charset="0"/>
              </a:rPr>
              <a:t> will follow later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HF at ground floor 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LF </a:t>
            </a:r>
            <a:r>
              <a:rPr lang="en-US" dirty="0" err="1" smtClean="0">
                <a:latin typeface="Comic Sans MS" pitchFamily="66" charset="0"/>
              </a:rPr>
              <a:t>cryo</a:t>
            </a:r>
            <a:r>
              <a:rPr lang="en-US" dirty="0" smtClean="0">
                <a:latin typeface="Comic Sans MS" pitchFamily="66" charset="0"/>
              </a:rPr>
              <a:t> at upper floor</a:t>
            </a:r>
          </a:p>
          <a:p>
            <a:pPr>
              <a:buClr>
                <a:srgbClr val="0070C0"/>
              </a:buClr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7000566" y="727589"/>
            <a:ext cx="1789474" cy="11012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6695770" y="2182762"/>
            <a:ext cx="17501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331976" y="2281085"/>
            <a:ext cx="19664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051757" y="1115961"/>
            <a:ext cx="1455175" cy="8750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850194" y="904570"/>
            <a:ext cx="1710813" cy="10618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966154" y="840658"/>
            <a:ext cx="1484672" cy="94389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Bradaschia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ET  General Workshop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0"/>
            <a:ext cx="4210756" cy="70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549422" y="5113867"/>
            <a:ext cx="2020711" cy="1399822"/>
          </a:xfrm>
          <a:prstGeom prst="ellipse">
            <a:avLst/>
          </a:prstGeom>
          <a:solidFill>
            <a:srgbClr val="FFFF00">
              <a:alpha val="21961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15556" y="0"/>
            <a:ext cx="2099733" cy="5125156"/>
          </a:xfrm>
          <a:prstGeom prst="ellipse">
            <a:avLst/>
          </a:prstGeom>
          <a:solidFill>
            <a:srgbClr val="00FFFF">
              <a:alpha val="21176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21689" y="1998133"/>
            <a:ext cx="173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1AFA7"/>
                </a:solidFill>
              </a:rPr>
              <a:t>10</a:t>
            </a:r>
            <a:r>
              <a:rPr lang="en-US" sz="2800" baseline="30000" dirty="0" smtClean="0">
                <a:solidFill>
                  <a:srgbClr val="01AFA7"/>
                </a:solidFill>
              </a:rPr>
              <a:t>-6</a:t>
            </a:r>
            <a:r>
              <a:rPr lang="en-US" sz="2800" dirty="0" smtClean="0">
                <a:solidFill>
                  <a:srgbClr val="01AFA7"/>
                </a:solidFill>
              </a:rPr>
              <a:t> mbar</a:t>
            </a:r>
            <a:endParaRPr lang="en-US" sz="2800" dirty="0">
              <a:solidFill>
                <a:srgbClr val="01AFA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3111" y="5390444"/>
            <a:ext cx="173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sz="2800" baseline="30000" dirty="0" smtClean="0">
                <a:solidFill>
                  <a:schemeClr val="accent6">
                    <a:lumMod val="75000"/>
                  </a:schemeClr>
                </a:solidFill>
              </a:rPr>
              <a:t>-8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mbar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3397956" y="5249333"/>
            <a:ext cx="8263467" cy="1027289"/>
          </a:xfrm>
          <a:prstGeom prst="ellipse">
            <a:avLst/>
          </a:prstGeom>
          <a:solidFill>
            <a:srgbClr val="FF0000">
              <a:alpha val="23137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2746" y="5450247"/>
            <a:ext cx="173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sz="2800" baseline="30000" dirty="0" smtClean="0">
                <a:solidFill>
                  <a:srgbClr val="FF0000"/>
                </a:solidFill>
              </a:rPr>
              <a:t>-10</a:t>
            </a:r>
            <a:r>
              <a:rPr lang="en-US" sz="2800" dirty="0" smtClean="0">
                <a:solidFill>
                  <a:srgbClr val="FF0000"/>
                </a:solidFill>
              </a:rPr>
              <a:t> mbar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805" cy="616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1911" y="361245"/>
            <a:ext cx="87714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PUMPING SYSTEM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u="sng" dirty="0" smtClean="0">
                <a:latin typeface="Comic Sans MS" pitchFamily="66" charset="0"/>
              </a:rPr>
              <a:t>Pipes</a:t>
            </a:r>
            <a:r>
              <a:rPr lang="en-US" dirty="0" smtClean="0">
                <a:latin typeface="Comic Sans MS" pitchFamily="66" charset="0"/>
              </a:rPr>
              <a:t>    120 x	 (60 km / 500 m)</a:t>
            </a:r>
          </a:p>
          <a:p>
            <a:r>
              <a:rPr lang="en-US" dirty="0" smtClean="0">
                <a:latin typeface="Comic Sans MS" pitchFamily="66" charset="0"/>
              </a:rPr>
              <a:t>Evacuation	2000 l/s  turbo + scroll</a:t>
            </a:r>
          </a:p>
          <a:p>
            <a:r>
              <a:rPr lang="en-US" dirty="0" smtClean="0">
                <a:latin typeface="Comic Sans MS" pitchFamily="66" charset="0"/>
              </a:rPr>
              <a:t>Permanent 	5000 l/s  Ti sublimation + 300 l/s Ion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u="sng" dirty="0" err="1" smtClean="0">
                <a:latin typeface="Comic Sans MS" pitchFamily="66" charset="0"/>
              </a:rPr>
              <a:t>Cryotraps</a:t>
            </a:r>
            <a:r>
              <a:rPr lang="en-US" dirty="0" smtClean="0">
                <a:latin typeface="Comic Sans MS" pitchFamily="66" charset="0"/>
              </a:rPr>
              <a:t> (4 x 8 m liquid N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 6 x 50 m liquid He)</a:t>
            </a:r>
          </a:p>
          <a:p>
            <a:r>
              <a:rPr lang="en-US" dirty="0" smtClean="0">
                <a:latin typeface="Comic Sans MS" pitchFamily="66" charset="0"/>
              </a:rPr>
              <a:t>Evacuation	2000 l/s  turbo + scroll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u="sng" dirty="0" smtClean="0">
                <a:latin typeface="Comic Sans MS" pitchFamily="66" charset="0"/>
              </a:rPr>
              <a:t>Towers</a:t>
            </a:r>
            <a:r>
              <a:rPr lang="en-US" dirty="0" smtClean="0">
                <a:latin typeface="Comic Sans MS" pitchFamily="66" charset="0"/>
              </a:rPr>
              <a:t>               (21 x)</a:t>
            </a:r>
            <a:endParaRPr lang="en-US" u="sng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upper chamber	</a:t>
            </a:r>
            <a:r>
              <a:rPr lang="en-US" dirty="0" err="1" smtClean="0">
                <a:latin typeface="Comic Sans MS" pitchFamily="66" charset="0"/>
              </a:rPr>
              <a:t>evac</a:t>
            </a:r>
            <a:r>
              <a:rPr lang="en-US" dirty="0" smtClean="0">
                <a:latin typeface="Comic Sans MS" pitchFamily="66" charset="0"/>
              </a:rPr>
              <a:t>.  2000 l/s turbo + scroll   </a:t>
            </a:r>
          </a:p>
          <a:p>
            <a:r>
              <a:rPr lang="en-US" dirty="0" smtClean="0">
                <a:latin typeface="Comic Sans MS" pitchFamily="66" charset="0"/>
              </a:rPr>
              <a:t>		perm. 2500 l/s </a:t>
            </a:r>
            <a:r>
              <a:rPr lang="en-US" dirty="0" err="1" smtClean="0">
                <a:latin typeface="Comic Sans MS" pitchFamily="66" charset="0"/>
              </a:rPr>
              <a:t>cryo</a:t>
            </a:r>
            <a:r>
              <a:rPr lang="en-US" dirty="0" smtClean="0">
                <a:latin typeface="Comic Sans MS" pitchFamily="66" charset="0"/>
              </a:rPr>
              <a:t> + Ion	    (TBC)</a:t>
            </a:r>
          </a:p>
          <a:p>
            <a:r>
              <a:rPr lang="en-US" dirty="0" smtClean="0">
                <a:latin typeface="Comic Sans MS" pitchFamily="66" charset="0"/>
              </a:rPr>
              <a:t>mirror chamber	</a:t>
            </a:r>
            <a:r>
              <a:rPr lang="en-US" dirty="0" err="1" smtClean="0">
                <a:latin typeface="Comic Sans MS" pitchFamily="66" charset="0"/>
              </a:rPr>
              <a:t>evac</a:t>
            </a:r>
            <a:r>
              <a:rPr lang="en-US" dirty="0" smtClean="0">
                <a:latin typeface="Comic Sans MS" pitchFamily="66" charset="0"/>
              </a:rPr>
              <a:t>.  2000 l/s turbo + scroll   </a:t>
            </a:r>
          </a:p>
          <a:p>
            <a:r>
              <a:rPr lang="en-US" dirty="0" smtClean="0">
                <a:latin typeface="Comic Sans MS" pitchFamily="66" charset="0"/>
              </a:rPr>
              <a:t>		perm. 2500 l/s </a:t>
            </a:r>
            <a:r>
              <a:rPr lang="en-US" dirty="0" err="1" smtClean="0">
                <a:latin typeface="Comic Sans MS" pitchFamily="66" charset="0"/>
              </a:rPr>
              <a:t>cryo</a:t>
            </a:r>
            <a:r>
              <a:rPr lang="en-US" dirty="0" smtClean="0">
                <a:latin typeface="Comic Sans MS" pitchFamily="66" charset="0"/>
              </a:rPr>
              <a:t> + Ion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u="sng" dirty="0" err="1" smtClean="0">
                <a:latin typeface="Comic Sans MS" pitchFamily="66" charset="0"/>
              </a:rPr>
              <a:t>Cryo</a:t>
            </a:r>
            <a:r>
              <a:rPr lang="en-US" u="sng" dirty="0" smtClean="0">
                <a:latin typeface="Comic Sans MS" pitchFamily="66" charset="0"/>
              </a:rPr>
              <a:t> Towers</a:t>
            </a:r>
            <a:r>
              <a:rPr lang="en-US" dirty="0" smtClean="0">
                <a:latin typeface="Comic Sans MS" pitchFamily="66" charset="0"/>
              </a:rPr>
              <a:t>       (4 x)</a:t>
            </a:r>
            <a:endParaRPr lang="en-US" u="sng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upper chamber	</a:t>
            </a:r>
            <a:r>
              <a:rPr lang="en-US" dirty="0" err="1" smtClean="0">
                <a:latin typeface="Comic Sans MS" pitchFamily="66" charset="0"/>
              </a:rPr>
              <a:t>evac</a:t>
            </a:r>
            <a:r>
              <a:rPr lang="en-US" dirty="0" smtClean="0">
                <a:latin typeface="Comic Sans MS" pitchFamily="66" charset="0"/>
              </a:rPr>
              <a:t>.  2000 l/s turbo + scroll   </a:t>
            </a:r>
          </a:p>
          <a:p>
            <a:r>
              <a:rPr lang="en-US" dirty="0" smtClean="0">
                <a:latin typeface="Comic Sans MS" pitchFamily="66" charset="0"/>
              </a:rPr>
              <a:t>		perm. 2500 l/s </a:t>
            </a:r>
            <a:r>
              <a:rPr lang="en-US" dirty="0" err="1" smtClean="0">
                <a:latin typeface="Comic Sans MS" pitchFamily="66" charset="0"/>
              </a:rPr>
              <a:t>cryo</a:t>
            </a:r>
            <a:r>
              <a:rPr lang="en-US" dirty="0" smtClean="0">
                <a:latin typeface="Comic Sans MS" pitchFamily="66" charset="0"/>
              </a:rPr>
              <a:t> + Ion	    (TBC)</a:t>
            </a:r>
          </a:p>
          <a:p>
            <a:r>
              <a:rPr lang="en-US" dirty="0" smtClean="0">
                <a:latin typeface="Comic Sans MS" pitchFamily="66" charset="0"/>
              </a:rPr>
              <a:t>mirror chamber	</a:t>
            </a:r>
            <a:r>
              <a:rPr lang="en-US" dirty="0" err="1" smtClean="0">
                <a:latin typeface="Comic Sans MS" pitchFamily="66" charset="0"/>
              </a:rPr>
              <a:t>evac</a:t>
            </a:r>
            <a:r>
              <a:rPr lang="en-US" dirty="0" smtClean="0">
                <a:latin typeface="Comic Sans MS" pitchFamily="66" charset="0"/>
              </a:rPr>
              <a:t>.  2000 l/s turbo + scroll   </a:t>
            </a:r>
          </a:p>
          <a:p>
            <a:r>
              <a:rPr lang="en-US" dirty="0" smtClean="0">
                <a:latin typeface="Comic Sans MS" pitchFamily="66" charset="0"/>
              </a:rPr>
              <a:t>		perm. 2500 l/s </a:t>
            </a:r>
            <a:r>
              <a:rPr lang="en-US" dirty="0" err="1" smtClean="0">
                <a:latin typeface="Comic Sans MS" pitchFamily="66" charset="0"/>
              </a:rPr>
              <a:t>cryo</a:t>
            </a:r>
            <a:r>
              <a:rPr lang="en-US" dirty="0" smtClean="0">
                <a:latin typeface="Comic Sans MS" pitchFamily="66" charset="0"/>
              </a:rPr>
              <a:t> + Ion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777922" y="1064525"/>
            <a:ext cx="7642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Vacuum</a:t>
            </a:r>
            <a:r>
              <a:rPr lang="it-IT" sz="2800" dirty="0" smtClean="0">
                <a:solidFill>
                  <a:srgbClr val="FF0000"/>
                </a:solidFill>
              </a:rPr>
              <a:t> System </a:t>
            </a:r>
            <a:r>
              <a:rPr lang="it-IT" sz="2800" dirty="0" err="1" smtClean="0">
                <a:solidFill>
                  <a:srgbClr val="FF0000"/>
                </a:solidFill>
              </a:rPr>
              <a:t>Challenges</a:t>
            </a:r>
            <a:endParaRPr lang="it-IT" sz="2800" dirty="0" smtClean="0">
              <a:solidFill>
                <a:srgbClr val="FF0000"/>
              </a:solidFill>
            </a:endParaRPr>
          </a:p>
          <a:p>
            <a:endParaRPr lang="it-IT" sz="2800" dirty="0" smtClean="0"/>
          </a:p>
          <a:p>
            <a:r>
              <a:rPr lang="it-IT" sz="2800" dirty="0" err="1" smtClean="0"/>
              <a:t>Cleanliness</a:t>
            </a:r>
            <a:endParaRPr lang="it-IT" sz="2800" dirty="0" smtClean="0"/>
          </a:p>
          <a:p>
            <a:r>
              <a:rPr lang="it-IT" sz="2800" dirty="0" err="1" smtClean="0"/>
              <a:t>Thermal</a:t>
            </a:r>
            <a:r>
              <a:rPr lang="it-IT" sz="2800" dirty="0" smtClean="0"/>
              <a:t> </a:t>
            </a:r>
            <a:r>
              <a:rPr lang="it-IT" sz="2800" dirty="0" err="1" smtClean="0"/>
              <a:t>treatments</a:t>
            </a:r>
            <a:endParaRPr lang="it-IT" sz="2800" dirty="0" smtClean="0"/>
          </a:p>
          <a:p>
            <a:r>
              <a:rPr lang="it-IT" sz="2800" dirty="0" err="1" smtClean="0"/>
              <a:t>Quiet</a:t>
            </a:r>
            <a:r>
              <a:rPr lang="it-IT" sz="2800" dirty="0" smtClean="0"/>
              <a:t> </a:t>
            </a:r>
            <a:r>
              <a:rPr lang="it-IT" sz="2800" dirty="0" err="1" smtClean="0"/>
              <a:t>pumping</a:t>
            </a:r>
            <a:endParaRPr lang="it-IT" sz="2800" dirty="0" smtClean="0"/>
          </a:p>
          <a:p>
            <a:r>
              <a:rPr lang="it-IT" sz="2800" dirty="0" smtClean="0"/>
              <a:t>COST</a:t>
            </a:r>
            <a:endParaRPr lang="it-IT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Immagine 4" descr="ET_full_rb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810" y="0"/>
            <a:ext cx="75472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33136"/>
            <a:ext cx="9144001" cy="642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332" y="180058"/>
            <a:ext cx="45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ET Vacuum System Lay-out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2311" y="462844"/>
            <a:ext cx="23593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 smtClean="0"/>
          </a:p>
          <a:p>
            <a:endParaRPr lang="en-US" sz="1300" dirty="0" smtClean="0"/>
          </a:p>
          <a:p>
            <a:endParaRPr lang="en-US" sz="1300" dirty="0" smtClean="0"/>
          </a:p>
          <a:p>
            <a:endParaRPr lang="en-US" sz="1300" dirty="0" smtClean="0"/>
          </a:p>
          <a:p>
            <a:endParaRPr lang="en-US" sz="1300" dirty="0" smtClean="0"/>
          </a:p>
          <a:p>
            <a:endParaRPr lang="en-US" sz="1300" dirty="0" smtClean="0"/>
          </a:p>
          <a:p>
            <a:r>
              <a:rPr lang="en-US" sz="1300" dirty="0" smtClean="0"/>
              <a:t> </a:t>
            </a:r>
          </a:p>
          <a:p>
            <a:r>
              <a:rPr lang="en-US" sz="1300" b="1" dirty="0" smtClean="0">
                <a:latin typeface="Symbol" pitchFamily="18" charset="2"/>
              </a:rPr>
              <a:t>                 f</a:t>
            </a:r>
            <a:r>
              <a:rPr lang="en-US" sz="1300" b="1" dirty="0" smtClean="0"/>
              <a:t> 750 mm   2 x 10 km</a:t>
            </a:r>
          </a:p>
          <a:p>
            <a:r>
              <a:rPr lang="en-US" sz="1300" b="1" dirty="0" smtClean="0">
                <a:latin typeface="Symbol" pitchFamily="18" charset="2"/>
              </a:rPr>
              <a:t>   f</a:t>
            </a:r>
            <a:r>
              <a:rPr lang="en-US" sz="1300" b="1" dirty="0" smtClean="0"/>
              <a:t> 900 mm   2 x 10 km + 700 m</a:t>
            </a:r>
          </a:p>
          <a:p>
            <a:r>
              <a:rPr lang="en-US" sz="1300" b="1" dirty="0" smtClean="0">
                <a:latin typeface="Symbol" pitchFamily="18" charset="2"/>
              </a:rPr>
              <a:t>                 f</a:t>
            </a:r>
            <a:r>
              <a:rPr lang="en-US" sz="1300" b="1" dirty="0" smtClean="0"/>
              <a:t> 670 mm   2 x 10 km</a:t>
            </a:r>
            <a:endParaRPr lang="en-US" sz="13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10" y="0"/>
            <a:ext cx="7910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11" y="473070"/>
            <a:ext cx="7507111" cy="588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333" y="247662"/>
            <a:ext cx="6795911" cy="575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111" y="237067"/>
            <a:ext cx="7564438" cy="603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0578" y="1305342"/>
            <a:ext cx="81054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800" dirty="0" smtClean="0">
                <a:latin typeface="Comic Sans MS" pitchFamily="66" charset="0"/>
              </a:rPr>
              <a:t>Vacuum pipes</a:t>
            </a:r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0070C0"/>
              </a:buClr>
            </a:pPr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0070C0"/>
              </a:buClr>
            </a:pPr>
            <a:r>
              <a:rPr lang="en-US" dirty="0" smtClean="0">
                <a:latin typeface="Comic Sans MS" pitchFamily="66" charset="0"/>
              </a:rPr>
              <a:t>304L, 3-4 mm spiral welded on site, with outer stiffening rings</a:t>
            </a:r>
          </a:p>
          <a:p>
            <a:pPr>
              <a:buClr>
                <a:srgbClr val="0070C0"/>
              </a:buClr>
            </a:pPr>
            <a:r>
              <a:rPr lang="en-US" dirty="0" smtClean="0">
                <a:latin typeface="Comic Sans MS" pitchFamily="66" charset="0"/>
              </a:rPr>
              <a:t>20 m elements including bellows and lips for on site assembly</a:t>
            </a:r>
          </a:p>
          <a:p>
            <a:pPr>
              <a:buClr>
                <a:srgbClr val="0070C0"/>
              </a:buClr>
            </a:pPr>
            <a:endParaRPr lang="en-US" dirty="0" smtClean="0">
              <a:latin typeface="Comic Sans MS" pitchFamily="66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HF 0.9 m diameter, free aperture 0.7 m (baffles), outer diameter 1.2 m (thermal insulation) </a:t>
            </a:r>
          </a:p>
          <a:p>
            <a:pPr lvl="1">
              <a:buClr>
                <a:schemeClr val="accent2"/>
              </a:buClr>
            </a:pPr>
            <a:endParaRPr lang="en-US" dirty="0" smtClean="0">
              <a:latin typeface="Comic Sans MS" pitchFamily="66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LF 0.75 m diameter, free aperture 0.45 m (baffles), outer diameter 1.05 m (thermal insulation), </a:t>
            </a:r>
            <a:r>
              <a:rPr lang="en-US" i="1" dirty="0" err="1" smtClean="0">
                <a:latin typeface="Comic Sans MS" pitchFamily="66" charset="0"/>
              </a:rPr>
              <a:t>cryotrap</a:t>
            </a:r>
            <a:r>
              <a:rPr lang="en-US" dirty="0" smtClean="0">
                <a:latin typeface="Comic Sans MS" pitchFamily="66" charset="0"/>
              </a:rPr>
              <a:t>  diameter 1.5 m </a:t>
            </a:r>
          </a:p>
          <a:p>
            <a:pPr lvl="1">
              <a:buClr>
                <a:schemeClr val="accent2"/>
              </a:buClr>
            </a:pPr>
            <a:endParaRPr lang="en-US" dirty="0" smtClean="0">
              <a:latin typeface="Comic Sans MS" pitchFamily="66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filter cavities 0.7 m diameter, free aperture 0.4 m (baffles), outer diameter 1.0 m (thermal insulation)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Bradaschia – 3rd ET  General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D8C-FCDB-422B-ACE1-06E5A91522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Users\BRADAS~1\AppData\Local\Temp\VA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476"/>
            <a:ext cx="7597422" cy="5568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92622" y="801511"/>
            <a:ext cx="18513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C01BF"/>
                </a:solidFill>
              </a:rPr>
              <a:t>10</a:t>
            </a:r>
            <a:r>
              <a:rPr lang="en-US" sz="2400" b="1" baseline="30000" dirty="0" smtClean="0">
                <a:solidFill>
                  <a:srgbClr val="1C01BF"/>
                </a:solidFill>
              </a:rPr>
              <a:t>-21  </a:t>
            </a:r>
            <a:r>
              <a:rPr lang="en-US" sz="2400" b="1" dirty="0" smtClean="0">
                <a:solidFill>
                  <a:srgbClr val="1C01BF"/>
                </a:solidFill>
              </a:rPr>
              <a:t> Hz</a:t>
            </a:r>
            <a:r>
              <a:rPr lang="en-US" sz="2400" b="1" baseline="30000" dirty="0" smtClean="0">
                <a:solidFill>
                  <a:srgbClr val="1C01BF"/>
                </a:solidFill>
              </a:rPr>
              <a:t>-1/2</a:t>
            </a:r>
          </a:p>
          <a:p>
            <a:endParaRPr lang="en-US" sz="2400" b="1" dirty="0" smtClean="0">
              <a:solidFill>
                <a:srgbClr val="1C01BF"/>
              </a:solidFill>
            </a:endParaRPr>
          </a:p>
          <a:p>
            <a:endParaRPr lang="en-US" sz="2400" b="1" dirty="0" smtClean="0">
              <a:solidFill>
                <a:srgbClr val="1C01BF"/>
              </a:solidFill>
            </a:endParaRPr>
          </a:p>
          <a:p>
            <a:endParaRPr lang="en-US" sz="1200" b="1" dirty="0" smtClean="0">
              <a:solidFill>
                <a:srgbClr val="1C01BF"/>
              </a:solidFill>
            </a:endParaRPr>
          </a:p>
          <a:p>
            <a:endParaRPr lang="en-US" sz="2400" b="1" dirty="0" smtClean="0">
              <a:solidFill>
                <a:srgbClr val="1C01BF"/>
              </a:solidFill>
            </a:endParaRPr>
          </a:p>
          <a:p>
            <a:endParaRPr lang="en-US" sz="2400" b="1" dirty="0" smtClean="0">
              <a:solidFill>
                <a:srgbClr val="1C01BF"/>
              </a:solidFill>
            </a:endParaRPr>
          </a:p>
          <a:p>
            <a:r>
              <a:rPr lang="en-US" sz="2400" b="1" dirty="0" smtClean="0">
                <a:solidFill>
                  <a:srgbClr val="1C01BF"/>
                </a:solidFill>
              </a:rPr>
              <a:t>10</a:t>
            </a:r>
            <a:r>
              <a:rPr lang="en-US" sz="2400" b="1" baseline="30000" dirty="0" smtClean="0">
                <a:solidFill>
                  <a:srgbClr val="1C01BF"/>
                </a:solidFill>
              </a:rPr>
              <a:t>-24 </a:t>
            </a:r>
            <a:r>
              <a:rPr lang="en-US" b="1" dirty="0" smtClean="0">
                <a:solidFill>
                  <a:srgbClr val="1C01BF"/>
                </a:solidFill>
              </a:rPr>
              <a:t> </a:t>
            </a:r>
            <a:r>
              <a:rPr lang="en-US" sz="2400" b="1" dirty="0" smtClean="0">
                <a:solidFill>
                  <a:srgbClr val="1C01BF"/>
                </a:solidFill>
              </a:rPr>
              <a:t>Hz</a:t>
            </a:r>
            <a:r>
              <a:rPr lang="en-US" sz="2400" b="1" baseline="30000" dirty="0" smtClean="0">
                <a:solidFill>
                  <a:srgbClr val="1C01BF"/>
                </a:solidFill>
              </a:rPr>
              <a:t>-1/2</a:t>
            </a:r>
            <a:endParaRPr lang="en-US" b="1" baseline="30000" dirty="0" smtClean="0">
              <a:solidFill>
                <a:srgbClr val="1C01BF"/>
              </a:solidFill>
            </a:endParaRPr>
          </a:p>
          <a:p>
            <a:endParaRPr lang="en-US" b="1" dirty="0" smtClean="0">
              <a:solidFill>
                <a:srgbClr val="1C01BF"/>
              </a:solidFill>
            </a:endParaRPr>
          </a:p>
          <a:p>
            <a:endParaRPr lang="en-US" b="1" dirty="0" smtClean="0">
              <a:solidFill>
                <a:srgbClr val="1C01BF"/>
              </a:solidFill>
            </a:endParaRPr>
          </a:p>
          <a:p>
            <a:endParaRPr lang="en-US" b="1" dirty="0" smtClean="0">
              <a:solidFill>
                <a:srgbClr val="1C01BF"/>
              </a:solidFill>
            </a:endParaRPr>
          </a:p>
          <a:p>
            <a:r>
              <a:rPr lang="en-US" b="1" dirty="0" smtClean="0">
                <a:solidFill>
                  <a:srgbClr val="1C01BF"/>
                </a:solidFill>
              </a:rPr>
              <a:t>H</a:t>
            </a:r>
            <a:r>
              <a:rPr lang="en-US" b="1" baseline="-25000" dirty="0" smtClean="0">
                <a:solidFill>
                  <a:srgbClr val="1C01BF"/>
                </a:solidFill>
              </a:rPr>
              <a:t>2</a:t>
            </a:r>
            <a:r>
              <a:rPr lang="en-US" b="1" dirty="0" smtClean="0">
                <a:solidFill>
                  <a:srgbClr val="1C01BF"/>
                </a:solidFill>
              </a:rPr>
              <a:t>    10</a:t>
            </a:r>
            <a:r>
              <a:rPr lang="en-US" b="1" baseline="30000" dirty="0" smtClean="0">
                <a:solidFill>
                  <a:srgbClr val="1C01BF"/>
                </a:solidFill>
              </a:rPr>
              <a:t>-10</a:t>
            </a:r>
            <a:r>
              <a:rPr lang="en-US" b="1" dirty="0" smtClean="0">
                <a:solidFill>
                  <a:srgbClr val="1C01BF"/>
                </a:solidFill>
              </a:rPr>
              <a:t> mbar</a:t>
            </a:r>
          </a:p>
          <a:p>
            <a:r>
              <a:rPr lang="en-US" b="1" dirty="0" smtClean="0">
                <a:solidFill>
                  <a:srgbClr val="BD0310"/>
                </a:solidFill>
              </a:rPr>
              <a:t>H</a:t>
            </a:r>
            <a:r>
              <a:rPr lang="en-US" b="1" baseline="-25000" dirty="0" smtClean="0">
                <a:solidFill>
                  <a:srgbClr val="BD0310"/>
                </a:solidFill>
              </a:rPr>
              <a:t>2</a:t>
            </a:r>
            <a:r>
              <a:rPr lang="en-US" b="1" dirty="0" smtClean="0">
                <a:solidFill>
                  <a:srgbClr val="BD0310"/>
                </a:solidFill>
              </a:rPr>
              <a:t>O  5.10</a:t>
            </a:r>
            <a:r>
              <a:rPr lang="en-US" b="1" baseline="30000" dirty="0" smtClean="0">
                <a:solidFill>
                  <a:srgbClr val="BD0310"/>
                </a:solidFill>
              </a:rPr>
              <a:t>-11</a:t>
            </a:r>
            <a:r>
              <a:rPr lang="en-US" b="1" dirty="0" smtClean="0">
                <a:solidFill>
                  <a:srgbClr val="BD0310"/>
                </a:solidFill>
              </a:rPr>
              <a:t> mbar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N</a:t>
            </a:r>
            <a:r>
              <a:rPr lang="en-US" b="1" baseline="-25000" dirty="0" smtClean="0">
                <a:solidFill>
                  <a:srgbClr val="800000"/>
                </a:solidFill>
              </a:rPr>
              <a:t>2</a:t>
            </a:r>
            <a:r>
              <a:rPr lang="en-US" b="1" dirty="0" smtClean="0">
                <a:solidFill>
                  <a:srgbClr val="800000"/>
                </a:solidFill>
              </a:rPr>
              <a:t>     10</a:t>
            </a:r>
            <a:r>
              <a:rPr lang="en-US" b="1" baseline="30000" dirty="0" smtClean="0">
                <a:solidFill>
                  <a:srgbClr val="800000"/>
                </a:solidFill>
              </a:rPr>
              <a:t>-11</a:t>
            </a:r>
            <a:r>
              <a:rPr lang="en-US" b="1" dirty="0" smtClean="0">
                <a:solidFill>
                  <a:srgbClr val="800000"/>
                </a:solidFill>
              </a:rPr>
              <a:t> mbar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400" y="5746044"/>
            <a:ext cx="794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“Vacuum Noise”      </a:t>
            </a:r>
            <a:r>
              <a:rPr lang="en-US" sz="2000" dirty="0" smtClean="0"/>
              <a:t>-       after  firing  @  400 </a:t>
            </a:r>
            <a:r>
              <a:rPr lang="en-US" sz="2000" baseline="30000" dirty="0" err="1" smtClean="0"/>
              <a:t>o</a:t>
            </a:r>
            <a:r>
              <a:rPr lang="en-US" sz="2000" dirty="0" err="1" smtClean="0"/>
              <a:t>C</a:t>
            </a:r>
            <a:r>
              <a:rPr lang="en-US" sz="2000" dirty="0" smtClean="0"/>
              <a:t>   and   baking  @  150 </a:t>
            </a:r>
            <a:r>
              <a:rPr lang="en-US" sz="2000" baseline="30000" dirty="0" err="1" smtClean="0"/>
              <a:t>o</a:t>
            </a:r>
            <a:r>
              <a:rPr lang="en-US" sz="2000" dirty="0" err="1" smtClean="0"/>
              <a:t>C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311</Words>
  <Application>Microsoft Office PowerPoint</Application>
  <PresentationFormat>Presentazione su schermo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European Gravitational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 Bradaschia</dc:creator>
  <cp:lastModifiedBy>bradaschia</cp:lastModifiedBy>
  <cp:revision>76</cp:revision>
  <dcterms:created xsi:type="dcterms:W3CDTF">2010-03-30T08:21:20Z</dcterms:created>
  <dcterms:modified xsi:type="dcterms:W3CDTF">2010-11-23T13:39:15Z</dcterms:modified>
</cp:coreProperties>
</file>