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Triangle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508000" y="5562600"/>
            <a:ext cx="11988800" cy="1608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9" name="Image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0" name="Image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Image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–Johnny Appleseed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32" name="“Type a quote here.”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80417">
            <a:off x="-31744" y="9316786"/>
            <a:ext cx="3094553" cy="80767"/>
          </a:xfrm>
          <a:prstGeom prst="rect">
            <a:avLst/>
          </a:prstGeom>
        </p:spPr>
      </p:pic>
      <p:sp>
        <p:nvSpPr>
          <p:cNvPr id="161" name="S. Spagnolo"/>
          <p:cNvSpPr txBox="1"/>
          <p:nvPr/>
        </p:nvSpPr>
        <p:spPr>
          <a:xfrm>
            <a:off x="76200" y="9348715"/>
            <a:ext cx="1573862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S. Spagnolo     </a:t>
            </a:r>
          </a:p>
        </p:txBody>
      </p:sp>
      <p:pic>
        <p:nvPicPr>
          <p:cNvPr id="162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22516" y="9321799"/>
            <a:ext cx="2709335" cy="82601"/>
          </a:xfrm>
          <a:prstGeom prst="rect">
            <a:avLst/>
          </a:prstGeom>
        </p:spPr>
      </p:pic>
      <p:sp>
        <p:nvSpPr>
          <p:cNvPr id="164" name="Muon SW Meeting, 31 Jul. 2014"/>
          <p:cNvSpPr txBox="1"/>
          <p:nvPr/>
        </p:nvSpPr>
        <p:spPr>
          <a:xfrm>
            <a:off x="9350035" y="9361415"/>
            <a:ext cx="3639174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Muon SW Meeting, 31 Jul. 2014</a:t>
            </a:r>
          </a:p>
        </p:txBody>
      </p:sp>
      <p:sp>
        <p:nvSpPr>
          <p:cNvPr id="165" name="Title Text"/>
          <p:cNvSpPr txBox="1"/>
          <p:nvPr>
            <p:ph type="title"/>
          </p:nvPr>
        </p:nvSpPr>
        <p:spPr>
          <a:xfrm>
            <a:off x="1270000" y="203200"/>
            <a:ext cx="10464800" cy="1409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lnSpc>
                <a:spcPct val="100000"/>
              </a:lnSpc>
              <a:defRPr cap="none"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xfrm>
            <a:off x="698500" y="2019300"/>
            <a:ext cx="11938000" cy="7061200"/>
          </a:xfrm>
          <a:prstGeom prst="rect">
            <a:avLst/>
          </a:prstGeom>
        </p:spPr>
        <p:txBody>
          <a:bodyPr>
            <a:noAutofit/>
          </a:bodyPr>
          <a:lstStyle>
            <a:lvl1pPr marL="508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762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016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1270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1524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6337300" y="93472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xfrm>
            <a:off x="302230" y="-1"/>
            <a:ext cx="11704322" cy="1407639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lnSpc>
                <a:spcPct val="100000"/>
              </a:lnSpc>
              <a:defRPr cap="none" sz="4400">
                <a:solidFill>
                  <a:srgbClr val="414E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xfrm>
            <a:off x="447440" y="1756435"/>
            <a:ext cx="12279781" cy="7997166"/>
          </a:xfrm>
          <a:prstGeom prst="rect">
            <a:avLst/>
          </a:prstGeom>
        </p:spPr>
        <p:txBody>
          <a:bodyPr lIns="65023" tIns="65023" rIns="65023" bIns="65023"/>
          <a:lstStyle>
            <a:lvl1pPr marL="485775" indent="-485775" defTabSz="457200">
              <a:spcBef>
                <a:spcPts val="500"/>
              </a:spcBef>
              <a:buSzPct val="100000"/>
              <a:buChar char="▪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898813" indent="-441613" defTabSz="457200">
              <a:spcBef>
                <a:spcPts val="5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03019" indent="-388619" defTabSz="457200">
              <a:spcBef>
                <a:spcPts val="500"/>
              </a:spcBef>
              <a:buSzPct val="100000"/>
              <a:buChar char="➢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803400" indent="-431800" defTabSz="457200">
              <a:spcBef>
                <a:spcPts val="500"/>
              </a:spcBef>
              <a:buSzPct val="100000"/>
              <a:buChar char="–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314575" indent="-485775" defTabSz="457200">
              <a:spcBef>
                <a:spcPts val="500"/>
              </a:spcBef>
              <a:buSzPct val="100000"/>
              <a:buChar char="»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8899111" y="9401754"/>
            <a:ext cx="4105689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Image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Image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iangle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. Spagnolo"/>
          <p:cNvSpPr txBox="1"/>
          <p:nvPr/>
        </p:nvSpPr>
        <p:spPr>
          <a:xfrm>
            <a:off x="446557" y="9337700"/>
            <a:ext cx="136748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S. Spagnolo</a:t>
            </a:r>
          </a:p>
        </p:txBody>
      </p:sp>
      <p:sp>
        <p:nvSpPr>
          <p:cNvPr id="77" name="Oct 28, 2014"/>
          <p:cNvSpPr txBox="1"/>
          <p:nvPr/>
        </p:nvSpPr>
        <p:spPr>
          <a:xfrm>
            <a:off x="11062900" y="9337700"/>
            <a:ext cx="143606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Oct 28, 2014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" name="Image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 anchor="ctr"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508000" y="596900"/>
            <a:ext cx="11988800" cy="88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508000" y="2047872"/>
            <a:ext cx="11988800" cy="695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buBlip>
                <a:blip r:embed="rId2"/>
              </a:buBlip>
            </a:lvl1pPr>
            <a:lvl2pPr marL="838200" indent="-419100">
              <a:buBlip>
                <a:blip r:embed="rId2"/>
              </a:buBlip>
            </a:lvl2pPr>
            <a:lvl3pPr marL="1257300" indent="-419100">
              <a:buBlip>
                <a:blip r:embed="rId2"/>
              </a:buBlip>
            </a:lvl3pPr>
            <a:lvl4pPr marL="1676400" indent="-419100">
              <a:buBlip>
                <a:blip r:embed="rId2"/>
              </a:buBlip>
            </a:lvl4pPr>
            <a:lvl5pPr marL="2095500" indent="-419100"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2505750" y="9061447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19100" marR="0" indent="-419100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272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463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5654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9845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4036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8227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2418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6609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ln>
            <a:noFill/>
          </a:ln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gitlab.cern.ch/CxAODFramework/CxAODReader_VVSemileptonic/-/wikis/Plotting%20Tools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Outline</a:t>
            </a:r>
          </a:p>
        </p:txBody>
      </p:sp>
      <p:sp>
        <p:nvSpPr>
          <p:cNvPr id="189" name="Exercising the Reader for the 2L chann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Exercising the Reader for the 2L channel </a:t>
            </a:r>
          </a:p>
          <a:p>
            <a:pPr lvl="1">
              <a:buBlip>
                <a:blip r:embed="rId2"/>
              </a:buBlip>
            </a:pPr>
            <a:r>
              <a:t>nominal (latest publication) selection</a:t>
            </a:r>
          </a:p>
          <a:p>
            <a:pPr lvl="2">
              <a:buBlip>
                <a:blip r:embed="rId2"/>
              </a:buBlip>
            </a:pPr>
            <a:r>
              <a:t>a first look at trees  </a:t>
            </a:r>
          </a:p>
          <a:p>
            <a:pPr>
              <a:buBlip>
                <a:blip r:embed="rId2"/>
              </a:buBlip>
            </a:pPr>
            <a:r>
              <a:t>Jet variables modeling for three jet collection variants  </a:t>
            </a:r>
          </a:p>
          <a:p>
            <a:pPr lvl="1">
              <a:buBlip>
                <a:blip r:embed="rId2"/>
              </a:buBlip>
            </a:pPr>
            <a:r>
              <a:t>check data / MC in the Reader output before applying W/Z tagging cuts</a:t>
            </a:r>
          </a:p>
          <a:p>
            <a:pPr lvl="1">
              <a:buBlip>
                <a:blip r:embed="rId2"/>
              </a:buBlip>
            </a:pPr>
            <a:r>
              <a:t>Ongoing … no updates today </a:t>
            </a:r>
          </a:p>
          <a:p>
            <a:pPr>
              <a:buBlip>
                <a:blip r:embed="rId2"/>
              </a:buBlip>
            </a:pPr>
            <a:r>
              <a:t>(p)DNN code adapted to the current Reader version</a:t>
            </a:r>
          </a:p>
          <a:p>
            <a:pPr lvl="1">
              <a:buBlip>
                <a:blip r:embed="rId2"/>
              </a:buBlip>
            </a:pPr>
            <a:r>
              <a:t>first functionality tests </a:t>
            </a:r>
          </a:p>
          <a:p>
            <a:pPr>
              <a:buBlip>
                <a:blip r:embed="rId2"/>
              </a:buBlip>
            </a:pPr>
            <a:r>
              <a:t>Next steps  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Running the reader for the 2L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120"/>
            </a:lvl1pPr>
          </a:lstStyle>
          <a:p>
            <a:pPr/>
            <a:r>
              <a:t>Running the reader for the 2L channel</a:t>
            </a:r>
          </a:p>
        </p:txBody>
      </p:sp>
      <p:sp>
        <p:nvSpPr>
          <p:cNvPr id="196" name="Current master version run on SM background  processes, signal and data  (2015-2016) for all jet collections, TCC_EMTopo, LCTopo_EMTopo, and UFO_PFlow (v33-08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572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Current master version run on SM background  processes, signal and data  (2015-2016) for all jet collections, TCC_EMTopo, LCTopo_EMTopo, and UFO_PFlow (v33-08)</a:t>
            </a:r>
          </a:p>
          <a:p>
            <a:pPr marL="385572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For TCC_EMTopo, </a:t>
            </a:r>
            <a:r>
              <a:rPr b="1"/>
              <a:t>distributions of m</a:t>
            </a:r>
            <a:r>
              <a:rPr b="1" baseline="-5999"/>
              <a:t>llJ</a:t>
            </a:r>
            <a:r>
              <a:rPr b="1"/>
              <a:t> or m</a:t>
            </a:r>
            <a:r>
              <a:rPr b="1" baseline="-5999"/>
              <a:t>lljj</a:t>
            </a:r>
            <a:r>
              <a:t> for signal and Z control regions obtained </a:t>
            </a:r>
            <a:r>
              <a:rPr b="1"/>
              <a:t>from the trees</a:t>
            </a:r>
            <a:r>
              <a:t>: </a:t>
            </a:r>
          </a:p>
          <a:p>
            <a:pPr lvl="1" marL="771144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ZZ signal regions and Z+jets control regions: </a:t>
            </a:r>
          </a:p>
          <a:p>
            <a:pPr lvl="2" marL="1156716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3 in VBF (</a:t>
            </a:r>
            <a:r>
              <a:rPr>
                <a:solidFill>
                  <a:srgbClr val="0433FF"/>
                </a:solidFill>
              </a:rPr>
              <a:t>MergHP</a:t>
            </a:r>
            <a:r>
              <a:t>, </a:t>
            </a:r>
            <a:r>
              <a:rPr>
                <a:solidFill>
                  <a:srgbClr val="FF2600"/>
                </a:solidFill>
              </a:rPr>
              <a:t>MergLP</a:t>
            </a:r>
            <a:r>
              <a:rPr>
                <a:solidFill>
                  <a:srgbClr val="5E5E5E"/>
                </a:solidFill>
              </a:rPr>
              <a:t>, Res</a:t>
            </a:r>
            <a:r>
              <a:t>)</a:t>
            </a:r>
          </a:p>
          <a:p>
            <a:pPr lvl="2" marL="1156716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6 in ggF/DY: (</a:t>
            </a:r>
            <a:r>
              <a:rPr>
                <a:solidFill>
                  <a:srgbClr val="FF2600"/>
                </a:solidFill>
              </a:rPr>
              <a:t>MergHP</a:t>
            </a:r>
            <a:r>
              <a:t>, </a:t>
            </a:r>
            <a:r>
              <a:rPr>
                <a:solidFill>
                  <a:srgbClr val="0433FF"/>
                </a:solidFill>
              </a:rPr>
              <a:t>MergLP</a:t>
            </a:r>
            <a:r>
              <a:t>, Res) x (</a:t>
            </a:r>
            <a:r>
              <a:rPr>
                <a:solidFill>
                  <a:srgbClr val="0433FF"/>
                </a:solidFill>
              </a:rPr>
              <a:t>Tag</a:t>
            </a:r>
            <a:r>
              <a:t>, </a:t>
            </a:r>
            <a:r>
              <a:rPr>
                <a:solidFill>
                  <a:srgbClr val="FF2600"/>
                </a:solidFill>
              </a:rPr>
              <a:t>Untag</a:t>
            </a:r>
            <a:r>
              <a:t>) </a:t>
            </a:r>
          </a:p>
          <a:p>
            <a:pPr lvl="1" marL="771144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ZW signal and Z+jets control regions</a:t>
            </a:r>
          </a:p>
          <a:p>
            <a:pPr lvl="2" marL="1156716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3 in VBF: (</a:t>
            </a:r>
            <a:r>
              <a:rPr>
                <a:solidFill>
                  <a:srgbClr val="0433FF"/>
                </a:solidFill>
              </a:rPr>
              <a:t>MergHP</a:t>
            </a:r>
            <a:r>
              <a:t>, </a:t>
            </a:r>
            <a:r>
              <a:rPr>
                <a:solidFill>
                  <a:srgbClr val="FF2600"/>
                </a:solidFill>
              </a:rPr>
              <a:t>MergLP</a:t>
            </a:r>
            <a:r>
              <a:t>, Res) </a:t>
            </a:r>
          </a:p>
          <a:p>
            <a:pPr lvl="2" marL="1156716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3 in ggF/DY: (</a:t>
            </a:r>
            <a:r>
              <a:rPr>
                <a:solidFill>
                  <a:srgbClr val="0433FF"/>
                </a:solidFill>
              </a:rPr>
              <a:t>MergHP</a:t>
            </a:r>
            <a:r>
              <a:t>, </a:t>
            </a:r>
            <a:r>
              <a:rPr>
                <a:solidFill>
                  <a:srgbClr val="FF2600"/>
                </a:solidFill>
              </a:rPr>
              <a:t>MergLP</a:t>
            </a:r>
            <a:r>
              <a:t>, Res) </a:t>
            </a:r>
          </a:p>
          <a:p>
            <a:pPr lvl="2" marL="1156716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</a:p>
          <a:p>
            <a:pPr marL="385572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easytreeplotter (tree to histograms with root data-frames manipulation): </a:t>
            </a:r>
          </a:p>
          <a:p>
            <a:pPr lvl="1" marL="771144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Following instructions in </a:t>
            </a:r>
            <a:r>
              <a:rPr u="sng">
                <a:hlinkClick r:id="rId3" invalidUrl="" action="" tgtFrame="" tooltip="" history="1" highlightClick="0" endSnd="0"/>
              </a:rPr>
              <a:t>https://gitlab.cern.ch/CxAODFramework/CxAODReader_VVSemileptonic/-/wikis/Plotting%20Tools</a:t>
            </a:r>
            <a:r>
              <a:t> - thanks to Rob. L. </a:t>
            </a:r>
          </a:p>
          <a:p>
            <a:pPr marL="385572" indent="-385572" defTabSz="537463">
              <a:spcBef>
                <a:spcPts val="900"/>
              </a:spcBef>
              <a:buBlip>
                <a:blip r:embed="rId2"/>
              </a:buBlip>
              <a:defRPr sz="2300"/>
            </a:pPr>
            <a:r>
              <a:t>plotting macros of CxAODReader_VVSemileptonic 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Running the reader for the 2L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120"/>
            </a:lvl1pPr>
          </a:lstStyle>
          <a:p>
            <a:pPr/>
            <a:r>
              <a:t>Running the reader for the 2L channel</a:t>
            </a: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4" name="C_Nominal_Pass_MergLP_VBF_ZZ_SR_X_boosted_m_Log.png" descr="C_Nominal_Pass_MergLP_VBF_ZZ_SR_X_boosted_m_Lo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935" y="1664115"/>
            <a:ext cx="3810001" cy="368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MergLP_VBF_ZZ_SR_X_boosted_m"/>
          <p:cNvSpPr txBox="1"/>
          <p:nvPr/>
        </p:nvSpPr>
        <p:spPr>
          <a:xfrm>
            <a:off x="1553404" y="2884414"/>
            <a:ext cx="3174874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MergLP</a:t>
            </a:r>
            <a:r>
              <a:t>_VBF_ZZ_SR_X_boosted_m</a:t>
            </a:r>
          </a:p>
        </p:txBody>
      </p:sp>
      <p:pic>
        <p:nvPicPr>
          <p:cNvPr id="206" name="C_Nominal_Pass_MergLP_VBF_ZZ_ZCR_X_boosted_m_Log.png" descr="C_Nominal_Pass_MergLP_VBF_ZZ_ZCR_X_boosted_m_Lo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949" y="5440170"/>
            <a:ext cx="3810001" cy="368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MergLP_VBF_ZZ_ZCR_X_boosted_m"/>
          <p:cNvSpPr txBox="1"/>
          <p:nvPr/>
        </p:nvSpPr>
        <p:spPr>
          <a:xfrm>
            <a:off x="1764743" y="6660469"/>
            <a:ext cx="3305367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MergLP</a:t>
            </a:r>
            <a:r>
              <a:t>_VBF_ZZ_ZCR_X_boosted_m</a:t>
            </a:r>
          </a:p>
        </p:txBody>
      </p:sp>
      <p:pic>
        <p:nvPicPr>
          <p:cNvPr id="208" name="C_Nominal_Pass_Res_GGF_ZZ_Tag_SR_X_resolved_WZ_m_Log.png" descr="C_Nominal_Pass_Res_GGF_ZZ_Tag_SR_X_resolved_WZ_m_Lo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7102" y="1653552"/>
            <a:ext cx="3810001" cy="368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s_GGF_ZZ_Tag_SR_X_resolved_WZ_m"/>
          <p:cNvSpPr txBox="1"/>
          <p:nvPr/>
        </p:nvSpPr>
        <p:spPr>
          <a:xfrm>
            <a:off x="5314996" y="2884414"/>
            <a:ext cx="3680842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Res</a:t>
            </a:r>
            <a:r>
              <a:t>_GGF_ZZ_</a:t>
            </a:r>
            <a:r>
              <a:rPr>
                <a:solidFill>
                  <a:srgbClr val="0433FF"/>
                </a:solidFill>
              </a:rPr>
              <a:t>Tag</a:t>
            </a:r>
            <a:r>
              <a:t>_SR_X_resolved_WZ_m</a:t>
            </a:r>
          </a:p>
        </p:txBody>
      </p:sp>
      <p:pic>
        <p:nvPicPr>
          <p:cNvPr id="210" name="C_Nominal_Pass_Res_GGF_ZZ_Tag_ZCR_X_resolved_WZ_m_Log.png" descr="C_Nominal_Pass_Res_GGF_ZZ_Tag_ZCR_X_resolved_WZ_m_Lo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7102" y="5419044"/>
            <a:ext cx="3810001" cy="368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Res_GGF_ZZ_Tag_SR_X_resolved_WZ_m"/>
          <p:cNvSpPr txBox="1"/>
          <p:nvPr/>
        </p:nvSpPr>
        <p:spPr>
          <a:xfrm>
            <a:off x="5314996" y="6580689"/>
            <a:ext cx="3680842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Res</a:t>
            </a:r>
            <a:r>
              <a:t>_GGF_ZZ_</a:t>
            </a:r>
            <a:r>
              <a:rPr>
                <a:solidFill>
                  <a:srgbClr val="0433FF"/>
                </a:solidFill>
              </a:rPr>
              <a:t>Tag</a:t>
            </a:r>
            <a:r>
              <a:t>_SR_X_resolved_WZ_m</a:t>
            </a:r>
          </a:p>
        </p:txBody>
      </p:sp>
      <p:pic>
        <p:nvPicPr>
          <p:cNvPr id="212" name="C_Nominal_Pass_MergHP_GGF_ZZ_Untag_SR_X_boosted_m_Log.png" descr="C_Nominal_Pass_MergHP_GGF_ZZ_Untag_SR_X_boosted_m_Lo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41822" y="1653401"/>
            <a:ext cx="3810001" cy="368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MergHP_GGF_ZZ_Untag_SR_X_boosted_m"/>
          <p:cNvSpPr txBox="1"/>
          <p:nvPr/>
        </p:nvSpPr>
        <p:spPr>
          <a:xfrm>
            <a:off x="9094650" y="2884414"/>
            <a:ext cx="3859150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MergHP</a:t>
            </a:r>
            <a:r>
              <a:t>_GGF_ZZ_</a:t>
            </a:r>
            <a:r>
              <a:rPr>
                <a:solidFill>
                  <a:srgbClr val="FF2600"/>
                </a:solidFill>
              </a:rPr>
              <a:t>Untag</a:t>
            </a:r>
            <a:r>
              <a:t>_SR_X_boosted_m</a:t>
            </a:r>
          </a:p>
        </p:txBody>
      </p:sp>
      <p:pic>
        <p:nvPicPr>
          <p:cNvPr id="214" name="C_Nominal_Pass_MergHP_GGF_ZZ_Untag_ZCR_X_boosted_m_Log.png" descr="C_Nominal_Pass_MergHP_GGF_ZZ_Untag_ZCR_X_boosted_m_Lo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41822" y="5418893"/>
            <a:ext cx="3810001" cy="368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MergHP_GGF_ZZ_Untag_ZCR_X_boosted_m"/>
          <p:cNvSpPr txBox="1"/>
          <p:nvPr/>
        </p:nvSpPr>
        <p:spPr>
          <a:xfrm>
            <a:off x="9029404" y="6482368"/>
            <a:ext cx="3989642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MergHP</a:t>
            </a:r>
            <a:r>
              <a:t>_GGF_ZZ_</a:t>
            </a:r>
            <a:r>
              <a:rPr>
                <a:solidFill>
                  <a:srgbClr val="FF2600"/>
                </a:solidFill>
              </a:rPr>
              <a:t>Untag</a:t>
            </a:r>
            <a:r>
              <a:t>_ZCR_X_boosted_m</a:t>
            </a:r>
          </a:p>
        </p:txBody>
      </p:sp>
      <p:sp>
        <p:nvSpPr>
          <p:cNvPr id="216" name="a sample of plots"/>
          <p:cNvSpPr txBox="1"/>
          <p:nvPr/>
        </p:nvSpPr>
        <p:spPr>
          <a:xfrm>
            <a:off x="6891400" y="1371980"/>
            <a:ext cx="206679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sample of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1" name="Running the reader for the 2L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120"/>
            </a:lvl1pPr>
          </a:lstStyle>
          <a:p>
            <a:pPr/>
            <a:r>
              <a:t>Running the reader for the 2L channel</a:t>
            </a:r>
          </a:p>
        </p:txBody>
      </p:sp>
      <p:sp>
        <p:nvSpPr>
          <p:cNvPr id="222" name="yield in the output histograms is ~twice the yield from trees…"/>
          <p:cNvSpPr txBox="1"/>
          <p:nvPr>
            <p:ph type="body" sz="quarter" idx="1"/>
          </p:nvPr>
        </p:nvSpPr>
        <p:spPr>
          <a:xfrm>
            <a:off x="508000" y="7091955"/>
            <a:ext cx="11988800" cy="191196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yield in the output histograms is ~twice the yield from trees</a:t>
            </a:r>
          </a:p>
          <a:p>
            <a:pPr lvl="1"/>
            <a:r>
              <a:t>bug in histogram filling code identified and fix provided, being delivered to the repository  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7" name="Group"/>
          <p:cNvGrpSpPr/>
          <p:nvPr/>
        </p:nvGrpSpPr>
        <p:grpSpPr>
          <a:xfrm>
            <a:off x="1585975" y="2220485"/>
            <a:ext cx="4135312" cy="4130120"/>
            <a:chOff x="0" y="0"/>
            <a:chExt cx="4135310" cy="4130119"/>
          </a:xfrm>
        </p:grpSpPr>
        <p:pic>
          <p:nvPicPr>
            <p:cNvPr id="224" name="C_Nominal_Pass_MergLP_VBF_ZZ_SR_X_boosted_m_Log.png" descr="C_Nominal_Pass_MergLP_VBF_ZZ_SR_X_boosted_m_Lo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2655" y="181283"/>
              <a:ext cx="3810001" cy="36899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MergLP_VBF_ZZ_SR_X_boosted_m"/>
            <p:cNvSpPr txBox="1"/>
            <p:nvPr/>
          </p:nvSpPr>
          <p:spPr>
            <a:xfrm>
              <a:off x="569118" y="3780914"/>
              <a:ext cx="3174874" cy="3121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5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FF2600"/>
                  </a:solidFill>
                </a:rPr>
                <a:t>MergLP</a:t>
              </a:r>
              <a:r>
                <a:t>_VBF_ZZ_SR_X_boosted_m</a:t>
              </a:r>
            </a:p>
          </p:txBody>
        </p:sp>
        <p:sp>
          <p:nvSpPr>
            <p:cNvPr id="226" name="Rectangle"/>
            <p:cNvSpPr/>
            <p:nvPr/>
          </p:nvSpPr>
          <p:spPr>
            <a:xfrm>
              <a:off x="0" y="0"/>
              <a:ext cx="4135311" cy="4130120"/>
            </a:xfrm>
            <a:prstGeom prst="rect">
              <a:avLst/>
            </a:prstGeom>
            <a:noFill/>
            <a:ln w="254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228" name="C_2tag1pfat0pjet_0ptv_MergLP_VBF_ZZ_SR_llJ_m_Log.png" descr="C_2tag1pfat0pjet_0ptv_MergLP_VBF_ZZ_SR_llJ_m_Lo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1514" y="2207785"/>
            <a:ext cx="3810001" cy="367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MergLP_VBF_ZZ_SR_X_boosted_m"/>
          <p:cNvSpPr txBox="1"/>
          <p:nvPr/>
        </p:nvSpPr>
        <p:spPr>
          <a:xfrm>
            <a:off x="7861627" y="5988700"/>
            <a:ext cx="3174874" cy="3121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MergLP</a:t>
            </a:r>
            <a:r>
              <a:t>_VBF_ZZ_SR_X_boosted_m</a:t>
            </a:r>
          </a:p>
        </p:txBody>
      </p:sp>
      <p:sp>
        <p:nvSpPr>
          <p:cNvPr id="230" name="Rectangle"/>
          <p:cNvSpPr/>
          <p:nvPr/>
        </p:nvSpPr>
        <p:spPr>
          <a:xfrm>
            <a:off x="7292509" y="2207785"/>
            <a:ext cx="4135311" cy="4130120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1" name="comparing plots obtained from the trees with Reader output histograms"/>
          <p:cNvSpPr txBox="1"/>
          <p:nvPr/>
        </p:nvSpPr>
        <p:spPr>
          <a:xfrm>
            <a:off x="2344927" y="1565275"/>
            <a:ext cx="83149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comparing plots obtained from the trees with Reader output histograms </a:t>
            </a:r>
          </a:p>
        </p:txBody>
      </p:sp>
      <p:sp>
        <p:nvSpPr>
          <p:cNvPr id="232" name="Tree"/>
          <p:cNvSpPr txBox="1"/>
          <p:nvPr/>
        </p:nvSpPr>
        <p:spPr>
          <a:xfrm>
            <a:off x="4234665" y="3847451"/>
            <a:ext cx="589535" cy="399289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Tree</a:t>
            </a:r>
          </a:p>
        </p:txBody>
      </p:sp>
      <p:sp>
        <p:nvSpPr>
          <p:cNvPr id="233" name="Histograms"/>
          <p:cNvSpPr txBox="1"/>
          <p:nvPr/>
        </p:nvSpPr>
        <p:spPr>
          <a:xfrm>
            <a:off x="9512686" y="3776987"/>
            <a:ext cx="1417321" cy="399289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8" name="Running the reader for the 2L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120"/>
            </a:lvl1pPr>
          </a:lstStyle>
          <a:p>
            <a:pPr/>
            <a:r>
              <a:t>Running the reader for the 2L channel</a:t>
            </a:r>
          </a:p>
        </p:txBody>
      </p:sp>
      <p:sp>
        <p:nvSpPr>
          <p:cNvPr id="239" name="several checks still to be done but toolset successfully exercised…"/>
          <p:cNvSpPr txBox="1"/>
          <p:nvPr>
            <p:ph type="body" idx="1"/>
          </p:nvPr>
        </p:nvSpPr>
        <p:spPr>
          <a:xfrm>
            <a:off x="508000" y="2289392"/>
            <a:ext cx="11988800" cy="671452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several checks still to be done but toolset successfully exercised </a:t>
            </a:r>
          </a:p>
          <a:p>
            <a:pPr>
              <a:buBlip>
                <a:blip r:embed="rId2"/>
              </a:buBlip>
            </a:pPr>
            <a:r>
              <a:t>bug in histogram filling code identified and fix provided, being delivered to the repository  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℗ 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℗ DNN</a:t>
            </a:r>
          </a:p>
        </p:txBody>
      </p:sp>
      <p:sp>
        <p:nvSpPr>
          <p:cNvPr id="246" name="Alessandra’s slid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Alessandra’s slides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Next steps</a:t>
            </a:r>
          </a:p>
        </p:txBody>
      </p:sp>
      <p:sp>
        <p:nvSpPr>
          <p:cNvPr id="253" name="Rea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Reader 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Gain confidence in cut-flows and histograms + tree output 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Scrutinize reader 2L analysis  configuration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DNN/pDNN 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Proceed with validation and optimization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Understand in detail the performance 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Consider a wider set of variables 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Interface DNN &amp; Reader 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Started looking at the lwtnn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We are available/willing to work on updating the pDNNUpdates branch </a:t>
            </a:r>
          </a:p>
          <a:p>
            <a:pPr lvl="2" marL="1232154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 Shall we ? </a:t>
            </a:r>
          </a:p>
          <a:p>
            <a:pPr lvl="2" marL="1232154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Anyone else interested in / undertaking this task ? 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