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0" r:id="rId4"/>
    <p:sldId id="257" r:id="rId5"/>
    <p:sldId id="258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88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4" d="100"/>
          <a:sy n="84" d="100"/>
        </p:scale>
        <p:origin x="581" y="82"/>
      </p:cViewPr>
      <p:guideLst>
        <p:guide orient="horz" pos="408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5/13/2021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5/13/2021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5/13/2021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5/13/2021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5/13/2021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5/13/2021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5/13/2021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5/13/2021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5/13/2021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5/13/2021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5/13/2021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5/13/2021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5/13/2021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5/13/2021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5/13/2021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Obiettivi e Piano Performance del Servizio Salute e Ambiente per il 2021</a:t>
            </a:r>
          </a:p>
        </p:txBody>
      </p:sp>
    </p:spTree>
    <p:extLst>
      <p:ext uri="{BB962C8B-B14F-4D97-AF65-F5344CB8AC3E}">
        <p14:creationId xmlns:p14="http://schemas.microsoft.com/office/powerpoint/2010/main" val="152908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Indagine sul benessere organizzativo e sullo stress lavoro correlato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26741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dirty="0"/>
              <a:t>Quando parliamo di “benessere organizzativo” , intendiamo la capacità di un’organizzazione non solo di essere efficace e produttiva, ma anche </a:t>
            </a:r>
            <a:r>
              <a:rPr lang="it-IT" dirty="0" smtClean="0"/>
              <a:t>di crescere </a:t>
            </a:r>
            <a:r>
              <a:rPr lang="it-IT" dirty="0"/>
              <a:t>e svilupparsi promuovendo e mantenendo un adeguato grado di benessere psicofisico di tutte le sue componenti ed </a:t>
            </a:r>
            <a:r>
              <a:rPr lang="it-IT" dirty="0" smtClean="0"/>
              <a:t>alimentando costruttivamente </a:t>
            </a:r>
            <a:r>
              <a:rPr lang="it-IT" dirty="0"/>
              <a:t>la corretta convivenza sociale di chi vi lavora.</a:t>
            </a:r>
          </a:p>
          <a:p>
            <a:pPr marL="0" indent="0">
              <a:buNone/>
            </a:pPr>
            <a:r>
              <a:rPr lang="it-IT" dirty="0"/>
              <a:t>Un’indagine sul benessere può farci intercettare tempestivamente gli eventuali indicatori di criticità prevenendo condizioni che possono </a:t>
            </a:r>
            <a:r>
              <a:rPr lang="it-IT" dirty="0" smtClean="0"/>
              <a:t>portare a </a:t>
            </a:r>
            <a:r>
              <a:rPr lang="it-IT" dirty="0"/>
              <a:t>casi di stress lavorativo con danni per le persone e conseguentemente per l’organizzazione. Allo stesso tempo può aiutarci a capire quali sono </a:t>
            </a:r>
            <a:r>
              <a:rPr lang="it-IT" dirty="0" smtClean="0"/>
              <a:t>i punti </a:t>
            </a:r>
            <a:r>
              <a:rPr lang="it-IT" dirty="0"/>
              <a:t>di forza dell’INFN con l’obiettivo di potenziare il contributo che ciascuno può dare nel raggiungere gli obiettivi condivisi.</a:t>
            </a:r>
          </a:p>
          <a:p>
            <a:pPr marL="0" indent="0">
              <a:buNone/>
            </a:pPr>
            <a:r>
              <a:rPr lang="it-IT" dirty="0"/>
              <a:t>In analogia con quanto fatto in passato, dopo la prima indagine sul BO, l’Ente intende misurare ed analizzare i risultati dell’indagine al fine </a:t>
            </a:r>
            <a:r>
              <a:rPr lang="it-IT" dirty="0" smtClean="0"/>
              <a:t>di porre </a:t>
            </a:r>
            <a:r>
              <a:rPr lang="it-IT" dirty="0"/>
              <a:t>in essere le azioni che saranno necessarie a rimuovere le cause e gli ostacoli alla realizzazione di un sempre maggiore livello di </a:t>
            </a:r>
            <a:r>
              <a:rPr lang="it-IT" dirty="0" smtClean="0"/>
              <a:t>benessere del </a:t>
            </a:r>
            <a:r>
              <a:rPr lang="it-IT" dirty="0"/>
              <a:t>personale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endParaRPr lang="it-IT" dirty="0"/>
          </a:p>
          <a:p>
            <a:pPr marL="2597150" indent="-2597150">
              <a:buNone/>
            </a:pPr>
            <a:r>
              <a:rPr lang="it-IT" sz="2400" b="1" dirty="0" smtClean="0"/>
              <a:t>Obiettivo per il 2021: 	Somministrazione </a:t>
            </a:r>
            <a:r>
              <a:rPr lang="it-IT" sz="2400" b="1" dirty="0"/>
              <a:t>questionario </a:t>
            </a:r>
            <a:r>
              <a:rPr lang="it-IT" sz="2400" b="1" dirty="0" smtClean="0"/>
              <a:t>alle Strutture con partecipazione minima del 40%</a:t>
            </a:r>
          </a:p>
          <a:p>
            <a:pPr marL="2597150" indent="-2597150">
              <a:buNone/>
            </a:pPr>
            <a:r>
              <a:rPr lang="it-IT" sz="2400" b="1" dirty="0" smtClean="0"/>
              <a:t>Obiettivo per il 2022: Avviare almeno una azione di miglioramento per ogni Struttura, se identificate</a:t>
            </a:r>
            <a:endParaRPr lang="it-IT" sz="2400" b="1" dirty="0"/>
          </a:p>
        </p:txBody>
      </p:sp>
    </p:spTree>
    <p:extLst>
      <p:ext uri="{BB962C8B-B14F-4D97-AF65-F5344CB8AC3E}">
        <p14:creationId xmlns:p14="http://schemas.microsoft.com/office/powerpoint/2010/main" val="2085735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Sviluppo di un software per la valutazione del rischio e la gestione della sicurezza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26741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/>
              <a:t>La necessità di ottemperare in maniera rigorosa agli adempimenti previsti in materia di sicurezza è diventata </a:t>
            </a:r>
            <a:r>
              <a:rPr lang="it-IT" dirty="0" smtClean="0"/>
              <a:t>sempre più </a:t>
            </a:r>
            <a:r>
              <a:rPr lang="it-IT" dirty="0"/>
              <a:t>complessa, sia per la peculiarità dell'attività dell'INFN, sia per l'articolazione dell'Ente in molteplici Strutture. </a:t>
            </a:r>
            <a:r>
              <a:rPr lang="it-IT" dirty="0" smtClean="0"/>
              <a:t>Fino ad </a:t>
            </a:r>
            <a:r>
              <a:rPr lang="it-IT" dirty="0"/>
              <a:t>oggi, le varie Strutture, in maniera indipendente ed autonoma, si sono organizzate per far fronte alle </a:t>
            </a:r>
            <a:r>
              <a:rPr lang="it-IT" dirty="0" smtClean="0"/>
              <a:t>esigenze normative</a:t>
            </a:r>
            <a:r>
              <a:rPr lang="it-IT" dirty="0"/>
              <a:t>. Tuttavia proprio per migliorare, coordinare e ottimizzare le azioni in tal campo, la funzione </a:t>
            </a:r>
            <a:r>
              <a:rPr lang="it-IT" dirty="0" smtClean="0"/>
              <a:t>Sicurezza, Salute </a:t>
            </a:r>
            <a:r>
              <a:rPr lang="it-IT" dirty="0"/>
              <a:t>e Ambiente (SSA) ha ritenuto opportuno acquisire un unico sistema software integrato, conforme alle norme </a:t>
            </a:r>
            <a:r>
              <a:rPr lang="it-IT" dirty="0" smtClean="0"/>
              <a:t>in materia </a:t>
            </a:r>
            <a:r>
              <a:rPr lang="it-IT" dirty="0"/>
              <a:t>di salute e sicurezza nei luoghi di lavoro , al fine di informatizzare il documento di valutazione dei rischi di </a:t>
            </a:r>
            <a:r>
              <a:rPr lang="it-IT" dirty="0" smtClean="0"/>
              <a:t>tutte le </a:t>
            </a:r>
            <a:r>
              <a:rPr lang="it-IT" dirty="0"/>
              <a:t>Strutture e di gestire le procedure necessarie ad assicurare il rispetto dei requisiti di legge e, allo stesso </a:t>
            </a:r>
            <a:r>
              <a:rPr lang="it-IT" dirty="0" smtClean="0"/>
              <a:t>tempo, interfacciarsi </a:t>
            </a:r>
            <a:r>
              <a:rPr lang="it-IT" dirty="0"/>
              <a:t>ai programmi gestionali di carattere nazionale già implementati nella rete </a:t>
            </a:r>
            <a:r>
              <a:rPr lang="it-IT" dirty="0" smtClean="0"/>
              <a:t>INFN.</a:t>
            </a:r>
          </a:p>
          <a:p>
            <a:pPr marL="0" indent="0">
              <a:buNone/>
            </a:pPr>
            <a:r>
              <a:rPr lang="it-IT" dirty="0" smtClean="0"/>
              <a:t>L'acquisizione </a:t>
            </a:r>
            <a:r>
              <a:rPr lang="it-IT" dirty="0"/>
              <a:t>del software, oltre a facilitare l'applicazione dei numerosi requisiti normativi, permette </a:t>
            </a:r>
            <a:r>
              <a:rPr lang="it-IT" dirty="0" smtClean="0"/>
              <a:t>di omogeneizzare </a:t>
            </a:r>
            <a:r>
              <a:rPr lang="it-IT" dirty="0"/>
              <a:t>le procedure applicative in materia di salute e sicurezza nell'Ente e di monitorare il buon livello </a:t>
            </a:r>
            <a:r>
              <a:rPr lang="it-IT" dirty="0" smtClean="0"/>
              <a:t>di gestione </a:t>
            </a:r>
            <a:r>
              <a:rPr lang="it-IT" dirty="0"/>
              <a:t>della sicurezza in tutto l'Istituto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endParaRPr lang="it-IT" dirty="0"/>
          </a:p>
          <a:p>
            <a:pPr marL="2597150" indent="-2597150">
              <a:buNone/>
            </a:pPr>
            <a:r>
              <a:rPr lang="it-IT" sz="2100" b="1" dirty="0"/>
              <a:t>OBIETTIVO per il 2021</a:t>
            </a:r>
            <a:r>
              <a:rPr lang="it-IT" sz="2100" b="1" dirty="0" smtClean="0"/>
              <a:t>: 	Avvio </a:t>
            </a:r>
            <a:r>
              <a:rPr lang="it-IT" sz="2100" b="1" dirty="0"/>
              <a:t>e conclusione della fase sperimentale </a:t>
            </a:r>
            <a:r>
              <a:rPr lang="it-IT" sz="2100" b="1" dirty="0" smtClean="0"/>
              <a:t>con l'obiettivo </a:t>
            </a:r>
            <a:r>
              <a:rPr lang="it-IT" sz="2100" b="1" dirty="0"/>
              <a:t>di mettere a disposizione </a:t>
            </a:r>
            <a:r>
              <a:rPr lang="it-IT" sz="2100" b="1" dirty="0" smtClean="0"/>
              <a:t>delle Strutture </a:t>
            </a:r>
            <a:r>
              <a:rPr lang="it-IT" sz="2100" b="1" dirty="0"/>
              <a:t>il software entro fine anno</a:t>
            </a:r>
          </a:p>
        </p:txBody>
      </p:sp>
    </p:spTree>
    <p:extLst>
      <p:ext uri="{BB962C8B-B14F-4D97-AF65-F5344CB8AC3E}">
        <p14:creationId xmlns:p14="http://schemas.microsoft.com/office/powerpoint/2010/main" val="3403777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0" dirty="0">
                <a:solidFill>
                  <a:srgbClr val="000000"/>
                </a:solidFill>
                <a:latin typeface="Calibri" panose="020F0502020204030204" pitchFamily="34" charset="0"/>
              </a:rPr>
              <a:t>Corsi di formazione nazionali (RLS, RSPP, </a:t>
            </a:r>
            <a:r>
              <a:rPr lang="it-IT" b="0" dirty="0" err="1">
                <a:solidFill>
                  <a:srgbClr val="000000"/>
                </a:solidFill>
                <a:latin typeface="Calibri" panose="020F0502020204030204" pitchFamily="34" charset="0"/>
              </a:rPr>
              <a:t>EdR</a:t>
            </a:r>
            <a:r>
              <a:rPr lang="it-IT" b="0" dirty="0">
                <a:solidFill>
                  <a:srgbClr val="000000"/>
                </a:solidFill>
                <a:latin typeface="Calibri" panose="020F0502020204030204" pitchFamily="34" charset="0"/>
              </a:rPr>
              <a:t>)</a:t>
            </a:r>
            <a:r>
              <a:rPr lang="it-IT" dirty="0"/>
              <a:t>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2674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2000" dirty="0" smtClean="0"/>
              <a:t>Corso di Aggiornamento Professionale per Esperti di Radioprotezione</a:t>
            </a:r>
          </a:p>
          <a:p>
            <a:pPr marL="0" indent="0" algn="ctr">
              <a:buNone/>
            </a:pPr>
            <a:r>
              <a:rPr lang="it-IT" sz="2000" dirty="0" smtClean="0"/>
              <a:t>1 – 15 - 22 e 30 giugno – 32 ore</a:t>
            </a:r>
          </a:p>
          <a:p>
            <a:pPr marL="0" indent="0">
              <a:buNone/>
            </a:pPr>
            <a:endParaRPr lang="it-IT" dirty="0" smtClean="0"/>
          </a:p>
          <a:p>
            <a:r>
              <a:rPr lang="it-IT" sz="1400" dirty="0" smtClean="0"/>
              <a:t>Novità </a:t>
            </a:r>
            <a:r>
              <a:rPr lang="it-IT" sz="1400" dirty="0"/>
              <a:t>del Decreto Legislativo 101/2020 – </a:t>
            </a:r>
            <a:r>
              <a:rPr lang="it-IT" sz="1400" dirty="0" err="1"/>
              <a:t>Rosabianca</a:t>
            </a:r>
            <a:r>
              <a:rPr lang="it-IT" sz="1400" dirty="0"/>
              <a:t> </a:t>
            </a:r>
            <a:r>
              <a:rPr lang="it-IT" sz="1400" dirty="0" err="1"/>
              <a:t>Trevisi</a:t>
            </a:r>
            <a:r>
              <a:rPr lang="it-IT" sz="1400" dirty="0"/>
              <a:t>, INAIL</a:t>
            </a:r>
          </a:p>
          <a:p>
            <a:r>
              <a:rPr lang="it-IT" sz="1400" dirty="0" smtClean="0"/>
              <a:t>Vincolo </a:t>
            </a:r>
            <a:r>
              <a:rPr lang="it-IT" sz="1400" dirty="0"/>
              <a:t>di Dose e principio di ottimizzazione - Francesco Mancini, SOGIN</a:t>
            </a:r>
          </a:p>
          <a:p>
            <a:r>
              <a:rPr lang="it-IT" sz="1400" dirty="0" smtClean="0"/>
              <a:t>Radon</a:t>
            </a:r>
            <a:r>
              <a:rPr lang="it-IT" sz="1400" dirty="0"/>
              <a:t>: normativa e valutazione del rischio - Francesco </a:t>
            </a:r>
            <a:r>
              <a:rPr lang="it-IT" sz="1400" dirty="0" err="1"/>
              <a:t>Bochicchio</a:t>
            </a:r>
            <a:r>
              <a:rPr lang="it-IT" sz="1400" dirty="0"/>
              <a:t>, ISS</a:t>
            </a:r>
          </a:p>
          <a:p>
            <a:r>
              <a:rPr lang="it-IT" sz="1400" dirty="0" smtClean="0"/>
              <a:t>Radon</a:t>
            </a:r>
            <a:r>
              <a:rPr lang="it-IT" sz="1400" dirty="0"/>
              <a:t>: misure e risanamento - Christian Di Carlo, ISS</a:t>
            </a:r>
          </a:p>
          <a:p>
            <a:r>
              <a:rPr lang="it-IT" sz="1400" dirty="0" smtClean="0"/>
              <a:t>Rifiuti </a:t>
            </a:r>
            <a:r>
              <a:rPr lang="it-IT" sz="1400" dirty="0"/>
              <a:t>radioattivi: caratterizzazione e gestione - Nadia Cherubini, ENEA</a:t>
            </a:r>
          </a:p>
          <a:p>
            <a:r>
              <a:rPr lang="it-IT" sz="1400" dirty="0" smtClean="0"/>
              <a:t>Materiali </a:t>
            </a:r>
            <a:r>
              <a:rPr lang="it-IT" sz="1400" dirty="0"/>
              <a:t>attivati: caratterizzazione e gestione - Luigi Lepore, ENEA</a:t>
            </a:r>
          </a:p>
          <a:p>
            <a:r>
              <a:rPr lang="it-IT" sz="1400" dirty="0" smtClean="0"/>
              <a:t>Livelli </a:t>
            </a:r>
            <a:r>
              <a:rPr lang="it-IT" sz="1400" dirty="0"/>
              <a:t>di esenzione ed allontanamento - Francesco Mancini, SOGIN</a:t>
            </a:r>
          </a:p>
          <a:p>
            <a:r>
              <a:rPr lang="it-IT" sz="1400" dirty="0" smtClean="0"/>
              <a:t>Dosimetria </a:t>
            </a:r>
            <a:r>
              <a:rPr lang="it-IT" sz="1400" dirty="0"/>
              <a:t>dei neutroni e misure di caratterizzazione dei campi neutronici - </a:t>
            </a:r>
            <a:r>
              <a:rPr lang="it-IT" sz="1400" dirty="0" smtClean="0"/>
              <a:t>Marco </a:t>
            </a:r>
            <a:r>
              <a:rPr lang="it-IT" sz="1400" dirty="0"/>
              <a:t>Caresana, Politecnico di Milano </a:t>
            </a:r>
          </a:p>
        </p:txBody>
      </p:sp>
    </p:spTree>
    <p:extLst>
      <p:ext uri="{BB962C8B-B14F-4D97-AF65-F5344CB8AC3E}">
        <p14:creationId xmlns:p14="http://schemas.microsoft.com/office/powerpoint/2010/main" val="1860303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0" dirty="0">
                <a:solidFill>
                  <a:srgbClr val="000000"/>
                </a:solidFill>
                <a:latin typeface="Calibri" panose="020F0502020204030204" pitchFamily="34" charset="0"/>
              </a:rPr>
              <a:t>Corsi di formazione nazionali (RLS, RSPP, </a:t>
            </a:r>
            <a:r>
              <a:rPr lang="it-IT" b="0" dirty="0" err="1">
                <a:solidFill>
                  <a:srgbClr val="000000"/>
                </a:solidFill>
                <a:latin typeface="Calibri" panose="020F0502020204030204" pitchFamily="34" charset="0"/>
              </a:rPr>
              <a:t>EdR</a:t>
            </a:r>
            <a:r>
              <a:rPr lang="it-IT" b="0" dirty="0">
                <a:solidFill>
                  <a:srgbClr val="000000"/>
                </a:solidFill>
                <a:latin typeface="Calibri" panose="020F0502020204030204" pitchFamily="34" charset="0"/>
              </a:rPr>
              <a:t>)</a:t>
            </a:r>
            <a:r>
              <a:rPr lang="it-IT" dirty="0"/>
              <a:t>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21508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it-IT" sz="2000" dirty="0" smtClean="0"/>
              <a:t>Corso di Aggiornamento per Responsabili del Servizio </a:t>
            </a:r>
            <a:r>
              <a:rPr lang="it-IT" sz="2000" dirty="0" smtClean="0"/>
              <a:t>Prevenzione </a:t>
            </a:r>
            <a:r>
              <a:rPr lang="it-IT" sz="2000" dirty="0" smtClean="0"/>
              <a:t>e </a:t>
            </a:r>
            <a:r>
              <a:rPr lang="it-IT" sz="2000" dirty="0" smtClean="0"/>
              <a:t>Protezione</a:t>
            </a:r>
          </a:p>
          <a:p>
            <a:pPr marL="0" indent="0" algn="ctr">
              <a:buNone/>
            </a:pPr>
            <a:r>
              <a:rPr lang="it-IT" b="1" dirty="0"/>
              <a:t>Sicurezza e disabilità: </a:t>
            </a:r>
            <a:r>
              <a:rPr lang="it-IT" b="1" dirty="0" smtClean="0"/>
              <a:t>soluzioni </a:t>
            </a:r>
            <a:r>
              <a:rPr lang="it-IT" b="1" dirty="0"/>
              <a:t>ed esperienze a confronto</a:t>
            </a:r>
            <a:endParaRPr lang="it-IT" dirty="0"/>
          </a:p>
          <a:p>
            <a:pPr marL="0" indent="0" algn="ctr">
              <a:buNone/>
            </a:pPr>
            <a:r>
              <a:rPr lang="it-IT" sz="2000" dirty="0" smtClean="0"/>
              <a:t>8 </a:t>
            </a:r>
            <a:r>
              <a:rPr lang="it-IT" sz="2000" dirty="0" smtClean="0"/>
              <a:t>ore</a:t>
            </a:r>
          </a:p>
          <a:p>
            <a:pPr marL="0" indent="0">
              <a:buNone/>
            </a:pPr>
            <a:endParaRPr lang="it-IT" dirty="0" smtClean="0"/>
          </a:p>
          <a:p>
            <a:r>
              <a:rPr lang="it-IT" dirty="0"/>
              <a:t>Il quadro normativo internazionale, europeo e </a:t>
            </a:r>
            <a:r>
              <a:rPr lang="it-IT" dirty="0" smtClean="0"/>
              <a:t>nazionale - Silvia </a:t>
            </a:r>
            <a:r>
              <a:rPr lang="it-IT" dirty="0" err="1" smtClean="0"/>
              <a:t>Favalli</a:t>
            </a:r>
            <a:endParaRPr lang="it-IT" dirty="0"/>
          </a:p>
          <a:p>
            <a:r>
              <a:rPr lang="it-IT" dirty="0" smtClean="0"/>
              <a:t>Disabilità </a:t>
            </a:r>
            <a:r>
              <a:rPr lang="it-IT" dirty="0"/>
              <a:t>e </a:t>
            </a:r>
            <a:r>
              <a:rPr lang="it-IT" dirty="0" smtClean="0"/>
              <a:t>apprendimento - </a:t>
            </a:r>
            <a:r>
              <a:rPr lang="it-IT" dirty="0" err="1" smtClean="0"/>
              <a:t>Luigo</a:t>
            </a:r>
            <a:r>
              <a:rPr lang="it-IT" dirty="0" smtClean="0"/>
              <a:t> </a:t>
            </a:r>
            <a:r>
              <a:rPr lang="it-IT" dirty="0"/>
              <a:t>D’Alonzo</a:t>
            </a:r>
          </a:p>
          <a:p>
            <a:r>
              <a:rPr lang="it-IT" dirty="0" smtClean="0"/>
              <a:t>Disabilità </a:t>
            </a:r>
            <a:r>
              <a:rPr lang="it-IT" dirty="0"/>
              <a:t>e sicurezza: luoghi di lavoro, accessi, </a:t>
            </a:r>
            <a:r>
              <a:rPr lang="it-IT" dirty="0"/>
              <a:t>gestione delle </a:t>
            </a:r>
            <a:r>
              <a:rPr lang="it-IT" dirty="0" smtClean="0"/>
              <a:t>emergenze - Daniele </a:t>
            </a:r>
            <a:r>
              <a:rPr lang="it-IT" dirty="0" err="1"/>
              <a:t>Massobrio</a:t>
            </a:r>
            <a:r>
              <a:rPr lang="it-IT" dirty="0"/>
              <a:t>	</a:t>
            </a:r>
          </a:p>
          <a:p>
            <a:r>
              <a:rPr lang="it-IT" dirty="0" smtClean="0"/>
              <a:t>Organizzazione </a:t>
            </a:r>
            <a:r>
              <a:rPr lang="it-IT" dirty="0"/>
              <a:t>del lavoro: inserimento al lavoro di lavoratori </a:t>
            </a:r>
            <a:r>
              <a:rPr lang="it-IT" dirty="0" smtClean="0"/>
              <a:t>con </a:t>
            </a:r>
            <a:r>
              <a:rPr lang="it-IT" dirty="0"/>
              <a:t>disabilità stress, benessere </a:t>
            </a:r>
            <a:r>
              <a:rPr lang="it-IT" dirty="0" smtClean="0"/>
              <a:t>organizzativo - Cristina </a:t>
            </a:r>
            <a:r>
              <a:rPr lang="it-IT" dirty="0"/>
              <a:t>Gremita</a:t>
            </a:r>
          </a:p>
          <a:p>
            <a:r>
              <a:rPr lang="it-IT" dirty="0" smtClean="0"/>
              <a:t>Il </a:t>
            </a:r>
            <a:r>
              <a:rPr lang="it-IT" dirty="0"/>
              <a:t>rapporto con la disabilità: aspetti psicologici e </a:t>
            </a:r>
            <a:r>
              <a:rPr lang="it-IT" dirty="0" smtClean="0"/>
              <a:t>relazionali - Priscilla </a:t>
            </a:r>
            <a:r>
              <a:rPr lang="it-IT" dirty="0" err="1"/>
              <a:t>Dusi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30405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Sviluppo di un nuovo sito </a:t>
            </a:r>
            <a:r>
              <a:rPr lang="it-IT" dirty="0" smtClean="0"/>
              <a:t>web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Lo sviluppo di un adeguato sito web della funzione Sicurezza, Salute e Ambiente, permetterà a tutte le Strutture </a:t>
            </a:r>
            <a:r>
              <a:rPr lang="it-IT" dirty="0" smtClean="0"/>
              <a:t>di avere </a:t>
            </a:r>
            <a:r>
              <a:rPr lang="it-IT" dirty="0"/>
              <a:t>a disposizione uno strumento dove consultare facilmente la normativa di riferimento e dove trovare </a:t>
            </a:r>
            <a:r>
              <a:rPr lang="it-IT" dirty="0" smtClean="0"/>
              <a:t>documenti, modulistica</a:t>
            </a:r>
            <a:r>
              <a:rPr lang="it-IT" dirty="0"/>
              <a:t>, materiali, informativo, ecc. essenziali per poter gestire le problematiche inerenti la prevenzione </a:t>
            </a:r>
            <a:r>
              <a:rPr lang="it-IT" dirty="0" smtClean="0"/>
              <a:t>e protezione</a:t>
            </a:r>
            <a:r>
              <a:rPr lang="it-IT" dirty="0"/>
              <a:t>, la radioprotezione e la gestione delle </a:t>
            </a:r>
            <a:r>
              <a:rPr lang="it-IT" dirty="0" smtClean="0"/>
              <a:t>problematiche </a:t>
            </a:r>
            <a:r>
              <a:rPr lang="it-IT" dirty="0"/>
              <a:t>ambientali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Nel sito saranno pubblicati anche i lavori della Commissione Nazionale Permanente per l'Igiene la Sicurezza </a:t>
            </a:r>
            <a:r>
              <a:rPr lang="it-IT" dirty="0" smtClean="0"/>
              <a:t>e l'Ambiente </a:t>
            </a:r>
            <a:r>
              <a:rPr lang="it-IT" dirty="0"/>
              <a:t>(CNPISA).</a:t>
            </a:r>
          </a:p>
        </p:txBody>
      </p:sp>
    </p:spTree>
    <p:extLst>
      <p:ext uri="{BB962C8B-B14F-4D97-AF65-F5344CB8AC3E}">
        <p14:creationId xmlns:p14="http://schemas.microsoft.com/office/powerpoint/2010/main" val="31397496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azion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9ECD33"/>
      </a:accent1>
      <a:accent2>
        <a:srgbClr val="E19933"/>
      </a:accent2>
      <a:accent3>
        <a:srgbClr val="DC5D3D"/>
      </a:accent3>
      <a:accent4>
        <a:srgbClr val="A967CB"/>
      </a:accent4>
      <a:accent5>
        <a:srgbClr val="5EA5DD"/>
      </a:accent5>
      <a:accent6>
        <a:srgbClr val="44BEA9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98D1675B-7325-48AD-994B-0DEF3379A98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Citazione</Template>
  <TotalTime>42</TotalTime>
  <Words>769</Words>
  <Application>Microsoft Office PowerPoint</Application>
  <PresentationFormat>Widescreen</PresentationFormat>
  <Paragraphs>39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0" baseType="lpstr">
      <vt:lpstr>Calibri</vt:lpstr>
      <vt:lpstr>Century Gothic</vt:lpstr>
      <vt:lpstr>Wingdings 2</vt:lpstr>
      <vt:lpstr>Citazione</vt:lpstr>
      <vt:lpstr>Obiettivi e Piano Performance del Servizio Salute e Ambiente per il 2021</vt:lpstr>
      <vt:lpstr>Indagine sul benessere organizzativo e sullo stress lavoro correlato</vt:lpstr>
      <vt:lpstr>Sviluppo di un software per la valutazione del rischio e la gestione della sicurezza</vt:lpstr>
      <vt:lpstr>Corsi di formazione nazionali (RLS, RSPP, EdR) </vt:lpstr>
      <vt:lpstr>Corsi di formazione nazionali (RLS, RSPP, EdR) </vt:lpstr>
      <vt:lpstr>Sviluppo di un nuovo sito web</vt:lpstr>
    </vt:vector>
  </TitlesOfParts>
  <Company>INFN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Obiettivi e Piano Performance del Servizio Salute e Ambiente per il 2021</dc:title>
  <dc:creator>Marta Dalla Vecchia</dc:creator>
  <cp:lastModifiedBy>Marta Dalla Vecchia</cp:lastModifiedBy>
  <cp:revision>10</cp:revision>
  <dcterms:created xsi:type="dcterms:W3CDTF">2021-05-13T08:46:37Z</dcterms:created>
  <dcterms:modified xsi:type="dcterms:W3CDTF">2021-05-13T09:41:54Z</dcterms:modified>
</cp:coreProperties>
</file>