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6"/>
  </p:notesMasterIdLst>
  <p:sldIdLst>
    <p:sldId id="256" r:id="rId2"/>
    <p:sldId id="300"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05" r:id="rId22"/>
    <p:sldId id="297" r:id="rId23"/>
    <p:sldId id="301"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FF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15" autoAdjust="0"/>
  </p:normalViewPr>
  <p:slideViewPr>
    <p:cSldViewPr snapToGrid="0" snapToObjects="1">
      <p:cViewPr varScale="1">
        <p:scale>
          <a:sx n="103" d="100"/>
          <a:sy n="103" d="100"/>
        </p:scale>
        <p:origin x="258"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C37EB-66C8-4DBA-8AA9-C868E7D7306B}"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it-IT"/>
        </a:p>
      </dgm:t>
    </dgm:pt>
    <dgm:pt modelId="{FC9F0B32-EC25-48FB-8CA0-6EBA3DD11B17}">
      <dgm:prSet phldrT="[Testo]"/>
      <dgm:spPr>
        <a:ln>
          <a:solidFill>
            <a:srgbClr val="00B050">
              <a:alpha val="90000"/>
            </a:srgbClr>
          </a:solidFill>
        </a:ln>
      </dgm:spPr>
      <dgm:t>
        <a:bodyPr/>
        <a:lstStyle/>
        <a:p>
          <a:r>
            <a:rPr lang="it-IT" b="1" dirty="0">
              <a:solidFill>
                <a:srgbClr val="00B050"/>
              </a:solidFill>
            </a:rPr>
            <a:t>Risorse</a:t>
          </a:r>
        </a:p>
      </dgm:t>
    </dgm:pt>
    <dgm:pt modelId="{3E0BB31D-07DD-4309-9CD0-D62B772C3B2B}" type="parTrans" cxnId="{93742A4E-A139-48C6-824C-FFF0791AFC25}">
      <dgm:prSet/>
      <dgm:spPr/>
      <dgm:t>
        <a:bodyPr/>
        <a:lstStyle/>
        <a:p>
          <a:endParaRPr lang="it-IT"/>
        </a:p>
      </dgm:t>
    </dgm:pt>
    <dgm:pt modelId="{8B3C0049-3E71-4444-9ACF-356D6810F252}" type="sibTrans" cxnId="{93742A4E-A139-48C6-824C-FFF0791AFC25}">
      <dgm:prSet/>
      <dgm:spPr/>
      <dgm:t>
        <a:bodyPr/>
        <a:lstStyle/>
        <a:p>
          <a:endParaRPr lang="it-IT"/>
        </a:p>
      </dgm:t>
    </dgm:pt>
    <dgm:pt modelId="{15B98F28-8BC5-43E7-9307-F0BF61E6BAE0}">
      <dgm:prSet phldrT="[Testo]"/>
      <dgm:spPr/>
      <dgm:t>
        <a:bodyPr/>
        <a:lstStyle/>
        <a:p>
          <a:r>
            <a:rPr lang="it-IT" b="1" dirty="0"/>
            <a:t>Supporto</a:t>
          </a:r>
        </a:p>
      </dgm:t>
    </dgm:pt>
    <dgm:pt modelId="{6296B38C-28B2-4020-A5DA-5D2784C09E51}" type="parTrans" cxnId="{7CF7F526-1AF9-4947-B78C-C4056933EEF0}">
      <dgm:prSet/>
      <dgm:spPr/>
      <dgm:t>
        <a:bodyPr/>
        <a:lstStyle/>
        <a:p>
          <a:endParaRPr lang="it-IT"/>
        </a:p>
      </dgm:t>
    </dgm:pt>
    <dgm:pt modelId="{9D0077DF-3534-4959-8888-66ED4D8A072A}" type="sibTrans" cxnId="{7CF7F526-1AF9-4947-B78C-C4056933EEF0}">
      <dgm:prSet/>
      <dgm:spPr/>
      <dgm:t>
        <a:bodyPr/>
        <a:lstStyle/>
        <a:p>
          <a:endParaRPr lang="it-IT"/>
        </a:p>
      </dgm:t>
    </dgm:pt>
    <dgm:pt modelId="{4E6D9933-90EB-4AB6-92BB-B2C10E4B95B5}">
      <dgm:prSet phldrT="[Testo]"/>
      <dgm:spPr/>
      <dgm:t>
        <a:bodyPr/>
        <a:lstStyle/>
        <a:p>
          <a:r>
            <a:rPr lang="it-IT" b="1" dirty="0"/>
            <a:t>Strumenti</a:t>
          </a:r>
        </a:p>
      </dgm:t>
    </dgm:pt>
    <dgm:pt modelId="{7EB9BCF8-4C79-4D31-A4BC-32B12CAA02BA}" type="parTrans" cxnId="{EF6D9D33-8F69-4049-9D65-B38E2015B4E4}">
      <dgm:prSet/>
      <dgm:spPr/>
      <dgm:t>
        <a:bodyPr/>
        <a:lstStyle/>
        <a:p>
          <a:endParaRPr lang="it-IT"/>
        </a:p>
      </dgm:t>
    </dgm:pt>
    <dgm:pt modelId="{A44ABF08-3D4F-47F7-A772-EF5843108FC9}" type="sibTrans" cxnId="{EF6D9D33-8F69-4049-9D65-B38E2015B4E4}">
      <dgm:prSet/>
      <dgm:spPr/>
      <dgm:t>
        <a:bodyPr/>
        <a:lstStyle/>
        <a:p>
          <a:endParaRPr lang="it-IT"/>
        </a:p>
      </dgm:t>
    </dgm:pt>
    <dgm:pt modelId="{71EDDBD1-1FAD-400B-A9CD-CE44E293B149}">
      <dgm:prSet phldrT="[Testo]"/>
      <dgm:spPr>
        <a:ln>
          <a:solidFill>
            <a:schemeClr val="accent6">
              <a:alpha val="90000"/>
            </a:schemeClr>
          </a:solidFill>
        </a:ln>
      </dgm:spPr>
      <dgm:t>
        <a:bodyPr/>
        <a:lstStyle/>
        <a:p>
          <a:r>
            <a:rPr lang="it-IT" b="1" dirty="0">
              <a:solidFill>
                <a:srgbClr val="C00000"/>
              </a:solidFill>
            </a:rPr>
            <a:t>Richieste</a:t>
          </a:r>
        </a:p>
      </dgm:t>
    </dgm:pt>
    <dgm:pt modelId="{D84BADF0-AF0F-49EF-85D3-5E3840652457}" type="parTrans" cxnId="{650D3F86-E66D-4FD0-8E02-A3A9033129E5}">
      <dgm:prSet/>
      <dgm:spPr/>
      <dgm:t>
        <a:bodyPr/>
        <a:lstStyle/>
        <a:p>
          <a:endParaRPr lang="it-IT"/>
        </a:p>
      </dgm:t>
    </dgm:pt>
    <dgm:pt modelId="{12B4CEC3-82FC-40BC-9A0F-C35C34EAC1D2}" type="sibTrans" cxnId="{650D3F86-E66D-4FD0-8E02-A3A9033129E5}">
      <dgm:prSet/>
      <dgm:spPr/>
      <dgm:t>
        <a:bodyPr/>
        <a:lstStyle/>
        <a:p>
          <a:endParaRPr lang="it-IT"/>
        </a:p>
      </dgm:t>
    </dgm:pt>
    <dgm:pt modelId="{0653A50E-FF44-46CF-8654-19DB8E36BF0F}">
      <dgm:prSet phldrT="[Testo]"/>
      <dgm:spPr/>
      <dgm:t>
        <a:bodyPr/>
        <a:lstStyle/>
        <a:p>
          <a:r>
            <a:rPr lang="it-IT" b="1" dirty="0"/>
            <a:t>Gestione trasferte</a:t>
          </a:r>
        </a:p>
      </dgm:t>
    </dgm:pt>
    <dgm:pt modelId="{2AA90073-8194-4CC4-98C8-ADABE7CD42EF}" type="parTrans" cxnId="{B0F12F92-4332-48F2-AAB4-CC2A110C8724}">
      <dgm:prSet/>
      <dgm:spPr/>
      <dgm:t>
        <a:bodyPr/>
        <a:lstStyle/>
        <a:p>
          <a:endParaRPr lang="it-IT"/>
        </a:p>
      </dgm:t>
    </dgm:pt>
    <dgm:pt modelId="{B19D15B0-3D9B-41EA-830C-17B3C405AA83}" type="sibTrans" cxnId="{B0F12F92-4332-48F2-AAB4-CC2A110C8724}">
      <dgm:prSet/>
      <dgm:spPr/>
      <dgm:t>
        <a:bodyPr/>
        <a:lstStyle/>
        <a:p>
          <a:endParaRPr lang="it-IT"/>
        </a:p>
      </dgm:t>
    </dgm:pt>
    <dgm:pt modelId="{E2870794-9C20-4CF9-945A-EC533B8905A7}">
      <dgm:prSet phldrT="[Testo]"/>
      <dgm:spPr/>
      <dgm:t>
        <a:bodyPr/>
        <a:lstStyle/>
        <a:p>
          <a:r>
            <a:rPr lang="it-IT" b="1" dirty="0"/>
            <a:t>Carico</a:t>
          </a:r>
        </a:p>
      </dgm:t>
    </dgm:pt>
    <dgm:pt modelId="{9F1129F4-A12A-4AA6-B02F-4439AD01B2CF}" type="parTrans" cxnId="{F2FB3E74-3F65-4619-934D-B9559A8D63D8}">
      <dgm:prSet/>
      <dgm:spPr/>
      <dgm:t>
        <a:bodyPr/>
        <a:lstStyle/>
        <a:p>
          <a:endParaRPr lang="it-IT"/>
        </a:p>
      </dgm:t>
    </dgm:pt>
    <dgm:pt modelId="{E871F989-1E13-4B00-BD03-B287D8A35D9C}" type="sibTrans" cxnId="{F2FB3E74-3F65-4619-934D-B9559A8D63D8}">
      <dgm:prSet/>
      <dgm:spPr/>
      <dgm:t>
        <a:bodyPr/>
        <a:lstStyle/>
        <a:p>
          <a:endParaRPr lang="it-IT"/>
        </a:p>
      </dgm:t>
    </dgm:pt>
    <dgm:pt modelId="{764B666C-975F-4C56-8FEF-0AD675B06654}">
      <dgm:prSet phldrT="[Testo]"/>
      <dgm:spPr/>
      <dgm:t>
        <a:bodyPr/>
        <a:lstStyle/>
        <a:p>
          <a:r>
            <a:rPr lang="it-IT" b="1" dirty="0"/>
            <a:t>Insicurezza</a:t>
          </a:r>
        </a:p>
      </dgm:t>
    </dgm:pt>
    <dgm:pt modelId="{D7B88536-0F05-49F9-AAB1-686660844427}" type="parTrans" cxnId="{7A5C2439-4E43-4E77-BC9C-4E76E95CE493}">
      <dgm:prSet/>
      <dgm:spPr/>
      <dgm:t>
        <a:bodyPr/>
        <a:lstStyle/>
        <a:p>
          <a:endParaRPr lang="it-IT"/>
        </a:p>
      </dgm:t>
    </dgm:pt>
    <dgm:pt modelId="{904F875D-E86A-437A-8DF5-AD5C5357D51D}" type="sibTrans" cxnId="{7A5C2439-4E43-4E77-BC9C-4E76E95CE493}">
      <dgm:prSet/>
      <dgm:spPr/>
      <dgm:t>
        <a:bodyPr/>
        <a:lstStyle/>
        <a:p>
          <a:endParaRPr lang="it-IT"/>
        </a:p>
      </dgm:t>
    </dgm:pt>
    <dgm:pt modelId="{1DD0372A-7325-4A23-810D-41DEC04E4F0E}" type="pres">
      <dgm:prSet presAssocID="{726C37EB-66C8-4DBA-8AA9-C868E7D7306B}" presName="outerComposite" presStyleCnt="0">
        <dgm:presLayoutVars>
          <dgm:chMax val="2"/>
          <dgm:animLvl val="lvl"/>
          <dgm:resizeHandles val="exact"/>
        </dgm:presLayoutVars>
      </dgm:prSet>
      <dgm:spPr/>
    </dgm:pt>
    <dgm:pt modelId="{874E6317-DA72-4C4A-89BF-A47C0C6822B4}" type="pres">
      <dgm:prSet presAssocID="{726C37EB-66C8-4DBA-8AA9-C868E7D7306B}" presName="dummyMaxCanvas" presStyleCnt="0"/>
      <dgm:spPr/>
    </dgm:pt>
    <dgm:pt modelId="{062D21BA-867A-490E-9EE1-870DFA220EA3}" type="pres">
      <dgm:prSet presAssocID="{726C37EB-66C8-4DBA-8AA9-C868E7D7306B}" presName="parentComposite" presStyleCnt="0"/>
      <dgm:spPr/>
    </dgm:pt>
    <dgm:pt modelId="{30363FDF-4A38-4033-9767-E940AD033166}" type="pres">
      <dgm:prSet presAssocID="{726C37EB-66C8-4DBA-8AA9-C868E7D7306B}" presName="parent1" presStyleLbl="alignAccFollowNode1" presStyleIdx="0" presStyleCnt="4">
        <dgm:presLayoutVars>
          <dgm:chMax val="4"/>
        </dgm:presLayoutVars>
      </dgm:prSet>
      <dgm:spPr/>
    </dgm:pt>
    <dgm:pt modelId="{103F569E-8110-4119-9879-D3513A72FEA4}" type="pres">
      <dgm:prSet presAssocID="{726C37EB-66C8-4DBA-8AA9-C868E7D7306B}" presName="parent2" presStyleLbl="alignAccFollowNode1" presStyleIdx="1" presStyleCnt="4">
        <dgm:presLayoutVars>
          <dgm:chMax val="4"/>
        </dgm:presLayoutVars>
      </dgm:prSet>
      <dgm:spPr/>
    </dgm:pt>
    <dgm:pt modelId="{9B903117-D2EF-4D3D-B7D3-252B60A80362}" type="pres">
      <dgm:prSet presAssocID="{726C37EB-66C8-4DBA-8AA9-C868E7D7306B}" presName="childrenComposite" presStyleCnt="0"/>
      <dgm:spPr/>
    </dgm:pt>
    <dgm:pt modelId="{48972ECF-C273-4250-9DA1-BB9F7E157C79}" type="pres">
      <dgm:prSet presAssocID="{726C37EB-66C8-4DBA-8AA9-C868E7D7306B}" presName="dummyMaxCanvas_ChildArea" presStyleCnt="0"/>
      <dgm:spPr/>
    </dgm:pt>
    <dgm:pt modelId="{BC656D3E-F1FC-490C-9E71-35E72E40B328}" type="pres">
      <dgm:prSet presAssocID="{726C37EB-66C8-4DBA-8AA9-C868E7D7306B}" presName="fulcrum" presStyleLbl="alignAccFollowNode1" presStyleIdx="2" presStyleCnt="4"/>
      <dgm:spPr>
        <a:solidFill>
          <a:schemeClr val="accent2">
            <a:alpha val="90000"/>
          </a:schemeClr>
        </a:solidFill>
      </dgm:spPr>
    </dgm:pt>
    <dgm:pt modelId="{FCBA27FE-A7C3-430D-A9EE-D80233400B34}" type="pres">
      <dgm:prSet presAssocID="{726C37EB-66C8-4DBA-8AA9-C868E7D7306B}" presName="balance_23" presStyleLbl="alignAccFollowNode1" presStyleIdx="3" presStyleCnt="4" custAng="21588167">
        <dgm:presLayoutVars>
          <dgm:bulletEnabled val="1"/>
        </dgm:presLayoutVars>
      </dgm:prSet>
      <dgm:spPr>
        <a:solidFill>
          <a:srgbClr val="FFC000">
            <a:alpha val="90000"/>
          </a:srgbClr>
        </a:solidFill>
      </dgm:spPr>
    </dgm:pt>
    <dgm:pt modelId="{0FC5995A-682C-4BD5-A2C2-058F77CDC1B5}" type="pres">
      <dgm:prSet presAssocID="{726C37EB-66C8-4DBA-8AA9-C868E7D7306B}" presName="right_23_1" presStyleLbl="node1" presStyleIdx="0" presStyleCnt="5">
        <dgm:presLayoutVars>
          <dgm:bulletEnabled val="1"/>
        </dgm:presLayoutVars>
      </dgm:prSet>
      <dgm:spPr/>
    </dgm:pt>
    <dgm:pt modelId="{1D47260B-E919-49FF-AABC-931E17A90D8E}" type="pres">
      <dgm:prSet presAssocID="{726C37EB-66C8-4DBA-8AA9-C868E7D7306B}" presName="right_23_2" presStyleLbl="node1" presStyleIdx="1" presStyleCnt="5">
        <dgm:presLayoutVars>
          <dgm:bulletEnabled val="1"/>
        </dgm:presLayoutVars>
      </dgm:prSet>
      <dgm:spPr/>
    </dgm:pt>
    <dgm:pt modelId="{921C97F1-812C-4403-9EBB-45FBF0E42B05}" type="pres">
      <dgm:prSet presAssocID="{726C37EB-66C8-4DBA-8AA9-C868E7D7306B}" presName="right_23_3" presStyleLbl="node1" presStyleIdx="2" presStyleCnt="5">
        <dgm:presLayoutVars>
          <dgm:bulletEnabled val="1"/>
        </dgm:presLayoutVars>
      </dgm:prSet>
      <dgm:spPr/>
    </dgm:pt>
    <dgm:pt modelId="{19ECDBF4-E05F-40F3-BC0D-DEDB9D10449B}" type="pres">
      <dgm:prSet presAssocID="{726C37EB-66C8-4DBA-8AA9-C868E7D7306B}" presName="left_23_1" presStyleLbl="node1" presStyleIdx="3" presStyleCnt="5">
        <dgm:presLayoutVars>
          <dgm:bulletEnabled val="1"/>
        </dgm:presLayoutVars>
      </dgm:prSet>
      <dgm:spPr/>
    </dgm:pt>
    <dgm:pt modelId="{893C20CD-4B9D-4EC0-B9D0-0F85C218A408}" type="pres">
      <dgm:prSet presAssocID="{726C37EB-66C8-4DBA-8AA9-C868E7D7306B}" presName="left_23_2" presStyleLbl="node1" presStyleIdx="4" presStyleCnt="5">
        <dgm:presLayoutVars>
          <dgm:bulletEnabled val="1"/>
        </dgm:presLayoutVars>
      </dgm:prSet>
      <dgm:spPr/>
    </dgm:pt>
  </dgm:ptLst>
  <dgm:cxnLst>
    <dgm:cxn modelId="{2AFCF31A-384E-EF4F-91EC-CA1533BD0534}" type="presOf" srcId="{E2870794-9C20-4CF9-945A-EC533B8905A7}" destId="{1D47260B-E919-49FF-AABC-931E17A90D8E}" srcOrd="0" destOrd="0" presId="urn:microsoft.com/office/officeart/2005/8/layout/balance1"/>
    <dgm:cxn modelId="{7CF7F526-1AF9-4947-B78C-C4056933EEF0}" srcId="{FC9F0B32-EC25-48FB-8CA0-6EBA3DD11B17}" destId="{15B98F28-8BC5-43E7-9307-F0BF61E6BAE0}" srcOrd="0" destOrd="0" parTransId="{6296B38C-28B2-4020-A5DA-5D2784C09E51}" sibTransId="{9D0077DF-3534-4959-8888-66ED4D8A072A}"/>
    <dgm:cxn modelId="{EF6D9D33-8F69-4049-9D65-B38E2015B4E4}" srcId="{FC9F0B32-EC25-48FB-8CA0-6EBA3DD11B17}" destId="{4E6D9933-90EB-4AB6-92BB-B2C10E4B95B5}" srcOrd="1" destOrd="0" parTransId="{7EB9BCF8-4C79-4D31-A4BC-32B12CAA02BA}" sibTransId="{A44ABF08-3D4F-47F7-A772-EF5843108FC9}"/>
    <dgm:cxn modelId="{7A5C2439-4E43-4E77-BC9C-4E76E95CE493}" srcId="{71EDDBD1-1FAD-400B-A9CD-CE44E293B149}" destId="{764B666C-975F-4C56-8FEF-0AD675B06654}" srcOrd="2" destOrd="0" parTransId="{D7B88536-0F05-49F9-AAB1-686660844427}" sibTransId="{904F875D-E86A-437A-8DF5-AD5C5357D51D}"/>
    <dgm:cxn modelId="{93742A4E-A139-48C6-824C-FFF0791AFC25}" srcId="{726C37EB-66C8-4DBA-8AA9-C868E7D7306B}" destId="{FC9F0B32-EC25-48FB-8CA0-6EBA3DD11B17}" srcOrd="0" destOrd="0" parTransId="{3E0BB31D-07DD-4309-9CD0-D62B772C3B2B}" sibTransId="{8B3C0049-3E71-4444-9ACF-356D6810F252}"/>
    <dgm:cxn modelId="{F2FB3E74-3F65-4619-934D-B9559A8D63D8}" srcId="{71EDDBD1-1FAD-400B-A9CD-CE44E293B149}" destId="{E2870794-9C20-4CF9-945A-EC533B8905A7}" srcOrd="1" destOrd="0" parTransId="{9F1129F4-A12A-4AA6-B02F-4439AD01B2CF}" sibTransId="{E871F989-1E13-4B00-BD03-B287D8A35D9C}"/>
    <dgm:cxn modelId="{650D3F86-E66D-4FD0-8E02-A3A9033129E5}" srcId="{726C37EB-66C8-4DBA-8AA9-C868E7D7306B}" destId="{71EDDBD1-1FAD-400B-A9CD-CE44E293B149}" srcOrd="1" destOrd="0" parTransId="{D84BADF0-AF0F-49EF-85D3-5E3840652457}" sibTransId="{12B4CEC3-82FC-40BC-9A0F-C35C34EAC1D2}"/>
    <dgm:cxn modelId="{AA94478E-46A9-A145-9DDD-67ABE05A828B}" type="presOf" srcId="{726C37EB-66C8-4DBA-8AA9-C868E7D7306B}" destId="{1DD0372A-7325-4A23-810D-41DEC04E4F0E}" srcOrd="0" destOrd="0" presId="urn:microsoft.com/office/officeart/2005/8/layout/balance1"/>
    <dgm:cxn modelId="{B0F12F92-4332-48F2-AAB4-CC2A110C8724}" srcId="{71EDDBD1-1FAD-400B-A9CD-CE44E293B149}" destId="{0653A50E-FF44-46CF-8654-19DB8E36BF0F}" srcOrd="0" destOrd="0" parTransId="{2AA90073-8194-4CC4-98C8-ADABE7CD42EF}" sibTransId="{B19D15B0-3D9B-41EA-830C-17B3C405AA83}"/>
    <dgm:cxn modelId="{351CC4AD-BB6C-2C47-9009-0653C9A9428E}" type="presOf" srcId="{71EDDBD1-1FAD-400B-A9CD-CE44E293B149}" destId="{103F569E-8110-4119-9879-D3513A72FEA4}" srcOrd="0" destOrd="0" presId="urn:microsoft.com/office/officeart/2005/8/layout/balance1"/>
    <dgm:cxn modelId="{10163CC2-BE7C-1A48-86F3-6C8E5B5826D4}" type="presOf" srcId="{764B666C-975F-4C56-8FEF-0AD675B06654}" destId="{921C97F1-812C-4403-9EBB-45FBF0E42B05}" srcOrd="0" destOrd="0" presId="urn:microsoft.com/office/officeart/2005/8/layout/balance1"/>
    <dgm:cxn modelId="{FB3999C4-6356-4841-AC0B-131739C5F9A7}" type="presOf" srcId="{0653A50E-FF44-46CF-8654-19DB8E36BF0F}" destId="{0FC5995A-682C-4BD5-A2C2-058F77CDC1B5}" srcOrd="0" destOrd="0" presId="urn:microsoft.com/office/officeart/2005/8/layout/balance1"/>
    <dgm:cxn modelId="{0307C6DE-6F72-EE40-86CF-24280D3E9288}" type="presOf" srcId="{4E6D9933-90EB-4AB6-92BB-B2C10E4B95B5}" destId="{893C20CD-4B9D-4EC0-B9D0-0F85C218A408}" srcOrd="0" destOrd="0" presId="urn:microsoft.com/office/officeart/2005/8/layout/balance1"/>
    <dgm:cxn modelId="{1D98F7E0-6505-CB4A-96CB-6CF68CF77A54}" type="presOf" srcId="{FC9F0B32-EC25-48FB-8CA0-6EBA3DD11B17}" destId="{30363FDF-4A38-4033-9767-E940AD033166}" srcOrd="0" destOrd="0" presId="urn:microsoft.com/office/officeart/2005/8/layout/balance1"/>
    <dgm:cxn modelId="{BAF556E9-4F2A-B44F-9342-2A491EF50A8F}" type="presOf" srcId="{15B98F28-8BC5-43E7-9307-F0BF61E6BAE0}" destId="{19ECDBF4-E05F-40F3-BC0D-DEDB9D10449B}" srcOrd="0" destOrd="0" presId="urn:microsoft.com/office/officeart/2005/8/layout/balance1"/>
    <dgm:cxn modelId="{61C9092B-6853-F641-9FDC-33902C49C705}" type="presParOf" srcId="{1DD0372A-7325-4A23-810D-41DEC04E4F0E}" destId="{874E6317-DA72-4C4A-89BF-A47C0C6822B4}" srcOrd="0" destOrd="0" presId="urn:microsoft.com/office/officeart/2005/8/layout/balance1"/>
    <dgm:cxn modelId="{9D5E0C6F-554B-F14B-9444-CFFDA7F196F4}" type="presParOf" srcId="{1DD0372A-7325-4A23-810D-41DEC04E4F0E}" destId="{062D21BA-867A-490E-9EE1-870DFA220EA3}" srcOrd="1" destOrd="0" presId="urn:microsoft.com/office/officeart/2005/8/layout/balance1"/>
    <dgm:cxn modelId="{E1E1D8D0-B525-A049-887B-38151A9D86BF}" type="presParOf" srcId="{062D21BA-867A-490E-9EE1-870DFA220EA3}" destId="{30363FDF-4A38-4033-9767-E940AD033166}" srcOrd="0" destOrd="0" presId="urn:microsoft.com/office/officeart/2005/8/layout/balance1"/>
    <dgm:cxn modelId="{762CE403-1672-F44D-BCF3-AB8AAD700283}" type="presParOf" srcId="{062D21BA-867A-490E-9EE1-870DFA220EA3}" destId="{103F569E-8110-4119-9879-D3513A72FEA4}" srcOrd="1" destOrd="0" presId="urn:microsoft.com/office/officeart/2005/8/layout/balance1"/>
    <dgm:cxn modelId="{B196A39F-B52C-8740-98AD-A678CFE2DF2C}" type="presParOf" srcId="{1DD0372A-7325-4A23-810D-41DEC04E4F0E}" destId="{9B903117-D2EF-4D3D-B7D3-252B60A80362}" srcOrd="2" destOrd="0" presId="urn:microsoft.com/office/officeart/2005/8/layout/balance1"/>
    <dgm:cxn modelId="{87367ACA-BCB9-864C-8B0D-FBF597B81173}" type="presParOf" srcId="{9B903117-D2EF-4D3D-B7D3-252B60A80362}" destId="{48972ECF-C273-4250-9DA1-BB9F7E157C79}" srcOrd="0" destOrd="0" presId="urn:microsoft.com/office/officeart/2005/8/layout/balance1"/>
    <dgm:cxn modelId="{2BF28AAA-E27A-A54B-8D3C-03C26C8FF4FA}" type="presParOf" srcId="{9B903117-D2EF-4D3D-B7D3-252B60A80362}" destId="{BC656D3E-F1FC-490C-9E71-35E72E40B328}" srcOrd="1" destOrd="0" presId="urn:microsoft.com/office/officeart/2005/8/layout/balance1"/>
    <dgm:cxn modelId="{B2E50235-D61A-DF44-93CD-B653801A9746}" type="presParOf" srcId="{9B903117-D2EF-4D3D-B7D3-252B60A80362}" destId="{FCBA27FE-A7C3-430D-A9EE-D80233400B34}" srcOrd="2" destOrd="0" presId="urn:microsoft.com/office/officeart/2005/8/layout/balance1"/>
    <dgm:cxn modelId="{2F033BC7-C46B-2041-992E-2633646A69E2}" type="presParOf" srcId="{9B903117-D2EF-4D3D-B7D3-252B60A80362}" destId="{0FC5995A-682C-4BD5-A2C2-058F77CDC1B5}" srcOrd="3" destOrd="0" presId="urn:microsoft.com/office/officeart/2005/8/layout/balance1"/>
    <dgm:cxn modelId="{F58150D6-FFDB-4940-80D9-DE3B33C4C9C1}" type="presParOf" srcId="{9B903117-D2EF-4D3D-B7D3-252B60A80362}" destId="{1D47260B-E919-49FF-AABC-931E17A90D8E}" srcOrd="4" destOrd="0" presId="urn:microsoft.com/office/officeart/2005/8/layout/balance1"/>
    <dgm:cxn modelId="{50A98701-D59F-6447-9DD1-51A7A84639A5}" type="presParOf" srcId="{9B903117-D2EF-4D3D-B7D3-252B60A80362}" destId="{921C97F1-812C-4403-9EBB-45FBF0E42B05}" srcOrd="5" destOrd="0" presId="urn:microsoft.com/office/officeart/2005/8/layout/balance1"/>
    <dgm:cxn modelId="{1580C48A-64B6-FA4B-9487-E9F03A6CACA8}" type="presParOf" srcId="{9B903117-D2EF-4D3D-B7D3-252B60A80362}" destId="{19ECDBF4-E05F-40F3-BC0D-DEDB9D10449B}" srcOrd="6" destOrd="0" presId="urn:microsoft.com/office/officeart/2005/8/layout/balance1"/>
    <dgm:cxn modelId="{0ECFDFD0-67DA-2A49-A809-36CD1DF268F1}" type="presParOf" srcId="{9B903117-D2EF-4D3D-B7D3-252B60A80362}" destId="{893C20CD-4B9D-4EC0-B9D0-0F85C218A408}"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63FDF-4A38-4033-9767-E940AD033166}">
      <dsp:nvSpPr>
        <dsp:cNvPr id="0" name=""/>
        <dsp:cNvSpPr/>
      </dsp:nvSpPr>
      <dsp:spPr>
        <a:xfrm>
          <a:off x="138385" y="1008639"/>
          <a:ext cx="830311" cy="461284"/>
        </a:xfrm>
        <a:prstGeom prst="roundRect">
          <a:avLst>
            <a:gd name="adj" fmla="val 10000"/>
          </a:avLst>
        </a:prstGeom>
        <a:solidFill>
          <a:schemeClr val="accent1">
            <a:alpha val="90000"/>
            <a:tint val="40000"/>
            <a:hueOff val="0"/>
            <a:satOff val="0"/>
            <a:lumOff val="0"/>
            <a:alphaOff val="0"/>
          </a:schemeClr>
        </a:solidFill>
        <a:ln w="55000" cap="flat" cmpd="thickThin" algn="ctr">
          <a:solidFill>
            <a:srgbClr val="00B05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solidFill>
                <a:srgbClr val="00B050"/>
              </a:solidFill>
            </a:rPr>
            <a:t>Risorse</a:t>
          </a:r>
        </a:p>
      </dsp:txBody>
      <dsp:txXfrm>
        <a:off x="151896" y="1022150"/>
        <a:ext cx="803289" cy="434262"/>
      </dsp:txXfrm>
    </dsp:sp>
    <dsp:sp modelId="{103F569E-8110-4119-9879-D3513A72FEA4}">
      <dsp:nvSpPr>
        <dsp:cNvPr id="0" name=""/>
        <dsp:cNvSpPr/>
      </dsp:nvSpPr>
      <dsp:spPr>
        <a:xfrm>
          <a:off x="1337723" y="1008639"/>
          <a:ext cx="830311" cy="461284"/>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6">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solidFill>
                <a:srgbClr val="C00000"/>
              </a:solidFill>
            </a:rPr>
            <a:t>Richieste</a:t>
          </a:r>
        </a:p>
      </dsp:txBody>
      <dsp:txXfrm>
        <a:off x="1351234" y="1022150"/>
        <a:ext cx="803289" cy="434262"/>
      </dsp:txXfrm>
    </dsp:sp>
    <dsp:sp modelId="{BC656D3E-F1FC-490C-9E71-35E72E40B328}">
      <dsp:nvSpPr>
        <dsp:cNvPr id="0" name=""/>
        <dsp:cNvSpPr/>
      </dsp:nvSpPr>
      <dsp:spPr>
        <a:xfrm>
          <a:off x="980228" y="2969096"/>
          <a:ext cx="345963" cy="345963"/>
        </a:xfrm>
        <a:prstGeom prst="triangle">
          <a:avLst/>
        </a:prstGeom>
        <a:solidFill>
          <a:schemeClr val="accent2">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BA27FE-A7C3-430D-A9EE-D80233400B34}">
      <dsp:nvSpPr>
        <dsp:cNvPr id="0" name=""/>
        <dsp:cNvSpPr/>
      </dsp:nvSpPr>
      <dsp:spPr>
        <a:xfrm rot="228167">
          <a:off x="115004" y="2820846"/>
          <a:ext cx="2076411" cy="145196"/>
        </a:xfrm>
        <a:prstGeom prst="rect">
          <a:avLst/>
        </a:prstGeom>
        <a:solidFill>
          <a:srgbClr val="FFC000">
            <a:alpha val="90000"/>
          </a:srgb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C5995A-682C-4BD5-A2C2-058F77CDC1B5}">
      <dsp:nvSpPr>
        <dsp:cNvPr id="0" name=""/>
        <dsp:cNvSpPr/>
      </dsp:nvSpPr>
      <dsp:spPr>
        <a:xfrm rot="240000">
          <a:off x="1361709" y="2457819"/>
          <a:ext cx="828468" cy="3859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b="1" kern="1200" dirty="0"/>
            <a:t>Gestione trasferte</a:t>
          </a:r>
        </a:p>
      </dsp:txBody>
      <dsp:txXfrm>
        <a:off x="1380551" y="2476661"/>
        <a:ext cx="790784" cy="348297"/>
      </dsp:txXfrm>
    </dsp:sp>
    <dsp:sp modelId="{1D47260B-E919-49FF-AABC-931E17A90D8E}">
      <dsp:nvSpPr>
        <dsp:cNvPr id="0" name=""/>
        <dsp:cNvSpPr/>
      </dsp:nvSpPr>
      <dsp:spPr>
        <a:xfrm rot="240000">
          <a:off x="1391692" y="2042663"/>
          <a:ext cx="828468" cy="3859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b="1" kern="1200" dirty="0"/>
            <a:t>Carico</a:t>
          </a:r>
        </a:p>
      </dsp:txBody>
      <dsp:txXfrm>
        <a:off x="1410534" y="2061505"/>
        <a:ext cx="790784" cy="348297"/>
      </dsp:txXfrm>
    </dsp:sp>
    <dsp:sp modelId="{921C97F1-812C-4403-9EBB-45FBF0E42B05}">
      <dsp:nvSpPr>
        <dsp:cNvPr id="0" name=""/>
        <dsp:cNvSpPr/>
      </dsp:nvSpPr>
      <dsp:spPr>
        <a:xfrm rot="240000">
          <a:off x="1421675" y="1636733"/>
          <a:ext cx="828468" cy="3859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b="1" kern="1200" dirty="0"/>
            <a:t>Insicurezza</a:t>
          </a:r>
        </a:p>
      </dsp:txBody>
      <dsp:txXfrm>
        <a:off x="1440517" y="1655575"/>
        <a:ext cx="790784" cy="348297"/>
      </dsp:txXfrm>
    </dsp:sp>
    <dsp:sp modelId="{19ECDBF4-E05F-40F3-BC0D-DEDB9D10449B}">
      <dsp:nvSpPr>
        <dsp:cNvPr id="0" name=""/>
        <dsp:cNvSpPr/>
      </dsp:nvSpPr>
      <dsp:spPr>
        <a:xfrm rot="240000">
          <a:off x="173902" y="2374788"/>
          <a:ext cx="828468" cy="3859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b="1" kern="1200" dirty="0"/>
            <a:t>Supporto</a:t>
          </a:r>
        </a:p>
      </dsp:txBody>
      <dsp:txXfrm>
        <a:off x="192744" y="2393630"/>
        <a:ext cx="790784" cy="348297"/>
      </dsp:txXfrm>
    </dsp:sp>
    <dsp:sp modelId="{893C20CD-4B9D-4EC0-B9D0-0F85C218A408}">
      <dsp:nvSpPr>
        <dsp:cNvPr id="0" name=""/>
        <dsp:cNvSpPr/>
      </dsp:nvSpPr>
      <dsp:spPr>
        <a:xfrm rot="240000">
          <a:off x="203886" y="1959632"/>
          <a:ext cx="828468" cy="3859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b="1" kern="1200" dirty="0"/>
            <a:t>Strumenti</a:t>
          </a:r>
        </a:p>
      </dsp:txBody>
      <dsp:txXfrm>
        <a:off x="222728" y="1978474"/>
        <a:ext cx="790784" cy="348297"/>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388CA-C336-4181-A999-5F2B356C4F41}" type="datetimeFigureOut">
              <a:rPr lang="it-IT" smtClean="0"/>
              <a:t>18/05/2021</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2ADD91-D557-4D68-8F0F-3ADE271089FE}"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5</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14</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15</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16</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17</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18</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6</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7</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8</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9</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10</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11</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12</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12ADD91-D557-4D68-8F0F-3ADE271089FE}" type="slidenum">
              <a:rPr lang="it-IT" smtClean="0"/>
              <a:t>13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olo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17" name="Sottotitolo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grpSp>
        <p:nvGrpSpPr>
          <p:cNvPr id="2" name="Gruppo 1"/>
          <p:cNvGrpSpPr/>
          <p:nvPr/>
        </p:nvGrpSpPr>
        <p:grpSpPr>
          <a:xfrm>
            <a:off x="-5019" y="4953000"/>
            <a:ext cx="12197020"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7D0065BE-0657-4A47-90AD-C21C55E16B19}" type="datetime4">
              <a:rPr lang="en-US" smtClean="0"/>
              <a:pPr/>
              <a:t>May 18, 2021</a:t>
            </a:fld>
            <a:endParaRPr lang="en-US"/>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2754ED01-E2A0-4C1E-8E21-014B9904157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609600" y="1481330"/>
            <a:ext cx="10972800" cy="438607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A16C3AA4-67BE-44F7-809A-3582401494AF}" type="datetime4">
              <a:rPr lang="en-US" smtClean="0"/>
              <a:pPr/>
              <a:t>May 18, 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125351" y="274641"/>
            <a:ext cx="2369960" cy="5592761"/>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609600" y="274641"/>
            <a:ext cx="8432800" cy="559276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62B1B13E-D5AF-485E-81A1-82A140076526}" type="datetime4">
              <a:rPr lang="en-US" smtClean="0"/>
              <a:pPr/>
              <a:t>May 18, 2021</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D47BB8AF-C16A-4836-A92D-61834B5F0BA5}" type="datetime4">
              <a:rPr lang="en-US" smtClean="0"/>
              <a:pPr/>
              <a:t>May 18, 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
        <p:nvSpPr>
          <p:cNvPr id="7" name="Titolo 6"/>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647D2193-4505-4A75-99BB-880C6989A757}" type="datetime4">
              <a:rPr lang="en-US" smtClean="0"/>
              <a:pPr/>
              <a:t>May 18, 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2754ED01-E2A0-4C1E-8E21-014B99041579}" type="slidenum">
              <a:rPr lang="en-US" smtClean="0"/>
              <a:pPr/>
              <a:t>‹N›</a:t>
            </a:fld>
            <a:endParaRPr lang="en-US"/>
          </a:p>
        </p:txBody>
      </p:sp>
      <p:sp>
        <p:nvSpPr>
          <p:cNvPr id="7" name="Gallone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Gallone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62B1B13E-D5AF-485E-81A1-82A140076526}" type="datetime4">
              <a:rPr lang="en-US" smtClean="0"/>
              <a:pPr/>
              <a:t>May 18, 2021</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2754ED01-E2A0-4C1E-8E21-014B99041579}" type="slidenum">
              <a:rPr lang="en-US" smtClean="0"/>
              <a:pPr/>
              <a:t>‹N›</a:t>
            </a:fld>
            <a:endParaRPr lang="en-US" dirty="0"/>
          </a:p>
        </p:txBody>
      </p:sp>
      <p:sp>
        <p:nvSpPr>
          <p:cNvPr id="8" name="Titolo 7"/>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972800" cy="1143000"/>
          </a:xfrm>
        </p:spPr>
        <p:txBody>
          <a:bodyPr anchor="ctr"/>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3AF7543A-E259-478F-9E0D-57BA40E442B7}" type="datetime4">
              <a:rPr lang="en-US" smtClean="0"/>
              <a:pPr/>
              <a:t>May 18, 2021</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1EFB012D-77A1-44B0-BB26-329BA1EE55C9}" type="datetime4">
              <a:rPr lang="en-US" smtClean="0"/>
              <a:pPr/>
              <a:t>May 18, 2021</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2754ED01-E2A0-4C1E-8E21-014B99041579}" type="slidenum">
              <a:rPr lang="en-US" smtClean="0"/>
              <a:pPr/>
              <a:t>‹N›</a:t>
            </a:fld>
            <a:endParaRPr lang="en-US"/>
          </a:p>
        </p:txBody>
      </p:sp>
      <p:sp>
        <p:nvSpPr>
          <p:cNvPr id="6" name="Titolo 5"/>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2B1B13E-D5AF-485E-81A1-82A140076526}" type="datetime4">
              <a:rPr lang="en-US" smtClean="0"/>
              <a:pPr/>
              <a:t>May 18, 2021</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8969376" y="6407944"/>
            <a:ext cx="2560320" cy="365760"/>
          </a:xfrm>
        </p:spPr>
        <p:txBody>
          <a:bodyPr/>
          <a:lstStyle/>
          <a:p>
            <a:fld id="{DC7EAB0C-2220-4D0E-A0DD-DB7FA0F742F4}" type="datetime4">
              <a:rPr lang="en-US" smtClean="0"/>
              <a:pPr/>
              <a:t>May 18, 2021</a:t>
            </a:fld>
            <a:endParaRPr lang="en-US"/>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3" name="Segnaposto immagine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E3416D63-31BF-4B94-B6C5-E20B2C63F515}" type="datetime4">
              <a:rPr lang="en-US" smtClean="0"/>
              <a:pPr/>
              <a:t>May 18, 2021</a:t>
            </a:fld>
            <a:endParaRPr lang="en-US"/>
          </a:p>
        </p:txBody>
      </p:sp>
      <p:sp>
        <p:nvSpPr>
          <p:cNvPr id="6" name="Segnaposto piè di pagina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2754ED01-E2A0-4C1E-8E21-014B99041579}" type="slidenum">
              <a:rPr lang="en-US" smtClean="0"/>
              <a:pPr/>
              <a:t>‹N›</a:t>
            </a:fld>
            <a:endParaRPr lang="en-US"/>
          </a:p>
        </p:txBody>
      </p:sp>
      <p:sp>
        <p:nvSpPr>
          <p:cNvPr id="2" name="Titolo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a:t>Fare clic per modificare lo stile del titolo</a:t>
            </a:r>
            <a:endParaRPr kumimoji="0" lang="en-US"/>
          </a:p>
        </p:txBody>
      </p:sp>
      <p:sp>
        <p:nvSpPr>
          <p:cNvPr id="8" name="Figura a mano libera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igura a mano libera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Triangolo rettangolo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Connettore 1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Gallone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igura a mano libera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Triangolo rettangolo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Connettore 1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2B1B13E-D5AF-485E-81A1-82A140076526}" type="datetime4">
              <a:rPr lang="en-US" smtClean="0"/>
              <a:pPr/>
              <a:t>May 18, 2021</a:t>
            </a:fld>
            <a:endParaRPr lang="en-US" dirty="0"/>
          </a:p>
        </p:txBody>
      </p:sp>
      <p:sp>
        <p:nvSpPr>
          <p:cNvPr id="22" name="Segnaposto piè di pagina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egnaposto numero diapositiva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2754ED01-E2A0-4C1E-8E21-014B9904157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87220" y="3630305"/>
            <a:ext cx="7772400" cy="1324793"/>
          </a:xfrm>
        </p:spPr>
        <p:txBody>
          <a:bodyPr>
            <a:normAutofit fontScale="90000"/>
          </a:bodyPr>
          <a:lstStyle/>
          <a:p>
            <a:pPr algn="ctr"/>
            <a:r>
              <a:rPr lang="fr-FR" sz="3600" dirty="0">
                <a:solidFill>
                  <a:schemeClr val="accent1">
                    <a:lumMod val="75000"/>
                  </a:schemeClr>
                </a:solidFill>
              </a:rPr>
              <a:t>Q</a:t>
            </a:r>
            <a:r>
              <a:rPr lang="it-IT" sz="3600" dirty="0" err="1">
                <a:solidFill>
                  <a:schemeClr val="accent1">
                    <a:lumMod val="75000"/>
                  </a:schemeClr>
                </a:solidFill>
              </a:rPr>
              <a:t>ualità</a:t>
            </a:r>
            <a:r>
              <a:rPr lang="it-IT" sz="3600" dirty="0">
                <a:solidFill>
                  <a:schemeClr val="accent1">
                    <a:lumMod val="75000"/>
                  </a:schemeClr>
                </a:solidFill>
              </a:rPr>
              <a:t> della vita organizzativa e stress lavoro-correlato in INFN</a:t>
            </a:r>
            <a:br>
              <a:rPr lang="it-IT" sz="2000" dirty="0">
                <a:solidFill>
                  <a:schemeClr val="accent1">
                    <a:lumMod val="75000"/>
                  </a:schemeClr>
                </a:solidFill>
              </a:rPr>
            </a:br>
            <a:r>
              <a:rPr lang="it-IT" sz="2000" dirty="0">
                <a:solidFill>
                  <a:schemeClr val="accent1">
                    <a:lumMod val="75000"/>
                  </a:schemeClr>
                </a:solidFill>
              </a:rPr>
              <a:t>-</a:t>
            </a:r>
            <a:r>
              <a:rPr lang="it-IT" sz="2700" dirty="0">
                <a:solidFill>
                  <a:schemeClr val="accent1">
                    <a:lumMod val="75000"/>
                  </a:schemeClr>
                </a:solidFill>
              </a:rPr>
              <a:t>presentazione del questionario-</a:t>
            </a:r>
            <a:endParaRPr lang="it-IT" sz="4400" dirty="0">
              <a:solidFill>
                <a:schemeClr val="accent1">
                  <a:lumMod val="75000"/>
                </a:schemeClr>
              </a:solidFill>
            </a:endParaRPr>
          </a:p>
        </p:txBody>
      </p:sp>
      <p:pic>
        <p:nvPicPr>
          <p:cNvPr id="6" name="Immagine 5"/>
          <p:cNvPicPr>
            <a:picLocks noChangeAspect="1"/>
          </p:cNvPicPr>
          <p:nvPr/>
        </p:nvPicPr>
        <p:blipFill>
          <a:blip r:embed="rId2" cstate="print"/>
          <a:stretch>
            <a:fillRect/>
          </a:stretch>
        </p:blipFill>
        <p:spPr>
          <a:xfrm>
            <a:off x="4035461" y="109184"/>
            <a:ext cx="3937000" cy="1875792"/>
          </a:xfrm>
          <a:prstGeom prst="rect">
            <a:avLst/>
          </a:prstGeom>
        </p:spPr>
      </p:pic>
      <p:pic>
        <p:nvPicPr>
          <p:cNvPr id="4" name="Immagine 3"/>
          <p:cNvPicPr>
            <a:picLocks noChangeAspect="1"/>
          </p:cNvPicPr>
          <p:nvPr/>
        </p:nvPicPr>
        <p:blipFill>
          <a:blip r:embed="rId3" cstate="print"/>
          <a:stretch>
            <a:fillRect/>
          </a:stretch>
        </p:blipFill>
        <p:spPr>
          <a:xfrm>
            <a:off x="4864697" y="2148753"/>
            <a:ext cx="2312147" cy="1219977"/>
          </a:xfrm>
          <a:prstGeom prst="rect">
            <a:avLst/>
          </a:prstGeom>
        </p:spPr>
      </p:pic>
      <p:pic>
        <p:nvPicPr>
          <p:cNvPr id="17410" name="Picture 2" descr="File:Unito-logo.svg - Wikipedia"/>
          <p:cNvPicPr>
            <a:picLocks noChangeAspect="1" noChangeArrowheads="1"/>
          </p:cNvPicPr>
          <p:nvPr/>
        </p:nvPicPr>
        <p:blipFill>
          <a:blip r:embed="rId4" cstate="print"/>
          <a:srcRect/>
          <a:stretch>
            <a:fillRect/>
          </a:stretch>
        </p:blipFill>
        <p:spPr bwMode="auto">
          <a:xfrm>
            <a:off x="5140657" y="5347714"/>
            <a:ext cx="1412543" cy="1414898"/>
          </a:xfrm>
          <a:prstGeom prst="rect">
            <a:avLst/>
          </a:prstGeom>
          <a:noFill/>
        </p:spPr>
      </p:pic>
      <p:sp>
        <p:nvSpPr>
          <p:cNvPr id="7" name="CasellaDiTesto 6">
            <a:extLst>
              <a:ext uri="{FF2B5EF4-FFF2-40B4-BE49-F238E27FC236}">
                <a16:creationId xmlns:a16="http://schemas.microsoft.com/office/drawing/2014/main" id="{B9149038-A04E-4B3D-A390-594AC1363344}"/>
              </a:ext>
            </a:extLst>
          </p:cNvPr>
          <p:cNvSpPr txBox="1"/>
          <p:nvPr/>
        </p:nvSpPr>
        <p:spPr>
          <a:xfrm>
            <a:off x="6384471" y="5863613"/>
            <a:ext cx="6106886" cy="646331"/>
          </a:xfrm>
          <a:prstGeom prst="rect">
            <a:avLst/>
          </a:prstGeom>
          <a:noFill/>
        </p:spPr>
        <p:txBody>
          <a:bodyPr wrap="square">
            <a:spAutoFit/>
          </a:bodyPr>
          <a:lstStyle/>
          <a:p>
            <a:pPr algn="ctr"/>
            <a:r>
              <a:rPr lang="it-IT" sz="1800" dirty="0"/>
              <a:t>A cura di Daniela Converso, Ilaria </a:t>
            </a:r>
            <a:r>
              <a:rPr lang="it-IT" sz="1800" dirty="0" err="1"/>
              <a:t>Sottimano</a:t>
            </a:r>
            <a:r>
              <a:rPr lang="it-IT" sz="1800" dirty="0"/>
              <a:t> e </a:t>
            </a:r>
          </a:p>
          <a:p>
            <a:pPr algn="ctr"/>
            <a:r>
              <a:rPr lang="it-IT" sz="1800" dirty="0"/>
              <a:t>Giulia Bacci</a:t>
            </a:r>
          </a:p>
        </p:txBody>
      </p:sp>
      <p:sp>
        <p:nvSpPr>
          <p:cNvPr id="8" name="CasellaDiTesto 7">
            <a:extLst>
              <a:ext uri="{FF2B5EF4-FFF2-40B4-BE49-F238E27FC236}">
                <a16:creationId xmlns:a16="http://schemas.microsoft.com/office/drawing/2014/main" id="{B2C6585A-C00C-42CE-8365-05A1A53F2CCB}"/>
              </a:ext>
            </a:extLst>
          </p:cNvPr>
          <p:cNvSpPr txBox="1"/>
          <p:nvPr/>
        </p:nvSpPr>
        <p:spPr>
          <a:xfrm>
            <a:off x="-593295" y="5879002"/>
            <a:ext cx="6106886" cy="338554"/>
          </a:xfrm>
          <a:prstGeom prst="rect">
            <a:avLst/>
          </a:prstGeom>
          <a:noFill/>
        </p:spPr>
        <p:txBody>
          <a:bodyPr wrap="square">
            <a:spAutoFit/>
          </a:bodyPr>
          <a:lstStyle/>
          <a:p>
            <a:pPr algn="ctr"/>
            <a:r>
              <a:rPr lang="it-IT" sz="1600" dirty="0"/>
              <a:t>18 maggio 2021</a:t>
            </a:r>
          </a:p>
        </p:txBody>
      </p:sp>
    </p:spTree>
    <p:extLst>
      <p:ext uri="{BB962C8B-B14F-4D97-AF65-F5344CB8AC3E}">
        <p14:creationId xmlns:p14="http://schemas.microsoft.com/office/powerpoint/2010/main" val="2729896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7426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9"/>
            <a:ext cx="7902055" cy="6740307"/>
          </a:xfrm>
          <a:prstGeom prst="rect">
            <a:avLst/>
          </a:prstGeom>
          <a:noFill/>
        </p:spPr>
        <p:txBody>
          <a:bodyPr wrap="square" rtlCol="0">
            <a:spAutoFit/>
          </a:bodyPr>
          <a:lstStyle/>
          <a:p>
            <a:r>
              <a:rPr lang="it-IT" sz="1600" u="sng" dirty="0">
                <a:latin typeface="Times New Roman" pitchFamily="18" charset="0"/>
                <a:cs typeface="Times New Roman" pitchFamily="18" charset="0"/>
              </a:rPr>
              <a:t>ORGANIZZAZIONE</a:t>
            </a:r>
          </a:p>
          <a:p>
            <a:pPr>
              <a:buFont typeface="Arial" pitchFamily="34" charset="0"/>
              <a:buChar char="•"/>
            </a:pPr>
            <a:r>
              <a:rPr lang="it-IT" sz="1600" dirty="0">
                <a:latin typeface="Times New Roman" pitchFamily="18" charset="0"/>
                <a:cs typeface="Times New Roman" pitchFamily="18" charset="0"/>
              </a:rPr>
              <a:t>Il cambiamento organizzativo proposto è il migliore possibile per raggiungere gli obiettivi aziendali</a:t>
            </a:r>
          </a:p>
          <a:p>
            <a:pPr>
              <a:buFont typeface="Arial" pitchFamily="34" charset="0"/>
              <a:buChar char="•"/>
            </a:pPr>
            <a:r>
              <a:rPr lang="it-IT" sz="1600" dirty="0">
                <a:latin typeface="Times New Roman" pitchFamily="18" charset="0"/>
                <a:cs typeface="Times New Roman" pitchFamily="18" charset="0"/>
              </a:rPr>
              <a:t>Il cambiamento organizzativo vissuto era certamente appropriato per gli obiettivi aziendali</a:t>
            </a:r>
          </a:p>
          <a:p>
            <a:pPr>
              <a:buFont typeface="Arial" pitchFamily="34" charset="0"/>
              <a:buChar char="•"/>
            </a:pPr>
            <a:r>
              <a:rPr lang="it-IT" sz="1600" dirty="0">
                <a:latin typeface="Times New Roman" pitchFamily="18" charset="0"/>
                <a:cs typeface="Times New Roman" pitchFamily="18" charset="0"/>
              </a:rPr>
              <a:t>Non ho avuto alcun problema ad adattarmi al nuovo contesto organizzativo</a:t>
            </a:r>
          </a:p>
          <a:p>
            <a:pPr>
              <a:buFont typeface="Arial" pitchFamily="34" charset="0"/>
              <a:buChar char="•"/>
            </a:pPr>
            <a:r>
              <a:rPr lang="it-IT" sz="1600" dirty="0">
                <a:latin typeface="Times New Roman" pitchFamily="18" charset="0"/>
                <a:cs typeface="Times New Roman" pitchFamily="18" charset="0"/>
              </a:rPr>
              <a:t>Molti/e colleghi/e non si adatteranno alla riorganizzazione</a:t>
            </a:r>
          </a:p>
          <a:p>
            <a:pPr>
              <a:buFont typeface="Arial" pitchFamily="34" charset="0"/>
              <a:buChar char="•"/>
            </a:pPr>
            <a:r>
              <a:rPr lang="it-IT" sz="1600" dirty="0">
                <a:latin typeface="Times New Roman" pitchFamily="18" charset="0"/>
                <a:cs typeface="Times New Roman" pitchFamily="18" charset="0"/>
              </a:rPr>
              <a:t>Credo che non riuscirò ad abituarmi a lavorare nel nuovo contesto organizzativo</a:t>
            </a:r>
          </a:p>
          <a:p>
            <a:pPr>
              <a:buFont typeface="Arial" pitchFamily="34" charset="0"/>
              <a:buChar char="•"/>
            </a:pPr>
            <a:r>
              <a:rPr lang="it-IT" sz="1600" dirty="0">
                <a:latin typeface="Times New Roman" pitchFamily="18" charset="0"/>
                <a:cs typeface="Times New Roman" pitchFamily="18" charset="0"/>
              </a:rPr>
              <a:t>L'organizzazione ha messo in atto strategie di supporto al cambiamento organizzativo</a:t>
            </a:r>
          </a:p>
          <a:p>
            <a:pPr>
              <a:buFont typeface="Arial" pitchFamily="34" charset="0"/>
              <a:buChar char="•"/>
            </a:pPr>
            <a:r>
              <a:rPr lang="it-IT" sz="1600" dirty="0">
                <a:latin typeface="Times New Roman" pitchFamily="18" charset="0"/>
                <a:cs typeface="Times New Roman" pitchFamily="18" charset="0"/>
              </a:rPr>
              <a:t>I/le miei/mie colleghi/e mi sono di aiuto nel fronteggiare il nuovo assetto organizzativo</a:t>
            </a:r>
          </a:p>
          <a:p>
            <a:pPr>
              <a:buFont typeface="Arial" pitchFamily="34" charset="0"/>
              <a:buChar char="•"/>
            </a:pPr>
            <a:r>
              <a:rPr lang="it-IT" sz="1600" dirty="0">
                <a:latin typeface="Times New Roman" pitchFamily="18" charset="0"/>
                <a:cs typeface="Times New Roman" pitchFamily="18" charset="0"/>
              </a:rPr>
              <a:t>Con la nuova organizzazione il mio lavoro è più stimolante</a:t>
            </a:r>
          </a:p>
          <a:p>
            <a:pPr>
              <a:buFont typeface="Arial" pitchFamily="34" charset="0"/>
              <a:buChar char="•"/>
            </a:pPr>
            <a:r>
              <a:rPr lang="it-IT" sz="1600" dirty="0">
                <a:latin typeface="Times New Roman" pitchFamily="18" charset="0"/>
                <a:cs typeface="Times New Roman" pitchFamily="18" charset="0"/>
              </a:rPr>
              <a:t>Con la nuova organizzazione posso applicare competenze prima inutilizzate</a:t>
            </a: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CLIMA CONFLITTUALE</a:t>
            </a:r>
          </a:p>
          <a:p>
            <a:pPr>
              <a:buFont typeface="Arial" pitchFamily="34" charset="0"/>
              <a:buChar char="•"/>
            </a:pPr>
            <a:r>
              <a:rPr lang="it-IT" sz="1600" dirty="0">
                <a:latin typeface="Times New Roman" pitchFamily="18" charset="0"/>
                <a:cs typeface="Times New Roman" pitchFamily="18" charset="0"/>
              </a:rPr>
              <a:t>Ci sono persone che vengono emarginate</a:t>
            </a:r>
          </a:p>
          <a:p>
            <a:pPr>
              <a:buFont typeface="Arial" pitchFamily="34" charset="0"/>
              <a:buChar char="•"/>
            </a:pPr>
            <a:r>
              <a:rPr lang="it-IT" sz="1600" dirty="0">
                <a:latin typeface="Times New Roman" pitchFamily="18" charset="0"/>
                <a:cs typeface="Times New Roman" pitchFamily="18" charset="0"/>
              </a:rPr>
              <a:t>Ci sono persone che attuano prepotenze o che si comportano in modo ingiusto</a:t>
            </a:r>
          </a:p>
          <a:p>
            <a:pPr>
              <a:buFont typeface="Arial" pitchFamily="34" charset="0"/>
              <a:buChar char="•"/>
            </a:pPr>
            <a:r>
              <a:rPr lang="it-IT" sz="1600" dirty="0">
                <a:latin typeface="Times New Roman" pitchFamily="18" charset="0"/>
                <a:cs typeface="Times New Roman" pitchFamily="18" charset="0"/>
              </a:rPr>
              <a:t>Ci sono persone che subiscono violenze psicologiche</a:t>
            </a:r>
          </a:p>
          <a:p>
            <a:pPr>
              <a:buFont typeface="Arial" pitchFamily="34" charset="0"/>
              <a:buChar char="•"/>
            </a:pPr>
            <a:r>
              <a:rPr lang="it-IT" sz="1600" dirty="0">
                <a:latin typeface="Times New Roman" pitchFamily="18" charset="0"/>
                <a:cs typeface="Times New Roman" pitchFamily="18" charset="0"/>
              </a:rPr>
              <a:t>Esistono conflitti</a:t>
            </a: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DIRIGENZA</a:t>
            </a:r>
          </a:p>
          <a:p>
            <a:pPr>
              <a:buFont typeface="Arial" pitchFamily="34" charset="0"/>
              <a:buChar char="•"/>
            </a:pPr>
            <a:r>
              <a:rPr lang="it-IT" sz="1600" dirty="0">
                <a:latin typeface="Times New Roman" pitchFamily="18" charset="0"/>
                <a:cs typeface="Times New Roman" pitchFamily="18" charset="0"/>
              </a:rPr>
              <a:t>I dirigenti desiderano essere informati sui problemi e le difficoltà che si incontrano nel lavoro</a:t>
            </a:r>
          </a:p>
          <a:p>
            <a:pPr>
              <a:buFont typeface="Arial" pitchFamily="34" charset="0"/>
              <a:buChar char="•"/>
            </a:pPr>
            <a:r>
              <a:rPr lang="it-IT" sz="1600" dirty="0">
                <a:latin typeface="Times New Roman" pitchFamily="18" charset="0"/>
                <a:cs typeface="Times New Roman" pitchFamily="18" charset="0"/>
              </a:rPr>
              <a:t>I dirigenti coinvolgono i dipendenti nelle decisioni che riguardano il loro lavoro</a:t>
            </a:r>
          </a:p>
          <a:p>
            <a:pPr>
              <a:buFont typeface="Arial" pitchFamily="34" charset="0"/>
              <a:buChar char="•"/>
            </a:pPr>
            <a:r>
              <a:rPr lang="it-IT" sz="1600" dirty="0">
                <a:latin typeface="Times New Roman" pitchFamily="18" charset="0"/>
                <a:cs typeface="Times New Roman" pitchFamily="18" charset="0"/>
              </a:rPr>
              <a:t>Risulta diffusa la fiducia nelle capacità gestionali e professionali dei dirigenti</a:t>
            </a:r>
          </a:p>
          <a:p>
            <a:pPr>
              <a:buFont typeface="Arial" pitchFamily="34" charset="0"/>
              <a:buChar char="•"/>
            </a:pPr>
            <a:r>
              <a:rPr lang="it-IT" sz="1600" dirty="0">
                <a:latin typeface="Times New Roman" pitchFamily="18" charset="0"/>
                <a:cs typeface="Times New Roman" pitchFamily="18" charset="0"/>
              </a:rPr>
              <a:t>C'è apprezzamento delle qualità umane e morali dei dirigenti</a:t>
            </a: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7"/>
            <a:ext cx="8379729" cy="49988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8"/>
            <a:ext cx="7902055" cy="5509200"/>
          </a:xfrm>
          <a:prstGeom prst="rect">
            <a:avLst/>
          </a:prstGeom>
          <a:noFill/>
        </p:spPr>
        <p:txBody>
          <a:bodyPr wrap="square" rtlCol="0">
            <a:spAutoFit/>
          </a:bodyPr>
          <a:lstStyle/>
          <a:p>
            <a:r>
              <a:rPr lang="it-IT" sz="1600" u="sng" dirty="0">
                <a:latin typeface="Times New Roman" pitchFamily="18" charset="0"/>
                <a:cs typeface="Times New Roman" pitchFamily="18" charset="0"/>
              </a:rPr>
              <a:t>CLIMA COMPETITIVO</a:t>
            </a:r>
          </a:p>
          <a:p>
            <a:pPr>
              <a:buFont typeface="Arial" pitchFamily="34" charset="0"/>
              <a:buChar char="•"/>
            </a:pPr>
            <a:r>
              <a:rPr lang="it-IT" sz="1600" dirty="0">
                <a:latin typeface="Times New Roman" pitchFamily="18" charset="0"/>
                <a:cs typeface="Times New Roman" pitchFamily="18" charset="0"/>
              </a:rPr>
              <a:t>Si compara il mio operato con quello dei/</a:t>
            </a:r>
            <a:r>
              <a:rPr lang="it-IT" sz="1600" dirty="0" err="1">
                <a:latin typeface="Times New Roman" pitchFamily="18" charset="0"/>
                <a:cs typeface="Times New Roman" pitchFamily="18" charset="0"/>
              </a:rPr>
              <a:t>lle</a:t>
            </a:r>
            <a:r>
              <a:rPr lang="it-IT" sz="1600" dirty="0">
                <a:latin typeface="Times New Roman" pitchFamily="18" charset="0"/>
                <a:cs typeface="Times New Roman" pitchFamily="18" charset="0"/>
              </a:rPr>
              <a:t> mie/i colleghi/e</a:t>
            </a:r>
          </a:p>
          <a:p>
            <a:pPr>
              <a:buFont typeface="Arial" pitchFamily="34" charset="0"/>
              <a:buChar char="•"/>
            </a:pPr>
            <a:r>
              <a:rPr lang="it-IT" sz="1600" dirty="0">
                <a:latin typeface="Times New Roman" pitchFamily="18" charset="0"/>
                <a:cs typeface="Times New Roman" pitchFamily="18" charset="0"/>
              </a:rPr>
              <a:t>Il riconoscimento per il mio operato dipende spesso da quanto riesco ad ottenere risultati migliori rispetto alle/i mie/i colleghe/i</a:t>
            </a:r>
          </a:p>
          <a:p>
            <a:pPr>
              <a:buFont typeface="Arial" pitchFamily="34" charset="0"/>
              <a:buChar char="•"/>
            </a:pPr>
            <a:r>
              <a:rPr lang="it-IT" sz="1600" dirty="0">
                <a:latin typeface="Times New Roman" pitchFamily="18" charset="0"/>
                <a:cs typeface="Times New Roman" pitchFamily="18" charset="0"/>
              </a:rPr>
              <a:t>Le/I mie/i colleghe/i cercano di essere sempre al top della performance</a:t>
            </a:r>
          </a:p>
          <a:p>
            <a:pPr>
              <a:buFont typeface="Arial" pitchFamily="34" charset="0"/>
              <a:buChar char="•"/>
            </a:pPr>
            <a:r>
              <a:rPr lang="it-IT" sz="1600" dirty="0">
                <a:latin typeface="Times New Roman" pitchFamily="18" charset="0"/>
                <a:cs typeface="Times New Roman" pitchFamily="18" charset="0"/>
              </a:rPr>
              <a:t>Le/I mie/i colleghe/i comparano la loro performance con la mia</a:t>
            </a: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AUTONOMIA DECISIONALE, PRESSIONE TEMPORALE</a:t>
            </a:r>
          </a:p>
          <a:p>
            <a:pPr>
              <a:buFont typeface="Arial" pitchFamily="34" charset="0"/>
              <a:buChar char="•"/>
            </a:pPr>
            <a:r>
              <a:rPr lang="it-IT" sz="1600" dirty="0">
                <a:latin typeface="Times New Roman" pitchFamily="18" charset="0"/>
                <a:cs typeface="Times New Roman" pitchFamily="18" charset="0"/>
              </a:rPr>
              <a:t>Nell’organizzazione del mio lavoro ho voce in capitolo</a:t>
            </a:r>
          </a:p>
          <a:p>
            <a:pPr>
              <a:buFont typeface="Arial" pitchFamily="34" charset="0"/>
              <a:buChar char="•"/>
            </a:pPr>
            <a:r>
              <a:rPr lang="it-IT" sz="1600" dirty="0">
                <a:latin typeface="Times New Roman" pitchFamily="18" charset="0"/>
                <a:cs typeface="Times New Roman" pitchFamily="18" charset="0"/>
              </a:rPr>
              <a:t>Devo trascurare alcuni compiti perché ho troppo da fare</a:t>
            </a:r>
          </a:p>
          <a:p>
            <a:pPr>
              <a:buFont typeface="Arial" pitchFamily="34" charset="0"/>
              <a:buChar char="•"/>
            </a:pPr>
            <a:r>
              <a:rPr lang="it-IT" sz="1600" dirty="0">
                <a:latin typeface="Times New Roman" pitchFamily="18" charset="0"/>
                <a:cs typeface="Times New Roman" pitchFamily="18" charset="0"/>
              </a:rPr>
              <a:t>Ricevo pressioni per lavorare oltre l’orario</a:t>
            </a:r>
          </a:p>
          <a:p>
            <a:pPr>
              <a:buFont typeface="Arial" pitchFamily="34" charset="0"/>
              <a:buChar char="•"/>
            </a:pPr>
            <a:r>
              <a:rPr lang="it-IT" sz="1600" dirty="0">
                <a:latin typeface="Times New Roman" pitchFamily="18" charset="0"/>
                <a:cs typeface="Times New Roman" pitchFamily="18" charset="0"/>
              </a:rPr>
              <a:t>Ho scadenze temporali impossibili da rispettare</a:t>
            </a:r>
          </a:p>
          <a:p>
            <a:pPr>
              <a:buFont typeface="Arial" pitchFamily="34" charset="0"/>
              <a:buChar char="•"/>
            </a:pPr>
            <a:r>
              <a:rPr lang="it-IT" sz="1600" dirty="0">
                <a:latin typeface="Times New Roman" pitchFamily="18" charset="0"/>
                <a:cs typeface="Times New Roman" pitchFamily="18" charset="0"/>
              </a:rPr>
              <a:t>Le richieste di lavoro che mi vengono fatte da varie persone/gruppi di lavoro, sono difficili da combinare fra loro</a:t>
            </a:r>
          </a:p>
          <a:p>
            <a:pPr>
              <a:buFont typeface="Arial" pitchFamily="34" charset="0"/>
              <a:buChar char="•"/>
            </a:pPr>
            <a:r>
              <a:rPr lang="it-IT" sz="1600" dirty="0">
                <a:latin typeface="Times New Roman" pitchFamily="18" charset="0"/>
                <a:cs typeface="Times New Roman" pitchFamily="18" charset="0"/>
              </a:rPr>
              <a:t>Devo lavorare molto intensamente</a:t>
            </a:r>
          </a:p>
          <a:p>
            <a:pPr>
              <a:buFont typeface="Arial" pitchFamily="34" charset="0"/>
              <a:buChar char="•"/>
            </a:pPr>
            <a:r>
              <a:rPr lang="it-IT" sz="1600" dirty="0">
                <a:latin typeface="Times New Roman" pitchFamily="18" charset="0"/>
                <a:cs typeface="Times New Roman" pitchFamily="18" charset="0"/>
              </a:rPr>
              <a:t>Non ho la possibilità di prendere sufficienti pause</a:t>
            </a:r>
          </a:p>
          <a:p>
            <a:pPr>
              <a:buFont typeface="Arial" pitchFamily="34" charset="0"/>
              <a:buChar char="•"/>
            </a:pPr>
            <a:r>
              <a:rPr lang="it-IT" sz="1600" dirty="0">
                <a:latin typeface="Times New Roman" pitchFamily="18" charset="0"/>
                <a:cs typeface="Times New Roman" pitchFamily="18" charset="0"/>
              </a:rPr>
              <a:t>Devo svolgere il mio lavoro molto velocemente</a:t>
            </a:r>
          </a:p>
          <a:p>
            <a:pPr>
              <a:buFont typeface="Arial" pitchFamily="34" charset="0"/>
              <a:buChar char="•"/>
            </a:pPr>
            <a:r>
              <a:rPr lang="it-IT" sz="1600" dirty="0">
                <a:latin typeface="Times New Roman" pitchFamily="18" charset="0"/>
                <a:cs typeface="Times New Roman" pitchFamily="18" charset="0"/>
              </a:rPr>
              <a:t>Ho poca libertà di decidere come fare il mio lavoro</a:t>
            </a:r>
          </a:p>
          <a:p>
            <a:pPr>
              <a:buFont typeface="Arial" pitchFamily="34" charset="0"/>
              <a:buChar char="•"/>
            </a:pPr>
            <a:r>
              <a:rPr lang="it-IT" sz="1600" dirty="0">
                <a:latin typeface="Times New Roman" pitchFamily="18" charset="0"/>
                <a:cs typeface="Times New Roman" pitchFamily="18" charset="0"/>
              </a:rPr>
              <a:t>Nel mio lavoro posso prendere molte decisioni in autonomia</a:t>
            </a: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42196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9"/>
            <a:ext cx="7902055" cy="6001643"/>
          </a:xfrm>
          <a:prstGeom prst="rect">
            <a:avLst/>
          </a:prstGeom>
          <a:noFill/>
        </p:spPr>
        <p:txBody>
          <a:bodyPr wrap="square" rtlCol="0">
            <a:spAutoFit/>
          </a:bodyPr>
          <a:lstStyle/>
          <a:p>
            <a:r>
              <a:rPr lang="it-IT" sz="1600" u="sng" dirty="0">
                <a:latin typeface="Times New Roman" pitchFamily="18" charset="0"/>
                <a:cs typeface="Times New Roman" pitchFamily="18" charset="0"/>
              </a:rPr>
              <a:t>EQUITÀ, RICONOSCIMENTO</a:t>
            </a:r>
          </a:p>
          <a:p>
            <a:pPr>
              <a:buFont typeface="Arial" pitchFamily="34" charset="0"/>
              <a:buChar char="•"/>
            </a:pPr>
            <a:r>
              <a:rPr lang="it-IT" sz="1600" dirty="0">
                <a:latin typeface="Times New Roman" pitchFamily="18" charset="0"/>
                <a:cs typeface="Times New Roman" pitchFamily="18" charset="0"/>
              </a:rPr>
              <a:t>Le risorse necessarie per lo svolgimento del lavoro sono attribuite in modo equo</a:t>
            </a:r>
          </a:p>
          <a:p>
            <a:pPr>
              <a:buFont typeface="Arial" pitchFamily="34" charset="0"/>
              <a:buChar char="•"/>
            </a:pPr>
            <a:r>
              <a:rPr lang="it-IT" sz="1600" dirty="0">
                <a:latin typeface="Times New Roman" pitchFamily="18" charset="0"/>
                <a:cs typeface="Times New Roman" pitchFamily="18" charset="0"/>
              </a:rPr>
              <a:t>Le opportunità di sviluppo professionale sono decise unicamente in base al merito</a:t>
            </a:r>
          </a:p>
          <a:p>
            <a:pPr>
              <a:buFont typeface="Arial" pitchFamily="34" charset="0"/>
              <a:buChar char="•"/>
            </a:pPr>
            <a:r>
              <a:rPr lang="it-IT" sz="1600" dirty="0">
                <a:latin typeface="Times New Roman" pitchFamily="18" charset="0"/>
                <a:cs typeface="Times New Roman" pitchFamily="18" charset="0"/>
              </a:rPr>
              <a:t>Le procedure sono definite in modo standardizzato così da poter prendere decisioni in modo uniforme e regolare</a:t>
            </a:r>
          </a:p>
          <a:p>
            <a:pPr>
              <a:buFont typeface="Arial" pitchFamily="34" charset="0"/>
              <a:buChar char="•"/>
            </a:pPr>
            <a:r>
              <a:rPr lang="it-IT" sz="1600" dirty="0">
                <a:latin typeface="Times New Roman" pitchFamily="18" charset="0"/>
                <a:cs typeface="Times New Roman" pitchFamily="18" charset="0"/>
              </a:rPr>
              <a:t>La direzione di struttura tratta tutto il personale allo stesso modo</a:t>
            </a:r>
          </a:p>
          <a:p>
            <a:pPr>
              <a:buFont typeface="Arial" pitchFamily="34" charset="0"/>
              <a:buChar char="•"/>
            </a:pPr>
            <a:r>
              <a:rPr lang="it-IT" sz="1600" dirty="0">
                <a:latin typeface="Times New Roman" pitchFamily="18" charset="0"/>
                <a:cs typeface="Times New Roman" pitchFamily="18" charset="0"/>
              </a:rPr>
              <a:t>Il favoritismo determina il modo in cui vengono presele decisioni sul lavoro</a:t>
            </a:r>
          </a:p>
          <a:p>
            <a:pPr>
              <a:buFont typeface="Arial" pitchFamily="34" charset="0"/>
              <a:buChar char="•"/>
            </a:pPr>
            <a:r>
              <a:rPr lang="it-IT" sz="1600" dirty="0">
                <a:latin typeface="Times New Roman" pitchFamily="18" charset="0"/>
                <a:cs typeface="Times New Roman" pitchFamily="18" charset="0"/>
              </a:rPr>
              <a:t>Qui si fa carriera non sulla base di ciò che sai, ma di chi conosci</a:t>
            </a:r>
          </a:p>
          <a:p>
            <a:pPr>
              <a:buFont typeface="Arial" pitchFamily="34" charset="0"/>
              <a:buChar char="•"/>
            </a:pPr>
            <a:r>
              <a:rPr lang="it-IT" sz="1600" dirty="0">
                <a:latin typeface="Times New Roman" pitchFamily="18" charset="0"/>
                <a:cs typeface="Times New Roman" pitchFamily="18" charset="0"/>
              </a:rPr>
              <a:t>Considerando tutti i miei sforzi e ciò che ho realizzato, ricevo sul lavoro il rispetto che merito</a:t>
            </a:r>
          </a:p>
          <a:p>
            <a:pPr>
              <a:buFont typeface="Arial" pitchFamily="34" charset="0"/>
              <a:buChar char="•"/>
            </a:pPr>
            <a:r>
              <a:rPr lang="it-IT" sz="1600" dirty="0">
                <a:latin typeface="Times New Roman" pitchFamily="18" charset="0"/>
                <a:cs typeface="Times New Roman" pitchFamily="18" charset="0"/>
              </a:rPr>
              <a:t>La mia attuale posizione di lavoro riflette adeguatamente la mia formazione e capacità professionale</a:t>
            </a:r>
          </a:p>
          <a:p>
            <a:pPr>
              <a:buFont typeface="Arial" pitchFamily="34" charset="0"/>
              <a:buChar char="•"/>
            </a:pPr>
            <a:r>
              <a:rPr lang="it-IT" sz="1600" dirty="0">
                <a:latin typeface="Times New Roman" pitchFamily="18" charset="0"/>
                <a:cs typeface="Times New Roman" pitchFamily="18" charset="0"/>
              </a:rPr>
              <a:t>Considerando tutti i miei sforzi e il mio rendimento, le mie prospettive sul lavoro sono adeguate</a:t>
            </a:r>
          </a:p>
          <a:p>
            <a:pPr>
              <a:buFont typeface="Arial" pitchFamily="34" charset="0"/>
              <a:buChar char="•"/>
            </a:pPr>
            <a:r>
              <a:rPr lang="it-IT" sz="1600" dirty="0">
                <a:latin typeface="Times New Roman" pitchFamily="18" charset="0"/>
                <a:cs typeface="Times New Roman" pitchFamily="18" charset="0"/>
              </a:rPr>
              <a:t>Considerando tutti i miei sforzi e il mio rendimento, il mio stipendio è adeguato</a:t>
            </a:r>
          </a:p>
          <a:p>
            <a:pPr>
              <a:buFont typeface="Arial" pitchFamily="34" charset="0"/>
              <a:buChar char="•"/>
            </a:pPr>
            <a:endParaRPr lang="it-IT" sz="1600" u="sng" dirty="0">
              <a:latin typeface="Times New Roman" pitchFamily="18" charset="0"/>
              <a:cs typeface="Times New Roman" pitchFamily="18" charset="0"/>
            </a:endParaRPr>
          </a:p>
          <a:p>
            <a:r>
              <a:rPr lang="it-IT" sz="1600" u="sng" dirty="0">
                <a:latin typeface="Times New Roman" pitchFamily="18" charset="0"/>
                <a:cs typeface="Times New Roman" pitchFamily="18" charset="0"/>
              </a:rPr>
              <a:t>SVILUPPO </a:t>
            </a:r>
            <a:r>
              <a:rPr lang="it-IT" sz="1600" u="sng" dirty="0" err="1">
                <a:latin typeface="Times New Roman" pitchFamily="18" charset="0"/>
                <a:cs typeface="Times New Roman" pitchFamily="18" charset="0"/>
              </a:rPr>
              <a:t>DI</a:t>
            </a:r>
            <a:r>
              <a:rPr lang="it-IT" sz="1600" u="sng" dirty="0">
                <a:latin typeface="Times New Roman" pitchFamily="18" charset="0"/>
                <a:cs typeface="Times New Roman" pitchFamily="18" charset="0"/>
              </a:rPr>
              <a:t> CARRIERA</a:t>
            </a:r>
          </a:p>
          <a:p>
            <a:pPr>
              <a:buFont typeface="Arial" pitchFamily="34" charset="0"/>
              <a:buChar char="•"/>
            </a:pPr>
            <a:r>
              <a:rPr lang="it-IT" sz="1600" dirty="0">
                <a:latin typeface="Times New Roman" pitchFamily="18" charset="0"/>
                <a:cs typeface="Times New Roman" pitchFamily="18" charset="0"/>
              </a:rPr>
              <a:t>Il mio lavoro mi stimola a migliorare costantemente le mie capacità lavorative</a:t>
            </a:r>
          </a:p>
          <a:p>
            <a:pPr>
              <a:buFont typeface="Arial" pitchFamily="34" charset="0"/>
              <a:buChar char="•"/>
            </a:pPr>
            <a:r>
              <a:rPr lang="it-IT" sz="1600" dirty="0">
                <a:latin typeface="Times New Roman" pitchFamily="18" charset="0"/>
                <a:cs typeface="Times New Roman" pitchFamily="18" charset="0"/>
              </a:rPr>
              <a:t>Il mio lavoro mi stimola a migliorare costantemente le mie conoscenze lavorative</a:t>
            </a:r>
          </a:p>
          <a:p>
            <a:pPr>
              <a:buFont typeface="Arial" pitchFamily="34" charset="0"/>
              <a:buChar char="•"/>
            </a:pPr>
            <a:r>
              <a:rPr lang="it-IT" sz="1600" dirty="0">
                <a:latin typeface="Times New Roman" pitchFamily="18" charset="0"/>
                <a:cs typeface="Times New Roman" pitchFamily="18" charset="0"/>
              </a:rPr>
              <a:t>Il mio lavoro mi stimola a fare esperienze lavorative molto arricchenti</a:t>
            </a:r>
          </a:p>
          <a:p>
            <a:pPr>
              <a:buFont typeface="Arial" pitchFamily="34" charset="0"/>
              <a:buChar char="•"/>
            </a:pPr>
            <a:r>
              <a:rPr lang="it-IT" sz="1600" dirty="0">
                <a:latin typeface="Times New Roman" pitchFamily="18" charset="0"/>
                <a:cs typeface="Times New Roman" pitchFamily="18" charset="0"/>
              </a:rPr>
              <a:t>Il mio lavoro mi permette di migliorare costantemente le mie capacità professionali</a:t>
            </a: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992484"/>
            <a:ext cx="8379729" cy="586551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992485"/>
            <a:ext cx="7902055" cy="6740307"/>
          </a:xfrm>
          <a:prstGeom prst="rect">
            <a:avLst/>
          </a:prstGeom>
          <a:noFill/>
        </p:spPr>
        <p:txBody>
          <a:bodyPr wrap="square" rtlCol="0">
            <a:spAutoFit/>
          </a:bodyPr>
          <a:lstStyle/>
          <a:p>
            <a:r>
              <a:rPr lang="it-IT" sz="1600" u="sng" dirty="0">
                <a:latin typeface="Times New Roman" pitchFamily="18" charset="0"/>
                <a:cs typeface="Times New Roman" pitchFamily="18" charset="0"/>
              </a:rPr>
              <a:t>INSICUREZZA LAVORATIVA (</a:t>
            </a:r>
            <a:r>
              <a:rPr lang="it-IT" sz="1600" dirty="0">
                <a:latin typeface="Times New Roman" pitchFamily="18" charset="0"/>
                <a:cs typeface="Times New Roman" pitchFamily="18" charset="0"/>
              </a:rPr>
              <a:t>SOLO PER COLORO CHE HANNO UN CONTRATTO A TEMPO DETERMINATO)</a:t>
            </a:r>
          </a:p>
          <a:p>
            <a:pPr lvl="0">
              <a:buFont typeface="Arial" pitchFamily="34" charset="0"/>
              <a:buChar char="•"/>
            </a:pPr>
            <a:r>
              <a:rPr lang="it-IT" sz="1600" dirty="0">
                <a:latin typeface="Times New Roman" pitchFamily="18" charset="0"/>
                <a:cs typeface="Times New Roman" pitchFamily="18" charset="0"/>
              </a:rPr>
              <a:t>Sono preoccupato/a di dover lasciare il mio lavoro prima che sia nel mio interesse</a:t>
            </a:r>
          </a:p>
          <a:p>
            <a:pPr lvl="0">
              <a:buFont typeface="Arial" pitchFamily="34" charset="0"/>
              <a:buChar char="•"/>
            </a:pPr>
            <a:r>
              <a:rPr lang="it-IT" sz="1600" dirty="0">
                <a:latin typeface="Times New Roman" pitchFamily="18" charset="0"/>
                <a:cs typeface="Times New Roman" pitchFamily="18" charset="0"/>
              </a:rPr>
              <a:t>C’è il rischio che il prossimo anno io debba lasciare il mio lavoro in INFN</a:t>
            </a:r>
          </a:p>
          <a:p>
            <a:pPr lvl="0">
              <a:buFont typeface="Arial" pitchFamily="34" charset="0"/>
              <a:buChar char="•"/>
            </a:pPr>
            <a:r>
              <a:rPr lang="it-IT" sz="1600" dirty="0">
                <a:latin typeface="Times New Roman" pitchFamily="18" charset="0"/>
                <a:cs typeface="Times New Roman" pitchFamily="18" charset="0"/>
              </a:rPr>
              <a:t>Temo di perdere la mia posizione all’interno di INFN nel prossimo futuro</a:t>
            </a:r>
          </a:p>
          <a:p>
            <a:pPr lvl="0">
              <a:buFont typeface="Arial" pitchFamily="34" charset="0"/>
              <a:buChar char="•"/>
            </a:pPr>
            <a:r>
              <a:rPr lang="it-IT" sz="1600" dirty="0">
                <a:latin typeface="Times New Roman" pitchFamily="18" charset="0"/>
                <a:cs typeface="Times New Roman" pitchFamily="18" charset="0"/>
              </a:rPr>
              <a:t>Penso che nel prossimo futuro INFN possa valorizzarmi, offrendomi un lavoro stimolante</a:t>
            </a:r>
          </a:p>
          <a:p>
            <a:pPr lvl="0">
              <a:buFont typeface="Arial" pitchFamily="34" charset="0"/>
              <a:buChar char="•"/>
            </a:pPr>
            <a:r>
              <a:rPr lang="it-IT" sz="1600" dirty="0">
                <a:latin typeface="Times New Roman" pitchFamily="18" charset="0"/>
                <a:cs typeface="Times New Roman" pitchFamily="18" charset="0"/>
              </a:rPr>
              <a:t>La mia prospettiva di carriera in INFN è promettente</a:t>
            </a:r>
          </a:p>
          <a:p>
            <a:pPr lvl="0">
              <a:buFont typeface="Arial" pitchFamily="34" charset="0"/>
              <a:buChar char="•"/>
            </a:pPr>
            <a:r>
              <a:rPr lang="it-IT" sz="1600" dirty="0">
                <a:latin typeface="Times New Roman" pitchFamily="18" charset="0"/>
                <a:cs typeface="Times New Roman" pitchFamily="18" charset="0"/>
              </a:rPr>
              <a:t>Credo che INFN avrà ancora bisogno delle mie competenze nel prossimo futuro</a:t>
            </a:r>
          </a:p>
          <a:p>
            <a:pPr lvl="0">
              <a:buFont typeface="Arial" pitchFamily="34" charset="0"/>
              <a:buChar char="•"/>
            </a:pPr>
            <a:r>
              <a:rPr lang="it-IT" sz="1600" dirty="0">
                <a:latin typeface="Times New Roman" pitchFamily="18" charset="0"/>
                <a:cs typeface="Times New Roman" pitchFamily="18" charset="0"/>
              </a:rPr>
              <a:t>Fra i/le miei/mie colleghi/e vi è una generale sensazione di ansia determinata dal rischio di non poter più lavorare all’interno di INFN</a:t>
            </a:r>
          </a:p>
          <a:p>
            <a:pPr lvl="0">
              <a:buFont typeface="Arial" pitchFamily="34" charset="0"/>
              <a:buChar char="•"/>
            </a:pPr>
            <a:r>
              <a:rPr lang="it-IT" sz="1600" dirty="0">
                <a:latin typeface="Times New Roman" pitchFamily="18" charset="0"/>
                <a:cs typeface="Times New Roman" pitchFamily="18" charset="0"/>
              </a:rPr>
              <a:t>Dove lavoro, vi è la sensazione che a molti/e miei/mie colleghi/e non sarà rinnovato il contratto</a:t>
            </a:r>
          </a:p>
          <a:p>
            <a:pPr lvl="0">
              <a:buFont typeface="Arial" pitchFamily="34" charset="0"/>
              <a:buChar char="•"/>
            </a:pPr>
            <a:r>
              <a:rPr lang="it-IT" sz="1600" dirty="0">
                <a:latin typeface="Times New Roman" pitchFamily="18" charset="0"/>
                <a:cs typeface="Times New Roman" pitchFamily="18" charset="0"/>
              </a:rPr>
              <a:t>Molti/e dei/</a:t>
            </a:r>
            <a:r>
              <a:rPr lang="it-IT" sz="1600" dirty="0" err="1">
                <a:latin typeface="Times New Roman" pitchFamily="18" charset="0"/>
                <a:cs typeface="Times New Roman" pitchFamily="18" charset="0"/>
              </a:rPr>
              <a:t>lle</a:t>
            </a:r>
            <a:r>
              <a:rPr lang="it-IT" sz="1600" dirty="0">
                <a:latin typeface="Times New Roman" pitchFamily="18" charset="0"/>
                <a:cs typeface="Times New Roman" pitchFamily="18" charset="0"/>
              </a:rPr>
              <a:t> miei/mie colleghi/e sono preoccupati/e di non poter rinnovare il proprio contratto con INFN</a:t>
            </a:r>
          </a:p>
          <a:p>
            <a:pPr lvl="0">
              <a:buFont typeface="Arial" pitchFamily="34" charset="0"/>
              <a:buChar char="•"/>
            </a:pPr>
            <a:r>
              <a:rPr lang="it-IT" sz="1600" dirty="0">
                <a:latin typeface="Times New Roman" pitchFamily="18" charset="0"/>
                <a:cs typeface="Times New Roman" pitchFamily="18" charset="0"/>
              </a:rPr>
              <a:t>I/le miei/mie colleghi/e spesso si chiedono se saranno in grado di tenersi un contratto in INFN</a:t>
            </a:r>
          </a:p>
          <a:p>
            <a:pPr lvl="0">
              <a:buFont typeface="Arial" pitchFamily="34" charset="0"/>
              <a:buChar char="•"/>
            </a:pPr>
            <a:r>
              <a:rPr lang="it-IT" sz="1600" dirty="0">
                <a:latin typeface="Times New Roman" pitchFamily="18" charset="0"/>
                <a:cs typeface="Times New Roman" pitchFamily="18" charset="0"/>
              </a:rPr>
              <a:t>Molti dei/</a:t>
            </a:r>
            <a:r>
              <a:rPr lang="it-IT" sz="1600" dirty="0" err="1">
                <a:latin typeface="Times New Roman" pitchFamily="18" charset="0"/>
                <a:cs typeface="Times New Roman" pitchFamily="18" charset="0"/>
              </a:rPr>
              <a:t>lle</a:t>
            </a:r>
            <a:r>
              <a:rPr lang="it-IT" sz="1600" dirty="0">
                <a:latin typeface="Times New Roman" pitchFamily="18" charset="0"/>
                <a:cs typeface="Times New Roman" pitchFamily="18" charset="0"/>
              </a:rPr>
              <a:t> miei/mie colleghi/e sono preoccupati che le condizioni </a:t>
            </a:r>
            <a:r>
              <a:rPr lang="it-IT" sz="1600" dirty="0" err="1">
                <a:latin typeface="Times New Roman" pitchFamily="18" charset="0"/>
                <a:cs typeface="Times New Roman" pitchFamily="18" charset="0"/>
              </a:rPr>
              <a:t>lavorativ</a:t>
            </a:r>
            <a:r>
              <a:rPr lang="it-IT" sz="1600" dirty="0">
                <a:latin typeface="Times New Roman" pitchFamily="18" charset="0"/>
                <a:cs typeface="Times New Roman" pitchFamily="18" charset="0"/>
              </a:rPr>
              <a:t> </a:t>
            </a:r>
            <a:r>
              <a:rPr lang="it-IT" sz="1600" dirty="0" err="1">
                <a:latin typeface="Times New Roman" pitchFamily="18" charset="0"/>
                <a:cs typeface="Times New Roman" pitchFamily="18" charset="0"/>
              </a:rPr>
              <a:t>epossano</a:t>
            </a:r>
            <a:r>
              <a:rPr lang="it-IT" sz="1600" dirty="0">
                <a:latin typeface="Times New Roman" pitchFamily="18" charset="0"/>
                <a:cs typeface="Times New Roman" pitchFamily="18" charset="0"/>
              </a:rPr>
              <a:t> peggiorare</a:t>
            </a:r>
          </a:p>
          <a:p>
            <a:pPr lvl="0">
              <a:buFont typeface="Arial" pitchFamily="34" charset="0"/>
              <a:buChar char="•"/>
            </a:pPr>
            <a:r>
              <a:rPr lang="it-IT" sz="1600" dirty="0">
                <a:latin typeface="Times New Roman" pitchFamily="18" charset="0"/>
                <a:cs typeface="Times New Roman" pitchFamily="18" charset="0"/>
              </a:rPr>
              <a:t>Molti dei/</a:t>
            </a:r>
            <a:r>
              <a:rPr lang="it-IT" sz="1600" dirty="0" err="1">
                <a:latin typeface="Times New Roman" pitchFamily="18" charset="0"/>
                <a:cs typeface="Times New Roman" pitchFamily="18" charset="0"/>
              </a:rPr>
              <a:t>lle</a:t>
            </a:r>
            <a:r>
              <a:rPr lang="it-IT" sz="1600" dirty="0">
                <a:latin typeface="Times New Roman" pitchFamily="18" charset="0"/>
                <a:cs typeface="Times New Roman" pitchFamily="18" charset="0"/>
              </a:rPr>
              <a:t> miei/mie colleghi/e sono in ansia rispetto alle loro possibilità di carriera all’interno di INFN</a:t>
            </a:r>
          </a:p>
          <a:p>
            <a:pPr lvl="0">
              <a:buFont typeface="Arial" pitchFamily="34" charset="0"/>
              <a:buChar char="•"/>
            </a:pPr>
            <a:r>
              <a:rPr lang="it-IT" sz="1600" dirty="0">
                <a:latin typeface="Times New Roman" pitchFamily="18" charset="0"/>
                <a:cs typeface="Times New Roman" pitchFamily="18" charset="0"/>
              </a:rPr>
              <a:t>Tra i/le miei/mie colleghi/e vi è una generale preoccupazione rispetto alle prospettive di crescita dello stipendio</a:t>
            </a:r>
          </a:p>
          <a:p>
            <a:pPr lvl="0">
              <a:buFont typeface="Arial" pitchFamily="34" charset="0"/>
              <a:buChar char="•"/>
            </a:pPr>
            <a:r>
              <a:rPr lang="it-IT" sz="1600" dirty="0">
                <a:latin typeface="Times New Roman" pitchFamily="18" charset="0"/>
                <a:cs typeface="Times New Roman" pitchFamily="18" charset="0"/>
              </a:rPr>
              <a:t>Molti/e miei/mie colleghi/e sono preoccupati/e della possibilità di doversi adattare, in futuro, a svolgere lavori meno stimolanti</a:t>
            </a: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7426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8"/>
            <a:ext cx="7902055" cy="6986528"/>
          </a:xfrm>
          <a:prstGeom prst="rect">
            <a:avLst/>
          </a:prstGeom>
          <a:noFill/>
        </p:spPr>
        <p:txBody>
          <a:bodyPr wrap="square" rtlCol="0">
            <a:spAutoFit/>
          </a:bodyPr>
          <a:lstStyle/>
          <a:p>
            <a:r>
              <a:rPr lang="it-IT" sz="1600" u="sng" dirty="0">
                <a:latin typeface="Times New Roman" pitchFamily="18" charset="0"/>
                <a:cs typeface="Times New Roman" pitchFamily="18" charset="0"/>
              </a:rPr>
              <a:t>QUALITÀ COMUNICAZIONE</a:t>
            </a:r>
          </a:p>
          <a:p>
            <a:pPr>
              <a:buFont typeface="Arial" pitchFamily="34" charset="0"/>
              <a:buChar char="•"/>
            </a:pPr>
            <a:r>
              <a:rPr lang="it-IT" sz="1600" dirty="0">
                <a:latin typeface="Times New Roman" pitchFamily="18" charset="0"/>
                <a:cs typeface="Times New Roman" pitchFamily="18" charset="0"/>
              </a:rPr>
              <a:t>Sono informato/a per tempo per ciò che riguarda ad esempio cambiamenti, progetti per il futuro,</a:t>
            </a:r>
          </a:p>
          <a:p>
            <a:pPr>
              <a:buFont typeface="Arial" pitchFamily="34" charset="0"/>
              <a:buChar char="•"/>
            </a:pPr>
            <a:r>
              <a:rPr lang="it-IT" sz="1600" dirty="0">
                <a:latin typeface="Times New Roman" pitchFamily="18" charset="0"/>
                <a:cs typeface="Times New Roman" pitchFamily="18" charset="0"/>
              </a:rPr>
              <a:t>Sono informato/a per tempo per ciò che riguarda le decisioni importanti</a:t>
            </a:r>
          </a:p>
          <a:p>
            <a:pPr>
              <a:buFont typeface="Arial" pitchFamily="34" charset="0"/>
              <a:buChar char="•"/>
            </a:pPr>
            <a:r>
              <a:rPr lang="it-IT" sz="1600" dirty="0">
                <a:latin typeface="Times New Roman" pitchFamily="18" charset="0"/>
                <a:cs typeface="Times New Roman" pitchFamily="18" charset="0"/>
              </a:rPr>
              <a:t>È facile avere le informazioni di cui si ha bisogno</a:t>
            </a:r>
          </a:p>
          <a:p>
            <a:pPr>
              <a:buFont typeface="Arial" pitchFamily="34" charset="0"/>
              <a:buChar char="•"/>
            </a:pPr>
            <a:r>
              <a:rPr lang="it-IT" sz="1600" dirty="0">
                <a:latin typeface="Times New Roman" pitchFamily="18" charset="0"/>
                <a:cs typeface="Times New Roman" pitchFamily="18" charset="0"/>
              </a:rPr>
              <a:t>Ricevo informazioni contraddittorie relative al lavoro</a:t>
            </a:r>
          </a:p>
          <a:p>
            <a:pPr>
              <a:buFont typeface="Arial" pitchFamily="34" charset="0"/>
              <a:buChar char="•"/>
            </a:pPr>
            <a:r>
              <a:rPr lang="it-IT" sz="1600" dirty="0">
                <a:latin typeface="Times New Roman" pitchFamily="18" charset="0"/>
                <a:cs typeface="Times New Roman" pitchFamily="18" charset="0"/>
              </a:rPr>
              <a:t>Chi avanza richieste o formula proposte e suggerimenti viene ascoltato</a:t>
            </a:r>
          </a:p>
          <a:p>
            <a:pPr>
              <a:buFont typeface="Arial" pitchFamily="34" charset="0"/>
              <a:buChar char="•"/>
            </a:pPr>
            <a:r>
              <a:rPr lang="it-IT" sz="1600" dirty="0">
                <a:latin typeface="Times New Roman" pitchFamily="18" charset="0"/>
                <a:cs typeface="Times New Roman" pitchFamily="18" charset="0"/>
              </a:rPr>
              <a:t>Ho influenza sulle decisioni prese nella mia realtà organizzativa</a:t>
            </a:r>
          </a:p>
          <a:p>
            <a:pPr>
              <a:buFont typeface="Arial" pitchFamily="34" charset="0"/>
              <a:buChar char="•"/>
            </a:pPr>
            <a:r>
              <a:rPr lang="it-IT" sz="1600" dirty="0">
                <a:latin typeface="Times New Roman" pitchFamily="18" charset="0"/>
                <a:cs typeface="Times New Roman" pitchFamily="18" charset="0"/>
              </a:rPr>
              <a:t>Ho qualche possibilità di contare nelle decisioni prese all’interno della mia realtà organizzativa</a:t>
            </a:r>
          </a:p>
          <a:p>
            <a:pPr>
              <a:buFont typeface="Arial" pitchFamily="34" charset="0"/>
              <a:buChar char="•"/>
            </a:pPr>
            <a:r>
              <a:rPr lang="it-IT" sz="1600" dirty="0">
                <a:latin typeface="Times New Roman" pitchFamily="18" charset="0"/>
                <a:cs typeface="Times New Roman" pitchFamily="18" charset="0"/>
              </a:rPr>
              <a:t>Ho influenza sui cambiamenti organizzativi che riguardano la mia realtà di lavoro</a:t>
            </a:r>
          </a:p>
          <a:p>
            <a:pPr>
              <a:buFont typeface="Arial" pitchFamily="34" charset="0"/>
              <a:buChar char="•"/>
            </a:pPr>
            <a:endParaRPr lang="it-IT" sz="1600" dirty="0">
              <a:latin typeface="Times New Roman" pitchFamily="18" charset="0"/>
              <a:cs typeface="Times New Roman" pitchFamily="18" charset="0"/>
            </a:endParaRPr>
          </a:p>
          <a:p>
            <a:r>
              <a:rPr lang="it-IT" sz="1600" b="1" dirty="0">
                <a:latin typeface="Times New Roman" pitchFamily="18" charset="0"/>
                <a:cs typeface="Times New Roman" pitchFamily="18" charset="0"/>
              </a:rPr>
              <a:t>Sezione 4 – Conciliazione vita-lavoro / Necessità di recupero</a:t>
            </a: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CONCILIAZIONE CASA-LAVORO</a:t>
            </a:r>
            <a:endParaRPr lang="it-IT" sz="1600" dirty="0">
              <a:latin typeface="Times New Roman" pitchFamily="18" charset="0"/>
              <a:cs typeface="Times New Roman" pitchFamily="18" charset="0"/>
            </a:endParaRPr>
          </a:p>
          <a:p>
            <a:pPr lvl="0">
              <a:buFont typeface="Arial" pitchFamily="34" charset="0"/>
              <a:buChar char="•"/>
            </a:pPr>
            <a:r>
              <a:rPr lang="it-IT" sz="1600" dirty="0">
                <a:latin typeface="Times New Roman" pitchFamily="18" charset="0"/>
                <a:cs typeface="Times New Roman" pitchFamily="18" charset="0"/>
              </a:rPr>
              <a:t>A causa dei miei impegni di lavoro, devo cambiare i miei programmi/impegni familiari</a:t>
            </a:r>
          </a:p>
          <a:p>
            <a:pPr lvl="0">
              <a:buFont typeface="Arial" pitchFamily="34" charset="0"/>
              <a:buChar char="•"/>
            </a:pPr>
            <a:r>
              <a:rPr lang="it-IT" sz="1600" dirty="0">
                <a:latin typeface="Times New Roman" pitchFamily="18" charset="0"/>
                <a:cs typeface="Times New Roman" pitchFamily="18" charset="0"/>
              </a:rPr>
              <a:t>Le richieste del mio lavoro interferiscono con la mia vita familiare</a:t>
            </a:r>
          </a:p>
          <a:p>
            <a:pPr lvl="0">
              <a:buFont typeface="Arial" pitchFamily="34" charset="0"/>
              <a:buChar char="•"/>
            </a:pPr>
            <a:r>
              <a:rPr lang="it-IT" sz="1600" dirty="0">
                <a:latin typeface="Times New Roman" pitchFamily="18" charset="0"/>
                <a:cs typeface="Times New Roman" pitchFamily="18" charset="0"/>
              </a:rPr>
              <a:t>Sono così stanco/a quando esco dal lavoro che mi è difficile adempiere ai miei compiti familiari</a:t>
            </a:r>
          </a:p>
          <a:p>
            <a:pPr lvl="0">
              <a:buFont typeface="Arial" pitchFamily="34" charset="0"/>
              <a:buChar char="•"/>
            </a:pPr>
            <a:r>
              <a:rPr lang="it-IT" sz="1600" dirty="0">
                <a:latin typeface="Times New Roman" pitchFamily="18" charset="0"/>
                <a:cs typeface="Times New Roman" pitchFamily="18" charset="0"/>
              </a:rPr>
              <a:t>La quantità di tempo che il lavoro mi richiede rende difficile adempiere alle responsabilità familiari</a:t>
            </a:r>
          </a:p>
          <a:p>
            <a:pPr lvl="0">
              <a:buFont typeface="Arial" pitchFamily="34" charset="0"/>
              <a:buChar char="•"/>
            </a:pPr>
            <a:r>
              <a:rPr lang="it-IT" sz="1600" dirty="0">
                <a:latin typeface="Times New Roman" pitchFamily="18" charset="0"/>
                <a:cs typeface="Times New Roman" pitchFamily="18" charset="0"/>
              </a:rPr>
              <a:t>Non riesco a portare a termine le cose che vorrei fare a casa perché ho troppi impegni di lavoro</a:t>
            </a:r>
          </a:p>
          <a:p>
            <a:r>
              <a:rPr lang="it-IT" sz="1600" dirty="0"/>
              <a:t> </a:t>
            </a:r>
          </a:p>
          <a:p>
            <a:pPr>
              <a:buFont typeface="Arial" pitchFamily="34" charset="0"/>
              <a:buChar char="•"/>
            </a:pP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992484"/>
            <a:ext cx="8379729" cy="586551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992484"/>
            <a:ext cx="7902055" cy="7140416"/>
          </a:xfrm>
          <a:prstGeom prst="rect">
            <a:avLst/>
          </a:prstGeom>
          <a:noFill/>
        </p:spPr>
        <p:txBody>
          <a:bodyPr wrap="square" rtlCol="0">
            <a:spAutoFit/>
          </a:bodyPr>
          <a:lstStyle/>
          <a:p>
            <a:r>
              <a:rPr lang="it-IT" sz="1600" u="sng" dirty="0">
                <a:latin typeface="Times New Roman" pitchFamily="18" charset="0"/>
                <a:cs typeface="Times New Roman" pitchFamily="18" charset="0"/>
              </a:rPr>
              <a:t>CONCILIAZIONE CASA-LAVORO</a:t>
            </a:r>
          </a:p>
          <a:p>
            <a:pPr>
              <a:buFont typeface="Arial" pitchFamily="34" charset="0"/>
              <a:buChar char="•"/>
            </a:pPr>
            <a:r>
              <a:rPr lang="it-IT" sz="1500" dirty="0">
                <a:latin typeface="Times New Roman" pitchFamily="18" charset="0"/>
                <a:cs typeface="Times New Roman" pitchFamily="18" charset="0"/>
              </a:rPr>
              <a:t>La situazione che vivo a casa mi rende così irritabile da scaricare sui/</a:t>
            </a:r>
            <a:r>
              <a:rPr lang="it-IT" sz="1500" dirty="0" err="1">
                <a:latin typeface="Times New Roman" pitchFamily="18" charset="0"/>
                <a:cs typeface="Times New Roman" pitchFamily="18" charset="0"/>
              </a:rPr>
              <a:t>lle</a:t>
            </a:r>
            <a:r>
              <a:rPr lang="it-IT" sz="1500" dirty="0">
                <a:latin typeface="Times New Roman" pitchFamily="18" charset="0"/>
                <a:cs typeface="Times New Roman" pitchFamily="18" charset="0"/>
              </a:rPr>
              <a:t> colleghi/e le mie frustrazioni</a:t>
            </a:r>
          </a:p>
          <a:p>
            <a:pPr>
              <a:buFont typeface="Arial" pitchFamily="34" charset="0"/>
              <a:buChar char="•"/>
            </a:pPr>
            <a:r>
              <a:rPr lang="it-IT" sz="1500" dirty="0">
                <a:latin typeface="Times New Roman" pitchFamily="18" charset="0"/>
                <a:cs typeface="Times New Roman" pitchFamily="18" charset="0"/>
              </a:rPr>
              <a:t>Faccio fatica a concentrami sul lavoro a causa delle mie preoccupazioni familiari</a:t>
            </a:r>
          </a:p>
          <a:p>
            <a:pPr>
              <a:buFont typeface="Arial" pitchFamily="34" charset="0"/>
              <a:buChar char="•"/>
            </a:pPr>
            <a:r>
              <a:rPr lang="it-IT" sz="1500" dirty="0">
                <a:latin typeface="Times New Roman" pitchFamily="18" charset="0"/>
                <a:cs typeface="Times New Roman" pitchFamily="18" charset="0"/>
              </a:rPr>
              <a:t>I problemi con partner/famiglia/amici influenzano il mio rendimento sul lavoro</a:t>
            </a:r>
          </a:p>
          <a:p>
            <a:pPr>
              <a:buFont typeface="Arial" pitchFamily="34" charset="0"/>
              <a:buChar char="•"/>
            </a:pPr>
            <a:r>
              <a:rPr lang="it-IT" sz="1500" dirty="0">
                <a:latin typeface="Times New Roman" pitchFamily="18" charset="0"/>
                <a:cs typeface="Times New Roman" pitchFamily="18" charset="0"/>
              </a:rPr>
              <a:t>Non ho voglia di lavorare a causa dei problemi con la mia famiglia e/o con gli amici</a:t>
            </a:r>
          </a:p>
          <a:p>
            <a:pPr>
              <a:buFont typeface="Arial" pitchFamily="34" charset="0"/>
              <a:buChar char="•"/>
            </a:pPr>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TRASFERTE</a:t>
            </a:r>
          </a:p>
          <a:p>
            <a:pPr lvl="0"/>
            <a:r>
              <a:rPr lang="it-IT" sz="1500" dirty="0">
                <a:latin typeface="Times New Roman" pitchFamily="18" charset="0"/>
                <a:cs typeface="Times New Roman" pitchFamily="18" charset="0"/>
              </a:rPr>
              <a:t>Lei viaggia o le è richiesto di fare frequentemente trasferte per motivi lavorativi (domanda filtro)</a:t>
            </a:r>
          </a:p>
          <a:p>
            <a:pPr lvl="0"/>
            <a:endParaRPr lang="it-IT" sz="1500" dirty="0">
              <a:latin typeface="Times New Roman" pitchFamily="18" charset="0"/>
              <a:cs typeface="Times New Roman" pitchFamily="18" charset="0"/>
            </a:endParaRPr>
          </a:p>
          <a:p>
            <a:pPr lvl="0"/>
            <a:r>
              <a:rPr lang="it-IT" sz="1500" dirty="0">
                <a:latin typeface="Times New Roman" pitchFamily="18" charset="0"/>
                <a:cs typeface="Times New Roman" pitchFamily="18" charset="0"/>
              </a:rPr>
              <a:t>Pensando alle Sue trasferte, quanto trova stressante:</a:t>
            </a:r>
          </a:p>
          <a:p>
            <a:pPr lvl="0">
              <a:buFont typeface="Arial" pitchFamily="34" charset="0"/>
              <a:buChar char="•"/>
            </a:pPr>
            <a:r>
              <a:rPr lang="it-IT" sz="1500" dirty="0">
                <a:latin typeface="Times New Roman" pitchFamily="18" charset="0"/>
                <a:cs typeface="Times New Roman" pitchFamily="18" charset="0"/>
              </a:rPr>
              <a:t>Non poter mangiare in modo sano</a:t>
            </a:r>
          </a:p>
          <a:p>
            <a:pPr lvl="0">
              <a:buFont typeface="Arial" pitchFamily="34" charset="0"/>
              <a:buChar char="•"/>
            </a:pPr>
            <a:r>
              <a:rPr lang="it-IT" sz="1500" dirty="0">
                <a:latin typeface="Times New Roman" pitchFamily="18" charset="0"/>
                <a:cs typeface="Times New Roman" pitchFamily="18" charset="0"/>
              </a:rPr>
              <a:t>Difficoltà a mantenere gli abituali stili di vita (sport,vita all’aria aperta ecc.)</a:t>
            </a:r>
          </a:p>
          <a:p>
            <a:pPr lvl="0">
              <a:buFont typeface="Arial" pitchFamily="34" charset="0"/>
              <a:buChar char="•"/>
            </a:pPr>
            <a:r>
              <a:rPr lang="it-IT" sz="1500" dirty="0">
                <a:latin typeface="Times New Roman" pitchFamily="18" charset="0"/>
                <a:cs typeface="Times New Roman" pitchFamily="18" charset="0"/>
              </a:rPr>
              <a:t>Viaggiare durante i finesettimana</a:t>
            </a:r>
          </a:p>
          <a:p>
            <a:pPr lvl="0">
              <a:buFont typeface="Arial" pitchFamily="34" charset="0"/>
              <a:buChar char="•"/>
            </a:pPr>
            <a:r>
              <a:rPr lang="it-IT" sz="1500" dirty="0">
                <a:latin typeface="Times New Roman" pitchFamily="18" charset="0"/>
                <a:cs typeface="Times New Roman" pitchFamily="18" charset="0"/>
              </a:rPr>
              <a:t>Dover contattare un’agenzia di viaggi per la gestione della trasferta</a:t>
            </a:r>
          </a:p>
          <a:p>
            <a:pPr lvl="0">
              <a:buFont typeface="Arial" pitchFamily="34" charset="0"/>
              <a:buChar char="•"/>
            </a:pPr>
            <a:r>
              <a:rPr lang="it-IT" sz="1500" dirty="0">
                <a:latin typeface="Times New Roman" pitchFamily="18" charset="0"/>
                <a:cs typeface="Times New Roman" pitchFamily="18" charset="0"/>
              </a:rPr>
              <a:t>Avere un lungo orario di lavoro a destinazione</a:t>
            </a:r>
          </a:p>
          <a:p>
            <a:pPr lvl="0">
              <a:buFont typeface="Arial" pitchFamily="34" charset="0"/>
              <a:buChar char="•"/>
            </a:pPr>
            <a:r>
              <a:rPr lang="it-IT" sz="1500" dirty="0">
                <a:latin typeface="Times New Roman" pitchFamily="18" charset="0"/>
                <a:cs typeface="Times New Roman" pitchFamily="18" charset="0"/>
              </a:rPr>
              <a:t>Dover svolgere dei turni di lavoro a destinazione</a:t>
            </a:r>
          </a:p>
          <a:p>
            <a:pPr lvl="0">
              <a:buFont typeface="Arial" pitchFamily="34" charset="0"/>
              <a:buChar char="•"/>
            </a:pPr>
            <a:r>
              <a:rPr lang="it-IT" sz="1500" dirty="0">
                <a:latin typeface="Times New Roman" pitchFamily="18" charset="0"/>
                <a:cs typeface="Times New Roman" pitchFamily="18" charset="0"/>
              </a:rPr>
              <a:t>Adattarsi a nuovi ritmi di lavoro a destinazione</a:t>
            </a:r>
          </a:p>
          <a:p>
            <a:pPr lvl="0">
              <a:buFont typeface="Arial" pitchFamily="34" charset="0"/>
              <a:buChar char="•"/>
            </a:pPr>
            <a:r>
              <a:rPr lang="it-IT" sz="1500" dirty="0">
                <a:latin typeface="Times New Roman" pitchFamily="18" charset="0"/>
                <a:cs typeface="Times New Roman" pitchFamily="18" charset="0"/>
              </a:rPr>
              <a:t>Portare a termine il lavoro nei tempi previsti</a:t>
            </a:r>
          </a:p>
          <a:p>
            <a:pPr lvl="0">
              <a:buFont typeface="Arial" pitchFamily="34" charset="0"/>
              <a:buChar char="•"/>
            </a:pPr>
            <a:r>
              <a:rPr lang="it-IT" sz="1500" dirty="0">
                <a:latin typeface="Times New Roman" pitchFamily="18" charset="0"/>
                <a:cs typeface="Times New Roman" pitchFamily="18" charset="0"/>
              </a:rPr>
              <a:t>Dover gestire e richiedere i rimborsi dopo i viaggi</a:t>
            </a:r>
          </a:p>
          <a:p>
            <a:pPr lvl="0">
              <a:buFont typeface="Arial" pitchFamily="34" charset="0"/>
              <a:buChar char="•"/>
            </a:pPr>
            <a:r>
              <a:rPr lang="it-IT" sz="1500" dirty="0">
                <a:latin typeface="Times New Roman" pitchFamily="18" charset="0"/>
                <a:cs typeface="Times New Roman" pitchFamily="18" charset="0"/>
              </a:rPr>
              <a:t>Avere un carico di lavoro più impegnativo al rientro</a:t>
            </a:r>
          </a:p>
          <a:p>
            <a:pPr lvl="0">
              <a:buFont typeface="Arial" pitchFamily="34" charset="0"/>
              <a:buChar char="•"/>
            </a:pPr>
            <a:r>
              <a:rPr lang="it-IT" sz="1500" dirty="0">
                <a:latin typeface="Times New Roman" pitchFamily="18" charset="0"/>
                <a:cs typeface="Times New Roman" pitchFamily="18" charset="0"/>
              </a:rPr>
              <a:t>Non avere tempi di recupero ragionevoli prima di tornare al lavoro dopo il rientro</a:t>
            </a:r>
          </a:p>
          <a:p>
            <a:pPr lvl="0">
              <a:buFont typeface="Arial" pitchFamily="34" charset="0"/>
              <a:buChar char="•"/>
            </a:pPr>
            <a:r>
              <a:rPr lang="it-IT" sz="1500" dirty="0">
                <a:latin typeface="Times New Roman" pitchFamily="18" charset="0"/>
                <a:cs typeface="Times New Roman" pitchFamily="18" charset="0"/>
              </a:rPr>
              <a:t>Dover gestire questioni familiari anche da lontano</a:t>
            </a:r>
          </a:p>
          <a:p>
            <a:pPr lvl="0">
              <a:buFont typeface="Arial" pitchFamily="34" charset="0"/>
              <a:buChar char="•"/>
            </a:pPr>
            <a:r>
              <a:rPr lang="it-IT" sz="1500" dirty="0">
                <a:latin typeface="Times New Roman" pitchFamily="18" charset="0"/>
                <a:cs typeface="Times New Roman" pitchFamily="18" charset="0"/>
              </a:rPr>
              <a:t>Mancanza o scarsa qualità del sonno</a:t>
            </a:r>
          </a:p>
          <a:p>
            <a:pPr lvl="0">
              <a:buFont typeface="Arial" pitchFamily="34" charset="0"/>
              <a:buChar char="•"/>
            </a:pPr>
            <a:r>
              <a:rPr lang="it-IT" sz="1500" dirty="0">
                <a:latin typeface="Times New Roman" pitchFamily="18" charset="0"/>
                <a:cs typeface="Times New Roman" pitchFamily="18" charset="0"/>
              </a:rPr>
              <a:t>Sentirsi lontano da familiari e amici</a:t>
            </a:r>
          </a:p>
          <a:p>
            <a:endParaRPr lang="it-IT" sz="1600" u="sng"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7426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8"/>
            <a:ext cx="7902055" cy="6986528"/>
          </a:xfrm>
          <a:prstGeom prst="rect">
            <a:avLst/>
          </a:prstGeom>
          <a:noFill/>
        </p:spPr>
        <p:txBody>
          <a:bodyPr wrap="square" rtlCol="0">
            <a:spAutoFit/>
          </a:bodyPr>
          <a:lstStyle/>
          <a:p>
            <a:r>
              <a:rPr lang="it-IT" sz="1600" b="1" dirty="0">
                <a:latin typeface="Times New Roman" pitchFamily="18" charset="0"/>
                <a:cs typeface="Times New Roman" pitchFamily="18" charset="0"/>
              </a:rPr>
              <a:t>Sezione 5 – </a:t>
            </a:r>
            <a:r>
              <a:rPr lang="it-IT" sz="1600" b="1" dirty="0" err="1">
                <a:latin typeface="Times New Roman" pitchFamily="18" charset="0"/>
                <a:cs typeface="Times New Roman" pitchFamily="18" charset="0"/>
              </a:rPr>
              <a:t>Outcome</a:t>
            </a:r>
            <a:r>
              <a:rPr lang="it-IT" sz="1600" b="1" dirty="0">
                <a:latin typeface="Times New Roman" pitchFamily="18" charset="0"/>
                <a:cs typeface="Times New Roman" pitchFamily="18" charset="0"/>
              </a:rPr>
              <a:t> benessere/malessere</a:t>
            </a: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WORKAHOLISM – LAVORO IN MODO ECCESSIVO O COMPULSIVO</a:t>
            </a:r>
            <a:endParaRPr lang="it-IT" sz="1600" dirty="0">
              <a:latin typeface="Times New Roman" pitchFamily="18" charset="0"/>
              <a:cs typeface="Times New Roman" pitchFamily="18" charset="0"/>
            </a:endParaRPr>
          </a:p>
          <a:p>
            <a:pPr lvl="0">
              <a:buFont typeface="Arial" pitchFamily="34" charset="0"/>
              <a:buChar char="•"/>
            </a:pPr>
            <a:r>
              <a:rPr lang="it-IT" sz="1600" dirty="0">
                <a:latin typeface="Times New Roman" pitchFamily="18" charset="0"/>
                <a:cs typeface="Times New Roman" pitchFamily="18" charset="0"/>
              </a:rPr>
              <a:t>Mi sembra di essere sempre di fretta, in rincorsa contro il tempo</a:t>
            </a:r>
          </a:p>
          <a:p>
            <a:pPr lvl="0">
              <a:buFont typeface="Arial" pitchFamily="34" charset="0"/>
              <a:buChar char="•"/>
            </a:pPr>
            <a:r>
              <a:rPr lang="it-IT" sz="1600" dirty="0">
                <a:latin typeface="Times New Roman" pitchFamily="18" charset="0"/>
                <a:cs typeface="Times New Roman" pitchFamily="18" charset="0"/>
              </a:rPr>
              <a:t>Sono molto occupato/a e metto troppa carne al fuoco</a:t>
            </a:r>
          </a:p>
          <a:p>
            <a:pPr lvl="0">
              <a:buFont typeface="Arial" pitchFamily="34" charset="0"/>
              <a:buChar char="•"/>
            </a:pPr>
            <a:r>
              <a:rPr lang="it-IT" sz="1600" dirty="0">
                <a:latin typeface="Times New Roman" pitchFamily="18" charset="0"/>
                <a:cs typeface="Times New Roman" pitchFamily="18" charset="0"/>
              </a:rPr>
              <a:t>Mi ritrovo a fare due o tre cose contemporaneamente</a:t>
            </a:r>
          </a:p>
          <a:p>
            <a:pPr lvl="0">
              <a:buFont typeface="Arial" pitchFamily="34" charset="0"/>
              <a:buChar char="•"/>
            </a:pPr>
            <a:r>
              <a:rPr lang="it-IT" sz="1600" dirty="0">
                <a:latin typeface="Times New Roman" pitchFamily="18" charset="0"/>
                <a:cs typeface="Times New Roman" pitchFamily="18" charset="0"/>
              </a:rPr>
              <a:t>Continuo a lavorare anche quando gli altri mi dicono di smettere</a:t>
            </a:r>
          </a:p>
          <a:p>
            <a:pPr lvl="0">
              <a:buFont typeface="Arial" pitchFamily="34" charset="0"/>
              <a:buChar char="•"/>
            </a:pPr>
            <a:r>
              <a:rPr lang="it-IT" sz="1600" dirty="0">
                <a:latin typeface="Times New Roman" pitchFamily="18" charset="0"/>
                <a:cs typeface="Times New Roman" pitchFamily="18" charset="0"/>
              </a:rPr>
              <a:t>Trascorro più tempo lavorando che stando con gli amici o dedicandomi ai miei hobby</a:t>
            </a:r>
          </a:p>
          <a:p>
            <a:pPr lvl="0">
              <a:buFont typeface="Arial" pitchFamily="34" charset="0"/>
              <a:buChar char="•"/>
            </a:pPr>
            <a:r>
              <a:rPr lang="it-IT" sz="1600" dirty="0">
                <a:latin typeface="Times New Roman" pitchFamily="18" charset="0"/>
                <a:cs typeface="Times New Roman" pitchFamily="18" charset="0"/>
              </a:rPr>
              <a:t>È importante per me lavorare sodo anche quando non mi piace quello che sto facendo</a:t>
            </a:r>
          </a:p>
          <a:p>
            <a:pPr lvl="0">
              <a:buFont typeface="Arial" pitchFamily="34" charset="0"/>
              <a:buChar char="•"/>
            </a:pPr>
            <a:r>
              <a:rPr lang="it-IT" sz="1600" dirty="0">
                <a:latin typeface="Times New Roman" pitchFamily="18" charset="0"/>
                <a:cs typeface="Times New Roman" pitchFamily="18" charset="0"/>
              </a:rPr>
              <a:t>Spesso sento che c’è qualcosa in me che mi spinge a lavorare sodo</a:t>
            </a:r>
          </a:p>
          <a:p>
            <a:pPr lvl="0">
              <a:buFont typeface="Arial" pitchFamily="34" charset="0"/>
              <a:buChar char="•"/>
            </a:pPr>
            <a:r>
              <a:rPr lang="it-IT" sz="1600" dirty="0">
                <a:latin typeface="Times New Roman" pitchFamily="18" charset="0"/>
                <a:cs typeface="Times New Roman" pitchFamily="18" charset="0"/>
              </a:rPr>
              <a:t>Mi sento obbligato/a </a:t>
            </a:r>
            <a:r>
              <a:rPr lang="it-IT" sz="1600" dirty="0" err="1">
                <a:latin typeface="Times New Roman" pitchFamily="18" charset="0"/>
                <a:cs typeface="Times New Roman" pitchFamily="18" charset="0"/>
              </a:rPr>
              <a:t>a</a:t>
            </a:r>
            <a:r>
              <a:rPr lang="it-IT" sz="1600" dirty="0">
                <a:latin typeface="Times New Roman" pitchFamily="18" charset="0"/>
                <a:cs typeface="Times New Roman" pitchFamily="18" charset="0"/>
              </a:rPr>
              <a:t> lavorare sodo, anche quando non è piacevole</a:t>
            </a:r>
          </a:p>
          <a:p>
            <a:pPr lvl="0">
              <a:buFont typeface="Arial" pitchFamily="34" charset="0"/>
              <a:buChar char="•"/>
            </a:pPr>
            <a:r>
              <a:rPr lang="it-IT" sz="1600" dirty="0">
                <a:latin typeface="Times New Roman" pitchFamily="18" charset="0"/>
                <a:cs typeface="Times New Roman" pitchFamily="18" charset="0"/>
              </a:rPr>
              <a:t>Mi sento in colpa quando mi prendo una pausa dal lavoro</a:t>
            </a:r>
          </a:p>
          <a:p>
            <a:pPr lvl="0">
              <a:buFont typeface="Arial" pitchFamily="34" charset="0"/>
              <a:buChar char="•"/>
            </a:pPr>
            <a:r>
              <a:rPr lang="it-IT" sz="1600" dirty="0">
                <a:latin typeface="Times New Roman" pitchFamily="18" charset="0"/>
                <a:cs typeface="Times New Roman" pitchFamily="18" charset="0"/>
              </a:rPr>
              <a:t>È difficile per me rilassarmi quando non sto lavorando</a:t>
            </a:r>
          </a:p>
          <a:p>
            <a:r>
              <a:rPr lang="it-IT" sz="1600" dirty="0">
                <a:latin typeface="Times New Roman" pitchFamily="18" charset="0"/>
                <a:cs typeface="Times New Roman" pitchFamily="18" charset="0"/>
              </a:rPr>
              <a:t> </a:t>
            </a:r>
          </a:p>
          <a:p>
            <a:r>
              <a:rPr lang="it-IT" sz="1600" u="sng" dirty="0">
                <a:latin typeface="Times New Roman" pitchFamily="18" charset="0"/>
                <a:cs typeface="Times New Roman" pitchFamily="18" charset="0"/>
              </a:rPr>
              <a:t>BURNOUT E WORK ENGAGEMENT</a:t>
            </a:r>
            <a:endParaRPr lang="it-IT" sz="1600" dirty="0">
              <a:latin typeface="Times New Roman" pitchFamily="18" charset="0"/>
              <a:cs typeface="Times New Roman" pitchFamily="18" charset="0"/>
            </a:endParaRPr>
          </a:p>
          <a:p>
            <a:pPr lvl="0">
              <a:buFont typeface="Arial" pitchFamily="34" charset="0"/>
              <a:buChar char="•"/>
            </a:pPr>
            <a:r>
              <a:rPr lang="it-IT" sz="1600" dirty="0">
                <a:latin typeface="Times New Roman" pitchFamily="18" charset="0"/>
                <a:cs typeface="Times New Roman" pitchFamily="18" charset="0"/>
              </a:rPr>
              <a:t>Nel mio lavoro mi sento pieno/a di energia </a:t>
            </a:r>
          </a:p>
          <a:p>
            <a:pPr lvl="0">
              <a:buFont typeface="Arial" pitchFamily="34" charset="0"/>
              <a:buChar char="•"/>
            </a:pPr>
            <a:r>
              <a:rPr lang="it-IT" sz="1600" dirty="0">
                <a:latin typeface="Times New Roman" pitchFamily="18" charset="0"/>
                <a:cs typeface="Times New Roman" pitchFamily="18" charset="0"/>
              </a:rPr>
              <a:t>Nel mio lavoro, mi sento forte e vigoroso/a</a:t>
            </a:r>
          </a:p>
          <a:p>
            <a:pPr lvl="0">
              <a:buFont typeface="Arial" pitchFamily="34" charset="0"/>
              <a:buChar char="•"/>
            </a:pPr>
            <a:r>
              <a:rPr lang="it-IT" sz="1600" dirty="0">
                <a:latin typeface="Times New Roman" pitchFamily="18" charset="0"/>
                <a:cs typeface="Times New Roman" pitchFamily="18" charset="0"/>
              </a:rPr>
              <a:t>Sono entusiasta del mio lavoro </a:t>
            </a:r>
          </a:p>
          <a:p>
            <a:pPr lvl="0">
              <a:buFont typeface="Arial" pitchFamily="34" charset="0"/>
              <a:buChar char="•"/>
            </a:pPr>
            <a:r>
              <a:rPr lang="it-IT" sz="1600" dirty="0">
                <a:latin typeface="Times New Roman" pitchFamily="18" charset="0"/>
                <a:cs typeface="Times New Roman" pitchFamily="18" charset="0"/>
              </a:rPr>
              <a:t>Il mio lavoro mi ispira </a:t>
            </a:r>
          </a:p>
          <a:p>
            <a:pPr lvl="0">
              <a:buFont typeface="Arial" pitchFamily="34" charset="0"/>
              <a:buChar char="•"/>
            </a:pPr>
            <a:r>
              <a:rPr lang="it-IT" sz="1600" dirty="0">
                <a:latin typeface="Times New Roman" pitchFamily="18" charset="0"/>
                <a:cs typeface="Times New Roman" pitchFamily="18" charset="0"/>
              </a:rPr>
              <a:t>La mattina, quando mi alzo, ho voglia di andare al lavoro</a:t>
            </a:r>
          </a:p>
          <a:p>
            <a:pPr lvl="0">
              <a:buFont typeface="Arial" pitchFamily="34" charset="0"/>
              <a:buChar char="•"/>
            </a:pPr>
            <a:r>
              <a:rPr lang="it-IT" sz="1600" dirty="0">
                <a:latin typeface="Times New Roman" pitchFamily="18" charset="0"/>
                <a:cs typeface="Times New Roman" pitchFamily="18" charset="0"/>
              </a:rPr>
              <a:t>Sono felice quando lavoro intensamente </a:t>
            </a:r>
          </a:p>
          <a:p>
            <a:pPr lvl="0">
              <a:buFont typeface="Arial" pitchFamily="34" charset="0"/>
              <a:buChar char="•"/>
            </a:pPr>
            <a:r>
              <a:rPr lang="it-IT" sz="1600" dirty="0">
                <a:latin typeface="Times New Roman" pitchFamily="18" charset="0"/>
                <a:cs typeface="Times New Roman" pitchFamily="18" charset="0"/>
              </a:rPr>
              <a:t>Sono orgoglioso/a del lavoro che faccio </a:t>
            </a:r>
          </a:p>
          <a:p>
            <a:pPr lvl="0">
              <a:buFont typeface="Arial" pitchFamily="34" charset="0"/>
              <a:buChar char="•"/>
            </a:pPr>
            <a:r>
              <a:rPr lang="it-IT" sz="1600" dirty="0">
                <a:latin typeface="Times New Roman" pitchFamily="18" charset="0"/>
                <a:cs typeface="Times New Roman" pitchFamily="18" charset="0"/>
              </a:rPr>
              <a:t>Sono immerso/a nel mio lavoro</a:t>
            </a:r>
          </a:p>
          <a:p>
            <a:pPr lvl="0"/>
            <a:endParaRPr lang="it-IT" sz="1600" dirty="0"/>
          </a:p>
          <a:p>
            <a:pPr>
              <a:buFont typeface="Arial" pitchFamily="34" charset="0"/>
              <a:buChar char="•"/>
            </a:pP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0671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8"/>
            <a:ext cx="7902055" cy="6247864"/>
          </a:xfrm>
          <a:prstGeom prst="rect">
            <a:avLst/>
          </a:prstGeom>
          <a:noFill/>
        </p:spPr>
        <p:txBody>
          <a:bodyPr wrap="square" rtlCol="0">
            <a:spAutoFit/>
          </a:bodyPr>
          <a:lstStyle/>
          <a:p>
            <a:r>
              <a:rPr lang="it-IT" sz="1600" u="sng" dirty="0">
                <a:latin typeface="Times New Roman" pitchFamily="18" charset="0"/>
                <a:cs typeface="Times New Roman" pitchFamily="18" charset="0"/>
              </a:rPr>
              <a:t>BURNOUT E WORK ENGAGEMENT</a:t>
            </a:r>
            <a:endParaRPr lang="it-IT" sz="1600" dirty="0">
              <a:latin typeface="Times New Roman" pitchFamily="18" charset="0"/>
              <a:cs typeface="Times New Roman" pitchFamily="18" charset="0"/>
            </a:endParaRPr>
          </a:p>
          <a:p>
            <a:pPr lvl="0">
              <a:buFont typeface="Arial" pitchFamily="34" charset="0"/>
              <a:buChar char="•"/>
            </a:pPr>
            <a:r>
              <a:rPr lang="it-IT" sz="1600" dirty="0">
                <a:latin typeface="Times New Roman" pitchFamily="18" charset="0"/>
                <a:cs typeface="Times New Roman" pitchFamily="18" charset="0"/>
              </a:rPr>
              <a:t>Mi lascio prendere completamente quando lavoro </a:t>
            </a:r>
          </a:p>
          <a:p>
            <a:pPr lvl="0">
              <a:buFont typeface="Arial" pitchFamily="34" charset="0"/>
              <a:buChar char="•"/>
            </a:pPr>
            <a:r>
              <a:rPr lang="it-IT" sz="1600" dirty="0">
                <a:latin typeface="Times New Roman" pitchFamily="18" charset="0"/>
                <a:cs typeface="Times New Roman" pitchFamily="18" charset="0"/>
              </a:rPr>
              <a:t>Mi sento emotivamente logorato/a dal mio lavoro</a:t>
            </a:r>
          </a:p>
          <a:p>
            <a:pPr lvl="0">
              <a:buFont typeface="Arial" pitchFamily="34" charset="0"/>
              <a:buChar char="•"/>
            </a:pPr>
            <a:r>
              <a:rPr lang="it-IT" sz="1600" dirty="0">
                <a:latin typeface="Times New Roman" pitchFamily="18" charset="0"/>
                <a:cs typeface="Times New Roman" pitchFamily="18" charset="0"/>
              </a:rPr>
              <a:t>Mi sento esausto/a alla fine della giornata lavorativa</a:t>
            </a:r>
          </a:p>
          <a:p>
            <a:pPr lvl="0">
              <a:buFont typeface="Arial" pitchFamily="34" charset="0"/>
              <a:buChar char="•"/>
            </a:pPr>
            <a:r>
              <a:rPr lang="it-IT" sz="1600" dirty="0">
                <a:latin typeface="Times New Roman" pitchFamily="18" charset="0"/>
                <a:cs typeface="Times New Roman" pitchFamily="18" charset="0"/>
              </a:rPr>
              <a:t>Mi sento stanco/a quando mi alzo al mattino e devo affrontare un0altra giornata di lavoro</a:t>
            </a:r>
          </a:p>
          <a:p>
            <a:pPr lvl="0">
              <a:buFont typeface="Arial" pitchFamily="34" charset="0"/>
              <a:buChar char="•"/>
            </a:pPr>
            <a:r>
              <a:rPr lang="it-IT" sz="1600" dirty="0">
                <a:latin typeface="Times New Roman" pitchFamily="18" charset="0"/>
                <a:cs typeface="Times New Roman" pitchFamily="18" charset="0"/>
              </a:rPr>
              <a:t>Lavorare tutto il giorno è veramente uno sforzo per me</a:t>
            </a:r>
          </a:p>
          <a:p>
            <a:pPr lvl="0">
              <a:buFont typeface="Arial" pitchFamily="34" charset="0"/>
              <a:buChar char="•"/>
            </a:pPr>
            <a:r>
              <a:rPr lang="it-IT" sz="1600" dirty="0">
                <a:latin typeface="Times New Roman" pitchFamily="18" charset="0"/>
                <a:cs typeface="Times New Roman" pitchFamily="18" charset="0"/>
              </a:rPr>
              <a:t>Mi sento esaurito/a dal mio lavoro</a:t>
            </a:r>
          </a:p>
          <a:p>
            <a:pPr lvl="0">
              <a:buFont typeface="Arial" pitchFamily="34" charset="0"/>
              <a:buChar char="•"/>
            </a:pPr>
            <a:r>
              <a:rPr lang="it-IT" sz="1600" dirty="0">
                <a:latin typeface="Times New Roman" pitchFamily="18" charset="0"/>
                <a:cs typeface="Times New Roman" pitchFamily="18" charset="0"/>
              </a:rPr>
              <a:t>Mi capita di essere meno interessato alla mia professione</a:t>
            </a:r>
          </a:p>
          <a:p>
            <a:pPr lvl="0">
              <a:buFont typeface="Arial" pitchFamily="34" charset="0"/>
              <a:buChar char="•"/>
            </a:pPr>
            <a:r>
              <a:rPr lang="it-IT" sz="1600" dirty="0">
                <a:latin typeface="Times New Roman" pitchFamily="18" charset="0"/>
                <a:cs typeface="Times New Roman" pitchFamily="18" charset="0"/>
              </a:rPr>
              <a:t>Mi capita di essere distaccato dal mio lavoro</a:t>
            </a:r>
          </a:p>
          <a:p>
            <a:pPr lvl="0">
              <a:buFont typeface="Arial" pitchFamily="34" charset="0"/>
              <a:buChar char="•"/>
            </a:pPr>
            <a:r>
              <a:rPr lang="it-IT" sz="1600" dirty="0">
                <a:latin typeface="Times New Roman" pitchFamily="18" charset="0"/>
                <a:cs typeface="Times New Roman" pitchFamily="18" charset="0"/>
              </a:rPr>
              <a:t>Voglio solo fare il mio lavoro senza essere seccato/a</a:t>
            </a:r>
          </a:p>
          <a:p>
            <a:pPr lvl="0">
              <a:buFont typeface="Arial" pitchFamily="34" charset="0"/>
              <a:buChar char="•"/>
            </a:pPr>
            <a:r>
              <a:rPr lang="it-IT" sz="1600" dirty="0">
                <a:latin typeface="Times New Roman" pitchFamily="18" charset="0"/>
                <a:cs typeface="Times New Roman" pitchFamily="18" charset="0"/>
              </a:rPr>
              <a:t>Dubito del significato del mio lavoro</a:t>
            </a:r>
          </a:p>
          <a:p>
            <a:pPr lvl="0">
              <a:buFont typeface="Arial" pitchFamily="34" charset="0"/>
              <a:buChar char="•"/>
            </a:pPr>
            <a:r>
              <a:rPr lang="it-IT" sz="1600" dirty="0">
                <a:latin typeface="Times New Roman" pitchFamily="18" charset="0"/>
                <a:cs typeface="Times New Roman" pitchFamily="18" charset="0"/>
              </a:rPr>
              <a:t>Mi capita di essere più scettico/a sul fatto che il mio lavoro serva davvero a qualcosa</a:t>
            </a:r>
          </a:p>
          <a:p>
            <a:pPr lvl="0">
              <a:buFont typeface="Arial" pitchFamily="34" charset="0"/>
              <a:buChar char="•"/>
            </a:pPr>
            <a:endParaRPr lang="it-IT" sz="1600" dirty="0">
              <a:latin typeface="Times New Roman" pitchFamily="18" charset="0"/>
              <a:cs typeface="Times New Roman" pitchFamily="18" charset="0"/>
            </a:endParaRPr>
          </a:p>
          <a:p>
            <a:pPr lvl="0"/>
            <a:r>
              <a:rPr lang="it-IT" sz="1600" u="sng" dirty="0">
                <a:latin typeface="Times New Roman" pitchFamily="18" charset="0"/>
                <a:cs typeface="Times New Roman" pitchFamily="18" charset="0"/>
              </a:rPr>
              <a:t>SIGNIFICATO DEL LAVORO</a:t>
            </a:r>
          </a:p>
          <a:p>
            <a:pPr lvl="0">
              <a:buFont typeface="Arial" pitchFamily="34" charset="0"/>
              <a:buChar char="•"/>
            </a:pPr>
            <a:r>
              <a:rPr lang="it-IT" sz="1600" dirty="0">
                <a:latin typeface="Times New Roman" pitchFamily="18" charset="0"/>
                <a:cs typeface="Times New Roman" pitchFamily="18" charset="0"/>
              </a:rPr>
              <a:t>Penso che il mio lavoro sia molto costruttivo e pieno di significato</a:t>
            </a:r>
          </a:p>
          <a:p>
            <a:pPr lvl="0">
              <a:buFont typeface="Arial" pitchFamily="34" charset="0"/>
              <a:buChar char="•"/>
            </a:pPr>
            <a:r>
              <a:rPr lang="it-IT" sz="1600" dirty="0">
                <a:latin typeface="Times New Roman" pitchFamily="18" charset="0"/>
                <a:cs typeface="Times New Roman" pitchFamily="18" charset="0"/>
              </a:rPr>
              <a:t>Penso di svolgere un lavoro importante</a:t>
            </a:r>
          </a:p>
          <a:p>
            <a:pPr lvl="0">
              <a:buFont typeface="Arial" pitchFamily="34" charset="0"/>
              <a:buChar char="•"/>
            </a:pPr>
            <a:r>
              <a:rPr lang="it-IT" sz="1600" dirty="0">
                <a:latin typeface="Times New Roman" pitchFamily="18" charset="0"/>
                <a:cs typeface="Times New Roman" pitchFamily="18" charset="0"/>
              </a:rPr>
              <a:t>Mi sento motivato/a e coinvolto/a nel mio lavoro</a:t>
            </a:r>
          </a:p>
          <a:p>
            <a:pPr lvl="0">
              <a:buFont typeface="Arial" pitchFamily="34" charset="0"/>
              <a:buChar char="•"/>
            </a:pPr>
            <a:r>
              <a:rPr lang="it-IT" sz="1600" dirty="0">
                <a:latin typeface="Times New Roman" pitchFamily="18" charset="0"/>
                <a:cs typeface="Times New Roman" pitchFamily="18" charset="0"/>
              </a:rPr>
              <a:t>Penso che il mio lavoro sia utile</a:t>
            </a:r>
          </a:p>
          <a:p>
            <a:pPr lvl="0">
              <a:buFont typeface="Arial" pitchFamily="34" charset="0"/>
              <a:buChar char="•"/>
            </a:pPr>
            <a:r>
              <a:rPr lang="it-IT" sz="1600" dirty="0">
                <a:latin typeface="Times New Roman" pitchFamily="18" charset="0"/>
                <a:cs typeface="Times New Roman" pitchFamily="18" charset="0"/>
              </a:rPr>
              <a:t>Penso che il mio lavoro sia parte di qualcosa di più grande</a:t>
            </a:r>
          </a:p>
          <a:p>
            <a:pPr lvl="0"/>
            <a:endParaRPr lang="it-IT" sz="1600" dirty="0">
              <a:latin typeface="Times New Roman" pitchFamily="18" charset="0"/>
              <a:cs typeface="Times New Roman" pitchFamily="18" charset="0"/>
            </a:endParaRPr>
          </a:p>
          <a:p>
            <a:pPr lvl="0"/>
            <a:endParaRPr lang="it-IT" sz="1600" dirty="0"/>
          </a:p>
          <a:p>
            <a:pPr>
              <a:buFont typeface="Arial" pitchFamily="34" charset="0"/>
              <a:buChar char="•"/>
            </a:pP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3400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9"/>
            <a:ext cx="7902055" cy="6740307"/>
          </a:xfrm>
          <a:prstGeom prst="rect">
            <a:avLst/>
          </a:prstGeom>
          <a:noFill/>
        </p:spPr>
        <p:txBody>
          <a:bodyPr wrap="square" rtlCol="0">
            <a:spAutoFit/>
          </a:bodyPr>
          <a:lstStyle/>
          <a:p>
            <a:r>
              <a:rPr lang="it-IT" sz="1600" u="sng" dirty="0">
                <a:latin typeface="Times New Roman" pitchFamily="18" charset="0"/>
                <a:cs typeface="Times New Roman" pitchFamily="18" charset="0"/>
              </a:rPr>
              <a:t>BENESSERE E ADATTAMENTO PSICO-SOCIALE</a:t>
            </a:r>
          </a:p>
          <a:p>
            <a:r>
              <a:rPr lang="it-IT" sz="1600" dirty="0">
                <a:latin typeface="Times New Roman" pitchFamily="18" charset="0"/>
                <a:cs typeface="Times New Roman" pitchFamily="18" charset="0"/>
              </a:rPr>
              <a:t>Nelle ultime 2 settimane si è sentito/a:</a:t>
            </a:r>
          </a:p>
          <a:p>
            <a:pPr lvl="0">
              <a:buFont typeface="Arial" pitchFamily="34" charset="0"/>
              <a:buChar char="•"/>
            </a:pPr>
            <a:r>
              <a:rPr lang="it-IT" sz="1600" dirty="0">
                <a:latin typeface="Times New Roman" pitchFamily="18" charset="0"/>
                <a:cs typeface="Times New Roman" pitchFamily="18" charset="0"/>
              </a:rPr>
              <a:t>In grado di concentrarsi su ciò che stava facendo. Es. Riesce a seguire il filo del discorso</a:t>
            </a:r>
          </a:p>
          <a:p>
            <a:pPr lvl="0">
              <a:buFont typeface="Arial" pitchFamily="34" charset="0"/>
              <a:buChar char="•"/>
            </a:pPr>
            <a:r>
              <a:rPr lang="it-IT" sz="1600" dirty="0">
                <a:latin typeface="Times New Roman" pitchFamily="18" charset="0"/>
                <a:cs typeface="Times New Roman" pitchFamily="18" charset="0"/>
              </a:rPr>
              <a:t>Di aver perso molto sonno tanto da preoccuparsi</a:t>
            </a:r>
          </a:p>
          <a:p>
            <a:pPr lvl="0">
              <a:buFont typeface="Arial" pitchFamily="34" charset="0"/>
              <a:buChar char="•"/>
            </a:pPr>
            <a:r>
              <a:rPr lang="it-IT" sz="1600" dirty="0">
                <a:latin typeface="Times New Roman" pitchFamily="18" charset="0"/>
                <a:cs typeface="Times New Roman" pitchFamily="18" charset="0"/>
              </a:rPr>
              <a:t>Di essere produttivo/a (aver fatto tante cose) nella maggior parte delle attività</a:t>
            </a:r>
          </a:p>
          <a:p>
            <a:pPr lvl="0">
              <a:buFont typeface="Arial" pitchFamily="34" charset="0"/>
              <a:buChar char="•"/>
            </a:pPr>
            <a:r>
              <a:rPr lang="it-IT" sz="1600" dirty="0">
                <a:latin typeface="Times New Roman" pitchFamily="18" charset="0"/>
                <a:cs typeface="Times New Roman" pitchFamily="18" charset="0"/>
              </a:rPr>
              <a:t>In grado di prendere decisioni nella maggior parte dei casi</a:t>
            </a:r>
          </a:p>
          <a:p>
            <a:pPr lvl="0">
              <a:buFont typeface="Arial" pitchFamily="34" charset="0"/>
              <a:buChar char="•"/>
            </a:pPr>
            <a:r>
              <a:rPr lang="it-IT" sz="1600" dirty="0">
                <a:latin typeface="Times New Roman" pitchFamily="18" charset="0"/>
                <a:cs typeface="Times New Roman" pitchFamily="18" charset="0"/>
              </a:rPr>
              <a:t>Costantemente sotto pressione</a:t>
            </a:r>
          </a:p>
          <a:p>
            <a:pPr lvl="0">
              <a:buFont typeface="Arial" pitchFamily="34" charset="0"/>
              <a:buChar char="•"/>
            </a:pPr>
            <a:r>
              <a:rPr lang="it-IT" sz="1600" dirty="0">
                <a:latin typeface="Times New Roman" pitchFamily="18" charset="0"/>
                <a:cs typeface="Times New Roman" pitchFamily="18" charset="0"/>
              </a:rPr>
              <a:t>Di non essere in grado di superare le difficoltà</a:t>
            </a:r>
          </a:p>
          <a:p>
            <a:pPr lvl="0">
              <a:buFont typeface="Arial" pitchFamily="34" charset="0"/>
              <a:buChar char="•"/>
            </a:pPr>
            <a:r>
              <a:rPr lang="it-IT" sz="1600" dirty="0">
                <a:latin typeface="Times New Roman" pitchFamily="18" charset="0"/>
                <a:cs typeface="Times New Roman" pitchFamily="18" charset="0"/>
              </a:rPr>
              <a:t>In grado di ritagliarsi del tempo libero e goderne</a:t>
            </a:r>
          </a:p>
          <a:p>
            <a:pPr lvl="0">
              <a:buFont typeface="Arial" pitchFamily="34" charset="0"/>
              <a:buChar char="•"/>
            </a:pPr>
            <a:r>
              <a:rPr lang="it-IT" sz="1600" dirty="0">
                <a:latin typeface="Times New Roman" pitchFamily="18" charset="0"/>
                <a:cs typeface="Times New Roman" pitchFamily="18" charset="0"/>
              </a:rPr>
              <a:t>In grado di risolvere i suoi problemi</a:t>
            </a:r>
          </a:p>
          <a:p>
            <a:pPr lvl="0">
              <a:buFont typeface="Arial" pitchFamily="34" charset="0"/>
              <a:buChar char="•"/>
            </a:pPr>
            <a:r>
              <a:rPr lang="it-IT" sz="1600" dirty="0">
                <a:latin typeface="Times New Roman" pitchFamily="18" charset="0"/>
                <a:cs typeface="Times New Roman" pitchFamily="18" charset="0"/>
              </a:rPr>
              <a:t>Infelice o depresso/a</a:t>
            </a:r>
          </a:p>
          <a:p>
            <a:r>
              <a:rPr lang="it-IT" sz="1600" dirty="0">
                <a:latin typeface="Times New Roman" pitchFamily="18" charset="0"/>
                <a:cs typeface="Times New Roman" pitchFamily="18" charset="0"/>
              </a:rPr>
              <a:t> </a:t>
            </a:r>
          </a:p>
          <a:p>
            <a:pPr lvl="0">
              <a:buFont typeface="Arial" pitchFamily="34" charset="0"/>
              <a:buChar char="•"/>
            </a:pPr>
            <a:r>
              <a:rPr lang="it-IT" sz="1600" dirty="0">
                <a:latin typeface="Times New Roman" pitchFamily="18" charset="0"/>
                <a:cs typeface="Times New Roman" pitchFamily="18" charset="0"/>
              </a:rPr>
              <a:t>Come giudica nel complesso la Sua salute</a:t>
            </a:r>
          </a:p>
          <a:p>
            <a:pPr lvl="0">
              <a:buFont typeface="Arial" pitchFamily="34" charset="0"/>
              <a:buChar char="•"/>
            </a:pPr>
            <a:r>
              <a:rPr lang="it-IT" sz="1600" dirty="0">
                <a:latin typeface="Times New Roman" pitchFamily="18" charset="0"/>
                <a:cs typeface="Times New Roman" pitchFamily="18" charset="0"/>
              </a:rPr>
              <a:t>Assuma che il punteggio 10 corrisponda al punto massimo delle capacità lavorative (energie fisiche e mentali) che abbia mai sperimentato nella sua vita, mentre 0 all’inabilità completa al lavoro. Quale punteggio assegna alle sue capacità lavorative attuali</a:t>
            </a:r>
          </a:p>
          <a:p>
            <a:pPr lvl="0">
              <a:buFont typeface="Arial" pitchFamily="34" charset="0"/>
              <a:buChar char="•"/>
            </a:pPr>
            <a:r>
              <a:rPr lang="it-IT" sz="1600" dirty="0">
                <a:latin typeface="Times New Roman" pitchFamily="18" charset="0"/>
                <a:cs typeface="Times New Roman" pitchFamily="18" charset="0"/>
              </a:rPr>
              <a:t>Può dire quanto, nel complesso, è soddisfatto/a della sua vita in generale</a:t>
            </a:r>
          </a:p>
          <a:p>
            <a:pPr lvl="0">
              <a:buFont typeface="Arial" pitchFamily="34" charset="0"/>
              <a:buChar char="•"/>
            </a:pPr>
            <a:r>
              <a:rPr lang="it-IT" sz="1600" dirty="0">
                <a:latin typeface="Times New Roman" pitchFamily="18" charset="0"/>
                <a:cs typeface="Times New Roman" pitchFamily="18" charset="0"/>
              </a:rPr>
              <a:t>Può dire quanto, nel complesso, è soddisfatto/a della sua vita lavorativa</a:t>
            </a:r>
          </a:p>
          <a:p>
            <a:pPr lvl="0">
              <a:buFont typeface="Arial" pitchFamily="34" charset="0"/>
              <a:buChar char="•"/>
            </a:pPr>
            <a:r>
              <a:rPr lang="it-IT" sz="1600" dirty="0">
                <a:latin typeface="Times New Roman" pitchFamily="18" charset="0"/>
                <a:cs typeface="Times New Roman" pitchFamily="18" charset="0"/>
              </a:rPr>
              <a:t>Può dire quanto, nel complesso, è soddisfatto/a del suo ambiente fisico di lavoro</a:t>
            </a:r>
          </a:p>
          <a:p>
            <a:pPr lvl="0">
              <a:buFont typeface="Arial" pitchFamily="34" charset="0"/>
              <a:buChar char="•"/>
            </a:pPr>
            <a:r>
              <a:rPr lang="it-IT" sz="1600" dirty="0">
                <a:latin typeface="Times New Roman" pitchFamily="18" charset="0"/>
                <a:cs typeface="Times New Roman" pitchFamily="18" charset="0"/>
              </a:rPr>
              <a:t>Quanto è soddisfatto/a della formazione e dell’aggiornamento distribuito da INFN</a:t>
            </a:r>
          </a:p>
          <a:p>
            <a:pPr lvl="0">
              <a:buFont typeface="Arial" pitchFamily="34" charset="0"/>
              <a:buChar char="•"/>
            </a:pPr>
            <a:r>
              <a:rPr lang="it-IT" sz="1600" dirty="0">
                <a:latin typeface="Times New Roman" pitchFamily="18" charset="0"/>
                <a:cs typeface="Times New Roman" pitchFamily="18" charset="0"/>
              </a:rPr>
              <a:t>Quanto è soddisfatto del percorso di carriera che ha realizzato fino a oggi</a:t>
            </a:r>
          </a:p>
          <a:p>
            <a:pPr lvl="0"/>
            <a:endParaRPr lang="it-IT" sz="1600" dirty="0">
              <a:latin typeface="Times New Roman" pitchFamily="18" charset="0"/>
              <a:cs typeface="Times New Roman" pitchFamily="18" charset="0"/>
            </a:endParaRPr>
          </a:p>
          <a:p>
            <a:pPr lvl="0"/>
            <a:endParaRPr lang="it-IT" sz="1600" dirty="0"/>
          </a:p>
          <a:p>
            <a:pPr>
              <a:buFont typeface="Arial" pitchFamily="34" charset="0"/>
              <a:buChar char="•"/>
            </a:pP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15316"/>
            <a:ext cx="8379729" cy="50671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169908"/>
            <a:ext cx="7902055" cy="3785652"/>
          </a:xfrm>
          <a:prstGeom prst="rect">
            <a:avLst/>
          </a:prstGeom>
          <a:noFill/>
        </p:spPr>
        <p:txBody>
          <a:bodyPr wrap="square" rtlCol="0">
            <a:spAutoFit/>
          </a:bodyPr>
          <a:lstStyle/>
          <a:p>
            <a:r>
              <a:rPr lang="it-IT" sz="1600" b="1" dirty="0">
                <a:latin typeface="Times New Roman" pitchFamily="18" charset="0"/>
                <a:cs typeface="Times New Roman" pitchFamily="18" charset="0"/>
              </a:rPr>
              <a:t>Sezione 6 – Lavorare da casa</a:t>
            </a:r>
          </a:p>
          <a:p>
            <a:endParaRPr lang="it-IT" sz="1600" b="1" dirty="0">
              <a:latin typeface="Times New Roman" pitchFamily="18" charset="0"/>
              <a:cs typeface="Times New Roman" pitchFamily="18" charset="0"/>
            </a:endParaRPr>
          </a:p>
          <a:p>
            <a:pPr>
              <a:buFont typeface="Arial" pitchFamily="34" charset="0"/>
              <a:buChar char="•"/>
            </a:pPr>
            <a:r>
              <a:rPr lang="it-IT" sz="1600" dirty="0">
                <a:latin typeface="Times New Roman" pitchFamily="18" charset="0"/>
                <a:cs typeface="Times New Roman" pitchFamily="18" charset="0"/>
              </a:rPr>
              <a:t>Nel corso degli ultimi mesi, in relazione alla pandemia, molti contesti lavorativi hanno forme di lavoro a distanza. In alcune organizzazioni, tali modalità rimarranno stabili in futuro, seppur sistematizzate presumibilmente in maniera differente. Alla luce di ciò, negli ultimi mesi le è capitato di lavorare da casa?</a:t>
            </a:r>
          </a:p>
          <a:p>
            <a:pPr>
              <a:buFont typeface="Arial" pitchFamily="34" charset="0"/>
              <a:buChar char="•"/>
            </a:pPr>
            <a:r>
              <a:rPr lang="it-IT" sz="1600" dirty="0">
                <a:latin typeface="Times New Roman" pitchFamily="18" charset="0"/>
                <a:cs typeface="Times New Roman" pitchFamily="18" charset="0"/>
              </a:rPr>
              <a:t>Come considera per il suo lavoro la possibilità di svolgere delle attività lavorative presso la sua abitazione (da 1 a 10)</a:t>
            </a:r>
          </a:p>
          <a:p>
            <a:pPr>
              <a:buFont typeface="Arial" pitchFamily="34" charset="0"/>
              <a:buChar char="•"/>
            </a:pPr>
            <a:r>
              <a:rPr lang="it-IT" sz="1600" dirty="0">
                <a:latin typeface="Times New Roman" pitchFamily="18" charset="0"/>
                <a:cs typeface="Times New Roman" pitchFamily="18" charset="0"/>
              </a:rPr>
              <a:t>Svantaggi e vantaggi </a:t>
            </a:r>
            <a:r>
              <a:rPr lang="it-IT" sz="1600" dirty="0" err="1">
                <a:latin typeface="Times New Roman" pitchFamily="18" charset="0"/>
                <a:cs typeface="Times New Roman" pitchFamily="18" charset="0"/>
              </a:rPr>
              <a:t>smart</a:t>
            </a:r>
            <a:r>
              <a:rPr lang="it-IT" sz="1600" dirty="0">
                <a:latin typeface="Times New Roman" pitchFamily="18" charset="0"/>
                <a:cs typeface="Times New Roman" pitchFamily="18" charset="0"/>
              </a:rPr>
              <a:t> </a:t>
            </a:r>
            <a:r>
              <a:rPr lang="it-IT" sz="1600" dirty="0" err="1">
                <a:latin typeface="Times New Roman" pitchFamily="18" charset="0"/>
                <a:cs typeface="Times New Roman" pitchFamily="18" charset="0"/>
              </a:rPr>
              <a:t>working</a:t>
            </a:r>
            <a:endParaRPr lang="it-IT" sz="1600" dirty="0">
              <a:latin typeface="Times New Roman" pitchFamily="18" charset="0"/>
              <a:cs typeface="Times New Roman" pitchFamily="18" charset="0"/>
            </a:endParaRPr>
          </a:p>
          <a:p>
            <a:pPr lvl="0"/>
            <a:endParaRPr lang="it-IT" sz="1600" dirty="0">
              <a:latin typeface="Times New Roman" pitchFamily="18" charset="0"/>
              <a:cs typeface="Times New Roman" pitchFamily="18" charset="0"/>
            </a:endParaRPr>
          </a:p>
          <a:p>
            <a:pPr lvl="0"/>
            <a:endParaRPr lang="it-IT" sz="1600" dirty="0"/>
          </a:p>
          <a:p>
            <a:pPr>
              <a:buFont typeface="Arial" pitchFamily="34" charset="0"/>
              <a:buChar char="•"/>
            </a:pP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La valutazione dello stress lavoro correlato e della qualità della vita lavorativa</a:t>
            </a:r>
          </a:p>
        </p:txBody>
      </p:sp>
      <p:sp>
        <p:nvSpPr>
          <p:cNvPr id="3" name="Segnaposto contenuto 2"/>
          <p:cNvSpPr>
            <a:spLocks noGrp="1"/>
          </p:cNvSpPr>
          <p:nvPr>
            <p:ph sz="quarter" idx="1"/>
          </p:nvPr>
        </p:nvSpPr>
        <p:spPr>
          <a:xfrm>
            <a:off x="480526" y="1319972"/>
            <a:ext cx="11230947" cy="4525963"/>
          </a:xfrm>
        </p:spPr>
        <p:txBody>
          <a:bodyPr>
            <a:normAutofit/>
          </a:bodyPr>
          <a:lstStyle/>
          <a:p>
            <a:pPr marL="285750" indent="-285750" algn="just"/>
            <a:r>
              <a:rPr lang="it-IT" sz="1800" dirty="0"/>
              <a:t>La valutazione della qualità della vita lavorativa, che in qualche modo comprende la valutazione dello stress lavoro correlato, richiede l’attenzione per alcune dimensioni fondamentali per il contesto specifico, ricavate dalla letteratura di riferimento e dalla valutazione qualitativa preliminare.</a:t>
            </a:r>
          </a:p>
          <a:p>
            <a:pPr marL="285750" indent="-285750" algn="just"/>
            <a:r>
              <a:rPr lang="it-IT" sz="1800" dirty="0"/>
              <a:t>Si tratta di dimensioni che hanno un stretto legame con lo stato di salute psicologica dei/delle lavoratori/lavoratrici, la cui analisi – condotta sulla base del modello JD-R (Bakker e </a:t>
            </a:r>
            <a:r>
              <a:rPr lang="it-IT" sz="1800" dirty="0" err="1"/>
              <a:t>Demerouti</a:t>
            </a:r>
            <a:r>
              <a:rPr lang="it-IT" sz="1800" dirty="0"/>
              <a:t>, 2007) - permette poi di definire interventi appropriati di tipo preventivo, compensativo o riparativo (Quick et al., 1997).</a:t>
            </a:r>
          </a:p>
        </p:txBody>
      </p:sp>
      <p:pic>
        <p:nvPicPr>
          <p:cNvPr id="1026" name="Picture 2"/>
          <p:cNvPicPr>
            <a:picLocks noChangeAspect="1" noChangeArrowheads="1"/>
          </p:cNvPicPr>
          <p:nvPr/>
        </p:nvPicPr>
        <p:blipFill>
          <a:blip r:embed="rId2" cstate="print"/>
          <a:srcRect t="4161" b="7771"/>
          <a:stretch>
            <a:fillRect/>
          </a:stretch>
        </p:blipFill>
        <p:spPr bwMode="auto">
          <a:xfrm>
            <a:off x="990329" y="3649118"/>
            <a:ext cx="4347760" cy="2934244"/>
          </a:xfrm>
          <a:prstGeom prst="rect">
            <a:avLst/>
          </a:prstGeom>
          <a:noFill/>
          <a:ln w="9525">
            <a:noFill/>
            <a:miter lim="800000"/>
            <a:headEnd/>
            <a:tailEnd/>
          </a:ln>
        </p:spPr>
      </p:pic>
      <p:pic>
        <p:nvPicPr>
          <p:cNvPr id="4" name="Immagine 3">
            <a:extLst>
              <a:ext uri="{FF2B5EF4-FFF2-40B4-BE49-F238E27FC236}">
                <a16:creationId xmlns:a16="http://schemas.microsoft.com/office/drawing/2014/main" id="{D8A0C1C1-A962-4EDD-A793-FCF2C5720A60}"/>
              </a:ext>
            </a:extLst>
          </p:cNvPr>
          <p:cNvPicPr>
            <a:picLocks noChangeAspect="1"/>
          </p:cNvPicPr>
          <p:nvPr/>
        </p:nvPicPr>
        <p:blipFill>
          <a:blip r:embed="rId3"/>
          <a:stretch>
            <a:fillRect/>
          </a:stretch>
        </p:blipFill>
        <p:spPr>
          <a:xfrm>
            <a:off x="6305798" y="3582954"/>
            <a:ext cx="4784998" cy="286356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DF8D43-4693-4045-B23F-EF25A6034342}"/>
              </a:ext>
            </a:extLst>
          </p:cNvPr>
          <p:cNvSpPr>
            <a:spLocks noGrp="1"/>
          </p:cNvSpPr>
          <p:nvPr>
            <p:ph type="title"/>
          </p:nvPr>
        </p:nvSpPr>
        <p:spPr/>
        <p:txBody>
          <a:bodyPr/>
          <a:lstStyle/>
          <a:p>
            <a:r>
              <a:rPr lang="it-IT" dirty="0"/>
              <a:t>Qualche esempio delle analisi finali (in vista degli interventi)</a:t>
            </a:r>
          </a:p>
        </p:txBody>
      </p:sp>
      <p:sp>
        <p:nvSpPr>
          <p:cNvPr id="3" name="Segnaposto testo 2">
            <a:extLst>
              <a:ext uri="{FF2B5EF4-FFF2-40B4-BE49-F238E27FC236}">
                <a16:creationId xmlns:a16="http://schemas.microsoft.com/office/drawing/2014/main" id="{FA70C949-9C35-4BF2-BE7D-39CA369C2DF0}"/>
              </a:ext>
            </a:extLst>
          </p:cNvPr>
          <p:cNvSpPr>
            <a:spLocks noGrp="1"/>
          </p:cNvSpPr>
          <p:nvPr>
            <p:ph type="body" idx="1"/>
          </p:nvPr>
        </p:nvSpPr>
        <p:spPr/>
        <p:txBody>
          <a:bodyPr/>
          <a:lstStyle/>
          <a:p>
            <a:r>
              <a:rPr lang="it-IT" dirty="0"/>
              <a:t>Dalla ricerca condotta presso la sezione di Torino</a:t>
            </a:r>
          </a:p>
        </p:txBody>
      </p:sp>
    </p:spTree>
    <p:extLst>
      <p:ext uri="{BB962C8B-B14F-4D97-AF65-F5344CB8AC3E}">
        <p14:creationId xmlns:p14="http://schemas.microsoft.com/office/powerpoint/2010/main" val="1847633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2853589" y="658786"/>
            <a:ext cx="6784848" cy="1209626"/>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3200" dirty="0">
                <a:solidFill>
                  <a:srgbClr val="1F5FA0"/>
                </a:solidFill>
              </a:rPr>
              <a:t>La relazione tra Lavoro, Organizzazione e Benessere</a:t>
            </a:r>
            <a:endParaRPr lang="it-IT" sz="3200" u="sng" dirty="0">
              <a:solidFill>
                <a:srgbClr val="1F5FA0"/>
              </a:solidFill>
            </a:endParaRPr>
          </a:p>
        </p:txBody>
      </p:sp>
      <p:sp>
        <p:nvSpPr>
          <p:cNvPr id="6" name="Sottotitolo 1"/>
          <p:cNvSpPr txBox="1">
            <a:spLocks/>
          </p:cNvSpPr>
          <p:nvPr/>
        </p:nvSpPr>
        <p:spPr>
          <a:xfrm>
            <a:off x="1663608" y="4709914"/>
            <a:ext cx="6225334" cy="1308910"/>
          </a:xfrm>
          <a:prstGeom prst="rect">
            <a:avLst/>
          </a:prstGeom>
        </p:spPr>
        <p:txBody>
          <a:bodyPr>
            <a:no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lgn="just">
              <a:buFont typeface="Wingdings 2" charset="0"/>
              <a:buNone/>
              <a:defRPr/>
            </a:pPr>
            <a:r>
              <a:rPr lang="it-IT" sz="1800" i="1" dirty="0">
                <a:solidFill>
                  <a:schemeClr val="tx1"/>
                </a:solidFill>
              </a:rPr>
              <a:t>  Modelli di regressione lineare che spiegano le variabili dipendenti del benessere attraverso i fattori lavorativi, organizzativi e relazionali. Le stime di impatto dei fattori sono controllate per genere, classi di età, presenza di figli e ruolo </a:t>
            </a:r>
          </a:p>
        </p:txBody>
      </p:sp>
      <p:sp>
        <p:nvSpPr>
          <p:cNvPr id="5" name="Rettangolo 4"/>
          <p:cNvSpPr/>
          <p:nvPr/>
        </p:nvSpPr>
        <p:spPr>
          <a:xfrm>
            <a:off x="5199101" y="3671264"/>
            <a:ext cx="1765064" cy="787622"/>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FF"/>
              </a:solidFill>
              <a:latin typeface="Corbel"/>
            </a:endParaRPr>
          </a:p>
        </p:txBody>
      </p:sp>
      <p:sp>
        <p:nvSpPr>
          <p:cNvPr id="7" name="CasellaDiTesto 6"/>
          <p:cNvSpPr txBox="1"/>
          <p:nvPr/>
        </p:nvSpPr>
        <p:spPr>
          <a:xfrm>
            <a:off x="5319633" y="3732040"/>
            <a:ext cx="1524000" cy="646331"/>
          </a:xfrm>
          <a:prstGeom prst="rect">
            <a:avLst/>
          </a:prstGeom>
          <a:noFill/>
        </p:spPr>
        <p:txBody>
          <a:bodyPr wrap="square" rtlCol="0">
            <a:spAutoFit/>
          </a:bodyPr>
          <a:lstStyle/>
          <a:p>
            <a:pPr algn="ctr"/>
            <a:r>
              <a:rPr lang="it-IT" dirty="0">
                <a:solidFill>
                  <a:srgbClr val="000000"/>
                </a:solidFill>
                <a:latin typeface="Corbel"/>
              </a:rPr>
              <a:t>Benessere dei lavoratori</a:t>
            </a:r>
          </a:p>
        </p:txBody>
      </p:sp>
      <p:sp>
        <p:nvSpPr>
          <p:cNvPr id="8" name="CasellaDiTesto 7"/>
          <p:cNvSpPr txBox="1"/>
          <p:nvPr/>
        </p:nvSpPr>
        <p:spPr>
          <a:xfrm>
            <a:off x="2481607" y="2082494"/>
            <a:ext cx="1524000" cy="646331"/>
          </a:xfrm>
          <a:prstGeom prst="rect">
            <a:avLst/>
          </a:prstGeom>
          <a:noFill/>
        </p:spPr>
        <p:txBody>
          <a:bodyPr wrap="square" rtlCol="0">
            <a:spAutoFit/>
          </a:bodyPr>
          <a:lstStyle/>
          <a:p>
            <a:pPr algn="ctr"/>
            <a:r>
              <a:rPr lang="it-IT" dirty="0">
                <a:solidFill>
                  <a:srgbClr val="000000"/>
                </a:solidFill>
                <a:latin typeface="Corbel"/>
              </a:rPr>
              <a:t>Fattori lavorativi</a:t>
            </a:r>
          </a:p>
        </p:txBody>
      </p:sp>
      <p:sp>
        <p:nvSpPr>
          <p:cNvPr id="9" name="CasellaDiTesto 8"/>
          <p:cNvSpPr txBox="1"/>
          <p:nvPr/>
        </p:nvSpPr>
        <p:spPr>
          <a:xfrm>
            <a:off x="5135214" y="2067478"/>
            <a:ext cx="1524000" cy="646331"/>
          </a:xfrm>
          <a:prstGeom prst="rect">
            <a:avLst/>
          </a:prstGeom>
          <a:noFill/>
        </p:spPr>
        <p:txBody>
          <a:bodyPr wrap="square" rtlCol="0">
            <a:spAutoFit/>
          </a:bodyPr>
          <a:lstStyle/>
          <a:p>
            <a:pPr algn="ctr"/>
            <a:r>
              <a:rPr lang="it-IT" dirty="0">
                <a:solidFill>
                  <a:srgbClr val="000000"/>
                </a:solidFill>
                <a:latin typeface="Corbel"/>
              </a:rPr>
              <a:t>Fattori organizzativi</a:t>
            </a:r>
          </a:p>
        </p:txBody>
      </p:sp>
      <p:sp>
        <p:nvSpPr>
          <p:cNvPr id="10" name="CasellaDiTesto 9"/>
          <p:cNvSpPr txBox="1"/>
          <p:nvPr/>
        </p:nvSpPr>
        <p:spPr>
          <a:xfrm>
            <a:off x="7134137" y="2109939"/>
            <a:ext cx="2318185" cy="646331"/>
          </a:xfrm>
          <a:prstGeom prst="rect">
            <a:avLst/>
          </a:prstGeom>
          <a:noFill/>
        </p:spPr>
        <p:txBody>
          <a:bodyPr wrap="square" rtlCol="0">
            <a:spAutoFit/>
          </a:bodyPr>
          <a:lstStyle/>
          <a:p>
            <a:pPr algn="ctr"/>
            <a:r>
              <a:rPr lang="it-IT" dirty="0">
                <a:solidFill>
                  <a:srgbClr val="000000"/>
                </a:solidFill>
                <a:latin typeface="Corbel"/>
              </a:rPr>
              <a:t>Fattori interpersonali, relazionali</a:t>
            </a:r>
          </a:p>
        </p:txBody>
      </p:sp>
      <p:sp>
        <p:nvSpPr>
          <p:cNvPr id="11" name="Ovale 10"/>
          <p:cNvSpPr/>
          <p:nvPr/>
        </p:nvSpPr>
        <p:spPr>
          <a:xfrm>
            <a:off x="2481607" y="1868413"/>
            <a:ext cx="1407886" cy="1088571"/>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FF"/>
              </a:solidFill>
              <a:latin typeface="Corbel"/>
            </a:endParaRPr>
          </a:p>
        </p:txBody>
      </p:sp>
      <p:sp>
        <p:nvSpPr>
          <p:cNvPr id="14" name="Ovale 13"/>
          <p:cNvSpPr/>
          <p:nvPr/>
        </p:nvSpPr>
        <p:spPr>
          <a:xfrm>
            <a:off x="5251328" y="1868413"/>
            <a:ext cx="1407886" cy="1088571"/>
          </a:xfrm>
          <a:prstGeom prst="ellipse">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FF"/>
              </a:solidFill>
              <a:latin typeface="Corbel"/>
            </a:endParaRPr>
          </a:p>
        </p:txBody>
      </p:sp>
      <p:sp>
        <p:nvSpPr>
          <p:cNvPr id="15" name="Ovale 14"/>
          <p:cNvSpPr/>
          <p:nvPr/>
        </p:nvSpPr>
        <p:spPr>
          <a:xfrm>
            <a:off x="6964166" y="1868413"/>
            <a:ext cx="2656115" cy="1088571"/>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FF"/>
              </a:solidFill>
              <a:latin typeface="Corbel"/>
            </a:endParaRPr>
          </a:p>
        </p:txBody>
      </p:sp>
      <p:cxnSp>
        <p:nvCxnSpPr>
          <p:cNvPr id="16" name="Connettore 2 15"/>
          <p:cNvCxnSpPr/>
          <p:nvPr/>
        </p:nvCxnSpPr>
        <p:spPr>
          <a:xfrm flipH="1">
            <a:off x="6659214" y="2944762"/>
            <a:ext cx="1328058" cy="661364"/>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3451413" y="2904438"/>
            <a:ext cx="1868221" cy="661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14" idx="4"/>
          </p:cNvCxnSpPr>
          <p:nvPr/>
        </p:nvCxnSpPr>
        <p:spPr>
          <a:xfrm>
            <a:off x="5955271" y="2956984"/>
            <a:ext cx="0" cy="608819"/>
          </a:xfrm>
          <a:prstGeom prst="straightConnector1">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Diagramma 20"/>
          <p:cNvGraphicFramePr/>
          <p:nvPr/>
        </p:nvGraphicFramePr>
        <p:xfrm>
          <a:off x="8320874" y="2216521"/>
          <a:ext cx="2306420" cy="4323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11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4487566" y="1446107"/>
            <a:ext cx="2405596" cy="154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dirty="0"/>
              <a:t>Esaurimento Emotivo</a:t>
            </a:r>
          </a:p>
        </p:txBody>
      </p:sp>
      <p:sp>
        <p:nvSpPr>
          <p:cNvPr id="3" name="Ovale 2"/>
          <p:cNvSpPr/>
          <p:nvPr/>
        </p:nvSpPr>
        <p:spPr>
          <a:xfrm>
            <a:off x="4727419" y="4837833"/>
            <a:ext cx="2107201" cy="154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dirty="0"/>
              <a:t>Cinismo</a:t>
            </a:r>
          </a:p>
        </p:txBody>
      </p:sp>
      <p:sp>
        <p:nvSpPr>
          <p:cNvPr id="4" name="CasellaDiTesto 3"/>
          <p:cNvSpPr txBox="1"/>
          <p:nvPr/>
        </p:nvSpPr>
        <p:spPr>
          <a:xfrm>
            <a:off x="6834620" y="546419"/>
            <a:ext cx="1947969" cy="369332"/>
          </a:xfrm>
          <a:prstGeom prst="rect">
            <a:avLst/>
          </a:prstGeom>
          <a:noFill/>
          <a:ln>
            <a:solidFill>
              <a:srgbClr val="242852"/>
            </a:solidFill>
          </a:ln>
        </p:spPr>
        <p:txBody>
          <a:bodyPr wrap="none" rtlCol="0">
            <a:spAutoFit/>
          </a:bodyPr>
          <a:lstStyle/>
          <a:p>
            <a:r>
              <a:rPr lang="it-IT" dirty="0"/>
              <a:t>Carico di lavoro</a:t>
            </a:r>
          </a:p>
        </p:txBody>
      </p:sp>
      <p:sp>
        <p:nvSpPr>
          <p:cNvPr id="5" name="CasellaDiTesto 4"/>
          <p:cNvSpPr txBox="1"/>
          <p:nvPr/>
        </p:nvSpPr>
        <p:spPr>
          <a:xfrm>
            <a:off x="3329690" y="540785"/>
            <a:ext cx="880369" cy="369332"/>
          </a:xfrm>
          <a:prstGeom prst="rect">
            <a:avLst/>
          </a:prstGeom>
          <a:noFill/>
          <a:ln>
            <a:solidFill>
              <a:srgbClr val="242852"/>
            </a:solidFill>
          </a:ln>
        </p:spPr>
        <p:txBody>
          <a:bodyPr wrap="none" rtlCol="0">
            <a:spAutoFit/>
          </a:bodyPr>
          <a:lstStyle/>
          <a:p>
            <a:r>
              <a:rPr lang="it-IT" dirty="0"/>
              <a:t>Equità</a:t>
            </a:r>
          </a:p>
        </p:txBody>
      </p:sp>
      <p:cxnSp>
        <p:nvCxnSpPr>
          <p:cNvPr id="7" name="Connettore 2 6"/>
          <p:cNvCxnSpPr/>
          <p:nvPr/>
        </p:nvCxnSpPr>
        <p:spPr>
          <a:xfrm flipH="1">
            <a:off x="6703517" y="915752"/>
            <a:ext cx="891898" cy="933641"/>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Connettore 2 9"/>
          <p:cNvCxnSpPr/>
          <p:nvPr/>
        </p:nvCxnSpPr>
        <p:spPr>
          <a:xfrm>
            <a:off x="3790174" y="978678"/>
            <a:ext cx="1096977" cy="870714"/>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sp>
        <p:nvSpPr>
          <p:cNvPr id="14" name="CasellaDiTesto 13"/>
          <p:cNvSpPr txBox="1"/>
          <p:nvPr/>
        </p:nvSpPr>
        <p:spPr>
          <a:xfrm>
            <a:off x="5288887" y="3458515"/>
            <a:ext cx="880369" cy="369332"/>
          </a:xfrm>
          <a:prstGeom prst="rect">
            <a:avLst/>
          </a:prstGeom>
          <a:noFill/>
          <a:ln>
            <a:solidFill>
              <a:srgbClr val="242852"/>
            </a:solidFill>
          </a:ln>
        </p:spPr>
        <p:txBody>
          <a:bodyPr wrap="none" rtlCol="0">
            <a:spAutoFit/>
          </a:bodyPr>
          <a:lstStyle/>
          <a:p>
            <a:r>
              <a:rPr lang="it-IT" dirty="0"/>
              <a:t>Equità</a:t>
            </a:r>
          </a:p>
        </p:txBody>
      </p:sp>
      <p:sp>
        <p:nvSpPr>
          <p:cNvPr id="15" name="CasellaDiTesto 14"/>
          <p:cNvSpPr txBox="1"/>
          <p:nvPr/>
        </p:nvSpPr>
        <p:spPr>
          <a:xfrm>
            <a:off x="2659405" y="3437980"/>
            <a:ext cx="2645276" cy="369332"/>
          </a:xfrm>
          <a:prstGeom prst="rect">
            <a:avLst/>
          </a:prstGeom>
          <a:noFill/>
          <a:ln>
            <a:solidFill>
              <a:srgbClr val="242852"/>
            </a:solidFill>
          </a:ln>
        </p:spPr>
        <p:txBody>
          <a:bodyPr wrap="none" rtlCol="0">
            <a:spAutoFit/>
          </a:bodyPr>
          <a:lstStyle/>
          <a:p>
            <a:r>
              <a:rPr lang="it-IT" dirty="0"/>
              <a:t>Crescita Professionale</a:t>
            </a:r>
          </a:p>
        </p:txBody>
      </p:sp>
      <p:cxnSp>
        <p:nvCxnSpPr>
          <p:cNvPr id="20" name="Connettore 2 19"/>
          <p:cNvCxnSpPr/>
          <p:nvPr/>
        </p:nvCxnSpPr>
        <p:spPr>
          <a:xfrm>
            <a:off x="4131660" y="3847107"/>
            <a:ext cx="770066" cy="1317561"/>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ttore 2 22"/>
          <p:cNvCxnSpPr>
            <a:stCxn id="14" idx="2"/>
          </p:cNvCxnSpPr>
          <p:nvPr/>
        </p:nvCxnSpPr>
        <p:spPr>
          <a:xfrm flipH="1">
            <a:off x="5682585" y="3827847"/>
            <a:ext cx="46487" cy="1009986"/>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sp>
        <p:nvSpPr>
          <p:cNvPr id="69" name="CasellaDiTesto 68"/>
          <p:cNvSpPr txBox="1"/>
          <p:nvPr/>
        </p:nvSpPr>
        <p:spPr>
          <a:xfrm>
            <a:off x="4487566" y="943664"/>
            <a:ext cx="317716" cy="369332"/>
          </a:xfrm>
          <a:prstGeom prst="rect">
            <a:avLst/>
          </a:prstGeom>
          <a:noFill/>
        </p:spPr>
        <p:txBody>
          <a:bodyPr wrap="none" rtlCol="0">
            <a:spAutoFit/>
          </a:bodyPr>
          <a:lstStyle/>
          <a:p>
            <a:r>
              <a:rPr lang="it-IT" dirty="0"/>
              <a:t>-</a:t>
            </a:r>
          </a:p>
        </p:txBody>
      </p:sp>
      <p:sp>
        <p:nvSpPr>
          <p:cNvPr id="70" name="CasellaDiTesto 69"/>
          <p:cNvSpPr txBox="1"/>
          <p:nvPr/>
        </p:nvSpPr>
        <p:spPr>
          <a:xfrm>
            <a:off x="6525754" y="978678"/>
            <a:ext cx="367408" cy="369332"/>
          </a:xfrm>
          <a:prstGeom prst="rect">
            <a:avLst/>
          </a:prstGeom>
          <a:noFill/>
        </p:spPr>
        <p:txBody>
          <a:bodyPr wrap="none" rtlCol="0">
            <a:spAutoFit/>
          </a:bodyPr>
          <a:lstStyle/>
          <a:p>
            <a:r>
              <a:rPr lang="it-IT" dirty="0"/>
              <a:t>+</a:t>
            </a:r>
          </a:p>
        </p:txBody>
      </p:sp>
      <p:sp>
        <p:nvSpPr>
          <p:cNvPr id="78" name="CasellaDiTesto 77"/>
          <p:cNvSpPr txBox="1"/>
          <p:nvPr/>
        </p:nvSpPr>
        <p:spPr>
          <a:xfrm>
            <a:off x="7082847" y="4152593"/>
            <a:ext cx="317716" cy="369332"/>
          </a:xfrm>
          <a:prstGeom prst="rect">
            <a:avLst/>
          </a:prstGeom>
          <a:noFill/>
        </p:spPr>
        <p:txBody>
          <a:bodyPr wrap="none" rtlCol="0">
            <a:spAutoFit/>
          </a:bodyPr>
          <a:lstStyle/>
          <a:p>
            <a:r>
              <a:rPr lang="it-IT" dirty="0"/>
              <a:t>-</a:t>
            </a:r>
          </a:p>
        </p:txBody>
      </p:sp>
      <p:sp>
        <p:nvSpPr>
          <p:cNvPr id="79" name="CasellaDiTesto 78"/>
          <p:cNvSpPr txBox="1"/>
          <p:nvPr/>
        </p:nvSpPr>
        <p:spPr>
          <a:xfrm>
            <a:off x="5682584" y="3967927"/>
            <a:ext cx="843445" cy="369332"/>
          </a:xfrm>
          <a:prstGeom prst="rect">
            <a:avLst/>
          </a:prstGeom>
          <a:noFill/>
        </p:spPr>
        <p:txBody>
          <a:bodyPr wrap="square" rtlCol="0">
            <a:spAutoFit/>
          </a:bodyPr>
          <a:lstStyle/>
          <a:p>
            <a:r>
              <a:rPr lang="it-IT" dirty="0"/>
              <a:t>-</a:t>
            </a:r>
          </a:p>
        </p:txBody>
      </p:sp>
      <p:sp>
        <p:nvSpPr>
          <p:cNvPr id="80" name="CasellaDiTesto 79"/>
          <p:cNvSpPr txBox="1"/>
          <p:nvPr/>
        </p:nvSpPr>
        <p:spPr>
          <a:xfrm>
            <a:off x="3895390" y="4337259"/>
            <a:ext cx="317716" cy="369332"/>
          </a:xfrm>
          <a:prstGeom prst="rect">
            <a:avLst/>
          </a:prstGeom>
          <a:noFill/>
        </p:spPr>
        <p:txBody>
          <a:bodyPr wrap="none" rtlCol="0">
            <a:spAutoFit/>
          </a:bodyPr>
          <a:lstStyle/>
          <a:p>
            <a:r>
              <a:rPr lang="it-IT" dirty="0"/>
              <a:t>-</a:t>
            </a:r>
          </a:p>
        </p:txBody>
      </p:sp>
      <p:sp>
        <p:nvSpPr>
          <p:cNvPr id="85" name="CasellaDiTesto 84"/>
          <p:cNvSpPr txBox="1"/>
          <p:nvPr/>
        </p:nvSpPr>
        <p:spPr>
          <a:xfrm>
            <a:off x="7843660" y="2340074"/>
            <a:ext cx="3119765" cy="523220"/>
          </a:xfrm>
          <a:prstGeom prst="rect">
            <a:avLst/>
          </a:prstGeom>
          <a:noFill/>
          <a:ln>
            <a:solidFill>
              <a:schemeClr val="bg2">
                <a:lumMod val="75000"/>
              </a:schemeClr>
            </a:solidFill>
          </a:ln>
        </p:spPr>
        <p:txBody>
          <a:bodyPr wrap="none" rtlCol="0">
            <a:spAutoFit/>
          </a:bodyPr>
          <a:lstStyle/>
          <a:p>
            <a:r>
              <a:rPr lang="it-IT" sz="1400" dirty="0"/>
              <a:t>L’esaurimento emotivo</a:t>
            </a:r>
          </a:p>
          <a:p>
            <a:r>
              <a:rPr lang="it-IT" sz="1400" dirty="0"/>
              <a:t>diminuisce all’aumentare dell’età </a:t>
            </a:r>
          </a:p>
        </p:txBody>
      </p:sp>
      <p:sp>
        <p:nvSpPr>
          <p:cNvPr id="21" name="Titolo 1"/>
          <p:cNvSpPr txBox="1">
            <a:spLocks/>
          </p:cNvSpPr>
          <p:nvPr/>
        </p:nvSpPr>
        <p:spPr>
          <a:xfrm>
            <a:off x="3586378" y="1"/>
            <a:ext cx="6781800" cy="540785"/>
          </a:xfrm>
          <a:prstGeom prst="rect">
            <a:avLst/>
          </a:prstGeom>
        </p:spPr>
        <p:txBody>
          <a:bodyPr>
            <a:normAutofit fontScale="97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2000" dirty="0">
                <a:solidFill>
                  <a:srgbClr val="1F5FA0"/>
                </a:solidFill>
              </a:rPr>
              <a:t>Personale di Ricerca e Tecnico-Amministrativo</a:t>
            </a:r>
          </a:p>
        </p:txBody>
      </p:sp>
      <p:cxnSp>
        <p:nvCxnSpPr>
          <p:cNvPr id="25" name="Connettore 1 24"/>
          <p:cNvCxnSpPr/>
          <p:nvPr/>
        </p:nvCxnSpPr>
        <p:spPr>
          <a:xfrm>
            <a:off x="1504281" y="3195770"/>
            <a:ext cx="9144000"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sp>
        <p:nvSpPr>
          <p:cNvPr id="22" name="CasellaDiTesto 21"/>
          <p:cNvSpPr txBox="1"/>
          <p:nvPr/>
        </p:nvSpPr>
        <p:spPr>
          <a:xfrm>
            <a:off x="6430451" y="3477774"/>
            <a:ext cx="3355406" cy="369332"/>
          </a:xfrm>
          <a:prstGeom prst="rect">
            <a:avLst/>
          </a:prstGeom>
          <a:noFill/>
          <a:ln>
            <a:solidFill>
              <a:srgbClr val="242852"/>
            </a:solidFill>
          </a:ln>
        </p:spPr>
        <p:txBody>
          <a:bodyPr wrap="none" rtlCol="0">
            <a:spAutoFit/>
          </a:bodyPr>
          <a:lstStyle/>
          <a:p>
            <a:r>
              <a:rPr lang="it-IT" dirty="0"/>
              <a:t>Qualità della comunicazione</a:t>
            </a:r>
          </a:p>
        </p:txBody>
      </p:sp>
      <p:cxnSp>
        <p:nvCxnSpPr>
          <p:cNvPr id="24" name="Connettore 2 23"/>
          <p:cNvCxnSpPr>
            <a:endCxn id="3" idx="7"/>
          </p:cNvCxnSpPr>
          <p:nvPr/>
        </p:nvCxnSpPr>
        <p:spPr>
          <a:xfrm flipH="1">
            <a:off x="6526028" y="3847106"/>
            <a:ext cx="505785" cy="1217602"/>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9836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4487566" y="1446107"/>
            <a:ext cx="2368737" cy="151714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dirty="0"/>
              <a:t>Esaurimento</a:t>
            </a:r>
          </a:p>
        </p:txBody>
      </p:sp>
      <p:sp>
        <p:nvSpPr>
          <p:cNvPr id="3" name="Ovale 2"/>
          <p:cNvSpPr/>
          <p:nvPr/>
        </p:nvSpPr>
        <p:spPr>
          <a:xfrm>
            <a:off x="4727419" y="4837833"/>
            <a:ext cx="2107201" cy="154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dirty="0"/>
              <a:t>Cinismo</a:t>
            </a:r>
          </a:p>
        </p:txBody>
      </p:sp>
      <p:sp>
        <p:nvSpPr>
          <p:cNvPr id="4" name="CasellaDiTesto 3"/>
          <p:cNvSpPr txBox="1"/>
          <p:nvPr/>
        </p:nvSpPr>
        <p:spPr>
          <a:xfrm>
            <a:off x="6834620" y="546419"/>
            <a:ext cx="1947969" cy="369332"/>
          </a:xfrm>
          <a:prstGeom prst="rect">
            <a:avLst/>
          </a:prstGeom>
          <a:noFill/>
          <a:ln>
            <a:solidFill>
              <a:srgbClr val="242852"/>
            </a:solidFill>
          </a:ln>
        </p:spPr>
        <p:txBody>
          <a:bodyPr wrap="none" rtlCol="0">
            <a:spAutoFit/>
          </a:bodyPr>
          <a:lstStyle/>
          <a:p>
            <a:r>
              <a:rPr lang="it-IT" dirty="0"/>
              <a:t>Carico di lavoro</a:t>
            </a:r>
          </a:p>
        </p:txBody>
      </p:sp>
      <p:sp>
        <p:nvSpPr>
          <p:cNvPr id="5" name="CasellaDiTesto 4"/>
          <p:cNvSpPr txBox="1"/>
          <p:nvPr/>
        </p:nvSpPr>
        <p:spPr>
          <a:xfrm>
            <a:off x="3329690" y="540785"/>
            <a:ext cx="2157963" cy="369332"/>
          </a:xfrm>
          <a:prstGeom prst="rect">
            <a:avLst/>
          </a:prstGeom>
          <a:noFill/>
          <a:ln>
            <a:solidFill>
              <a:srgbClr val="242852"/>
            </a:solidFill>
          </a:ln>
        </p:spPr>
        <p:txBody>
          <a:bodyPr wrap="none" rtlCol="0">
            <a:spAutoFit/>
          </a:bodyPr>
          <a:lstStyle/>
          <a:p>
            <a:r>
              <a:rPr lang="it-IT" dirty="0"/>
              <a:t>Supporto colleghi</a:t>
            </a:r>
          </a:p>
        </p:txBody>
      </p:sp>
      <p:cxnSp>
        <p:nvCxnSpPr>
          <p:cNvPr id="7" name="Connettore 2 6"/>
          <p:cNvCxnSpPr/>
          <p:nvPr/>
        </p:nvCxnSpPr>
        <p:spPr>
          <a:xfrm flipH="1">
            <a:off x="6703517" y="915752"/>
            <a:ext cx="891898" cy="834027"/>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Connettore 2 9"/>
          <p:cNvCxnSpPr/>
          <p:nvPr/>
        </p:nvCxnSpPr>
        <p:spPr>
          <a:xfrm>
            <a:off x="3790174" y="978678"/>
            <a:ext cx="1096977" cy="870714"/>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sp>
        <p:nvSpPr>
          <p:cNvPr id="15" name="CasellaDiTesto 14"/>
          <p:cNvSpPr txBox="1"/>
          <p:nvPr/>
        </p:nvSpPr>
        <p:spPr>
          <a:xfrm>
            <a:off x="1811894" y="3458515"/>
            <a:ext cx="3611886" cy="369332"/>
          </a:xfrm>
          <a:prstGeom prst="rect">
            <a:avLst/>
          </a:prstGeom>
          <a:noFill/>
          <a:ln>
            <a:solidFill>
              <a:srgbClr val="242852"/>
            </a:solidFill>
          </a:ln>
        </p:spPr>
        <p:txBody>
          <a:bodyPr wrap="none" rtlCol="0">
            <a:spAutoFit/>
          </a:bodyPr>
          <a:lstStyle/>
          <a:p>
            <a:r>
              <a:rPr lang="it-IT" dirty="0"/>
              <a:t>Clima di insicurezza lavorativa</a:t>
            </a:r>
          </a:p>
        </p:txBody>
      </p:sp>
      <p:sp>
        <p:nvSpPr>
          <p:cNvPr id="16" name="CasellaDiTesto 15"/>
          <p:cNvSpPr txBox="1"/>
          <p:nvPr/>
        </p:nvSpPr>
        <p:spPr>
          <a:xfrm>
            <a:off x="6626355" y="3444324"/>
            <a:ext cx="3908442" cy="369332"/>
          </a:xfrm>
          <a:prstGeom prst="rect">
            <a:avLst/>
          </a:prstGeom>
          <a:noFill/>
          <a:ln>
            <a:solidFill>
              <a:srgbClr val="242852"/>
            </a:solidFill>
          </a:ln>
        </p:spPr>
        <p:txBody>
          <a:bodyPr wrap="none" rtlCol="0">
            <a:spAutoFit/>
          </a:bodyPr>
          <a:lstStyle/>
          <a:p>
            <a:r>
              <a:rPr lang="it-IT" dirty="0"/>
              <a:t>Insicurezza lavorativa individuale</a:t>
            </a:r>
          </a:p>
        </p:txBody>
      </p:sp>
      <p:cxnSp>
        <p:nvCxnSpPr>
          <p:cNvPr id="20" name="Connettore 2 19"/>
          <p:cNvCxnSpPr>
            <a:endCxn id="3" idx="1"/>
          </p:cNvCxnSpPr>
          <p:nvPr/>
        </p:nvCxnSpPr>
        <p:spPr>
          <a:xfrm>
            <a:off x="4117084" y="3827848"/>
            <a:ext cx="918926" cy="1236861"/>
          </a:xfrm>
          <a:prstGeom prst="straightConnector1">
            <a:avLst/>
          </a:prstGeom>
          <a:ln>
            <a:solidFill>
              <a:srgbClr val="5AA2AE"/>
            </a:solidFill>
            <a:tailEnd type="arrow"/>
          </a:ln>
        </p:spPr>
        <p:style>
          <a:lnRef idx="2">
            <a:schemeClr val="accent1"/>
          </a:lnRef>
          <a:fillRef idx="0">
            <a:schemeClr val="accent1"/>
          </a:fillRef>
          <a:effectRef idx="1">
            <a:schemeClr val="accent1"/>
          </a:effectRef>
          <a:fontRef idx="minor">
            <a:schemeClr val="tx1"/>
          </a:fontRef>
        </p:style>
      </p:cxnSp>
      <p:cxnSp>
        <p:nvCxnSpPr>
          <p:cNvPr id="54" name="Connettore 2 53"/>
          <p:cNvCxnSpPr>
            <a:endCxn id="3" idx="7"/>
          </p:cNvCxnSpPr>
          <p:nvPr/>
        </p:nvCxnSpPr>
        <p:spPr>
          <a:xfrm flipH="1">
            <a:off x="6526028" y="3827848"/>
            <a:ext cx="730053" cy="1236861"/>
          </a:xfrm>
          <a:prstGeom prst="straightConnector1">
            <a:avLst/>
          </a:prstGeom>
          <a:ln>
            <a:solidFill>
              <a:srgbClr val="800000"/>
            </a:solidFill>
            <a:tailEnd type="arrow"/>
          </a:ln>
        </p:spPr>
        <p:style>
          <a:lnRef idx="2">
            <a:schemeClr val="accent1"/>
          </a:lnRef>
          <a:fillRef idx="0">
            <a:schemeClr val="accent1"/>
          </a:fillRef>
          <a:effectRef idx="1">
            <a:schemeClr val="accent1"/>
          </a:effectRef>
          <a:fontRef idx="minor">
            <a:schemeClr val="tx1"/>
          </a:fontRef>
        </p:style>
      </p:cxnSp>
      <p:sp>
        <p:nvSpPr>
          <p:cNvPr id="69" name="CasellaDiTesto 68"/>
          <p:cNvSpPr txBox="1"/>
          <p:nvPr/>
        </p:nvSpPr>
        <p:spPr>
          <a:xfrm>
            <a:off x="4487566" y="943664"/>
            <a:ext cx="317716" cy="369332"/>
          </a:xfrm>
          <a:prstGeom prst="rect">
            <a:avLst/>
          </a:prstGeom>
          <a:noFill/>
        </p:spPr>
        <p:txBody>
          <a:bodyPr wrap="none" rtlCol="0">
            <a:spAutoFit/>
          </a:bodyPr>
          <a:lstStyle/>
          <a:p>
            <a:r>
              <a:rPr lang="it-IT" dirty="0"/>
              <a:t>-</a:t>
            </a:r>
          </a:p>
        </p:txBody>
      </p:sp>
      <p:sp>
        <p:nvSpPr>
          <p:cNvPr id="70" name="CasellaDiTesto 69"/>
          <p:cNvSpPr txBox="1"/>
          <p:nvPr/>
        </p:nvSpPr>
        <p:spPr>
          <a:xfrm>
            <a:off x="6834619" y="915751"/>
            <a:ext cx="367408" cy="369332"/>
          </a:xfrm>
          <a:prstGeom prst="rect">
            <a:avLst/>
          </a:prstGeom>
          <a:noFill/>
        </p:spPr>
        <p:txBody>
          <a:bodyPr wrap="none" rtlCol="0">
            <a:spAutoFit/>
          </a:bodyPr>
          <a:lstStyle/>
          <a:p>
            <a:r>
              <a:rPr lang="it-IT" dirty="0"/>
              <a:t>+</a:t>
            </a:r>
          </a:p>
        </p:txBody>
      </p:sp>
      <p:sp>
        <p:nvSpPr>
          <p:cNvPr id="78" name="CasellaDiTesto 77"/>
          <p:cNvSpPr txBox="1"/>
          <p:nvPr/>
        </p:nvSpPr>
        <p:spPr>
          <a:xfrm>
            <a:off x="6546093" y="4152593"/>
            <a:ext cx="367408" cy="369332"/>
          </a:xfrm>
          <a:prstGeom prst="rect">
            <a:avLst/>
          </a:prstGeom>
          <a:noFill/>
        </p:spPr>
        <p:txBody>
          <a:bodyPr wrap="none" rtlCol="0">
            <a:spAutoFit/>
          </a:bodyPr>
          <a:lstStyle/>
          <a:p>
            <a:r>
              <a:rPr lang="it-IT" dirty="0"/>
              <a:t>+</a:t>
            </a:r>
          </a:p>
        </p:txBody>
      </p:sp>
      <p:sp>
        <p:nvSpPr>
          <p:cNvPr id="80" name="CasellaDiTesto 79"/>
          <p:cNvSpPr txBox="1"/>
          <p:nvPr/>
        </p:nvSpPr>
        <p:spPr>
          <a:xfrm>
            <a:off x="4625615" y="4152593"/>
            <a:ext cx="317716" cy="369332"/>
          </a:xfrm>
          <a:prstGeom prst="rect">
            <a:avLst/>
          </a:prstGeom>
          <a:noFill/>
        </p:spPr>
        <p:txBody>
          <a:bodyPr wrap="none" rtlCol="0">
            <a:spAutoFit/>
          </a:bodyPr>
          <a:lstStyle/>
          <a:p>
            <a:r>
              <a:rPr lang="it-IT" dirty="0"/>
              <a:t>-</a:t>
            </a:r>
          </a:p>
        </p:txBody>
      </p:sp>
      <p:sp>
        <p:nvSpPr>
          <p:cNvPr id="85" name="CasellaDiTesto 84"/>
          <p:cNvSpPr txBox="1"/>
          <p:nvPr/>
        </p:nvSpPr>
        <p:spPr>
          <a:xfrm>
            <a:off x="7039747" y="2447796"/>
            <a:ext cx="4230645" cy="307777"/>
          </a:xfrm>
          <a:prstGeom prst="rect">
            <a:avLst/>
          </a:prstGeom>
          <a:noFill/>
          <a:ln>
            <a:solidFill>
              <a:srgbClr val="FF0000"/>
            </a:solidFill>
          </a:ln>
        </p:spPr>
        <p:txBody>
          <a:bodyPr wrap="none" rtlCol="0">
            <a:spAutoFit/>
          </a:bodyPr>
          <a:lstStyle/>
          <a:p>
            <a:r>
              <a:rPr lang="it-IT" sz="1400" dirty="0"/>
              <a:t>L’esaurimento aumenta all’aumentare dell’età </a:t>
            </a:r>
          </a:p>
        </p:txBody>
      </p:sp>
      <p:sp>
        <p:nvSpPr>
          <p:cNvPr id="21" name="Titolo 1"/>
          <p:cNvSpPr txBox="1">
            <a:spLocks/>
          </p:cNvSpPr>
          <p:nvPr/>
        </p:nvSpPr>
        <p:spPr>
          <a:xfrm>
            <a:off x="4117084" y="14270"/>
            <a:ext cx="6781800" cy="540785"/>
          </a:xfrm>
          <a:prstGeom prst="rect">
            <a:avLst/>
          </a:prstGeom>
        </p:spPr>
        <p:txBody>
          <a:bodyPr>
            <a:normAutofit fontScale="97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2000" dirty="0">
                <a:solidFill>
                  <a:srgbClr val="1F5FA0"/>
                </a:solidFill>
              </a:rPr>
              <a:t>Assegnisti/Borsisti/Dottorandi</a:t>
            </a:r>
          </a:p>
        </p:txBody>
      </p:sp>
      <p:cxnSp>
        <p:nvCxnSpPr>
          <p:cNvPr id="12" name="Connettore 1 11"/>
          <p:cNvCxnSpPr/>
          <p:nvPr/>
        </p:nvCxnSpPr>
        <p:spPr>
          <a:xfrm>
            <a:off x="1524000" y="3159660"/>
            <a:ext cx="9144000" cy="0"/>
          </a:xfrm>
          <a:prstGeom prst="line">
            <a:avLst/>
          </a:prstGeom>
          <a:ln>
            <a:prstDash val="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536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3452" y="2161002"/>
            <a:ext cx="6781800" cy="1600200"/>
          </a:xfrm>
        </p:spPr>
        <p:txBody>
          <a:bodyPr/>
          <a:lstStyle/>
          <a:p>
            <a:r>
              <a:rPr lang="it-IT" dirty="0">
                <a:solidFill>
                  <a:srgbClr val="1F5FA0"/>
                </a:solidFill>
              </a:rPr>
              <a:t>Grazie per l’attenzione</a:t>
            </a:r>
          </a:p>
        </p:txBody>
      </p:sp>
    </p:spTree>
    <p:extLst>
      <p:ext uri="{BB962C8B-B14F-4D97-AF65-F5344CB8AC3E}">
        <p14:creationId xmlns:p14="http://schemas.microsoft.com/office/powerpoint/2010/main" val="176321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1524000" y="0"/>
            <a:ext cx="6781800" cy="1019780"/>
          </a:xfrm>
          <a:prstGeom prst="rect">
            <a:avLst/>
          </a:prstGeom>
        </p:spPr>
        <p:txBody>
          <a:bodyPr>
            <a:normAutofit fontScale="92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200" dirty="0">
                <a:solidFill>
                  <a:schemeClr val="accent2">
                    <a:lumMod val="75000"/>
                  </a:schemeClr>
                </a:solidFill>
              </a:rPr>
              <a:t>Costrutti indagati nel questionario: </a:t>
            </a:r>
          </a:p>
        </p:txBody>
      </p:sp>
      <p:grpSp>
        <p:nvGrpSpPr>
          <p:cNvPr id="4" name="Gruppo 15">
            <a:extLst>
              <a:ext uri="{FF2B5EF4-FFF2-40B4-BE49-F238E27FC236}">
                <a16:creationId xmlns:a16="http://schemas.microsoft.com/office/drawing/2014/main" id="{4BFB64B4-8FFD-463A-AFBF-5766E25A5277}"/>
              </a:ext>
            </a:extLst>
          </p:cNvPr>
          <p:cNvGrpSpPr/>
          <p:nvPr/>
        </p:nvGrpSpPr>
        <p:grpSpPr>
          <a:xfrm>
            <a:off x="1946644" y="1374629"/>
            <a:ext cx="8482571" cy="4398380"/>
            <a:chOff x="81000" y="1513417"/>
            <a:chExt cx="5922300" cy="9040527"/>
          </a:xfrm>
        </p:grpSpPr>
        <p:sp>
          <p:nvSpPr>
            <p:cNvPr id="5" name="Rettangolo 4">
              <a:extLst>
                <a:ext uri="{FF2B5EF4-FFF2-40B4-BE49-F238E27FC236}">
                  <a16:creationId xmlns:a16="http://schemas.microsoft.com/office/drawing/2014/main" id="{5C3615DB-EA5F-4C44-8D95-13953535A04E}"/>
                </a:ext>
              </a:extLst>
            </p:cNvPr>
            <p:cNvSpPr/>
            <p:nvPr/>
          </p:nvSpPr>
          <p:spPr>
            <a:xfrm>
              <a:off x="81000" y="1513417"/>
              <a:ext cx="5922300" cy="90405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650" b="1" dirty="0">
                  <a:solidFill>
                    <a:schemeClr val="tx1"/>
                  </a:solidFill>
                  <a:latin typeface="Times New Roman" panose="02020603050405020304" pitchFamily="18" charset="0"/>
                  <a:cs typeface="Times New Roman" panose="02020603050405020304" pitchFamily="18" charset="0"/>
                </a:rPr>
                <a:t>Antecedenti</a:t>
              </a:r>
            </a:p>
          </p:txBody>
        </p:sp>
        <p:sp>
          <p:nvSpPr>
            <p:cNvPr id="6" name="Rettangolo 5">
              <a:extLst>
                <a:ext uri="{FF2B5EF4-FFF2-40B4-BE49-F238E27FC236}">
                  <a16:creationId xmlns:a16="http://schemas.microsoft.com/office/drawing/2014/main" id="{F3397FB6-20F7-4A5F-B7D1-6AD5F0BFC7A4}"/>
                </a:ext>
              </a:extLst>
            </p:cNvPr>
            <p:cNvSpPr/>
            <p:nvPr/>
          </p:nvSpPr>
          <p:spPr>
            <a:xfrm>
              <a:off x="126000" y="3280593"/>
              <a:ext cx="2808000" cy="67684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u="sng" dirty="0">
                  <a:solidFill>
                    <a:schemeClr val="tx1"/>
                  </a:solidFill>
                  <a:latin typeface="Times New Roman" panose="02020603050405020304" pitchFamily="18" charset="0"/>
                  <a:cs typeface="Times New Roman" panose="02020603050405020304" pitchFamily="18" charset="0"/>
                </a:rPr>
                <a:t>Richieste lavorative</a:t>
              </a:r>
            </a:p>
            <a:p>
              <a:pPr marL="130969" indent="-130969">
                <a:buFont typeface="Wingdings" panose="05000000000000000000" pitchFamily="2" charset="2"/>
                <a:buChar char="§"/>
              </a:pPr>
              <a:r>
                <a:rPr lang="it-IT" sz="1500" b="1" dirty="0" err="1">
                  <a:solidFill>
                    <a:schemeClr val="tx1"/>
                  </a:solidFill>
                  <a:latin typeface="Times New Roman" panose="02020603050405020304" pitchFamily="18" charset="0"/>
                  <a:cs typeface="Times New Roman" panose="02020603050405020304" pitchFamily="18" charset="0"/>
                </a:rPr>
                <a:t>Workload</a:t>
              </a:r>
              <a:r>
                <a:rPr lang="it-IT" sz="1500" b="1" dirty="0">
                  <a:solidFill>
                    <a:schemeClr val="tx1"/>
                  </a:solidFill>
                  <a:latin typeface="Times New Roman" panose="02020603050405020304" pitchFamily="18" charset="0"/>
                  <a:cs typeface="Times New Roman" panose="02020603050405020304" pitchFamily="18" charset="0"/>
                </a:rPr>
                <a:t> </a:t>
              </a:r>
            </a:p>
            <a:p>
              <a:pPr marL="130969" indent="-130969">
                <a:buFont typeface="Wingdings" panose="05000000000000000000" pitchFamily="2" charset="2"/>
                <a:buChar char="§"/>
              </a:pPr>
              <a:r>
                <a:rPr lang="it-IT" sz="1500" dirty="0">
                  <a:solidFill>
                    <a:schemeClr val="tx1"/>
                  </a:solidFill>
                  <a:latin typeface="Times New Roman" panose="02020603050405020304" pitchFamily="18" charset="0"/>
                  <a:cs typeface="Times New Roman" panose="02020603050405020304" pitchFamily="18" charset="0"/>
                </a:rPr>
                <a:t>Cambiamento organizzativo</a:t>
              </a:r>
            </a:p>
            <a:p>
              <a:pPr marL="130969" indent="-130969">
                <a:buFont typeface="Wingdings" panose="05000000000000000000" pitchFamily="2" charset="2"/>
                <a:buChar char="§"/>
              </a:pPr>
              <a:r>
                <a:rPr lang="it-IT" sz="1500" i="1" dirty="0">
                  <a:solidFill>
                    <a:schemeClr val="tx1"/>
                  </a:solidFill>
                  <a:latin typeface="Times New Roman" panose="02020603050405020304" pitchFamily="18" charset="0"/>
                  <a:cs typeface="Times New Roman" panose="02020603050405020304" pitchFamily="18" charset="0"/>
                </a:rPr>
                <a:t>Dirigenza</a:t>
              </a:r>
              <a:r>
                <a:rPr lang="it-IT" sz="1500" dirty="0">
                  <a:solidFill>
                    <a:schemeClr val="tx1"/>
                  </a:solidFill>
                  <a:latin typeface="Times New Roman" panose="02020603050405020304" pitchFamily="18" charset="0"/>
                  <a:cs typeface="Times New Roman" panose="02020603050405020304" pitchFamily="18" charset="0"/>
                </a:rPr>
                <a:t>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Clima competitivo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Clima conflittuale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Comportamenti di inciviltà da parte dei colleghi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Utilizzo delle tecnologie e Off-work hours </a:t>
              </a:r>
            </a:p>
            <a:p>
              <a:pPr marL="130969" indent="-130969">
                <a:buFont typeface="Wingdings" panose="05000000000000000000" pitchFamily="2" charset="2"/>
                <a:buChar char="§"/>
              </a:pPr>
              <a:r>
                <a:rPr lang="it-IT" sz="1500" dirty="0">
                  <a:solidFill>
                    <a:schemeClr val="tx1"/>
                  </a:solidFill>
                  <a:latin typeface="Times New Roman" panose="02020603050405020304" pitchFamily="18" charset="0"/>
                  <a:cs typeface="Times New Roman" panose="02020603050405020304" pitchFamily="18" charset="0"/>
                </a:rPr>
                <a:t>Lavorare da casa/Smart working</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Trasferte</a:t>
              </a:r>
              <a:endParaRPr lang="it-IT" sz="1500" dirty="0">
                <a:solidFill>
                  <a:schemeClr val="tx1"/>
                </a:solidFill>
                <a:latin typeface="Times New Roman" panose="02020603050405020304" pitchFamily="18" charset="0"/>
                <a:cs typeface="Times New Roman" panose="02020603050405020304" pitchFamily="18" charset="0"/>
              </a:endParaRPr>
            </a:p>
            <a:p>
              <a:endParaRPr lang="it-IT" sz="1500"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endParaRPr lang="it-IT" sz="1500" dirty="0">
                <a:solidFill>
                  <a:schemeClr val="tx1"/>
                </a:solidFill>
                <a:latin typeface="Times New Roman" panose="02020603050405020304" pitchFamily="18" charset="0"/>
                <a:cs typeface="Times New Roman" panose="02020603050405020304" pitchFamily="18" charset="0"/>
              </a:endParaRPr>
            </a:p>
            <a:p>
              <a:endParaRPr lang="it-IT" sz="1500" dirty="0">
                <a:solidFill>
                  <a:srgbClr val="297FD5"/>
                </a:solidFill>
                <a:latin typeface="Times New Roman" panose="02020603050405020304" pitchFamily="18" charset="0"/>
                <a:cs typeface="Times New Roman" panose="02020603050405020304" pitchFamily="18" charset="0"/>
              </a:endParaRPr>
            </a:p>
          </p:txBody>
        </p:sp>
        <p:sp>
          <p:nvSpPr>
            <p:cNvPr id="7" name="Rettangolo 6">
              <a:extLst>
                <a:ext uri="{FF2B5EF4-FFF2-40B4-BE49-F238E27FC236}">
                  <a16:creationId xmlns:a16="http://schemas.microsoft.com/office/drawing/2014/main" id="{18065092-2208-4F5C-BB2C-04011C4863CC}"/>
                </a:ext>
              </a:extLst>
            </p:cNvPr>
            <p:cNvSpPr/>
            <p:nvPr/>
          </p:nvSpPr>
          <p:spPr>
            <a:xfrm>
              <a:off x="2974650" y="3280595"/>
              <a:ext cx="2952000" cy="4227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u="sng" dirty="0">
                  <a:solidFill>
                    <a:schemeClr val="tx1"/>
                  </a:solidFill>
                  <a:latin typeface="Times New Roman" panose="02020603050405020304" pitchFamily="18" charset="0"/>
                  <a:cs typeface="Times New Roman" panose="02020603050405020304" pitchFamily="18" charset="0"/>
                </a:rPr>
                <a:t>Risorse lavorative</a:t>
              </a:r>
              <a:endParaRPr lang="it-IT" sz="1500" u="sng"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Autonomia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Sviluppo di carriera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Supporto colleghi e dei superiori</a:t>
              </a:r>
            </a:p>
            <a:p>
              <a:pPr marL="130969" indent="-130969">
                <a:buFont typeface="Wingdings" panose="05000000000000000000" pitchFamily="2" charset="2"/>
                <a:buChar char="§"/>
              </a:pPr>
              <a:r>
                <a:rPr lang="it-IT" sz="1500" dirty="0">
                  <a:solidFill>
                    <a:schemeClr val="tx1"/>
                  </a:solidFill>
                  <a:latin typeface="Times New Roman" panose="02020603050405020304" pitchFamily="18" charset="0"/>
                  <a:cs typeface="Times New Roman" panose="02020603050405020304" pitchFamily="18" charset="0"/>
                </a:rPr>
                <a:t>Equità e Riconoscimento</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Qualità della Comunicazione</a:t>
              </a:r>
              <a:endParaRPr lang="it-IT" sz="1500" dirty="0">
                <a:solidFill>
                  <a:schemeClr val="tx1"/>
                </a:solidFill>
                <a:latin typeface="Times New Roman" panose="02020603050405020304" pitchFamily="18" charset="0"/>
                <a:cs typeface="Times New Roman" panose="02020603050405020304" pitchFamily="18" charset="0"/>
              </a:endParaRPr>
            </a:p>
          </p:txBody>
        </p:sp>
      </p:grpSp>
      <p:grpSp>
        <p:nvGrpSpPr>
          <p:cNvPr id="9" name="Gruppo 22">
            <a:extLst>
              <a:ext uri="{FF2B5EF4-FFF2-40B4-BE49-F238E27FC236}">
                <a16:creationId xmlns:a16="http://schemas.microsoft.com/office/drawing/2014/main" id="{78841561-C874-469A-867E-5671AAA48976}"/>
              </a:ext>
            </a:extLst>
          </p:cNvPr>
          <p:cNvGrpSpPr/>
          <p:nvPr/>
        </p:nvGrpSpPr>
        <p:grpSpPr>
          <a:xfrm>
            <a:off x="5871398" y="4038781"/>
            <a:ext cx="4557816" cy="2730513"/>
            <a:chOff x="9183447" y="918569"/>
            <a:chExt cx="3016845" cy="5440906"/>
          </a:xfrm>
        </p:grpSpPr>
        <p:sp>
          <p:nvSpPr>
            <p:cNvPr id="10" name="Rettangolo 9">
              <a:extLst>
                <a:ext uri="{FF2B5EF4-FFF2-40B4-BE49-F238E27FC236}">
                  <a16:creationId xmlns:a16="http://schemas.microsoft.com/office/drawing/2014/main" id="{F14628DD-46FE-424A-9523-AB369D8EE70E}"/>
                </a:ext>
              </a:extLst>
            </p:cNvPr>
            <p:cNvSpPr/>
            <p:nvPr/>
          </p:nvSpPr>
          <p:spPr>
            <a:xfrm>
              <a:off x="9423159" y="918569"/>
              <a:ext cx="2777132" cy="4799104"/>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650" b="1" dirty="0">
                  <a:solidFill>
                    <a:schemeClr val="tx1"/>
                  </a:solidFill>
                  <a:latin typeface="Times New Roman" panose="02020603050405020304" pitchFamily="18" charset="0"/>
                  <a:cs typeface="Times New Roman" panose="02020603050405020304" pitchFamily="18" charset="0"/>
                </a:rPr>
                <a:t>Esiti (individuali, di gruppo, organizzativi)</a:t>
              </a:r>
            </a:p>
          </p:txBody>
        </p:sp>
        <p:sp>
          <p:nvSpPr>
            <p:cNvPr id="11" name="Rettangolo 10">
              <a:extLst>
                <a:ext uri="{FF2B5EF4-FFF2-40B4-BE49-F238E27FC236}">
                  <a16:creationId xmlns:a16="http://schemas.microsoft.com/office/drawing/2014/main" id="{52B96665-E21D-47BE-A50B-7DC4C80D2C44}"/>
                </a:ext>
              </a:extLst>
            </p:cNvPr>
            <p:cNvSpPr/>
            <p:nvPr/>
          </p:nvSpPr>
          <p:spPr>
            <a:xfrm>
              <a:off x="9183447" y="2073833"/>
              <a:ext cx="3016845" cy="4285642"/>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u="sng" dirty="0">
                  <a:solidFill>
                    <a:schemeClr val="tx1"/>
                  </a:solidFill>
                  <a:latin typeface="Times New Roman" panose="02020603050405020304" pitchFamily="18" charset="0"/>
                  <a:cs typeface="Times New Roman" panose="02020603050405020304" pitchFamily="18" charset="0"/>
                </a:rPr>
                <a:t>Outcome positivi e negativi </a:t>
              </a:r>
            </a:p>
            <a:p>
              <a:endParaRPr lang="it-IT" sz="600" b="1" dirty="0">
                <a:solidFill>
                  <a:schemeClr val="tx1"/>
                </a:solidFill>
                <a:latin typeface="Times New Roman" panose="02020603050405020304" pitchFamily="18" charset="0"/>
                <a:cs typeface="Times New Roman" panose="02020603050405020304" pitchFamily="18" charset="0"/>
              </a:endParaRPr>
            </a:p>
            <a:p>
              <a:pPr marL="135731" indent="-135731">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Work engagement </a:t>
              </a:r>
            </a:p>
            <a:p>
              <a:pPr marL="135731" indent="-135731">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Burnout </a:t>
              </a:r>
            </a:p>
            <a:p>
              <a:pPr marL="135731" indent="-135731">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Conciliazione lavoro-vita privata </a:t>
              </a:r>
            </a:p>
            <a:p>
              <a:pPr marL="135731" indent="-135731">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Bisogno di recupero</a:t>
              </a:r>
            </a:p>
            <a:p>
              <a:pPr marL="130969" indent="-130969">
                <a:buFont typeface="Wingdings" panose="05000000000000000000" pitchFamily="2" charset="2"/>
                <a:buChar char="§"/>
              </a:pPr>
              <a:r>
                <a:rPr lang="it-IT" sz="1500" b="1" dirty="0" err="1">
                  <a:solidFill>
                    <a:schemeClr val="tx1"/>
                  </a:solidFill>
                  <a:latin typeface="Times New Roman" panose="02020603050405020304" pitchFamily="18" charset="0"/>
                  <a:cs typeface="Times New Roman" panose="02020603050405020304" pitchFamily="18" charset="0"/>
                </a:rPr>
                <a:t>Workaholism</a:t>
              </a:r>
              <a:r>
                <a:rPr lang="it-IT" sz="1500" b="1" dirty="0">
                  <a:solidFill>
                    <a:schemeClr val="tx1"/>
                  </a:solidFill>
                  <a:latin typeface="Times New Roman" panose="02020603050405020304" pitchFamily="18" charset="0"/>
                  <a:cs typeface="Times New Roman" panose="02020603050405020304" pitchFamily="18" charset="0"/>
                </a:rPr>
                <a:t>  </a:t>
              </a: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Benessere e adattamento Psico-sociale</a:t>
              </a:r>
              <a:endParaRPr lang="it-IT" sz="1500"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r>
                <a:rPr lang="it-IT" sz="1500" dirty="0">
                  <a:solidFill>
                    <a:schemeClr val="tx1"/>
                  </a:solidFill>
                  <a:latin typeface="Times New Roman" panose="02020603050405020304" pitchFamily="18" charset="0"/>
                  <a:cs typeface="Times New Roman" panose="02020603050405020304" pitchFamily="18" charset="0"/>
                </a:rPr>
                <a:t>Significato del lavoro</a:t>
              </a:r>
            </a:p>
          </p:txBody>
        </p:sp>
      </p:grpSp>
      <p:sp>
        <p:nvSpPr>
          <p:cNvPr id="12" name="Rettangolo 11">
            <a:extLst>
              <a:ext uri="{FF2B5EF4-FFF2-40B4-BE49-F238E27FC236}">
                <a16:creationId xmlns:a16="http://schemas.microsoft.com/office/drawing/2014/main" id="{52B96665-E21D-47BE-A50B-7DC4C80D2C44}"/>
              </a:ext>
            </a:extLst>
          </p:cNvPr>
          <p:cNvSpPr/>
          <p:nvPr/>
        </p:nvSpPr>
        <p:spPr>
          <a:xfrm>
            <a:off x="2011097" y="1749423"/>
            <a:ext cx="4021926" cy="484971"/>
          </a:xfrm>
          <a:prstGeom prst="rect">
            <a:avLst/>
          </a:prstGeom>
          <a:solidFill>
            <a:schemeClr val="accent1">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dirty="0">
                <a:solidFill>
                  <a:schemeClr val="tx1"/>
                </a:solidFill>
                <a:latin typeface="Times New Roman" panose="02020603050405020304" pitchFamily="18" charset="0"/>
                <a:cs typeface="Times New Roman" panose="02020603050405020304" pitchFamily="18" charset="0"/>
              </a:rPr>
              <a:t>Variabili socio-demografiche</a:t>
            </a:r>
            <a:endParaRPr lang="it-IT" sz="1600" dirty="0">
              <a:solidFill>
                <a:schemeClr val="tx1"/>
              </a:solidFill>
            </a:endParaRPr>
          </a:p>
        </p:txBody>
      </p:sp>
    </p:spTree>
    <p:extLst>
      <p:ext uri="{BB962C8B-B14F-4D97-AF65-F5344CB8AC3E}">
        <p14:creationId xmlns:p14="http://schemas.microsoft.com/office/powerpoint/2010/main" val="1623279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5">
            <a:extLst>
              <a:ext uri="{FF2B5EF4-FFF2-40B4-BE49-F238E27FC236}">
                <a16:creationId xmlns:a16="http://schemas.microsoft.com/office/drawing/2014/main" id="{4BFB64B4-8FFD-463A-AFBF-5766E25A5277}"/>
              </a:ext>
            </a:extLst>
          </p:cNvPr>
          <p:cNvGrpSpPr/>
          <p:nvPr/>
        </p:nvGrpSpPr>
        <p:grpSpPr>
          <a:xfrm>
            <a:off x="1946644" y="1729477"/>
            <a:ext cx="8482571" cy="3732986"/>
            <a:chOff x="81000" y="1513417"/>
            <a:chExt cx="5922300" cy="7672861"/>
          </a:xfrm>
        </p:grpSpPr>
        <p:sp>
          <p:nvSpPr>
            <p:cNvPr id="5" name="Rettangolo 4">
              <a:extLst>
                <a:ext uri="{FF2B5EF4-FFF2-40B4-BE49-F238E27FC236}">
                  <a16:creationId xmlns:a16="http://schemas.microsoft.com/office/drawing/2014/main" id="{5C3615DB-EA5F-4C44-8D95-13953535A04E}"/>
                </a:ext>
              </a:extLst>
            </p:cNvPr>
            <p:cNvSpPr/>
            <p:nvPr/>
          </p:nvSpPr>
          <p:spPr>
            <a:xfrm>
              <a:off x="81000" y="1513417"/>
              <a:ext cx="5922300" cy="767286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it-IT" sz="1650" b="1" dirty="0">
                <a:solidFill>
                  <a:schemeClr val="tx1"/>
                </a:solidFill>
                <a:latin typeface="Times New Roman" panose="02020603050405020304" pitchFamily="18" charset="0"/>
                <a:cs typeface="Times New Roman" panose="02020603050405020304" pitchFamily="18" charset="0"/>
              </a:endParaRPr>
            </a:p>
          </p:txBody>
        </p:sp>
        <p:sp>
          <p:nvSpPr>
            <p:cNvPr id="6" name="Rettangolo 5">
              <a:extLst>
                <a:ext uri="{FF2B5EF4-FFF2-40B4-BE49-F238E27FC236}">
                  <a16:creationId xmlns:a16="http://schemas.microsoft.com/office/drawing/2014/main" id="{F3397FB6-20F7-4A5F-B7D1-6AD5F0BFC7A4}"/>
                </a:ext>
              </a:extLst>
            </p:cNvPr>
            <p:cNvSpPr/>
            <p:nvPr/>
          </p:nvSpPr>
          <p:spPr>
            <a:xfrm>
              <a:off x="126000" y="1765763"/>
              <a:ext cx="2808000" cy="2532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dirty="0">
                  <a:solidFill>
                    <a:schemeClr val="tx1"/>
                  </a:solidFill>
                  <a:latin typeface="Times New Roman" panose="02020603050405020304" pitchFamily="18" charset="0"/>
                  <a:cs typeface="Times New Roman" panose="02020603050405020304" pitchFamily="18" charset="0"/>
                </a:rPr>
                <a:t>Solo per ricercatori e tecnologi</a:t>
              </a:r>
            </a:p>
            <a:p>
              <a:endParaRPr lang="it-IT" sz="1500" b="1"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Qualità della vita accademica</a:t>
              </a:r>
            </a:p>
            <a:p>
              <a:endParaRPr lang="it-IT" sz="1500"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endParaRPr lang="it-IT" sz="1500" dirty="0">
                <a:solidFill>
                  <a:schemeClr val="tx1"/>
                </a:solidFill>
                <a:latin typeface="Times New Roman" panose="02020603050405020304" pitchFamily="18" charset="0"/>
                <a:cs typeface="Times New Roman" panose="02020603050405020304" pitchFamily="18" charset="0"/>
              </a:endParaRPr>
            </a:p>
            <a:p>
              <a:endParaRPr lang="it-IT" sz="1500" dirty="0">
                <a:solidFill>
                  <a:srgbClr val="297FD5"/>
                </a:solidFill>
                <a:latin typeface="Times New Roman" panose="02020603050405020304" pitchFamily="18" charset="0"/>
                <a:cs typeface="Times New Roman" panose="02020603050405020304" pitchFamily="18" charset="0"/>
              </a:endParaRPr>
            </a:p>
          </p:txBody>
        </p:sp>
        <p:sp>
          <p:nvSpPr>
            <p:cNvPr id="7" name="Rettangolo 6">
              <a:extLst>
                <a:ext uri="{FF2B5EF4-FFF2-40B4-BE49-F238E27FC236}">
                  <a16:creationId xmlns:a16="http://schemas.microsoft.com/office/drawing/2014/main" id="{18065092-2208-4F5C-BB2C-04011C4863CC}"/>
                </a:ext>
              </a:extLst>
            </p:cNvPr>
            <p:cNvSpPr/>
            <p:nvPr/>
          </p:nvSpPr>
          <p:spPr>
            <a:xfrm>
              <a:off x="2974650" y="3280595"/>
              <a:ext cx="2952000" cy="4227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it-IT" sz="1500" b="1" dirty="0">
                  <a:solidFill>
                    <a:schemeClr val="tx1"/>
                  </a:solidFill>
                  <a:latin typeface="Times New Roman" panose="02020603050405020304" pitchFamily="18" charset="0"/>
                  <a:cs typeface="Times New Roman" panose="02020603050405020304" pitchFamily="18" charset="0"/>
                </a:rPr>
                <a:t>Solo per chi ha un contratto a tempo determinato</a:t>
              </a:r>
            </a:p>
            <a:p>
              <a:pPr marL="130969" indent="-130969">
                <a:buFont typeface="Wingdings" panose="05000000000000000000" pitchFamily="2" charset="2"/>
                <a:buChar char="§"/>
              </a:pPr>
              <a:endParaRPr lang="it-IT" sz="1500" dirty="0">
                <a:solidFill>
                  <a:schemeClr val="tx1"/>
                </a:solidFill>
                <a:latin typeface="Times New Roman" panose="02020603050405020304" pitchFamily="18" charset="0"/>
                <a:cs typeface="Times New Roman" panose="02020603050405020304" pitchFamily="18" charset="0"/>
              </a:endParaRPr>
            </a:p>
            <a:p>
              <a:pPr marL="130969" indent="-130969">
                <a:buFont typeface="Wingdings" panose="05000000000000000000" pitchFamily="2" charset="2"/>
                <a:buChar char="§"/>
              </a:pPr>
              <a:r>
                <a:rPr lang="it-IT" sz="1500" b="1" dirty="0">
                  <a:solidFill>
                    <a:schemeClr val="tx1"/>
                  </a:solidFill>
                  <a:latin typeface="Times New Roman" panose="02020603050405020304" pitchFamily="18" charset="0"/>
                  <a:cs typeface="Times New Roman" panose="02020603050405020304" pitchFamily="18" charset="0"/>
                </a:rPr>
                <a:t>Insicurezza lavorativa</a:t>
              </a:r>
              <a:endParaRPr lang="it-IT" sz="1500" dirty="0">
                <a:solidFill>
                  <a:schemeClr val="tx1"/>
                </a:solidFill>
                <a:latin typeface="Times New Roman" panose="02020603050405020304" pitchFamily="18" charset="0"/>
                <a:cs typeface="Times New Roman" panose="02020603050405020304" pitchFamily="18" charset="0"/>
              </a:endParaRPr>
            </a:p>
          </p:txBody>
        </p:sp>
      </p:grpSp>
      <p:sp>
        <p:nvSpPr>
          <p:cNvPr id="14" name="Titolo 1"/>
          <p:cNvSpPr txBox="1">
            <a:spLocks/>
          </p:cNvSpPr>
          <p:nvPr/>
        </p:nvSpPr>
        <p:spPr>
          <a:xfrm>
            <a:off x="1524000" y="0"/>
            <a:ext cx="6781800" cy="1019780"/>
          </a:xfrm>
          <a:prstGeom prst="rect">
            <a:avLst/>
          </a:prstGeom>
        </p:spPr>
        <p:txBody>
          <a:bodyPr>
            <a:normAutofit fontScale="92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200" dirty="0">
                <a:solidFill>
                  <a:schemeClr val="accent2">
                    <a:lumMod val="75000"/>
                  </a:schemeClr>
                </a:solidFill>
              </a:rPr>
              <a:t>Costrutti indagati nel questionario: </a:t>
            </a:r>
          </a:p>
        </p:txBody>
      </p:sp>
    </p:spTree>
    <p:extLst>
      <p:ext uri="{BB962C8B-B14F-4D97-AF65-F5344CB8AC3E}">
        <p14:creationId xmlns:p14="http://schemas.microsoft.com/office/powerpoint/2010/main" val="162327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7" y="1210852"/>
            <a:ext cx="6155144" cy="40864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265445"/>
            <a:ext cx="7902055" cy="4031873"/>
          </a:xfrm>
          <a:prstGeom prst="rect">
            <a:avLst/>
          </a:prstGeom>
          <a:noFill/>
        </p:spPr>
        <p:txBody>
          <a:bodyPr wrap="square" rtlCol="0">
            <a:spAutoFit/>
          </a:bodyPr>
          <a:lstStyle/>
          <a:p>
            <a:r>
              <a:rPr lang="it-IT" sz="1600" b="1" dirty="0">
                <a:latin typeface="Times New Roman" pitchFamily="18" charset="0"/>
                <a:cs typeface="Times New Roman" pitchFamily="18" charset="0"/>
              </a:rPr>
              <a:t>Sezione 1 – Dati socio anagrafici</a:t>
            </a:r>
          </a:p>
          <a:p>
            <a:endParaRPr lang="it-IT" sz="1600" b="1" dirty="0">
              <a:latin typeface="Times New Roman" pitchFamily="18" charset="0"/>
              <a:cs typeface="Times New Roman" pitchFamily="18" charset="0"/>
            </a:endParaRPr>
          </a:p>
          <a:p>
            <a:pPr lvl="0">
              <a:buFont typeface="Arial" pitchFamily="34" charset="0"/>
              <a:buChar char="•"/>
            </a:pPr>
            <a:r>
              <a:rPr lang="it-IT" sz="1600" i="1" u="sng" dirty="0">
                <a:latin typeface="Times New Roman" pitchFamily="18" charset="0"/>
                <a:cs typeface="Times New Roman" pitchFamily="18" charset="0"/>
              </a:rPr>
              <a:t>Codice </a:t>
            </a:r>
            <a:r>
              <a:rPr lang="it-IT" sz="1600" i="1" u="sng" dirty="0" err="1">
                <a:latin typeface="Times New Roman" pitchFamily="18" charset="0"/>
                <a:cs typeface="Times New Roman" pitchFamily="18" charset="0"/>
              </a:rPr>
              <a:t>autogenerato</a:t>
            </a:r>
            <a:endParaRPr lang="it-IT" sz="1600" i="1" u="sng" dirty="0">
              <a:latin typeface="Times New Roman" pitchFamily="18" charset="0"/>
              <a:cs typeface="Times New Roman" pitchFamily="18" charset="0"/>
            </a:endParaRPr>
          </a:p>
          <a:p>
            <a:pPr lvl="0">
              <a:buFont typeface="Arial" pitchFamily="34" charset="0"/>
              <a:buChar char="•"/>
            </a:pPr>
            <a:r>
              <a:rPr lang="it-IT" sz="1600" dirty="0">
                <a:latin typeface="Times New Roman" pitchFamily="18" charset="0"/>
                <a:cs typeface="Times New Roman" pitchFamily="18" charset="0"/>
              </a:rPr>
              <a:t>Genere</a:t>
            </a:r>
          </a:p>
          <a:p>
            <a:pPr lvl="0">
              <a:buFont typeface="Arial" pitchFamily="34" charset="0"/>
              <a:buChar char="•"/>
            </a:pPr>
            <a:r>
              <a:rPr lang="it-IT" sz="1600" dirty="0">
                <a:latin typeface="Times New Roman" pitchFamily="18" charset="0"/>
                <a:cs typeface="Times New Roman" pitchFamily="18" charset="0"/>
              </a:rPr>
              <a:t>Età</a:t>
            </a:r>
          </a:p>
          <a:p>
            <a:pPr lvl="0">
              <a:buFont typeface="Arial" pitchFamily="34" charset="0"/>
              <a:buChar char="•"/>
            </a:pPr>
            <a:r>
              <a:rPr lang="it-IT" sz="1600" dirty="0">
                <a:latin typeface="Times New Roman" pitchFamily="18" charset="0"/>
                <a:cs typeface="Times New Roman" pitchFamily="18" charset="0"/>
              </a:rPr>
              <a:t>Titolo di studio</a:t>
            </a:r>
          </a:p>
          <a:p>
            <a:pPr lvl="0">
              <a:buFont typeface="Arial" pitchFamily="34" charset="0"/>
              <a:buChar char="•"/>
            </a:pPr>
            <a:r>
              <a:rPr lang="it-IT" sz="1600" dirty="0">
                <a:latin typeface="Times New Roman" pitchFamily="18" charset="0"/>
                <a:cs typeface="Times New Roman" pitchFamily="18" charset="0"/>
              </a:rPr>
              <a:t>Stato civile</a:t>
            </a:r>
          </a:p>
          <a:p>
            <a:pPr lvl="0">
              <a:buFont typeface="Arial" pitchFamily="34" charset="0"/>
              <a:buChar char="•"/>
            </a:pPr>
            <a:r>
              <a:rPr lang="it-IT" sz="1600" dirty="0">
                <a:latin typeface="Times New Roman" pitchFamily="18" charset="0"/>
                <a:cs typeface="Times New Roman" pitchFamily="18" charset="0"/>
              </a:rPr>
              <a:t>Figli conviventi al di sotto dei 12 anni</a:t>
            </a:r>
          </a:p>
          <a:p>
            <a:pPr lvl="0">
              <a:buFont typeface="Arial" pitchFamily="34" charset="0"/>
              <a:buChar char="•"/>
            </a:pPr>
            <a:r>
              <a:rPr lang="it-IT" sz="1600" dirty="0">
                <a:latin typeface="Times New Roman" pitchFamily="18" charset="0"/>
                <a:cs typeface="Times New Roman" pitchFamily="18" charset="0"/>
              </a:rPr>
              <a:t>Presenza di altre persone in famiglia, oltre ai figli, non autosufficienti</a:t>
            </a:r>
          </a:p>
          <a:p>
            <a:pPr lvl="0">
              <a:buFont typeface="Arial" pitchFamily="34" charset="0"/>
              <a:buChar char="•"/>
            </a:pPr>
            <a:r>
              <a:rPr lang="it-IT" sz="1600" dirty="0">
                <a:latin typeface="Times New Roman" pitchFamily="18" charset="0"/>
                <a:cs typeface="Times New Roman" pitchFamily="18" charset="0"/>
              </a:rPr>
              <a:t>Anzianità lavorativa in INFN (anni)</a:t>
            </a:r>
          </a:p>
          <a:p>
            <a:pPr lvl="0">
              <a:buFont typeface="Arial" pitchFamily="34" charset="0"/>
              <a:buChar char="•"/>
            </a:pPr>
            <a:r>
              <a:rPr lang="it-IT" sz="1600" dirty="0">
                <a:latin typeface="Times New Roman" pitchFamily="18" charset="0"/>
                <a:cs typeface="Times New Roman" pitchFamily="18" charset="0"/>
              </a:rPr>
              <a:t>Stato d’impiego</a:t>
            </a:r>
          </a:p>
          <a:p>
            <a:pPr lvl="0">
              <a:buFont typeface="Arial" pitchFamily="34" charset="0"/>
              <a:buChar char="•"/>
            </a:pPr>
            <a:r>
              <a:rPr lang="it-IT" sz="1600" dirty="0">
                <a:latin typeface="Times New Roman" pitchFamily="18" charset="0"/>
                <a:cs typeface="Times New Roman" pitchFamily="18" charset="0"/>
              </a:rPr>
              <a:t>Tipologia contrattuale</a:t>
            </a:r>
          </a:p>
          <a:p>
            <a:pPr lvl="0">
              <a:buFont typeface="Arial" pitchFamily="34" charset="0"/>
              <a:buChar char="•"/>
            </a:pPr>
            <a:r>
              <a:rPr lang="it-IT" sz="1600" dirty="0">
                <a:latin typeface="Times New Roman" pitchFamily="18" charset="0"/>
                <a:cs typeface="Times New Roman" pitchFamily="18" charset="0"/>
              </a:rPr>
              <a:t>Orario di lavoro</a:t>
            </a:r>
          </a:p>
          <a:p>
            <a:pPr lvl="0">
              <a:buFont typeface="Arial" pitchFamily="34" charset="0"/>
              <a:buChar char="•"/>
            </a:pPr>
            <a:r>
              <a:rPr lang="it-IT" sz="1600" dirty="0">
                <a:latin typeface="Times New Roman" pitchFamily="18" charset="0"/>
                <a:cs typeface="Times New Roman" pitchFamily="18" charset="0"/>
              </a:rPr>
              <a:t>Tempo trasferimento casa-lavoro</a:t>
            </a:r>
          </a:p>
          <a:p>
            <a:pPr lvl="0">
              <a:buFont typeface="Arial" pitchFamily="34" charset="0"/>
              <a:buChar char="•"/>
            </a:pPr>
            <a:r>
              <a:rPr lang="it-IT" sz="1600" dirty="0">
                <a:latin typeface="Times New Roman" pitchFamily="18" charset="0"/>
                <a:cs typeface="Times New Roman" pitchFamily="18" charset="0"/>
              </a:rPr>
              <a:t>Sede </a:t>
            </a:r>
            <a:r>
              <a:rPr lang="it-IT" sz="1600">
                <a:latin typeface="Times New Roman" pitchFamily="18" charset="0"/>
                <a:cs typeface="Times New Roman" pitchFamily="18" charset="0"/>
              </a:rPr>
              <a:t>di appartenenza INFN</a:t>
            </a: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42612"/>
            <a:ext cx="8379729" cy="56471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265444"/>
            <a:ext cx="7902055" cy="5755422"/>
          </a:xfrm>
          <a:prstGeom prst="rect">
            <a:avLst/>
          </a:prstGeom>
          <a:noFill/>
        </p:spPr>
        <p:txBody>
          <a:bodyPr wrap="square" rtlCol="0">
            <a:spAutoFit/>
          </a:bodyPr>
          <a:lstStyle/>
          <a:p>
            <a:r>
              <a:rPr lang="it-IT" sz="1600" b="1" dirty="0">
                <a:latin typeface="Times New Roman" pitchFamily="18" charset="0"/>
                <a:cs typeface="Times New Roman" pitchFamily="18" charset="0"/>
              </a:rPr>
              <a:t>Sezione 2 – Domande lavorative/ Risorse</a:t>
            </a:r>
          </a:p>
          <a:p>
            <a:endParaRPr lang="it-IT" sz="1600" b="1" dirty="0">
              <a:latin typeface="Times New Roman" pitchFamily="18" charset="0"/>
              <a:cs typeface="Times New Roman" pitchFamily="18" charset="0"/>
            </a:endParaRPr>
          </a:p>
          <a:p>
            <a:r>
              <a:rPr lang="it-IT" sz="1600" u="sng" dirty="0">
                <a:latin typeface="Times New Roman" pitchFamily="18" charset="0"/>
                <a:cs typeface="Times New Roman" pitchFamily="18" charset="0"/>
              </a:rPr>
              <a:t>RICHIESTE LAVORATIVE</a:t>
            </a:r>
            <a:endParaRPr lang="it-IT" sz="1600" b="1" dirty="0">
              <a:latin typeface="Times New Roman" pitchFamily="18" charset="0"/>
              <a:cs typeface="Times New Roman" pitchFamily="18" charset="0"/>
            </a:endParaRPr>
          </a:p>
          <a:p>
            <a:pPr>
              <a:buFont typeface="Arial" pitchFamily="34" charset="0"/>
              <a:buChar char="•"/>
            </a:pPr>
            <a:r>
              <a:rPr lang="it-IT" sz="1600" dirty="0">
                <a:latin typeface="Times New Roman" pitchFamily="18" charset="0"/>
                <a:cs typeface="Times New Roman" pitchFamily="18" charset="0"/>
              </a:rPr>
              <a:t>Devo occuparmi di diversi lavori contemporaneamente</a:t>
            </a:r>
          </a:p>
          <a:p>
            <a:pPr>
              <a:buFont typeface="Arial" pitchFamily="34" charset="0"/>
              <a:buChar char="•"/>
            </a:pPr>
            <a:r>
              <a:rPr lang="it-IT" sz="1600" dirty="0">
                <a:latin typeface="Times New Roman" pitchFamily="18" charset="0"/>
                <a:cs typeface="Times New Roman" pitchFamily="18" charset="0"/>
              </a:rPr>
              <a:t>Il mio lavoro è sequenziale: quello che fanno gli/le altri/e influenza la mia attività</a:t>
            </a:r>
          </a:p>
          <a:p>
            <a:pPr>
              <a:buFont typeface="Arial" pitchFamily="34" charset="0"/>
              <a:buChar char="•"/>
            </a:pPr>
            <a:r>
              <a:rPr lang="it-IT" sz="1600" dirty="0">
                <a:latin typeface="Times New Roman" pitchFamily="18" charset="0"/>
                <a:cs typeface="Times New Roman" pitchFamily="18" charset="0"/>
              </a:rPr>
              <a:t>Lavoro in modo frenetico a causa del carico di lavoro che devo smaltire</a:t>
            </a:r>
          </a:p>
          <a:p>
            <a:pPr>
              <a:buFont typeface="Arial" pitchFamily="34" charset="0"/>
              <a:buChar char="•"/>
            </a:pPr>
            <a:r>
              <a:rPr lang="it-IT" sz="1600" dirty="0">
                <a:latin typeface="Times New Roman" pitchFamily="18" charset="0"/>
                <a:cs typeface="Times New Roman" pitchFamily="18" charset="0"/>
              </a:rPr>
              <a:t>Non ho tempo per lavorare in modo continuativo ad un’attività e averne una visione di insieme</a:t>
            </a:r>
          </a:p>
          <a:p>
            <a:pPr>
              <a:buFont typeface="Arial" pitchFamily="34" charset="0"/>
              <a:buChar char="•"/>
            </a:pPr>
            <a:r>
              <a:rPr lang="it-IT" sz="1600" dirty="0">
                <a:latin typeface="Times New Roman" pitchFamily="18" charset="0"/>
                <a:cs typeface="Times New Roman" pitchFamily="18" charset="0"/>
              </a:rPr>
              <a:t>Ho un carico di lavoro tale che non riesco a concluderlo nei tempi stabiliti</a:t>
            </a:r>
          </a:p>
          <a:p>
            <a:pPr>
              <a:buFont typeface="Arial" pitchFamily="34" charset="0"/>
              <a:buChar char="•"/>
            </a:pPr>
            <a:r>
              <a:rPr lang="it-IT" sz="1600" dirty="0">
                <a:latin typeface="Times New Roman" pitchFamily="18" charset="0"/>
                <a:cs typeface="Times New Roman" pitchFamily="18" charset="0"/>
              </a:rPr>
              <a:t>Mentre lavoro sono disturbato da interruzioni</a:t>
            </a:r>
          </a:p>
          <a:p>
            <a:pPr>
              <a:buFont typeface="Arial" pitchFamily="34" charset="0"/>
              <a:buChar char="•"/>
            </a:pPr>
            <a:r>
              <a:rPr lang="it-IT" sz="1600" dirty="0">
                <a:latin typeface="Times New Roman" pitchFamily="18" charset="0"/>
                <a:cs typeface="Times New Roman" pitchFamily="18" charset="0"/>
              </a:rPr>
              <a:t>Faccio cose al lavoro che sono condivise da qualcuno ma non da altri</a:t>
            </a:r>
          </a:p>
          <a:p>
            <a:pPr>
              <a:buFont typeface="Arial" pitchFamily="34" charset="0"/>
              <a:buChar char="•"/>
            </a:pPr>
            <a:r>
              <a:rPr lang="it-IT" sz="1600" dirty="0">
                <a:latin typeface="Times New Roman" pitchFamily="18" charset="0"/>
                <a:cs typeface="Times New Roman" pitchFamily="18" charset="0"/>
              </a:rPr>
              <a:t>Ricevo richieste contraddittorie</a:t>
            </a:r>
          </a:p>
          <a:p>
            <a:pPr>
              <a:buFont typeface="Arial" pitchFamily="34" charset="0"/>
              <a:buChar char="•"/>
            </a:pPr>
            <a:r>
              <a:rPr lang="it-IT" sz="1600" dirty="0">
                <a:latin typeface="Times New Roman" pitchFamily="18" charset="0"/>
                <a:cs typeface="Times New Roman" pitchFamily="18" charset="0"/>
              </a:rPr>
              <a:t>Devo fare delle cose che andrebbero fatte in modo diverso</a:t>
            </a:r>
          </a:p>
          <a:p>
            <a:pPr>
              <a:buFont typeface="Arial" pitchFamily="34" charset="0"/>
              <a:buChar char="•"/>
            </a:pPr>
            <a:r>
              <a:rPr lang="it-IT" sz="1600" dirty="0">
                <a:latin typeface="Times New Roman" pitchFamily="18" charset="0"/>
                <a:cs typeface="Times New Roman" pitchFamily="18" charset="0"/>
              </a:rPr>
              <a:t>Devo fare cose che mi sembrano inutili</a:t>
            </a:r>
          </a:p>
          <a:p>
            <a:pPr>
              <a:buFont typeface="Arial" pitchFamily="34" charset="0"/>
              <a:buChar char="•"/>
            </a:pPr>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UTILIZZO TECNOLOGIE</a:t>
            </a:r>
          </a:p>
          <a:p>
            <a:pPr>
              <a:buFont typeface="Arial" pitchFamily="34" charset="0"/>
              <a:buChar char="•"/>
            </a:pPr>
            <a:r>
              <a:rPr lang="it-IT" sz="1600" dirty="0">
                <a:latin typeface="Times New Roman" pitchFamily="18" charset="0"/>
                <a:cs typeface="Times New Roman" pitchFamily="18" charset="0"/>
              </a:rPr>
              <a:t>Le capita di lavorare fuori dall'orario di lavoro</a:t>
            </a:r>
          </a:p>
          <a:p>
            <a:pPr>
              <a:buFont typeface="Arial" pitchFamily="34" charset="0"/>
              <a:buChar char="•"/>
            </a:pPr>
            <a:r>
              <a:rPr lang="it-IT" sz="1600" dirty="0">
                <a:latin typeface="Times New Roman" pitchFamily="18" charset="0"/>
                <a:cs typeface="Times New Roman" pitchFamily="18" charset="0"/>
              </a:rPr>
              <a:t>Le capita di lavorare fuori nel fine settimana </a:t>
            </a:r>
          </a:p>
          <a:p>
            <a:pPr>
              <a:buFont typeface="Arial" pitchFamily="34" charset="0"/>
              <a:buChar char="•"/>
            </a:pPr>
            <a:r>
              <a:rPr lang="it-IT" sz="1600" dirty="0">
                <a:latin typeface="Times New Roman" pitchFamily="18" charset="0"/>
                <a:cs typeface="Times New Roman" pitchFamily="18" charset="0"/>
              </a:rPr>
              <a:t>Le capita di lavorare fuori durante le vacanze</a:t>
            </a:r>
          </a:p>
          <a:p>
            <a:endParaRPr lang="it-IT" sz="1600" dirty="0">
              <a:latin typeface="Times New Roman" pitchFamily="18" charset="0"/>
              <a:cs typeface="Times New Roman" pitchFamily="18" charset="0"/>
            </a:endParaRPr>
          </a:p>
          <a:p>
            <a:pPr>
              <a:buFont typeface="Arial" pitchFamily="34" charset="0"/>
              <a:buChar char="•"/>
            </a:pPr>
            <a:r>
              <a:rPr lang="it-IT" sz="1600" dirty="0">
                <a:latin typeface="Times New Roman" pitchFamily="18" charset="0"/>
                <a:cs typeface="Times New Roman" pitchFamily="18" charset="0"/>
              </a:rPr>
              <a:t>Se lavora anche al di fuori della Sua normale giornata lavorativa, indichi quante ore in più in media vi dedica in una settimana</a:t>
            </a: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937892"/>
            <a:ext cx="8379729" cy="592010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896948"/>
            <a:ext cx="7902055" cy="6432530"/>
          </a:xfrm>
          <a:prstGeom prst="rect">
            <a:avLst/>
          </a:prstGeom>
          <a:noFill/>
        </p:spPr>
        <p:txBody>
          <a:bodyPr wrap="square" rtlCol="0">
            <a:spAutoFit/>
          </a:bodyPr>
          <a:lstStyle/>
          <a:p>
            <a:r>
              <a:rPr lang="it-IT" sz="1600" b="1" dirty="0">
                <a:latin typeface="Times New Roman" pitchFamily="18" charset="0"/>
                <a:cs typeface="Times New Roman" pitchFamily="18" charset="0"/>
              </a:rPr>
              <a:t>Sezione 2 – Domande lavorative/ Risorse</a:t>
            </a:r>
          </a:p>
          <a:p>
            <a:r>
              <a:rPr lang="it-IT" sz="1600" u="sng" dirty="0">
                <a:latin typeface="Times New Roman" pitchFamily="18" charset="0"/>
                <a:cs typeface="Times New Roman" pitchFamily="18" charset="0"/>
              </a:rPr>
              <a:t>QUALITÀ DELLA VITA LAVORATIVA ACCADEMICA (SOLO RICERCERCATORI E TECNOLOGI)</a:t>
            </a:r>
          </a:p>
          <a:p>
            <a:r>
              <a:rPr lang="it-IT" sz="1600" dirty="0">
                <a:latin typeface="Times New Roman" pitchFamily="18" charset="0"/>
                <a:cs typeface="Times New Roman" pitchFamily="18" charset="0"/>
              </a:rPr>
              <a:t>In quale misura ciascuno degli aspetti elencati di seguito è per Lei uno stimolo negativo, neutro o positivo:</a:t>
            </a:r>
          </a:p>
          <a:p>
            <a:pPr>
              <a:buFont typeface="Arial" pitchFamily="34" charset="0"/>
              <a:buChar char="•"/>
            </a:pPr>
            <a:r>
              <a:rPr lang="it-IT" sz="1500" dirty="0">
                <a:latin typeface="Times New Roman" pitchFamily="18" charset="0"/>
                <a:cs typeface="Times New Roman" pitchFamily="18" charset="0"/>
              </a:rPr>
              <a:t>Partecipare a commissioni o gruppi di lavoro</a:t>
            </a:r>
          </a:p>
          <a:p>
            <a:pPr>
              <a:buFont typeface="Arial" pitchFamily="34" charset="0"/>
              <a:buChar char="•"/>
            </a:pPr>
            <a:r>
              <a:rPr lang="it-IT" sz="1500" dirty="0">
                <a:latin typeface="Times New Roman" pitchFamily="18" charset="0"/>
                <a:cs typeface="Times New Roman" pitchFamily="18" charset="0"/>
              </a:rPr>
              <a:t>Aggiornarmi rispetto agli sviluppi nel mio campo</a:t>
            </a:r>
          </a:p>
          <a:p>
            <a:pPr>
              <a:buFont typeface="Arial" pitchFamily="34" charset="0"/>
              <a:buChar char="•"/>
            </a:pPr>
            <a:r>
              <a:rPr lang="it-IT" sz="1500" dirty="0">
                <a:latin typeface="Times New Roman" pitchFamily="18" charset="0"/>
                <a:cs typeface="Times New Roman" pitchFamily="18" charset="0"/>
              </a:rPr>
              <a:t>Svolgere attività di tipo amministrativo</a:t>
            </a:r>
          </a:p>
          <a:p>
            <a:pPr>
              <a:buFont typeface="Arial" pitchFamily="34" charset="0"/>
              <a:buChar char="•"/>
            </a:pPr>
            <a:r>
              <a:rPr lang="it-IT" sz="1500" dirty="0">
                <a:latin typeface="Times New Roman" pitchFamily="18" charset="0"/>
                <a:cs typeface="Times New Roman" pitchFamily="18" charset="0"/>
              </a:rPr>
              <a:t>Leggere relazioni e tesi di studenti/esse, dottorandi/e ecc.</a:t>
            </a:r>
          </a:p>
          <a:p>
            <a:pPr>
              <a:buFont typeface="Arial" pitchFamily="34" charset="0"/>
              <a:buChar char="•"/>
            </a:pPr>
            <a:r>
              <a:rPr lang="it-IT" sz="1500" dirty="0">
                <a:latin typeface="Times New Roman" pitchFamily="18" charset="0"/>
                <a:cs typeface="Times New Roman" pitchFamily="18" charset="0"/>
              </a:rPr>
              <a:t>Preparare il materiale di divulgazione scientifica</a:t>
            </a:r>
          </a:p>
          <a:p>
            <a:pPr>
              <a:buFont typeface="Arial" pitchFamily="34" charset="0"/>
              <a:buChar char="•"/>
            </a:pPr>
            <a:r>
              <a:rPr lang="it-IT" sz="1500" dirty="0">
                <a:latin typeface="Times New Roman" pitchFamily="18" charset="0"/>
                <a:cs typeface="Times New Roman" pitchFamily="18" charset="0"/>
              </a:rPr>
              <a:t>Scrivere lettere/e-mail, aggiornare l’agenda</a:t>
            </a:r>
          </a:p>
          <a:p>
            <a:pPr>
              <a:buFont typeface="Arial" pitchFamily="34" charset="0"/>
              <a:buChar char="•"/>
            </a:pPr>
            <a:r>
              <a:rPr lang="it-IT" sz="1500" dirty="0">
                <a:latin typeface="Times New Roman" pitchFamily="18" charset="0"/>
                <a:cs typeface="Times New Roman" pitchFamily="18" charset="0"/>
              </a:rPr>
              <a:t>Partecipare a </a:t>
            </a:r>
            <a:r>
              <a:rPr lang="it-IT" sz="1500" dirty="0" err="1">
                <a:latin typeface="Times New Roman" pitchFamily="18" charset="0"/>
                <a:cs typeface="Times New Roman" pitchFamily="18" charset="0"/>
              </a:rPr>
              <a:t>peer</a:t>
            </a:r>
            <a:r>
              <a:rPr lang="it-IT" sz="1500" dirty="0">
                <a:latin typeface="Times New Roman" pitchFamily="18" charset="0"/>
                <a:cs typeface="Times New Roman" pitchFamily="18" charset="0"/>
              </a:rPr>
              <a:t> </a:t>
            </a:r>
            <a:r>
              <a:rPr lang="it-IT" sz="1500" dirty="0" err="1">
                <a:latin typeface="Times New Roman" pitchFamily="18" charset="0"/>
                <a:cs typeface="Times New Roman" pitchFamily="18" charset="0"/>
              </a:rPr>
              <a:t>review</a:t>
            </a:r>
            <a:r>
              <a:rPr lang="it-IT" sz="1500" dirty="0">
                <a:latin typeface="Times New Roman" pitchFamily="18" charset="0"/>
                <a:cs typeface="Times New Roman" pitchFamily="18" charset="0"/>
              </a:rPr>
              <a:t> in qualità di revisore</a:t>
            </a:r>
          </a:p>
          <a:p>
            <a:pPr>
              <a:buFont typeface="Arial" pitchFamily="34" charset="0"/>
              <a:buChar char="•"/>
            </a:pPr>
            <a:r>
              <a:rPr lang="it-IT" sz="1500" dirty="0">
                <a:latin typeface="Times New Roman" pitchFamily="18" charset="0"/>
                <a:cs typeface="Times New Roman" pitchFamily="18" charset="0"/>
              </a:rPr>
              <a:t>Fare parte di comitati editoriali o dell’organizzazione di convegni scientifici</a:t>
            </a:r>
          </a:p>
          <a:p>
            <a:pPr>
              <a:buFont typeface="Arial" pitchFamily="34" charset="0"/>
              <a:buChar char="•"/>
            </a:pPr>
            <a:r>
              <a:rPr lang="it-IT" sz="1500" dirty="0">
                <a:latin typeface="Times New Roman" pitchFamily="18" charset="0"/>
                <a:cs typeface="Times New Roman" pitchFamily="18" charset="0"/>
              </a:rPr>
              <a:t>Svolgere attività di terza missione e public engagement</a:t>
            </a:r>
          </a:p>
          <a:p>
            <a:pPr>
              <a:buFont typeface="Arial" pitchFamily="34" charset="0"/>
              <a:buChar char="•"/>
            </a:pPr>
            <a:r>
              <a:rPr lang="it-IT" sz="1500" dirty="0">
                <a:latin typeface="Times New Roman" pitchFamily="18" charset="0"/>
                <a:cs typeface="Times New Roman" pitchFamily="18" charset="0"/>
              </a:rPr>
              <a:t>Partecipare a conferenze, convegni e meeting</a:t>
            </a:r>
          </a:p>
          <a:p>
            <a:pPr>
              <a:buFont typeface="Arial" pitchFamily="34" charset="0"/>
              <a:buChar char="•"/>
            </a:pPr>
            <a:r>
              <a:rPr lang="it-IT" sz="1500" dirty="0">
                <a:latin typeface="Times New Roman" pitchFamily="18" charset="0"/>
                <a:cs typeface="Times New Roman" pitchFamily="18" charset="0"/>
              </a:rPr>
              <a:t>Sviluppare e intrattenere collaborazioni di ricerca a livello nazionale e internazionale</a:t>
            </a:r>
          </a:p>
          <a:p>
            <a:pPr>
              <a:buFont typeface="Arial" pitchFamily="34" charset="0"/>
              <a:buChar char="•"/>
            </a:pPr>
            <a:r>
              <a:rPr lang="it-IT" sz="1500" dirty="0">
                <a:latin typeface="Times New Roman" pitchFamily="18" charset="0"/>
                <a:cs typeface="Times New Roman" pitchFamily="18" charset="0"/>
              </a:rPr>
              <a:t>Reperire fondi necessari allo svolgimento di progetti di ricerca</a:t>
            </a:r>
          </a:p>
          <a:p>
            <a:pPr>
              <a:buFont typeface="Arial" pitchFamily="34" charset="0"/>
              <a:buChar char="•"/>
            </a:pPr>
            <a:r>
              <a:rPr lang="it-IT" sz="1500" dirty="0">
                <a:latin typeface="Times New Roman" pitchFamily="18" charset="0"/>
                <a:cs typeface="Times New Roman" pitchFamily="18" charset="0"/>
              </a:rPr>
              <a:t>Partecipare a bandi di ricerca</a:t>
            </a:r>
          </a:p>
          <a:p>
            <a:pPr>
              <a:buFont typeface="Arial" pitchFamily="34" charset="0"/>
              <a:buChar char="•"/>
            </a:pPr>
            <a:r>
              <a:rPr lang="it-IT" sz="1500" dirty="0">
                <a:latin typeface="Times New Roman" pitchFamily="18" charset="0"/>
                <a:cs typeface="Times New Roman" pitchFamily="18" charset="0"/>
              </a:rPr>
              <a:t>Tenere lezioni</a:t>
            </a:r>
          </a:p>
          <a:p>
            <a:pPr lvl="0">
              <a:buFont typeface="Arial" pitchFamily="34" charset="0"/>
              <a:buChar char="•"/>
            </a:pPr>
            <a:r>
              <a:rPr lang="it-IT" sz="1500" dirty="0">
                <a:latin typeface="Times New Roman" pitchFamily="18" charset="0"/>
                <a:cs typeface="Times New Roman" pitchFamily="18" charset="0"/>
              </a:rPr>
              <a:t>Seguire tesisti/e, dottorandi/e, giovani collaboratori/ici</a:t>
            </a:r>
          </a:p>
          <a:p>
            <a:pPr lvl="0">
              <a:buFont typeface="Arial" pitchFamily="34" charset="0"/>
              <a:buChar char="•"/>
            </a:pPr>
            <a:r>
              <a:rPr lang="it-IT" sz="1500" dirty="0">
                <a:latin typeface="Times New Roman" pitchFamily="18" charset="0"/>
                <a:cs typeface="Times New Roman" pitchFamily="18" charset="0"/>
              </a:rPr>
              <a:t>Competere con i/le colleghi/e</a:t>
            </a:r>
          </a:p>
          <a:p>
            <a:pPr lvl="0">
              <a:buFont typeface="Arial" pitchFamily="34" charset="0"/>
              <a:buChar char="•"/>
            </a:pPr>
            <a:r>
              <a:rPr lang="it-IT" sz="1500" dirty="0">
                <a:latin typeface="Times New Roman" pitchFamily="18" charset="0"/>
                <a:cs typeface="Times New Roman" pitchFamily="18" charset="0"/>
              </a:rPr>
              <a:t>Partecipare ai concorsi per l’avanzamento di carriera</a:t>
            </a:r>
          </a:p>
          <a:p>
            <a:pPr lvl="0">
              <a:buFont typeface="Arial" pitchFamily="34" charset="0"/>
              <a:buChar char="•"/>
            </a:pPr>
            <a:r>
              <a:rPr lang="it-IT" sz="1500" dirty="0">
                <a:latin typeface="Times New Roman" pitchFamily="18" charset="0"/>
                <a:cs typeface="Times New Roman" pitchFamily="18" charset="0"/>
              </a:rPr>
              <a:t>Essere valutato/a sull’attività scientifica</a:t>
            </a:r>
          </a:p>
          <a:p>
            <a:pPr lvl="0">
              <a:buFont typeface="Arial" pitchFamily="34" charset="0"/>
              <a:buChar char="•"/>
            </a:pPr>
            <a:r>
              <a:rPr lang="it-IT" sz="1500" dirty="0">
                <a:latin typeface="Times New Roman" pitchFamily="18" charset="0"/>
                <a:cs typeface="Times New Roman" pitchFamily="18" charset="0"/>
              </a:rPr>
              <a:t>Seguire le procedure relative alla valutazione della ricerca</a:t>
            </a:r>
          </a:p>
          <a:p>
            <a:pPr lvl="0">
              <a:buFont typeface="Arial" pitchFamily="34" charset="0"/>
              <a:buChar char="•"/>
            </a:pPr>
            <a:r>
              <a:rPr lang="it-IT" sz="1500" dirty="0">
                <a:latin typeface="Times New Roman" pitchFamily="18" charset="0"/>
                <a:cs typeface="Times New Roman" pitchFamily="18" charset="0"/>
              </a:rPr>
              <a:t>Fare ricerca in modo funzionale allo sviluppo di carriera</a:t>
            </a: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42612"/>
            <a:ext cx="8379729" cy="53537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265444"/>
            <a:ext cx="7902055" cy="5016758"/>
          </a:xfrm>
          <a:prstGeom prst="rect">
            <a:avLst/>
          </a:prstGeom>
          <a:noFill/>
        </p:spPr>
        <p:txBody>
          <a:bodyPr wrap="square" rtlCol="0">
            <a:spAutoFit/>
          </a:bodyPr>
          <a:lstStyle/>
          <a:p>
            <a:r>
              <a:rPr lang="it-IT" sz="1600" b="1" dirty="0">
                <a:latin typeface="Times New Roman" pitchFamily="18" charset="0"/>
                <a:cs typeface="Times New Roman" pitchFamily="18" charset="0"/>
              </a:rPr>
              <a:t>Sezione 2 – Domande lavorative/ Risorse</a:t>
            </a:r>
          </a:p>
          <a:p>
            <a:endParaRPr lang="it-IT" sz="1600" b="1" dirty="0">
              <a:latin typeface="Times New Roman" pitchFamily="18" charset="0"/>
              <a:cs typeface="Times New Roman" pitchFamily="18" charset="0"/>
            </a:endParaRPr>
          </a:p>
          <a:p>
            <a:r>
              <a:rPr lang="it-IT" sz="1600" u="sng" dirty="0">
                <a:latin typeface="Times New Roman" pitchFamily="18" charset="0"/>
                <a:cs typeface="Times New Roman" pitchFamily="18" charset="0"/>
              </a:rPr>
              <a:t>SUPPORTO COLLEGHI</a:t>
            </a:r>
          </a:p>
          <a:p>
            <a:pPr>
              <a:buFont typeface="Arial" pitchFamily="34" charset="0"/>
              <a:buChar char="•"/>
            </a:pPr>
            <a:r>
              <a:rPr lang="it-IT" sz="1600" dirty="0">
                <a:latin typeface="Times New Roman" pitchFamily="18" charset="0"/>
                <a:cs typeface="Times New Roman" pitchFamily="18" charset="0"/>
              </a:rPr>
              <a:t>I/le colleghi/</a:t>
            </a:r>
            <a:r>
              <a:rPr lang="it-IT" sz="1600" dirty="0" err="1">
                <a:latin typeface="Times New Roman" pitchFamily="18" charset="0"/>
                <a:cs typeface="Times New Roman" pitchFamily="18" charset="0"/>
              </a:rPr>
              <a:t>ghe</a:t>
            </a:r>
            <a:r>
              <a:rPr lang="it-IT" sz="1600" dirty="0">
                <a:latin typeface="Times New Roman" pitchFamily="18" charset="0"/>
                <a:cs typeface="Times New Roman" pitchFamily="18" charset="0"/>
              </a:rPr>
              <a:t> mi danno l’aiuto e il supporto di cui ho bisogno</a:t>
            </a:r>
          </a:p>
          <a:p>
            <a:pPr>
              <a:buFont typeface="Arial" pitchFamily="34" charset="0"/>
              <a:buChar char="•"/>
            </a:pPr>
            <a:r>
              <a:rPr lang="it-IT" sz="1600" dirty="0">
                <a:latin typeface="Times New Roman" pitchFamily="18" charset="0"/>
                <a:cs typeface="Times New Roman" pitchFamily="18" charset="0"/>
              </a:rPr>
              <a:t>Al lavoro i/le miei/mie colleghi/</a:t>
            </a:r>
            <a:r>
              <a:rPr lang="it-IT" sz="1600" dirty="0" err="1">
                <a:latin typeface="Times New Roman" pitchFamily="18" charset="0"/>
                <a:cs typeface="Times New Roman" pitchFamily="18" charset="0"/>
              </a:rPr>
              <a:t>ghe</a:t>
            </a:r>
            <a:r>
              <a:rPr lang="it-IT" sz="1600" dirty="0">
                <a:latin typeface="Times New Roman" pitchFamily="18" charset="0"/>
                <a:cs typeface="Times New Roman" pitchFamily="18" charset="0"/>
              </a:rPr>
              <a:t> mi dimostrano il rispetto che merito</a:t>
            </a:r>
          </a:p>
          <a:p>
            <a:pPr>
              <a:buFont typeface="Arial" pitchFamily="34" charset="0"/>
              <a:buChar char="•"/>
            </a:pPr>
            <a:r>
              <a:rPr lang="it-IT" sz="1600" dirty="0">
                <a:latin typeface="Times New Roman" pitchFamily="18" charset="0"/>
                <a:cs typeface="Times New Roman" pitchFamily="18" charset="0"/>
              </a:rPr>
              <a:t>I/le colleghi/</a:t>
            </a:r>
            <a:r>
              <a:rPr lang="it-IT" sz="1600" dirty="0" err="1">
                <a:latin typeface="Times New Roman" pitchFamily="18" charset="0"/>
                <a:cs typeface="Times New Roman" pitchFamily="18" charset="0"/>
              </a:rPr>
              <a:t>ghe</a:t>
            </a:r>
            <a:r>
              <a:rPr lang="it-IT" sz="1600" dirty="0">
                <a:latin typeface="Times New Roman" pitchFamily="18" charset="0"/>
                <a:cs typeface="Times New Roman" pitchFamily="18" charset="0"/>
              </a:rPr>
              <a:t> sono disponibili ad ascoltare i miei problemi di lavoro</a:t>
            </a:r>
          </a:p>
          <a:p>
            <a:pPr>
              <a:buFont typeface="Arial" pitchFamily="34" charset="0"/>
              <a:buChar char="•"/>
            </a:pPr>
            <a:r>
              <a:rPr lang="it-IT" sz="1600" dirty="0">
                <a:latin typeface="Times New Roman" pitchFamily="18" charset="0"/>
                <a:cs typeface="Times New Roman" pitchFamily="18" charset="0"/>
              </a:rPr>
              <a:t>Se il lavoro diventa difficile, posso contare sull'aiuto dei/</a:t>
            </a:r>
            <a:r>
              <a:rPr lang="it-IT" sz="1600" dirty="0" err="1">
                <a:latin typeface="Times New Roman" pitchFamily="18" charset="0"/>
                <a:cs typeface="Times New Roman" pitchFamily="18" charset="0"/>
              </a:rPr>
              <a:t>lle</a:t>
            </a:r>
            <a:r>
              <a:rPr lang="it-IT" sz="1600" dirty="0">
                <a:latin typeface="Times New Roman" pitchFamily="18" charset="0"/>
                <a:cs typeface="Times New Roman" pitchFamily="18" charset="0"/>
              </a:rPr>
              <a:t> miei/mie colleghi/</a:t>
            </a:r>
            <a:r>
              <a:rPr lang="it-IT" sz="1600" dirty="0" err="1">
                <a:latin typeface="Times New Roman" pitchFamily="18" charset="0"/>
                <a:cs typeface="Times New Roman" pitchFamily="18" charset="0"/>
              </a:rPr>
              <a:t>ghe</a:t>
            </a:r>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a:p>
            <a:r>
              <a:rPr lang="it-IT" sz="1600" u="sng" dirty="0">
                <a:latin typeface="Times New Roman" pitchFamily="18" charset="0"/>
                <a:cs typeface="Times New Roman" pitchFamily="18" charset="0"/>
              </a:rPr>
              <a:t>INVICILTÀ DA PARTE DEI COLLEGHI</a:t>
            </a:r>
          </a:p>
          <a:p>
            <a:r>
              <a:rPr lang="it-IT" sz="1600" dirty="0">
                <a:latin typeface="Times New Roman" pitchFamily="18" charset="0"/>
                <a:cs typeface="Times New Roman" pitchFamily="18" charset="0"/>
              </a:rPr>
              <a:t>Negli ultimi 6 mesi è capitato che:</a:t>
            </a:r>
          </a:p>
          <a:p>
            <a:pPr>
              <a:buFont typeface="Arial" pitchFamily="34" charset="0"/>
              <a:buChar char="•"/>
            </a:pPr>
            <a:r>
              <a:rPr lang="it-IT" sz="1600" dirty="0">
                <a:latin typeface="Times New Roman" pitchFamily="18" charset="0"/>
                <a:cs typeface="Times New Roman" pitchFamily="18" charset="0"/>
              </a:rPr>
              <a:t>L'abbiano ignorato/a</a:t>
            </a:r>
          </a:p>
          <a:p>
            <a:pPr>
              <a:buFont typeface="Arial" pitchFamily="34" charset="0"/>
              <a:buChar char="•"/>
            </a:pPr>
            <a:r>
              <a:rPr lang="it-IT" sz="1600" dirty="0">
                <a:latin typeface="Times New Roman" pitchFamily="18" charset="0"/>
                <a:cs typeface="Times New Roman" pitchFamily="18" charset="0"/>
              </a:rPr>
              <a:t>L'abbiano escluso/a</a:t>
            </a:r>
          </a:p>
          <a:p>
            <a:pPr>
              <a:buFont typeface="Arial" pitchFamily="34" charset="0"/>
              <a:buChar char="•"/>
            </a:pPr>
            <a:r>
              <a:rPr lang="it-IT" sz="1600" dirty="0">
                <a:latin typeface="Times New Roman" pitchFamily="18" charset="0"/>
                <a:cs typeface="Times New Roman" pitchFamily="18" charset="0"/>
              </a:rPr>
              <a:t>Le abbiano parlato in modo sgarbato</a:t>
            </a:r>
          </a:p>
          <a:p>
            <a:pPr>
              <a:buFont typeface="Arial" pitchFamily="34" charset="0"/>
              <a:buChar char="•"/>
            </a:pPr>
            <a:r>
              <a:rPr lang="it-IT" sz="1600" dirty="0">
                <a:latin typeface="Times New Roman" pitchFamily="18" charset="0"/>
                <a:cs typeface="Times New Roman" pitchFamily="18" charset="0"/>
              </a:rPr>
              <a:t>Si siano comportati sgarbatamente nei Suoi confronti</a:t>
            </a:r>
          </a:p>
          <a:p>
            <a:pPr>
              <a:buFont typeface="Arial" pitchFamily="34" charset="0"/>
              <a:buChar char="•"/>
            </a:pPr>
            <a:r>
              <a:rPr lang="it-IT" sz="1600" dirty="0">
                <a:latin typeface="Times New Roman" pitchFamily="18" charset="0"/>
                <a:cs typeface="Times New Roman" pitchFamily="18" charset="0"/>
              </a:rPr>
              <a:t>Abbiano agito senza rispetto nei Suoi confronti</a:t>
            </a:r>
          </a:p>
          <a:p>
            <a:endParaRPr lang="it-IT" sz="1600" dirty="0">
              <a:latin typeface="Times New Roman" pitchFamily="18" charset="0"/>
              <a:cs typeface="Times New Roman" pitchFamily="18" charset="0"/>
            </a:endParaRPr>
          </a:p>
          <a:p>
            <a:pPr>
              <a:buFont typeface="Arial" pitchFamily="34" charset="0"/>
              <a:buChar char="•"/>
            </a:pPr>
            <a:endParaRPr lang="it-IT" sz="1600" dirty="0">
              <a:latin typeface="Times New Roman" pitchFamily="18" charset="0"/>
              <a:cs typeface="Times New Roman" pitchFamily="18" charset="0"/>
            </a:endParaRPr>
          </a:p>
          <a:p>
            <a:pPr>
              <a:buFont typeface="Arial" pitchFamily="34" charset="0"/>
              <a:buChar char="•"/>
            </a:pPr>
            <a:r>
              <a:rPr lang="it-IT" sz="1600" dirty="0">
                <a:latin typeface="Times New Roman" pitchFamily="18" charset="0"/>
                <a:cs typeface="Times New Roman" pitchFamily="18" charset="0"/>
              </a:rPr>
              <a:t>Indichi come valuta la qualità dei rapporti del suo gruppo di appartenenza con  gli altri gruppi sapendo che: 1= del tutto negativo, 4= neutro, 7= del tutto positivo (es. se è un ricercatore come valuta il rapporto del suo gruppo con tecnologi/amministrativi/tecnici)</a:t>
            </a: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47078" y="1142612"/>
            <a:ext cx="8379729" cy="46576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2069916" y="1265445"/>
            <a:ext cx="7902055" cy="4770537"/>
          </a:xfrm>
          <a:prstGeom prst="rect">
            <a:avLst/>
          </a:prstGeom>
          <a:noFill/>
        </p:spPr>
        <p:txBody>
          <a:bodyPr wrap="square" rtlCol="0">
            <a:spAutoFit/>
          </a:bodyPr>
          <a:lstStyle/>
          <a:p>
            <a:r>
              <a:rPr lang="it-IT" sz="1600" b="1" dirty="0">
                <a:latin typeface="Times New Roman" pitchFamily="18" charset="0"/>
                <a:cs typeface="Times New Roman" pitchFamily="18" charset="0"/>
              </a:rPr>
              <a:t>Sezione 2 – Domande lavorative/ Risorse</a:t>
            </a:r>
          </a:p>
          <a:p>
            <a:endParaRPr lang="it-IT" sz="1600" b="1" dirty="0">
              <a:latin typeface="Times New Roman" pitchFamily="18" charset="0"/>
              <a:cs typeface="Times New Roman" pitchFamily="18" charset="0"/>
            </a:endParaRPr>
          </a:p>
          <a:p>
            <a:r>
              <a:rPr lang="it-IT" sz="1600" u="sng" dirty="0">
                <a:latin typeface="Times New Roman" pitchFamily="18" charset="0"/>
                <a:cs typeface="Times New Roman" pitchFamily="18" charset="0"/>
              </a:rPr>
              <a:t>SUPPORTO SUPERIORE</a:t>
            </a:r>
          </a:p>
          <a:p>
            <a:r>
              <a:rPr lang="it-IT" sz="1600" dirty="0">
                <a:latin typeface="Times New Roman" pitchFamily="18" charset="0"/>
                <a:cs typeface="Times New Roman" pitchFamily="18" charset="0"/>
              </a:rPr>
              <a:t>(Relativo al diretto superiore)</a:t>
            </a:r>
          </a:p>
          <a:p>
            <a:r>
              <a:rPr lang="it-IT" sz="1600" dirty="0">
                <a:latin typeface="Times New Roman" pitchFamily="18" charset="0"/>
                <a:cs typeface="Times New Roman" pitchFamily="18" charset="0"/>
              </a:rPr>
              <a:t>Il diretto superiore:</a:t>
            </a:r>
          </a:p>
          <a:p>
            <a:pPr>
              <a:buFont typeface="Arial" pitchFamily="34" charset="0"/>
              <a:buChar char="•"/>
            </a:pPr>
            <a:r>
              <a:rPr lang="it-IT" sz="1600" dirty="0">
                <a:latin typeface="Times New Roman" pitchFamily="18" charset="0"/>
                <a:cs typeface="Times New Roman" pitchFamily="18" charset="0"/>
              </a:rPr>
              <a:t>Offre aiuto di fronte a un serio problema di lavoro</a:t>
            </a:r>
          </a:p>
          <a:p>
            <a:pPr>
              <a:buFont typeface="Arial" pitchFamily="34" charset="0"/>
              <a:buChar char="•"/>
            </a:pPr>
            <a:r>
              <a:rPr lang="it-IT" sz="1600" dirty="0">
                <a:latin typeface="Times New Roman" pitchFamily="18" charset="0"/>
                <a:cs typeface="Times New Roman" pitchFamily="18" charset="0"/>
              </a:rPr>
              <a:t>È disponibile ad ascoltare i Suoi problemi professionali</a:t>
            </a:r>
          </a:p>
          <a:p>
            <a:pPr>
              <a:buFont typeface="Arial" pitchFamily="34" charset="0"/>
              <a:buChar char="•"/>
            </a:pPr>
            <a:r>
              <a:rPr lang="it-IT" sz="1600" dirty="0">
                <a:latin typeface="Times New Roman" pitchFamily="18" charset="0"/>
                <a:cs typeface="Times New Roman" pitchFamily="18" charset="0"/>
              </a:rPr>
              <a:t>Aiuta nello svolgere l'attività lavorativa</a:t>
            </a:r>
          </a:p>
          <a:p>
            <a:r>
              <a:rPr lang="it-IT" sz="1600" dirty="0">
                <a:latin typeface="Times New Roman" pitchFamily="18" charset="0"/>
                <a:cs typeface="Times New Roman" pitchFamily="18" charset="0"/>
              </a:rPr>
              <a:t> </a:t>
            </a:r>
          </a:p>
          <a:p>
            <a:pPr>
              <a:buFont typeface="Arial" pitchFamily="34" charset="0"/>
              <a:buChar char="•"/>
            </a:pPr>
            <a:r>
              <a:rPr lang="it-IT" sz="1600" dirty="0">
                <a:latin typeface="Times New Roman" pitchFamily="18" charset="0"/>
                <a:cs typeface="Times New Roman" pitchFamily="18" charset="0"/>
              </a:rPr>
              <a:t>Ha usufruito del congedo di maternità negli ultimi 5 anni (domanda filtro)</a:t>
            </a:r>
          </a:p>
          <a:p>
            <a:pPr>
              <a:buFont typeface="Arial" pitchFamily="34" charset="0"/>
              <a:buChar char="•"/>
            </a:pPr>
            <a:r>
              <a:rPr lang="it-IT" sz="1600" dirty="0">
                <a:latin typeface="Times New Roman" pitchFamily="18" charset="0"/>
                <a:cs typeface="Times New Roman" pitchFamily="18" charset="0"/>
              </a:rPr>
              <a:t>Al rientro dal suo congedo di maternità, quanto si sono modificate le sue condizioni di lavoro/ responsabilità lavorative</a:t>
            </a:r>
          </a:p>
          <a:p>
            <a:pPr>
              <a:buFont typeface="Arial" pitchFamily="34" charset="0"/>
              <a:buChar char="•"/>
            </a:pPr>
            <a:endParaRPr lang="it-IT" sz="1600" dirty="0">
              <a:latin typeface="Times New Roman" pitchFamily="18" charset="0"/>
              <a:cs typeface="Times New Roman" pitchFamily="18" charset="0"/>
            </a:endParaRPr>
          </a:p>
          <a:p>
            <a:r>
              <a:rPr lang="it-IT" sz="1600" b="1" dirty="0">
                <a:latin typeface="Times New Roman" pitchFamily="18" charset="0"/>
                <a:cs typeface="Times New Roman" pitchFamily="18" charset="0"/>
              </a:rPr>
              <a:t>Sezione 3 – L’organizzazione</a:t>
            </a:r>
          </a:p>
          <a:p>
            <a:endParaRPr lang="it-IT" sz="1600" b="1" dirty="0">
              <a:latin typeface="Times New Roman" pitchFamily="18" charset="0"/>
              <a:cs typeface="Times New Roman" pitchFamily="18" charset="0"/>
            </a:endParaRPr>
          </a:p>
          <a:p>
            <a:pPr>
              <a:buFont typeface="Arial" pitchFamily="34" charset="0"/>
              <a:buChar char="•"/>
            </a:pPr>
            <a:r>
              <a:rPr lang="it-IT" sz="1600" dirty="0">
                <a:latin typeface="Times New Roman" pitchFamily="18" charset="0"/>
                <a:cs typeface="Times New Roman" pitchFamily="18" charset="0"/>
              </a:rPr>
              <a:t>Recentemente è stato/a coinvolto/a da strategie di cambiamento organizzativo, quali riorganizzazioni, cambiamento di sede, accorpamento (domanda filtro)</a:t>
            </a:r>
          </a:p>
          <a:p>
            <a:endParaRPr lang="it-IT" sz="1600" dirty="0">
              <a:latin typeface="Times New Roman" pitchFamily="18" charset="0"/>
              <a:cs typeface="Times New Roman" pitchFamily="18" charset="0"/>
            </a:endParaRPr>
          </a:p>
          <a:p>
            <a:endParaRPr lang="it-IT" sz="1600" dirty="0">
              <a:latin typeface="Times New Roman" pitchFamily="18" charset="0"/>
              <a:cs typeface="Times New Roman" pitchFamily="18" charset="0"/>
            </a:endParaRPr>
          </a:p>
        </p:txBody>
      </p:sp>
      <p:sp>
        <p:nvSpPr>
          <p:cNvPr id="4" name="Titolo 1"/>
          <p:cNvSpPr txBox="1">
            <a:spLocks/>
          </p:cNvSpPr>
          <p:nvPr/>
        </p:nvSpPr>
        <p:spPr>
          <a:xfrm>
            <a:off x="1524000" y="0"/>
            <a:ext cx="7206018" cy="1019780"/>
          </a:xfrm>
          <a:prstGeom prst="rect">
            <a:avLst/>
          </a:prstGeom>
        </p:spPr>
        <p:txBody>
          <a:bodyPr>
            <a:normAutofit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it-IT" sz="3200" dirty="0">
              <a:solidFill>
                <a:schemeClr val="accent2">
                  <a:lumMod val="75000"/>
                </a:schemeClr>
              </a:solidFill>
            </a:endParaRPr>
          </a:p>
          <a:p>
            <a:r>
              <a:rPr lang="it-IT" sz="3000" dirty="0">
                <a:solidFill>
                  <a:schemeClr val="accent2">
                    <a:lumMod val="75000"/>
                  </a:schemeClr>
                </a:solidFill>
              </a:rPr>
              <a:t>Sezioni e domande del questionario: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2563</TotalTime>
  <Words>3113</Words>
  <Application>Microsoft Office PowerPoint</Application>
  <PresentationFormat>Widescreen</PresentationFormat>
  <Paragraphs>432</Paragraphs>
  <Slides>24</Slides>
  <Notes>15</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24</vt:i4>
      </vt:variant>
    </vt:vector>
  </HeadingPairs>
  <TitlesOfParts>
    <vt:vector size="34" baseType="lpstr">
      <vt:lpstr>Arial</vt:lpstr>
      <vt:lpstr>Calibri</vt:lpstr>
      <vt:lpstr>Corbel</vt:lpstr>
      <vt:lpstr>Lucida Sans Unicode</vt:lpstr>
      <vt:lpstr>Times New Roman</vt:lpstr>
      <vt:lpstr>Verdana</vt:lpstr>
      <vt:lpstr>Wingdings</vt:lpstr>
      <vt:lpstr>Wingdings 2</vt:lpstr>
      <vt:lpstr>Wingdings 3</vt:lpstr>
      <vt:lpstr>Viale</vt:lpstr>
      <vt:lpstr>Qualità della vita organizzativa e stress lavoro-correlato in INFN -presentazione del questionario-</vt:lpstr>
      <vt:lpstr>La valutazione dello stress lavoro correlato e della qualità della vita lavorativa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Qualche esempio delle analisi finali (in vista degli interventi)</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Qualità della vita organizzativa e stress lavoro-correlato in infn</dc:title>
  <dc:creator>gloria</dc:creator>
  <cp:lastModifiedBy>Daniela Converso</cp:lastModifiedBy>
  <cp:revision>207</cp:revision>
  <dcterms:created xsi:type="dcterms:W3CDTF">2019-12-10T13:51:25Z</dcterms:created>
  <dcterms:modified xsi:type="dcterms:W3CDTF">2021-05-18T08:12:49Z</dcterms:modified>
</cp:coreProperties>
</file>