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68" r:id="rId2"/>
    <p:sldId id="264" r:id="rId3"/>
    <p:sldId id="256" r:id="rId4"/>
    <p:sldId id="258" r:id="rId5"/>
    <p:sldId id="259" r:id="rId6"/>
    <p:sldId id="260" r:id="rId7"/>
    <p:sldId id="261" r:id="rId8"/>
    <p:sldId id="266" r:id="rId9"/>
    <p:sldId id="267" r:id="rId10"/>
    <p:sldId id="262" r:id="rId11"/>
    <p:sldId id="263" r:id="rId12"/>
    <p:sldId id="265"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FA7"/>
    <a:srgbClr val="E7C7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1" d="100"/>
          <a:sy n="131" d="100"/>
        </p:scale>
        <p:origin x="-76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stile</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66D0E64-3591-4E28-A62B-9C6FE76CAF86}" type="datetimeFigureOut">
              <a:rPr lang="it-IT" smtClean="0"/>
              <a:t>22/05/21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F17E30-706B-45A5-B1CD-DD23E235ABC8}" type="slidenum">
              <a:rPr lang="it-IT" smtClean="0"/>
              <a:t>‹N›</a:t>
            </a:fld>
            <a:endParaRPr lang="it-IT"/>
          </a:p>
        </p:txBody>
      </p:sp>
    </p:spTree>
    <p:extLst>
      <p:ext uri="{BB962C8B-B14F-4D97-AF65-F5344CB8AC3E}">
        <p14:creationId xmlns:p14="http://schemas.microsoft.com/office/powerpoint/2010/main" val="2277619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66D0E64-3591-4E28-A62B-9C6FE76CAF86}" type="datetimeFigureOut">
              <a:rPr lang="it-IT" smtClean="0"/>
              <a:t>22/05/21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F17E30-706B-45A5-B1CD-DD23E235ABC8}" type="slidenum">
              <a:rPr lang="it-IT" smtClean="0"/>
              <a:t>‹N›</a:t>
            </a:fld>
            <a:endParaRPr lang="it-IT"/>
          </a:p>
        </p:txBody>
      </p:sp>
    </p:spTree>
    <p:extLst>
      <p:ext uri="{BB962C8B-B14F-4D97-AF65-F5344CB8AC3E}">
        <p14:creationId xmlns:p14="http://schemas.microsoft.com/office/powerpoint/2010/main" val="51796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66D0E64-3591-4E28-A62B-9C6FE76CAF86}" type="datetimeFigureOut">
              <a:rPr lang="it-IT" smtClean="0"/>
              <a:t>22/05/21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F17E30-706B-45A5-B1CD-DD23E235ABC8}" type="slidenum">
              <a:rPr lang="it-IT" smtClean="0"/>
              <a:t>‹N›</a:t>
            </a:fld>
            <a:endParaRPr lang="it-IT"/>
          </a:p>
        </p:txBody>
      </p:sp>
    </p:spTree>
    <p:extLst>
      <p:ext uri="{BB962C8B-B14F-4D97-AF65-F5344CB8AC3E}">
        <p14:creationId xmlns:p14="http://schemas.microsoft.com/office/powerpoint/2010/main" val="188001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66D0E64-3591-4E28-A62B-9C6FE76CAF86}" type="datetimeFigureOut">
              <a:rPr lang="it-IT" smtClean="0"/>
              <a:t>22/05/21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F17E30-706B-45A5-B1CD-DD23E235ABC8}" type="slidenum">
              <a:rPr lang="it-IT" smtClean="0"/>
              <a:t>‹N›</a:t>
            </a:fld>
            <a:endParaRPr lang="it-IT"/>
          </a:p>
        </p:txBody>
      </p:sp>
    </p:spTree>
    <p:extLst>
      <p:ext uri="{BB962C8B-B14F-4D97-AF65-F5344CB8AC3E}">
        <p14:creationId xmlns:p14="http://schemas.microsoft.com/office/powerpoint/2010/main" val="90692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066D0E64-3591-4E28-A62B-9C6FE76CAF86}" type="datetimeFigureOut">
              <a:rPr lang="it-IT" smtClean="0"/>
              <a:t>22/05/21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F17E30-706B-45A5-B1CD-DD23E235ABC8}" type="slidenum">
              <a:rPr lang="it-IT" smtClean="0"/>
              <a:t>‹N›</a:t>
            </a:fld>
            <a:endParaRPr lang="it-IT"/>
          </a:p>
        </p:txBody>
      </p:sp>
    </p:spTree>
    <p:extLst>
      <p:ext uri="{BB962C8B-B14F-4D97-AF65-F5344CB8AC3E}">
        <p14:creationId xmlns:p14="http://schemas.microsoft.com/office/powerpoint/2010/main" val="230610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66D0E64-3591-4E28-A62B-9C6FE76CAF86}" type="datetimeFigureOut">
              <a:rPr lang="it-IT" smtClean="0"/>
              <a:t>22/05/21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F17E30-706B-45A5-B1CD-DD23E235ABC8}" type="slidenum">
              <a:rPr lang="it-IT" smtClean="0"/>
              <a:t>‹N›</a:t>
            </a:fld>
            <a:endParaRPr lang="it-IT"/>
          </a:p>
        </p:txBody>
      </p:sp>
    </p:spTree>
    <p:extLst>
      <p:ext uri="{BB962C8B-B14F-4D97-AF65-F5344CB8AC3E}">
        <p14:creationId xmlns:p14="http://schemas.microsoft.com/office/powerpoint/2010/main" val="14758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66D0E64-3591-4E28-A62B-9C6FE76CAF86}" type="datetimeFigureOut">
              <a:rPr lang="it-IT" smtClean="0"/>
              <a:t>22/05/21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EF17E30-706B-45A5-B1CD-DD23E235ABC8}" type="slidenum">
              <a:rPr lang="it-IT" smtClean="0"/>
              <a:t>‹N›</a:t>
            </a:fld>
            <a:endParaRPr lang="it-IT"/>
          </a:p>
        </p:txBody>
      </p:sp>
    </p:spTree>
    <p:extLst>
      <p:ext uri="{BB962C8B-B14F-4D97-AF65-F5344CB8AC3E}">
        <p14:creationId xmlns:p14="http://schemas.microsoft.com/office/powerpoint/2010/main" val="368960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066D0E64-3591-4E28-A62B-9C6FE76CAF86}" type="datetimeFigureOut">
              <a:rPr lang="it-IT" smtClean="0"/>
              <a:t>22/05/21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EF17E30-706B-45A5-B1CD-DD23E235ABC8}" type="slidenum">
              <a:rPr lang="it-IT" smtClean="0"/>
              <a:t>‹N›</a:t>
            </a:fld>
            <a:endParaRPr lang="it-IT"/>
          </a:p>
        </p:txBody>
      </p:sp>
    </p:spTree>
    <p:extLst>
      <p:ext uri="{BB962C8B-B14F-4D97-AF65-F5344CB8AC3E}">
        <p14:creationId xmlns:p14="http://schemas.microsoft.com/office/powerpoint/2010/main" val="89300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66D0E64-3591-4E28-A62B-9C6FE76CAF86}" type="datetimeFigureOut">
              <a:rPr lang="it-IT" smtClean="0"/>
              <a:t>22/05/21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EF17E30-706B-45A5-B1CD-DD23E235ABC8}" type="slidenum">
              <a:rPr lang="it-IT" smtClean="0"/>
              <a:t>‹N›</a:t>
            </a:fld>
            <a:endParaRPr lang="it-IT"/>
          </a:p>
        </p:txBody>
      </p:sp>
    </p:spTree>
    <p:extLst>
      <p:ext uri="{BB962C8B-B14F-4D97-AF65-F5344CB8AC3E}">
        <p14:creationId xmlns:p14="http://schemas.microsoft.com/office/powerpoint/2010/main" val="216874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66D0E64-3591-4E28-A62B-9C6FE76CAF86}" type="datetimeFigureOut">
              <a:rPr lang="it-IT" smtClean="0"/>
              <a:t>22/05/21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F17E30-706B-45A5-B1CD-DD23E235ABC8}" type="slidenum">
              <a:rPr lang="it-IT" smtClean="0"/>
              <a:t>‹N›</a:t>
            </a:fld>
            <a:endParaRPr lang="it-IT"/>
          </a:p>
        </p:txBody>
      </p:sp>
    </p:spTree>
    <p:extLst>
      <p:ext uri="{BB962C8B-B14F-4D97-AF65-F5344CB8AC3E}">
        <p14:creationId xmlns:p14="http://schemas.microsoft.com/office/powerpoint/2010/main" val="2546511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66D0E64-3591-4E28-A62B-9C6FE76CAF86}" type="datetimeFigureOut">
              <a:rPr lang="it-IT" smtClean="0"/>
              <a:t>22/05/21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F17E30-706B-45A5-B1CD-DD23E235ABC8}" type="slidenum">
              <a:rPr lang="it-IT" smtClean="0"/>
              <a:t>‹N›</a:t>
            </a:fld>
            <a:endParaRPr lang="it-IT"/>
          </a:p>
        </p:txBody>
      </p:sp>
    </p:spTree>
    <p:extLst>
      <p:ext uri="{BB962C8B-B14F-4D97-AF65-F5344CB8AC3E}">
        <p14:creationId xmlns:p14="http://schemas.microsoft.com/office/powerpoint/2010/main" val="79581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D0E64-3591-4E28-A62B-9C6FE76CAF86}" type="datetimeFigureOut">
              <a:rPr lang="it-IT" smtClean="0"/>
              <a:t>22/05/21</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17E30-706B-45A5-B1CD-DD23E235ABC8}" type="slidenum">
              <a:rPr lang="it-IT" smtClean="0"/>
              <a:t>‹N›</a:t>
            </a:fld>
            <a:endParaRPr lang="it-IT"/>
          </a:p>
        </p:txBody>
      </p:sp>
    </p:spTree>
    <p:extLst>
      <p:ext uri="{BB962C8B-B14F-4D97-AF65-F5344CB8AC3E}">
        <p14:creationId xmlns:p14="http://schemas.microsoft.com/office/powerpoint/2010/main" val="62858916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4.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contenuto 8" descr="marie-curie_laboratorio.gif"/>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brightnessContrast bright="-20000" contrast="-40000"/>
                    </a14:imgEffect>
                  </a14:imgLayer>
                </a14:imgProps>
              </a:ext>
              <a:ext uri="{28A0092B-C50C-407E-A947-70E740481C1C}">
                <a14:useLocalDpi xmlns:a14="http://schemas.microsoft.com/office/drawing/2010/main" val="0"/>
              </a:ext>
            </a:extLst>
          </a:blip>
          <a:srcRect l="-5585" r="-14167"/>
          <a:stretch/>
        </p:blipFill>
        <p:spPr>
          <a:xfrm>
            <a:off x="-670560" y="0"/>
            <a:ext cx="14600238" cy="6858000"/>
          </a:xfrm>
          <a:ln>
            <a:solidFill>
              <a:schemeClr val="bg1"/>
            </a:solidFill>
          </a:ln>
        </p:spPr>
      </p:pic>
      <p:sp>
        <p:nvSpPr>
          <p:cNvPr id="2" name="Titolo 1"/>
          <p:cNvSpPr>
            <a:spLocks noGrp="1"/>
          </p:cNvSpPr>
          <p:nvPr>
            <p:ph type="title"/>
          </p:nvPr>
        </p:nvSpPr>
        <p:spPr>
          <a:xfrm>
            <a:off x="853440" y="345758"/>
            <a:ext cx="10972800" cy="1143000"/>
          </a:xfrm>
        </p:spPr>
        <p:txBody>
          <a:bodyPr>
            <a:normAutofit fontScale="90000"/>
          </a:bodyPr>
          <a:lstStyle/>
          <a:p>
            <a:pPr algn="r"/>
            <a:r>
              <a:rPr lang="it-IT" sz="3600" b="1" i="1" dirty="0">
                <a:solidFill>
                  <a:schemeClr val="bg1"/>
                </a:solidFill>
                <a:latin typeface="American Typewriter"/>
                <a:cs typeface="American Typewriter"/>
              </a:rPr>
              <a:t>LA STORIA DELLA </a:t>
            </a:r>
            <a:br>
              <a:rPr lang="it-IT" sz="3600" b="1" i="1" dirty="0">
                <a:solidFill>
                  <a:schemeClr val="bg1"/>
                </a:solidFill>
                <a:latin typeface="American Typewriter"/>
                <a:cs typeface="American Typewriter"/>
              </a:rPr>
            </a:br>
            <a:r>
              <a:rPr lang="it-IT" sz="3600" b="1" i="1" dirty="0">
                <a:solidFill>
                  <a:srgbClr val="FFFFFF"/>
                </a:solidFill>
                <a:latin typeface="American Typewriter"/>
                <a:cs typeface="American Typewriter"/>
              </a:rPr>
              <a:t>RADIOATTIVITA</a:t>
            </a:r>
            <a:r>
              <a:rPr lang="it-IT" sz="3600" b="1" i="1" dirty="0">
                <a:solidFill>
                  <a:srgbClr val="FFFFFF"/>
                </a:solidFill>
                <a:latin typeface="Apple Chancery"/>
                <a:cs typeface="Apple Chancery"/>
              </a:rPr>
              <a:t>’</a:t>
            </a:r>
            <a:br>
              <a:rPr lang="it-IT" sz="3600" b="1" i="1" dirty="0">
                <a:solidFill>
                  <a:srgbClr val="FFFFFF"/>
                </a:solidFill>
                <a:latin typeface="Apple Chancery"/>
                <a:cs typeface="Apple Chancery"/>
              </a:rPr>
            </a:br>
            <a:r>
              <a:rPr lang="it-IT" sz="2400" i="1" dirty="0">
                <a:solidFill>
                  <a:srgbClr val="FFFFFF"/>
                </a:solidFill>
                <a:latin typeface="Apple Chancery"/>
                <a:cs typeface="Apple Chancery"/>
              </a:rPr>
              <a:t> </a:t>
            </a:r>
            <a:r>
              <a:rPr lang="it-IT" sz="2400" i="1" dirty="0">
                <a:solidFill>
                  <a:srgbClr val="FFFFFF"/>
                </a:solidFill>
                <a:latin typeface="American Typewriter"/>
                <a:cs typeface="American Typewriter"/>
              </a:rPr>
              <a:t>A CURA DELLA IV^E SC.</a:t>
            </a:r>
            <a:endParaRPr lang="it-IT" sz="3600" b="1" i="1" dirty="0">
              <a:solidFill>
                <a:srgbClr val="FFFFFF"/>
              </a:solidFill>
              <a:latin typeface="American Typewriter"/>
              <a:cs typeface="American Typewriter"/>
            </a:endParaRPr>
          </a:p>
        </p:txBody>
      </p:sp>
      <p:pic>
        <p:nvPicPr>
          <p:cNvPr id="4" name="Immagine 3">
            <a:extLst>
              <a:ext uri="{FF2B5EF4-FFF2-40B4-BE49-F238E27FC236}">
                <a16:creationId xmlns:a16="http://schemas.microsoft.com/office/drawing/2014/main" id="{AF5F63D4-7024-4393-B9D5-0FCB95D5B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4657" y="5664885"/>
            <a:ext cx="1387343" cy="1193115"/>
          </a:xfrm>
          <a:prstGeom prst="rect">
            <a:avLst/>
          </a:prstGeom>
          <a:ln>
            <a:solidFill>
              <a:srgbClr val="FFFFFF"/>
            </a:solidFill>
          </a:ln>
        </p:spPr>
      </p:pic>
      <p:sp>
        <p:nvSpPr>
          <p:cNvPr id="3" name="CasellaDiTesto 2"/>
          <p:cNvSpPr txBox="1"/>
          <p:nvPr/>
        </p:nvSpPr>
        <p:spPr>
          <a:xfrm>
            <a:off x="8482519" y="1534160"/>
            <a:ext cx="3597721" cy="1631216"/>
          </a:xfrm>
          <a:prstGeom prst="rect">
            <a:avLst/>
          </a:prstGeom>
          <a:noFill/>
        </p:spPr>
        <p:txBody>
          <a:bodyPr wrap="square" rtlCol="0">
            <a:spAutoFit/>
          </a:bodyPr>
          <a:lstStyle/>
          <a:p>
            <a:r>
              <a:rPr lang="it-IT" sz="1000" i="1" dirty="0">
                <a:solidFill>
                  <a:schemeClr val="bg1"/>
                </a:solidFill>
              </a:rPr>
              <a:t>AMBROSIO AGOSTINO, AMBROSIO ANNAPIA, AMOROSO ANTONIO MARIA, ARDIZIO VITTORIO, BIFULCO EMANUELE, CHECHKIN CRISTINA, CUOMO SABATO LORENZO, D’ANTUONO FRANCESCA, DE IULIO ROSSELLA, DE MARTINO CRISTIAN ATTILIO, DESIDERIO ARIANNA, DI MAIO SUSY, DONADIO GIULIA MARIA, ESPOSITO FRANCESCA PIA, GARGIULO MATTIA, GRAUSO ATTILIO, MANDARA MARCO, MASCOLO ALESSANDRO, MILONE SARA, NELLI TAGLIAFIERRO CAROLINA, PIEDEPALUMBO SIMONA, SABATINO GIULIA LAVINIA, SCHETTINO MARTINA, TREROTOLA GIANLUCA, VOLPE FRANCESCO. </a:t>
            </a:r>
          </a:p>
        </p:txBody>
      </p:sp>
      <p:sp>
        <p:nvSpPr>
          <p:cNvPr id="5" name="CasellaDiTesto 4"/>
          <p:cNvSpPr txBox="1"/>
          <p:nvPr/>
        </p:nvSpPr>
        <p:spPr>
          <a:xfrm>
            <a:off x="101600" y="6106160"/>
            <a:ext cx="3657600" cy="307777"/>
          </a:xfrm>
          <a:prstGeom prst="rect">
            <a:avLst/>
          </a:prstGeom>
          <a:noFill/>
        </p:spPr>
        <p:txBody>
          <a:bodyPr wrap="square" rtlCol="0">
            <a:spAutoFit/>
          </a:bodyPr>
          <a:lstStyle/>
          <a:p>
            <a:r>
              <a:rPr lang="it-IT" sz="1400" dirty="0">
                <a:solidFill>
                  <a:srgbClr val="FFFFFF"/>
                </a:solidFill>
              </a:rPr>
              <a:t>TUTOR INTERNO: PROF.SSA IOVINO LUCIA</a:t>
            </a:r>
          </a:p>
        </p:txBody>
      </p:sp>
      <p:sp>
        <p:nvSpPr>
          <p:cNvPr id="6" name="CasellaDiTesto 5"/>
          <p:cNvSpPr txBox="1"/>
          <p:nvPr/>
        </p:nvSpPr>
        <p:spPr>
          <a:xfrm>
            <a:off x="91440" y="6400800"/>
            <a:ext cx="4460240" cy="307777"/>
          </a:xfrm>
          <a:prstGeom prst="rect">
            <a:avLst/>
          </a:prstGeom>
          <a:noFill/>
        </p:spPr>
        <p:txBody>
          <a:bodyPr wrap="square" rtlCol="0">
            <a:spAutoFit/>
          </a:bodyPr>
          <a:lstStyle/>
          <a:p>
            <a:r>
              <a:rPr lang="it-IT" sz="1400" dirty="0">
                <a:solidFill>
                  <a:srgbClr val="FFFFFF"/>
                </a:solidFill>
              </a:rPr>
              <a:t>TUTOR ESTERNO: DOTT.SSA TINA PARASCANDOLO</a:t>
            </a:r>
          </a:p>
        </p:txBody>
      </p:sp>
      <p:sp>
        <p:nvSpPr>
          <p:cNvPr id="7" name="CasellaDiTesto 6"/>
          <p:cNvSpPr txBox="1"/>
          <p:nvPr/>
        </p:nvSpPr>
        <p:spPr>
          <a:xfrm>
            <a:off x="7467600" y="6299200"/>
            <a:ext cx="4185920" cy="338554"/>
          </a:xfrm>
          <a:prstGeom prst="rect">
            <a:avLst/>
          </a:prstGeom>
          <a:noFill/>
        </p:spPr>
        <p:txBody>
          <a:bodyPr wrap="square" rtlCol="0">
            <a:spAutoFit/>
          </a:bodyPr>
          <a:lstStyle/>
          <a:p>
            <a:r>
              <a:rPr lang="it-IT" sz="1600" b="1" i="1" dirty="0">
                <a:solidFill>
                  <a:srgbClr val="FFFFFF"/>
                </a:solidFill>
              </a:rPr>
              <a:t>D.S.  PROF.SSA ZAMBOLI FILOMENA</a:t>
            </a:r>
          </a:p>
        </p:txBody>
      </p:sp>
    </p:spTree>
    <p:extLst>
      <p:ext uri="{BB962C8B-B14F-4D97-AF65-F5344CB8AC3E}">
        <p14:creationId xmlns:p14="http://schemas.microsoft.com/office/powerpoint/2010/main" val="3665509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accent1">
                <a:lumMod val="67000"/>
              </a:schemeClr>
            </a:gs>
            <a:gs pos="66000">
              <a:schemeClr val="accent1">
                <a:alpha val="82000"/>
                <a:lumMod val="75000"/>
                <a:lumOff val="25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8A3341-C0B0-441C-9B50-B5CB1FAC2CF4}"/>
              </a:ext>
            </a:extLst>
          </p:cNvPr>
          <p:cNvSpPr>
            <a:spLocks noGrp="1"/>
          </p:cNvSpPr>
          <p:nvPr>
            <p:ph type="ctrTitle"/>
          </p:nvPr>
        </p:nvSpPr>
        <p:spPr>
          <a:xfrm>
            <a:off x="-53632" y="560740"/>
            <a:ext cx="12192000" cy="683581"/>
          </a:xfrm>
          <a:noFill/>
        </p:spPr>
        <p:txBody>
          <a:bodyPr>
            <a:normAutofit fontScale="90000"/>
          </a:bodyPr>
          <a:lstStyle/>
          <a:p>
            <a:r>
              <a:rPr lang="it-IT" sz="4000" dirty="0">
                <a:latin typeface="Times New Roman" panose="02020603050405020304" pitchFamily="18" charset="0"/>
                <a:cs typeface="Times New Roman" panose="02020603050405020304" pitchFamily="18" charset="0"/>
              </a:rPr>
              <a:t>COCKCROFT-WALTON </a:t>
            </a:r>
            <a:br>
              <a:rPr lang="it-IT" sz="4000" dirty="0">
                <a:latin typeface="Times New Roman" panose="02020603050405020304" pitchFamily="18" charset="0"/>
                <a:cs typeface="Times New Roman" panose="02020603050405020304" pitchFamily="18" charset="0"/>
              </a:rPr>
            </a:br>
            <a:r>
              <a:rPr lang="it-IT" sz="4000" dirty="0">
                <a:latin typeface="Times New Roman" panose="02020603050405020304" pitchFamily="18" charset="0"/>
                <a:cs typeface="Times New Roman" panose="02020603050405020304" pitchFamily="18" charset="0"/>
              </a:rPr>
              <a:t>premio Nobel per la Fisica 1951 </a:t>
            </a:r>
          </a:p>
        </p:txBody>
      </p:sp>
      <p:sp>
        <p:nvSpPr>
          <p:cNvPr id="3" name="Sottotitolo 2">
            <a:extLst>
              <a:ext uri="{FF2B5EF4-FFF2-40B4-BE49-F238E27FC236}">
                <a16:creationId xmlns:a16="http://schemas.microsoft.com/office/drawing/2014/main" id="{8B3E99B2-ED02-48DA-8705-88ED32CD1277}"/>
              </a:ext>
            </a:extLst>
          </p:cNvPr>
          <p:cNvSpPr>
            <a:spLocks noGrp="1"/>
          </p:cNvSpPr>
          <p:nvPr>
            <p:ph type="subTitle" idx="1"/>
          </p:nvPr>
        </p:nvSpPr>
        <p:spPr>
          <a:xfrm>
            <a:off x="353768" y="1871207"/>
            <a:ext cx="2763299" cy="3115586"/>
          </a:xfrm>
        </p:spPr>
        <p:txBody>
          <a:bodyPr>
            <a:normAutofit/>
          </a:bodyPr>
          <a:lstStyle/>
          <a:p>
            <a:pPr marL="285750" indent="-285750" algn="l">
              <a:buFont typeface="Wingdings" panose="05000000000000000000" pitchFamily="2" charset="2"/>
              <a:buChar char="Ø"/>
            </a:pPr>
            <a:r>
              <a:rPr lang="it-IT" sz="1800" dirty="0" err="1">
                <a:solidFill>
                  <a:srgbClr val="000000"/>
                </a:solidFill>
                <a:latin typeface="Times New Roman" panose="02020603050405020304" pitchFamily="18" charset="0"/>
                <a:cs typeface="Times New Roman" panose="02020603050405020304" pitchFamily="18" charset="0"/>
              </a:rPr>
              <a:t>Todmorden</a:t>
            </a:r>
            <a:r>
              <a:rPr lang="it-IT" sz="1800" dirty="0">
                <a:solidFill>
                  <a:srgbClr val="000000"/>
                </a:solidFill>
                <a:latin typeface="Times New Roman" panose="02020603050405020304" pitchFamily="18" charset="0"/>
                <a:cs typeface="Times New Roman" panose="02020603050405020304" pitchFamily="18" charset="0"/>
              </a:rPr>
              <a:t>, 27 maggio 1897 - Cambridge, 18 settembre 1967.</a:t>
            </a:r>
          </a:p>
          <a:p>
            <a:pPr marL="285750" indent="-285750" algn="l">
              <a:buFont typeface="Wingdings" panose="05000000000000000000" pitchFamily="2" charset="2"/>
              <a:buChar char="Ø"/>
            </a:pPr>
            <a:r>
              <a:rPr lang="it-IT" sz="1800" dirty="0">
                <a:solidFill>
                  <a:srgbClr val="000000"/>
                </a:solidFill>
                <a:latin typeface="Times New Roman" panose="02020603050405020304" pitchFamily="18" charset="0"/>
                <a:cs typeface="Times New Roman" panose="02020603050405020304" pitchFamily="18" charset="0"/>
              </a:rPr>
              <a:t>Fu un fisico Inglese            </a:t>
            </a:r>
          </a:p>
          <a:p>
            <a:pPr marL="285750" indent="-285750" algn="l">
              <a:buFont typeface="Wingdings" panose="05000000000000000000" pitchFamily="2" charset="2"/>
              <a:buChar char="Ø"/>
            </a:pPr>
            <a:r>
              <a:rPr lang="it-IT" sz="1800" dirty="0">
                <a:solidFill>
                  <a:srgbClr val="000000"/>
                </a:solidFill>
                <a:latin typeface="Times New Roman" panose="02020603050405020304" pitchFamily="18" charset="0"/>
                <a:cs typeface="Times New Roman" panose="02020603050405020304" pitchFamily="18" charset="0"/>
              </a:rPr>
              <a:t>Si laureò nel 1922    all'Università di Cambridge.</a:t>
            </a:r>
          </a:p>
        </p:txBody>
      </p:sp>
      <p:pic>
        <p:nvPicPr>
          <p:cNvPr id="5" name="Immagine 4">
            <a:extLst>
              <a:ext uri="{FF2B5EF4-FFF2-40B4-BE49-F238E27FC236}">
                <a16:creationId xmlns:a16="http://schemas.microsoft.com/office/drawing/2014/main" id="{AF5F63D4-7024-4393-B9D5-0FCB95D5B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133" y="5502404"/>
            <a:ext cx="1387343" cy="1193115"/>
          </a:xfrm>
          <a:prstGeom prst="rect">
            <a:avLst/>
          </a:prstGeom>
        </p:spPr>
      </p:pic>
      <p:pic>
        <p:nvPicPr>
          <p:cNvPr id="4" name="Immagine 3"/>
          <p:cNvPicPr>
            <a:picLocks noChangeAspect="1"/>
          </p:cNvPicPr>
          <p:nvPr/>
        </p:nvPicPr>
        <p:blipFill>
          <a:blip r:embed="rId3"/>
          <a:stretch>
            <a:fillRect/>
          </a:stretch>
        </p:blipFill>
        <p:spPr>
          <a:xfrm>
            <a:off x="3074655" y="1719817"/>
            <a:ext cx="2649531" cy="3485764"/>
          </a:xfrm>
          <a:prstGeom prst="rect">
            <a:avLst/>
          </a:prstGeom>
        </p:spPr>
      </p:pic>
      <p:pic>
        <p:nvPicPr>
          <p:cNvPr id="1026" name="Picture 2" descr="Ernest Walton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953" y="1719818"/>
            <a:ext cx="2422793" cy="348576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sellaDiTesto 5"/>
          <p:cNvSpPr txBox="1"/>
          <p:nvPr/>
        </p:nvSpPr>
        <p:spPr>
          <a:xfrm>
            <a:off x="8455853" y="1871208"/>
            <a:ext cx="2891883"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Dungarvan</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6 ottobre 1903 – Belfast, 25 giugno 1995.</a:t>
            </a:r>
          </a:p>
        </p:txBody>
      </p:sp>
      <p:sp>
        <p:nvSpPr>
          <p:cNvPr id="7" name="CasellaDiTesto 6"/>
          <p:cNvSpPr txBox="1"/>
          <p:nvPr/>
        </p:nvSpPr>
        <p:spPr>
          <a:xfrm>
            <a:off x="8455853" y="2794539"/>
            <a:ext cx="3344903"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 frequentato le scuole di Down e Tyrone e il Wesley College.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Vinse diverse borse di studio al Trinity College di Dublino per lo studio della matematica e delle scienze.</a:t>
            </a:r>
          </a:p>
        </p:txBody>
      </p:sp>
      <p:sp>
        <p:nvSpPr>
          <p:cNvPr id="8" name="CasellaDiTesto 7"/>
          <p:cNvSpPr txBox="1"/>
          <p:nvPr/>
        </p:nvSpPr>
        <p:spPr>
          <a:xfrm>
            <a:off x="3117067" y="5462291"/>
            <a:ext cx="29461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Cockcroft</a:t>
            </a:r>
            <a:r>
              <a:rPr kumimoji="0" 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Sir John Douglas</a:t>
            </a:r>
          </a:p>
        </p:txBody>
      </p:sp>
      <p:sp>
        <p:nvSpPr>
          <p:cNvPr id="9" name="CasellaDiTesto 8"/>
          <p:cNvSpPr txBox="1"/>
          <p:nvPr/>
        </p:nvSpPr>
        <p:spPr>
          <a:xfrm>
            <a:off x="5745775" y="5452749"/>
            <a:ext cx="327123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Walton, Ernest Thomas </a:t>
            </a:r>
            <a:r>
              <a:rPr kumimoji="0" lang="it-IT" sz="1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Sinton</a:t>
            </a:r>
            <a:endParaRPr kumimoji="0" 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59287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accent1">
                <a:lumMod val="67000"/>
              </a:schemeClr>
            </a:gs>
            <a:gs pos="66000">
              <a:schemeClr val="accent1">
                <a:alpha val="82000"/>
                <a:lumMod val="75000"/>
                <a:lumOff val="25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8A3341-C0B0-441C-9B50-B5CB1FAC2CF4}"/>
              </a:ext>
            </a:extLst>
          </p:cNvPr>
          <p:cNvSpPr>
            <a:spLocks noGrp="1"/>
          </p:cNvSpPr>
          <p:nvPr>
            <p:ph type="ctrTitle"/>
          </p:nvPr>
        </p:nvSpPr>
        <p:spPr>
          <a:xfrm>
            <a:off x="0" y="554547"/>
            <a:ext cx="12192000" cy="683581"/>
          </a:xfrm>
          <a:noFill/>
        </p:spPr>
        <p:txBody>
          <a:bodyPr>
            <a:normAutofit fontScale="90000"/>
          </a:bodyPr>
          <a:lstStyle/>
          <a:p>
            <a:r>
              <a:rPr lang="it-IT" sz="4000" dirty="0">
                <a:latin typeface="Times New Roman" panose="02020603050405020304" pitchFamily="18" charset="0"/>
                <a:cs typeface="Times New Roman" panose="02020603050405020304" pitchFamily="18" charset="0"/>
              </a:rPr>
              <a:t>GENERATORE COCKCROFT-WALTON</a:t>
            </a:r>
          </a:p>
        </p:txBody>
      </p:sp>
      <p:sp>
        <p:nvSpPr>
          <p:cNvPr id="3" name="Sottotitolo 2">
            <a:extLst>
              <a:ext uri="{FF2B5EF4-FFF2-40B4-BE49-F238E27FC236}">
                <a16:creationId xmlns:a16="http://schemas.microsoft.com/office/drawing/2014/main" id="{8B3E99B2-ED02-48DA-8705-88ED32CD1277}"/>
              </a:ext>
            </a:extLst>
          </p:cNvPr>
          <p:cNvSpPr>
            <a:spLocks noGrp="1"/>
          </p:cNvSpPr>
          <p:nvPr>
            <p:ph type="subTitle" idx="1"/>
          </p:nvPr>
        </p:nvSpPr>
        <p:spPr>
          <a:xfrm>
            <a:off x="4983747" y="1956091"/>
            <a:ext cx="5422383" cy="4275787"/>
          </a:xfrm>
        </p:spPr>
        <p:txBody>
          <a:bodyPr>
            <a:normAutofit/>
          </a:bodyPr>
          <a:lstStyle/>
          <a:p>
            <a:r>
              <a:rPr lang="it-IT" sz="1800" dirty="0">
                <a:latin typeface="Times New Roman" panose="02020603050405020304" pitchFamily="18" charset="0"/>
                <a:cs typeface="Times New Roman" panose="02020603050405020304" pitchFamily="18" charset="0"/>
              </a:rPr>
              <a:t> </a:t>
            </a:r>
            <a:r>
              <a:rPr lang="it-IT" sz="1800" dirty="0">
                <a:solidFill>
                  <a:srgbClr val="000000"/>
                </a:solidFill>
                <a:latin typeface="Times New Roman" panose="02020603050405020304" pitchFamily="18" charset="0"/>
                <a:cs typeface="Times New Roman" panose="02020603050405020304" pitchFamily="18" charset="0"/>
              </a:rPr>
              <a:t>Il circuito fu progettato per la prima volta nel 1919 da uno scienziato svizzero, Heinrich </a:t>
            </a:r>
            <a:r>
              <a:rPr lang="it-IT" sz="1800" dirty="0" err="1">
                <a:solidFill>
                  <a:srgbClr val="000000"/>
                </a:solidFill>
                <a:latin typeface="Times New Roman" panose="02020603050405020304" pitchFamily="18" charset="0"/>
                <a:cs typeface="Times New Roman" panose="02020603050405020304" pitchFamily="18" charset="0"/>
              </a:rPr>
              <a:t>Greinacher</a:t>
            </a:r>
            <a:r>
              <a:rPr lang="it-IT" sz="1800" dirty="0">
                <a:solidFill>
                  <a:srgbClr val="000000"/>
                </a:solidFill>
                <a:latin typeface="Times New Roman" panose="02020603050405020304" pitchFamily="18" charset="0"/>
                <a:cs typeface="Times New Roman" panose="02020603050405020304" pitchFamily="18" charset="0"/>
              </a:rPr>
              <a:t>, ma la realizzazione concreta del moltiplicatore di </a:t>
            </a:r>
            <a:r>
              <a:rPr lang="it-IT" sz="1800" dirty="0" err="1">
                <a:solidFill>
                  <a:srgbClr val="000000"/>
                </a:solidFill>
                <a:latin typeface="Times New Roman" panose="02020603050405020304" pitchFamily="18" charset="0"/>
                <a:cs typeface="Times New Roman" panose="02020603050405020304" pitchFamily="18" charset="0"/>
              </a:rPr>
              <a:t>Cockcroft-Walton</a:t>
            </a:r>
            <a:r>
              <a:rPr lang="it-IT" sz="1800" dirty="0">
                <a:solidFill>
                  <a:srgbClr val="000000"/>
                </a:solidFill>
                <a:latin typeface="Times New Roman" panose="02020603050405020304" pitchFamily="18" charset="0"/>
                <a:cs typeface="Times New Roman" panose="02020603050405020304" pitchFamily="18" charset="0"/>
              </a:rPr>
              <a:t> risale ai primi anni '30. </a:t>
            </a:r>
          </a:p>
          <a:p>
            <a:r>
              <a:rPr lang="it-IT" sz="1800" dirty="0">
                <a:solidFill>
                  <a:srgbClr val="000000"/>
                </a:solidFill>
                <a:latin typeface="Times New Roman" panose="02020603050405020304" pitchFamily="18" charset="0"/>
                <a:cs typeface="Times New Roman" panose="02020603050405020304" pitchFamily="18" charset="0"/>
              </a:rPr>
              <a:t> </a:t>
            </a:r>
          </a:p>
          <a:p>
            <a:r>
              <a:rPr lang="it-IT" sz="1800" dirty="0">
                <a:solidFill>
                  <a:srgbClr val="000000"/>
                </a:solidFill>
                <a:latin typeface="Times New Roman" panose="02020603050405020304" pitchFamily="18" charset="0"/>
                <a:cs typeface="Times New Roman" panose="02020603050405020304" pitchFamily="18" charset="0"/>
              </a:rPr>
              <a:t> Il Generatore di </a:t>
            </a:r>
            <a:r>
              <a:rPr lang="it-IT" sz="1800" dirty="0" err="1">
                <a:solidFill>
                  <a:srgbClr val="000000"/>
                </a:solidFill>
                <a:latin typeface="Times New Roman" panose="02020603050405020304" pitchFamily="18" charset="0"/>
                <a:cs typeface="Times New Roman" panose="02020603050405020304" pitchFamily="18" charset="0"/>
              </a:rPr>
              <a:t>Cockcroft-Walton,che</a:t>
            </a:r>
            <a:r>
              <a:rPr lang="it-IT" sz="1800" dirty="0">
                <a:solidFill>
                  <a:srgbClr val="000000"/>
                </a:solidFill>
                <a:latin typeface="Times New Roman" panose="02020603050405020304" pitchFamily="18" charset="0"/>
                <a:cs typeface="Times New Roman" panose="02020603050405020304" pitchFamily="18" charset="0"/>
              </a:rPr>
              <a:t> permise loro di inaugurare </a:t>
            </a:r>
            <a:r>
              <a:rPr lang="it-IT" sz="1800" b="1" dirty="0">
                <a:solidFill>
                  <a:srgbClr val="000000"/>
                </a:solidFill>
                <a:latin typeface="Times New Roman" panose="02020603050405020304" pitchFamily="18" charset="0"/>
                <a:cs typeface="Times New Roman" panose="02020603050405020304" pitchFamily="18" charset="0"/>
              </a:rPr>
              <a:t>l'era della fisica nucleare</a:t>
            </a:r>
            <a:r>
              <a:rPr lang="it-IT" sz="1800" dirty="0">
                <a:solidFill>
                  <a:srgbClr val="000000"/>
                </a:solidFill>
                <a:latin typeface="Times New Roman" panose="02020603050405020304" pitchFamily="18" charset="0"/>
                <a:cs typeface="Times New Roman" panose="02020603050405020304" pitchFamily="18" charset="0"/>
              </a:rPr>
              <a:t>, studiata attraverso esperimenti con particelle accelerate.</a:t>
            </a:r>
          </a:p>
          <a:p>
            <a:endParaRPr lang="it-IT" sz="1800" dirty="0">
              <a:solidFill>
                <a:srgbClr val="000000"/>
              </a:solidFill>
              <a:latin typeface="Times New Roman" panose="02020603050405020304" pitchFamily="18" charset="0"/>
              <a:cs typeface="Times New Roman" panose="02020603050405020304" pitchFamily="18" charset="0"/>
            </a:endParaRPr>
          </a:p>
          <a:p>
            <a:r>
              <a:rPr lang="it-IT" sz="1800" dirty="0">
                <a:solidFill>
                  <a:srgbClr val="000000"/>
                </a:solidFill>
                <a:latin typeface="Times New Roman" panose="02020603050405020304" pitchFamily="18" charset="0"/>
                <a:cs typeface="Times New Roman" panose="02020603050405020304" pitchFamily="18" charset="0"/>
              </a:rPr>
              <a:t>  Questo storico esperimento valse a </a:t>
            </a:r>
            <a:r>
              <a:rPr lang="it-IT" sz="1800" dirty="0" err="1">
                <a:solidFill>
                  <a:srgbClr val="000000"/>
                </a:solidFill>
                <a:latin typeface="Times New Roman" panose="02020603050405020304" pitchFamily="18" charset="0"/>
                <a:cs typeface="Times New Roman" panose="02020603050405020304" pitchFamily="18" charset="0"/>
              </a:rPr>
              <a:t>Cockcroft</a:t>
            </a:r>
            <a:r>
              <a:rPr lang="it-IT" sz="1800" dirty="0">
                <a:solidFill>
                  <a:srgbClr val="000000"/>
                </a:solidFill>
                <a:latin typeface="Times New Roman" panose="02020603050405020304" pitchFamily="18" charset="0"/>
                <a:cs typeface="Times New Roman" panose="02020603050405020304" pitchFamily="18" charset="0"/>
              </a:rPr>
              <a:t> il </a:t>
            </a:r>
            <a:r>
              <a:rPr lang="it-IT" sz="1800" b="1" dirty="0">
                <a:solidFill>
                  <a:srgbClr val="000000"/>
                </a:solidFill>
                <a:latin typeface="Times New Roman" panose="02020603050405020304" pitchFamily="18" charset="0"/>
                <a:cs typeface="Times New Roman" panose="02020603050405020304" pitchFamily="18" charset="0"/>
              </a:rPr>
              <a:t>Premio Nobel</a:t>
            </a:r>
            <a:r>
              <a:rPr lang="it-IT" sz="1800" dirty="0">
                <a:solidFill>
                  <a:srgbClr val="000000"/>
                </a:solidFill>
                <a:latin typeface="Times New Roman" panose="02020603050405020304" pitchFamily="18" charset="0"/>
                <a:cs typeface="Times New Roman" panose="02020603050405020304" pitchFamily="18" charset="0"/>
              </a:rPr>
              <a:t> per la fisica del 1951, che condivise con </a:t>
            </a:r>
            <a:r>
              <a:rPr lang="it-IT" sz="1800" dirty="0" err="1">
                <a:solidFill>
                  <a:srgbClr val="000000"/>
                </a:solidFill>
                <a:latin typeface="Times New Roman" panose="02020603050405020304" pitchFamily="18" charset="0"/>
                <a:cs typeface="Times New Roman" panose="02020603050405020304" pitchFamily="18" charset="0"/>
              </a:rPr>
              <a:t>Walton</a:t>
            </a:r>
            <a:r>
              <a:rPr lang="it-IT" sz="1800" dirty="0">
                <a:solidFill>
                  <a:srgbClr val="000000"/>
                </a:solidFill>
                <a:latin typeface="Times New Roman" panose="02020603050405020304" pitchFamily="18" charset="0"/>
                <a:cs typeface="Times New Roman" panose="02020603050405020304" pitchFamily="18" charset="0"/>
              </a:rPr>
              <a:t>.</a:t>
            </a:r>
          </a:p>
        </p:txBody>
      </p:sp>
      <p:pic>
        <p:nvPicPr>
          <p:cNvPr id="5" name="Immagine 4">
            <a:extLst>
              <a:ext uri="{FF2B5EF4-FFF2-40B4-BE49-F238E27FC236}">
                <a16:creationId xmlns:a16="http://schemas.microsoft.com/office/drawing/2014/main" id="{AF5F63D4-7024-4393-B9D5-0FCB95D5B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133" y="5502404"/>
            <a:ext cx="1387343" cy="1193115"/>
          </a:xfrm>
          <a:prstGeom prst="rect">
            <a:avLst/>
          </a:prstGeom>
        </p:spPr>
      </p:pic>
      <p:pic>
        <p:nvPicPr>
          <p:cNvPr id="4" name="Immagine 3"/>
          <p:cNvPicPr>
            <a:picLocks noChangeAspect="1"/>
          </p:cNvPicPr>
          <p:nvPr/>
        </p:nvPicPr>
        <p:blipFill>
          <a:blip r:embed="rId3"/>
          <a:stretch>
            <a:fillRect/>
          </a:stretch>
        </p:blipFill>
        <p:spPr>
          <a:xfrm>
            <a:off x="682311" y="1584103"/>
            <a:ext cx="3786659" cy="4647775"/>
          </a:xfrm>
          <a:prstGeom prst="rect">
            <a:avLst/>
          </a:prstGeom>
        </p:spPr>
      </p:pic>
      <p:cxnSp>
        <p:nvCxnSpPr>
          <p:cNvPr id="7" name="Connettore 2 6"/>
          <p:cNvCxnSpPr/>
          <p:nvPr/>
        </p:nvCxnSpPr>
        <p:spPr>
          <a:xfrm>
            <a:off x="4610638" y="2099256"/>
            <a:ext cx="52803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Immagine 8"/>
          <p:cNvPicPr>
            <a:picLocks noChangeAspect="1"/>
          </p:cNvPicPr>
          <p:nvPr/>
        </p:nvPicPr>
        <p:blipFill>
          <a:blip r:embed="rId4"/>
          <a:stretch>
            <a:fillRect/>
          </a:stretch>
        </p:blipFill>
        <p:spPr>
          <a:xfrm>
            <a:off x="4610638" y="3501244"/>
            <a:ext cx="609653" cy="164606"/>
          </a:xfrm>
          <a:prstGeom prst="rect">
            <a:avLst/>
          </a:prstGeom>
        </p:spPr>
      </p:pic>
      <p:pic>
        <p:nvPicPr>
          <p:cNvPr id="10" name="Immagine 9"/>
          <p:cNvPicPr>
            <a:picLocks noChangeAspect="1"/>
          </p:cNvPicPr>
          <p:nvPr/>
        </p:nvPicPr>
        <p:blipFill>
          <a:blip r:embed="rId4"/>
          <a:stretch>
            <a:fillRect/>
          </a:stretch>
        </p:blipFill>
        <p:spPr>
          <a:xfrm>
            <a:off x="4610638" y="4780256"/>
            <a:ext cx="609653" cy="164606"/>
          </a:xfrm>
          <a:prstGeom prst="rect">
            <a:avLst/>
          </a:prstGeom>
        </p:spPr>
      </p:pic>
    </p:spTree>
    <p:extLst>
      <p:ext uri="{BB962C8B-B14F-4D97-AF65-F5344CB8AC3E}">
        <p14:creationId xmlns:p14="http://schemas.microsoft.com/office/powerpoint/2010/main" val="130923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accent1">
                <a:lumMod val="67000"/>
              </a:schemeClr>
            </a:gs>
            <a:gs pos="66000">
              <a:schemeClr val="accent1">
                <a:alpha val="82000"/>
                <a:lumMod val="75000"/>
                <a:lumOff val="25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8A3341-C0B0-441C-9B50-B5CB1FAC2CF4}"/>
              </a:ext>
            </a:extLst>
          </p:cNvPr>
          <p:cNvSpPr>
            <a:spLocks noGrp="1"/>
          </p:cNvSpPr>
          <p:nvPr>
            <p:ph type="ctrTitle"/>
          </p:nvPr>
        </p:nvSpPr>
        <p:spPr>
          <a:xfrm>
            <a:off x="0" y="-6171"/>
            <a:ext cx="12192000" cy="1244297"/>
          </a:xfrm>
          <a:noFill/>
        </p:spPr>
        <p:txBody>
          <a:bodyPr>
            <a:normAutofit fontScale="90000"/>
          </a:bodyPr>
          <a:lstStyle/>
          <a:p>
            <a:r>
              <a:rPr lang="it-IT" sz="4000" dirty="0">
                <a:latin typeface="Times New Roman"/>
                <a:cs typeface="Times New Roman"/>
              </a:rPr>
              <a:t>GLI STUDI DI OTTO HAHN, LISE MEITNER E FRITZ STRASSMANN</a:t>
            </a:r>
            <a:endParaRPr lang="it-IT" sz="4000"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8B3E99B2-ED02-48DA-8705-88ED32CD1277}"/>
              </a:ext>
            </a:extLst>
          </p:cNvPr>
          <p:cNvSpPr>
            <a:spLocks noGrp="1"/>
          </p:cNvSpPr>
          <p:nvPr>
            <p:ph type="subTitle" idx="1"/>
          </p:nvPr>
        </p:nvSpPr>
        <p:spPr>
          <a:xfrm>
            <a:off x="171384" y="1232792"/>
            <a:ext cx="11954061" cy="4143043"/>
          </a:xfrm>
        </p:spPr>
        <p:txBody>
          <a:bodyPr vert="horz" lIns="91440" tIns="45720" rIns="91440" bIns="45720" rtlCol="0" anchor="t">
            <a:normAutofit/>
          </a:bodyPr>
          <a:lstStyle/>
          <a:p>
            <a:pPr algn="l">
              <a:lnSpc>
                <a:spcPct val="150000"/>
              </a:lnSpc>
            </a:pPr>
            <a:r>
              <a:rPr lang="it-IT" sz="1800" dirty="0">
                <a:ea typeface="+mn-lt"/>
                <a:cs typeface="+mn-lt"/>
              </a:rPr>
              <a:t>         </a:t>
            </a:r>
            <a:r>
              <a:rPr lang="it-IT" sz="1800" dirty="0">
                <a:solidFill>
                  <a:srgbClr val="000000"/>
                </a:solidFill>
                <a:ea typeface="+mn-lt"/>
                <a:cs typeface="+mn-lt"/>
              </a:rPr>
              <a:t>ricerche sull’assorbimento dei raggi beta da parte degli elementi chimici                isotopo dell’attinio</a:t>
            </a:r>
          </a:p>
          <a:p>
            <a:pPr>
              <a:lnSpc>
                <a:spcPct val="150000"/>
              </a:lnSpc>
            </a:pPr>
            <a:r>
              <a:rPr lang="it-IT" sz="1800" dirty="0">
                <a:solidFill>
                  <a:srgbClr val="000000"/>
                </a:solidFill>
                <a:ea typeface="+mn-lt"/>
                <a:cs typeface="+mn-lt"/>
              </a:rPr>
              <a:t>riescono a provare il cosiddetto “rinculo radioattivo” che subisce un atomo quando emette una particella alfa ad alta energia</a:t>
            </a:r>
          </a:p>
          <a:p>
            <a:pPr>
              <a:lnSpc>
                <a:spcPct val="150000"/>
              </a:lnSpc>
            </a:pPr>
            <a:r>
              <a:rPr lang="it-IT" sz="1800" dirty="0">
                <a:solidFill>
                  <a:srgbClr val="000000"/>
                </a:solidFill>
                <a:ea typeface="+mn-lt"/>
                <a:cs typeface="+mn-lt"/>
              </a:rPr>
              <a:t>Si scopre un isotopo stabile del protoattini</a:t>
            </a:r>
            <a:r>
              <a:rPr lang="it-IT" sz="1800" dirty="0">
                <a:ea typeface="+mn-lt"/>
                <a:cs typeface="+mn-lt"/>
              </a:rPr>
              <a:t>o</a:t>
            </a:r>
          </a:p>
        </p:txBody>
      </p:sp>
      <p:pic>
        <p:nvPicPr>
          <p:cNvPr id="5" name="Immagine 4">
            <a:extLst>
              <a:ext uri="{FF2B5EF4-FFF2-40B4-BE49-F238E27FC236}">
                <a16:creationId xmlns:a16="http://schemas.microsoft.com/office/drawing/2014/main" id="{AF5F63D4-7024-4393-B9D5-0FCB95D5B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133" y="5502404"/>
            <a:ext cx="1387343" cy="1193115"/>
          </a:xfrm>
          <a:prstGeom prst="rect">
            <a:avLst/>
          </a:prstGeom>
        </p:spPr>
      </p:pic>
      <p:cxnSp>
        <p:nvCxnSpPr>
          <p:cNvPr id="6" name="Connettore 2 5">
            <a:extLst>
              <a:ext uri="{FF2B5EF4-FFF2-40B4-BE49-F238E27FC236}">
                <a16:creationId xmlns:a16="http://schemas.microsoft.com/office/drawing/2014/main" id="{6FC1CEDE-FC3F-4484-AF8E-0A9A1BA04FDA}"/>
              </a:ext>
            </a:extLst>
          </p:cNvPr>
          <p:cNvCxnSpPr/>
          <p:nvPr/>
        </p:nvCxnSpPr>
        <p:spPr>
          <a:xfrm>
            <a:off x="7574846" y="1512712"/>
            <a:ext cx="48542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5585E7CE-56C9-49AE-929F-241DBD976A57}"/>
              </a:ext>
            </a:extLst>
          </p:cNvPr>
          <p:cNvPicPr>
            <a:picLocks noChangeAspect="1"/>
          </p:cNvPicPr>
          <p:nvPr/>
        </p:nvPicPr>
        <p:blipFill>
          <a:blip r:embed="rId3"/>
          <a:stretch>
            <a:fillRect/>
          </a:stretch>
        </p:blipFill>
        <p:spPr>
          <a:xfrm>
            <a:off x="3647925" y="2920222"/>
            <a:ext cx="5000977" cy="3937778"/>
          </a:xfrm>
          <a:prstGeom prst="rect">
            <a:avLst/>
          </a:prstGeom>
          <a:ln>
            <a:noFill/>
          </a:ln>
          <a:effectLst>
            <a:softEdge rad="112500"/>
          </a:effectLst>
        </p:spPr>
      </p:pic>
    </p:spTree>
    <p:extLst>
      <p:ext uri="{BB962C8B-B14F-4D97-AF65-F5344CB8AC3E}">
        <p14:creationId xmlns:p14="http://schemas.microsoft.com/office/powerpoint/2010/main" val="79442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accent1">
                <a:lumMod val="67000"/>
              </a:schemeClr>
            </a:gs>
            <a:gs pos="66000">
              <a:schemeClr val="accent1">
                <a:alpha val="82000"/>
                <a:lumMod val="75000"/>
                <a:lumOff val="25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8A3341-C0B0-441C-9B50-B5CB1FAC2CF4}"/>
              </a:ext>
            </a:extLst>
          </p:cNvPr>
          <p:cNvSpPr>
            <a:spLocks noGrp="1"/>
          </p:cNvSpPr>
          <p:nvPr>
            <p:ph type="ctrTitle"/>
          </p:nvPr>
        </p:nvSpPr>
        <p:spPr>
          <a:xfrm>
            <a:off x="172720" y="162560"/>
            <a:ext cx="12192000" cy="683581"/>
          </a:xfrm>
          <a:noFill/>
        </p:spPr>
        <p:txBody>
          <a:bodyPr>
            <a:normAutofit fontScale="90000"/>
          </a:bodyPr>
          <a:lstStyle/>
          <a:p>
            <a:pPr algn="l"/>
            <a:r>
              <a:rPr lang="it-IT" sz="4000" b="1" i="1" dirty="0">
                <a:latin typeface="Times New Roman" panose="02020603050405020304" pitchFamily="18" charset="0"/>
                <a:cs typeface="Times New Roman" panose="02020603050405020304" pitchFamily="18" charset="0"/>
              </a:rPr>
              <a:t>HENRI BECQUEREL </a:t>
            </a:r>
          </a:p>
        </p:txBody>
      </p:sp>
      <p:pic>
        <p:nvPicPr>
          <p:cNvPr id="5" name="Immagine 4">
            <a:extLst>
              <a:ext uri="{FF2B5EF4-FFF2-40B4-BE49-F238E27FC236}">
                <a16:creationId xmlns:a16="http://schemas.microsoft.com/office/drawing/2014/main" id="{AF5F63D4-7024-4393-B9D5-0FCB95D5B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8173" y="5492244"/>
            <a:ext cx="1387343" cy="1193115"/>
          </a:xfrm>
          <a:prstGeom prst="rect">
            <a:avLst/>
          </a:prstGeom>
        </p:spPr>
      </p:pic>
      <p:sp>
        <p:nvSpPr>
          <p:cNvPr id="6" name="Freccia bidirezionale orizzontale 5"/>
          <p:cNvSpPr/>
          <p:nvPr/>
        </p:nvSpPr>
        <p:spPr>
          <a:xfrm>
            <a:off x="3525520" y="2306320"/>
            <a:ext cx="1981200" cy="833120"/>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Immagine 7" descr="download.jp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1440" y="1158240"/>
            <a:ext cx="3210560" cy="4064000"/>
          </a:xfrm>
          <a:prstGeom prst="rect">
            <a:avLst/>
          </a:prstGeom>
          <a:ln w="28575" cmpd="sng">
            <a:solidFill>
              <a:schemeClr val="tx1"/>
            </a:solidFill>
          </a:ln>
          <a:effectLst>
            <a:outerShdw blurRad="190500" algn="tl" rotWithShape="0">
              <a:srgbClr val="000000">
                <a:alpha val="70000"/>
              </a:srgbClr>
            </a:outerShdw>
          </a:effectLst>
        </p:spPr>
      </p:pic>
      <p:pic>
        <p:nvPicPr>
          <p:cNvPr id="9" name="Immagine 8" descr="download-1.jpg"/>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866640" y="4632960"/>
            <a:ext cx="4155440" cy="2021840"/>
          </a:xfrm>
          <a:prstGeom prst="rect">
            <a:avLst/>
          </a:prstGeom>
          <a:ln w="28575" cmpd="sng">
            <a:solidFill>
              <a:srgbClr val="000000"/>
            </a:solidFill>
          </a:ln>
        </p:spPr>
      </p:pic>
      <p:sp>
        <p:nvSpPr>
          <p:cNvPr id="10" name="CasellaDiTesto 9"/>
          <p:cNvSpPr txBox="1"/>
          <p:nvPr/>
        </p:nvSpPr>
        <p:spPr>
          <a:xfrm>
            <a:off x="142240" y="5415280"/>
            <a:ext cx="314960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charset="2"/>
              <a:buChar char="§"/>
              <a:tabLst/>
              <a:defRPr/>
            </a:pPr>
            <a:r>
              <a:rPr kumimoji="0" lang="it-IT" sz="1800" b="0" i="1" u="none" strike="noStrike" kern="1200" cap="none" spc="0" normalizeH="0" baseline="0" noProof="0" dirty="0">
                <a:ln>
                  <a:noFill/>
                </a:ln>
                <a:solidFill>
                  <a:prstClr val="black"/>
                </a:solidFill>
                <a:effectLst/>
                <a:uLnTx/>
                <a:uFillTx/>
                <a:latin typeface="Calibri"/>
                <a:ea typeface="+mn-ea"/>
                <a:cs typeface="+mn-cs"/>
              </a:rPr>
              <a:t>Cenni biografici</a:t>
            </a:r>
          </a:p>
        </p:txBody>
      </p:sp>
      <p:sp>
        <p:nvSpPr>
          <p:cNvPr id="11" name="CasellaDiTesto 10"/>
          <p:cNvSpPr txBox="1"/>
          <p:nvPr/>
        </p:nvSpPr>
        <p:spPr>
          <a:xfrm>
            <a:off x="6106160" y="3677921"/>
            <a:ext cx="3139440"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charset="2"/>
              <a:buChar char="§"/>
              <a:tabLst/>
              <a:defRPr/>
            </a:pPr>
            <a:r>
              <a:rPr kumimoji="0" lang="it-IT" sz="1800" b="0" i="1" u="none" strike="noStrike" kern="1200" cap="none" spc="0" normalizeH="0" baseline="0" noProof="0" dirty="0">
                <a:ln>
                  <a:noFill/>
                </a:ln>
                <a:solidFill>
                  <a:prstClr val="black"/>
                </a:solidFill>
                <a:effectLst/>
                <a:uLnTx/>
                <a:uFillTx/>
                <a:latin typeface="Calibri"/>
                <a:ea typeface="+mn-ea"/>
                <a:cs typeface="+mn-cs"/>
              </a:rPr>
              <a:t>2 marzo 1896 “la scoperta della radioattività”</a:t>
            </a:r>
          </a:p>
        </p:txBody>
      </p:sp>
      <p:pic>
        <p:nvPicPr>
          <p:cNvPr id="12" name="Immagine 11" descr="unnamed.jpg"/>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20080" y="172720"/>
            <a:ext cx="3586480" cy="3362960"/>
          </a:xfrm>
          <a:prstGeom prst="rect">
            <a:avLst/>
          </a:prstGeom>
          <a:ln w="28575" cmpd="sng">
            <a:solidFill>
              <a:srgbClr val="000000"/>
            </a:solidFill>
          </a:ln>
        </p:spPr>
      </p:pic>
      <p:sp>
        <p:nvSpPr>
          <p:cNvPr id="13" name="Freccia circolare a sinistra 12"/>
          <p:cNvSpPr/>
          <p:nvPr/>
        </p:nvSpPr>
        <p:spPr>
          <a:xfrm>
            <a:off x="9062720" y="3881120"/>
            <a:ext cx="904240" cy="1381760"/>
          </a:xfrm>
          <a:prstGeom prst="curved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CasellaDiTesto 13"/>
          <p:cNvSpPr txBox="1"/>
          <p:nvPr/>
        </p:nvSpPr>
        <p:spPr>
          <a:xfrm>
            <a:off x="9977120" y="4246881"/>
            <a:ext cx="2214880"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charset="2"/>
              <a:buChar char="§"/>
              <a:tabLst/>
              <a:defRPr/>
            </a:pPr>
            <a:r>
              <a:rPr kumimoji="0" lang="it-IT" sz="1800" b="0" i="1" u="none" strike="noStrike" kern="1200" cap="none" spc="0" normalizeH="0" baseline="0" noProof="0" dirty="0">
                <a:ln>
                  <a:noFill/>
                </a:ln>
                <a:solidFill>
                  <a:prstClr val="black"/>
                </a:solidFill>
                <a:effectLst/>
                <a:uLnTx/>
                <a:uFillTx/>
                <a:latin typeface="Calibri"/>
                <a:ea typeface="+mn-ea"/>
                <a:cs typeface="+mn-cs"/>
              </a:rPr>
              <a:t>Esperimento della lastra fotografica</a:t>
            </a:r>
          </a:p>
        </p:txBody>
      </p:sp>
    </p:spTree>
    <p:extLst>
      <p:ext uri="{BB962C8B-B14F-4D97-AF65-F5344CB8AC3E}">
        <p14:creationId xmlns:p14="http://schemas.microsoft.com/office/powerpoint/2010/main" val="381982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accent1">
                <a:lumMod val="67000"/>
              </a:schemeClr>
            </a:gs>
            <a:gs pos="66000">
              <a:schemeClr val="accent1">
                <a:alpha val="82000"/>
                <a:lumMod val="75000"/>
                <a:lumOff val="25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3DA43183-9BB6-4488-A626-2D1229224BBB}"/>
              </a:ext>
            </a:extLst>
          </p:cNvPr>
          <p:cNvSpPr/>
          <p:nvPr/>
        </p:nvSpPr>
        <p:spPr>
          <a:xfrm>
            <a:off x="717733" y="1869459"/>
            <a:ext cx="3790123" cy="4386470"/>
          </a:xfrm>
          <a:prstGeom prst="rect">
            <a:avLst/>
          </a:prstGeom>
          <a:solidFill>
            <a:srgbClr val="E7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308A3341-C0B0-441C-9B50-B5CB1FAC2CF4}"/>
              </a:ext>
            </a:extLst>
          </p:cNvPr>
          <p:cNvSpPr>
            <a:spLocks noGrp="1"/>
          </p:cNvSpPr>
          <p:nvPr>
            <p:ph type="ctrTitle"/>
          </p:nvPr>
        </p:nvSpPr>
        <p:spPr>
          <a:xfrm>
            <a:off x="5488093" y="100020"/>
            <a:ext cx="6468383" cy="1193115"/>
          </a:xfrm>
          <a:noFill/>
        </p:spPr>
        <p:txBody>
          <a:bodyPr>
            <a:noAutofit/>
          </a:bodyPr>
          <a:lstStyle/>
          <a:p>
            <a:br>
              <a:rPr lang="it-IT" sz="4000" dirty="0">
                <a:effectLst/>
                <a:latin typeface="Times New Roman" panose="02020603050405020304" pitchFamily="18" charset="0"/>
                <a:ea typeface="Calibri" panose="020F0502020204030204" pitchFamily="34" charset="0"/>
                <a:cs typeface="Times New Roman" panose="02020603050405020304" pitchFamily="18" charset="0"/>
              </a:rPr>
            </a:br>
            <a:r>
              <a:rPr lang="it-IT" sz="4000" b="1" dirty="0">
                <a:latin typeface="Times New Roman" panose="02020603050405020304" pitchFamily="18" charset="0"/>
                <a:ea typeface="Calibri" panose="020F0502020204030204" pitchFamily="34" charset="0"/>
                <a:cs typeface="Times New Roman" panose="02020603050405020304" pitchFamily="18" charset="0"/>
              </a:rPr>
              <a:t> STUDI CONIUGI CURIE</a:t>
            </a:r>
            <a:endParaRPr lang="it-IT" sz="4000"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8B3E99B2-ED02-48DA-8705-88ED32CD1277}"/>
              </a:ext>
            </a:extLst>
          </p:cNvPr>
          <p:cNvSpPr>
            <a:spLocks noGrp="1"/>
          </p:cNvSpPr>
          <p:nvPr>
            <p:ph type="subTitle" idx="1"/>
          </p:nvPr>
        </p:nvSpPr>
        <p:spPr>
          <a:xfrm>
            <a:off x="5667957" y="2207462"/>
            <a:ext cx="6103687" cy="3076543"/>
          </a:xfrm>
        </p:spPr>
        <p:txBody>
          <a:bodyPr>
            <a:normAutofit/>
          </a:bodyPr>
          <a:lstStyle/>
          <a:p>
            <a:pPr algn="just"/>
            <a:r>
              <a:rPr lang="it-IT"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1898: SCOPERTA DI NUOVI ELEMENTI CHIMICI</a:t>
            </a:r>
          </a:p>
          <a:p>
            <a:pPr marL="285750" indent="-285750" algn="just">
              <a:buFontTx/>
              <a:buChar char="-"/>
            </a:pPr>
            <a:r>
              <a:rPr lang="it-IT"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Annuncio di un nuovo elemento, che Marie propose di chiamare «polonio» in onore della sua patria. </a:t>
            </a:r>
          </a:p>
          <a:p>
            <a:pPr marL="285750" indent="-285750" algn="just">
              <a:buFontTx/>
              <a:buChar char="-"/>
            </a:pPr>
            <a:r>
              <a:rPr lang="it-IT"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scoperta di un altro nuovo elemento, con caratteristiche simili a calcio e bario, a cui venne dato il nome «radio» a causa della sua elevata radioattività. </a:t>
            </a:r>
          </a:p>
        </p:txBody>
      </p:sp>
      <p:pic>
        <p:nvPicPr>
          <p:cNvPr id="5" name="Immagine 4">
            <a:extLst>
              <a:ext uri="{FF2B5EF4-FFF2-40B4-BE49-F238E27FC236}">
                <a16:creationId xmlns:a16="http://schemas.microsoft.com/office/drawing/2014/main" id="{AF5F63D4-7024-4393-B9D5-0FCB95D5B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133" y="5502404"/>
            <a:ext cx="1387343" cy="1193115"/>
          </a:xfrm>
          <a:prstGeom prst="rect">
            <a:avLst/>
          </a:prstGeom>
        </p:spPr>
      </p:pic>
      <p:pic>
        <p:nvPicPr>
          <p:cNvPr id="9" name="Immagine 8">
            <a:extLst>
              <a:ext uri="{FF2B5EF4-FFF2-40B4-BE49-F238E27FC236}">
                <a16:creationId xmlns:a16="http://schemas.microsoft.com/office/drawing/2014/main" id="{710D7A49-DB93-4997-9831-E1B72FE5DAE5}"/>
              </a:ext>
            </a:extLst>
          </p:cNvPr>
          <p:cNvPicPr>
            <a:picLocks noChangeAspect="1"/>
          </p:cNvPicPr>
          <p:nvPr/>
        </p:nvPicPr>
        <p:blipFill rotWithShape="1">
          <a:blip r:embed="rId3"/>
          <a:srcRect l="38152" t="40962" r="39348" b="10319"/>
          <a:stretch/>
        </p:blipFill>
        <p:spPr>
          <a:xfrm>
            <a:off x="923141" y="2005725"/>
            <a:ext cx="3379307" cy="4113938"/>
          </a:xfrm>
          <a:prstGeom prst="rect">
            <a:avLst/>
          </a:prstGeom>
        </p:spPr>
      </p:pic>
      <p:sp>
        <p:nvSpPr>
          <p:cNvPr id="13" name="Freccia in giù 12">
            <a:extLst>
              <a:ext uri="{FF2B5EF4-FFF2-40B4-BE49-F238E27FC236}">
                <a16:creationId xmlns:a16="http://schemas.microsoft.com/office/drawing/2014/main" id="{50DAF56F-4B73-4308-86FA-68677316EC25}"/>
              </a:ext>
            </a:extLst>
          </p:cNvPr>
          <p:cNvSpPr/>
          <p:nvPr/>
        </p:nvSpPr>
        <p:spPr>
          <a:xfrm>
            <a:off x="8474635" y="1434906"/>
            <a:ext cx="490331" cy="63078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id="{BC1A19E2-7832-4FEB-B5D6-FFCC6A43759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90911" y="4664202"/>
            <a:ext cx="2724151" cy="1676400"/>
          </a:xfrm>
          <a:prstGeom prst="rect">
            <a:avLst/>
          </a:prstGeom>
        </p:spPr>
      </p:pic>
      <p:cxnSp>
        <p:nvCxnSpPr>
          <p:cNvPr id="16" name="Connettore diritto 15">
            <a:extLst>
              <a:ext uri="{FF2B5EF4-FFF2-40B4-BE49-F238E27FC236}">
                <a16:creationId xmlns:a16="http://schemas.microsoft.com/office/drawing/2014/main" id="{5AD6AFE2-D37F-416E-AC98-EC843D324425}"/>
              </a:ext>
            </a:extLst>
          </p:cNvPr>
          <p:cNvCxnSpPr>
            <a:cxnSpLocks/>
          </p:cNvCxnSpPr>
          <p:nvPr/>
        </p:nvCxnSpPr>
        <p:spPr>
          <a:xfrm>
            <a:off x="1" y="984738"/>
            <a:ext cx="54880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09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accent1">
                <a:lumMod val="67000"/>
              </a:schemeClr>
            </a:gs>
            <a:gs pos="66000">
              <a:schemeClr val="accent1">
                <a:alpha val="82000"/>
                <a:lumMod val="75000"/>
                <a:lumOff val="25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8A3341-C0B0-441C-9B50-B5CB1FAC2CF4}"/>
              </a:ext>
            </a:extLst>
          </p:cNvPr>
          <p:cNvSpPr>
            <a:spLocks noGrp="1"/>
          </p:cNvSpPr>
          <p:nvPr>
            <p:ph type="ctrTitle"/>
          </p:nvPr>
        </p:nvSpPr>
        <p:spPr>
          <a:xfrm>
            <a:off x="1250063" y="-160398"/>
            <a:ext cx="10012741" cy="1193115"/>
          </a:xfrm>
          <a:noFill/>
        </p:spPr>
        <p:txBody>
          <a:bodyPr>
            <a:noAutofit/>
          </a:bodyPr>
          <a:lstStyle/>
          <a:p>
            <a:r>
              <a:rPr lang="it-IT" sz="4000" b="1" dirty="0">
                <a:latin typeface="Times New Roman" panose="02020603050405020304" pitchFamily="18" charset="0"/>
                <a:cs typeface="Times New Roman" panose="02020603050405020304" pitchFamily="18" charset="0"/>
              </a:rPr>
              <a:t>THOMSON</a:t>
            </a:r>
            <a:endParaRPr lang="it-IT" sz="4000"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8B3E99B2-ED02-48DA-8705-88ED32CD1277}"/>
              </a:ext>
            </a:extLst>
          </p:cNvPr>
          <p:cNvSpPr>
            <a:spLocks noGrp="1"/>
          </p:cNvSpPr>
          <p:nvPr>
            <p:ph type="subTitle" idx="1"/>
          </p:nvPr>
        </p:nvSpPr>
        <p:spPr>
          <a:xfrm>
            <a:off x="7603364" y="1558812"/>
            <a:ext cx="5496315" cy="368014"/>
          </a:xfrm>
        </p:spPr>
        <p:txBody>
          <a:bodyPr>
            <a:normAutofit/>
          </a:bodyPr>
          <a:lstStyle/>
          <a:p>
            <a:r>
              <a:rPr lang="it-IT"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1899: TUBO CATODICO</a:t>
            </a:r>
          </a:p>
        </p:txBody>
      </p:sp>
      <p:pic>
        <p:nvPicPr>
          <p:cNvPr id="5" name="Immagine 4">
            <a:extLst>
              <a:ext uri="{FF2B5EF4-FFF2-40B4-BE49-F238E27FC236}">
                <a16:creationId xmlns:a16="http://schemas.microsoft.com/office/drawing/2014/main" id="{AF5F63D4-7024-4393-B9D5-0FCB95D5B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133" y="5502404"/>
            <a:ext cx="1387343" cy="1193115"/>
          </a:xfrm>
          <a:prstGeom prst="rect">
            <a:avLst/>
          </a:prstGeom>
        </p:spPr>
      </p:pic>
      <p:pic>
        <p:nvPicPr>
          <p:cNvPr id="4" name="Immagine 3">
            <a:extLst>
              <a:ext uri="{FF2B5EF4-FFF2-40B4-BE49-F238E27FC236}">
                <a16:creationId xmlns:a16="http://schemas.microsoft.com/office/drawing/2014/main" id="{2DCEF33A-5252-4CA8-BCB9-0A3F0A7E1F74}"/>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6855"/>
                    </a14:imgEffect>
                    <a14:imgEffect>
                      <a14:saturation sat="99000"/>
                    </a14:imgEffect>
                    <a14:imgEffect>
                      <a14:brightnessContrast bright="10000" contrast="21000"/>
                    </a14:imgEffect>
                  </a14:imgLayer>
                </a14:imgProps>
              </a:ext>
            </a:extLst>
          </a:blip>
          <a:srcRect t="15444" r="4909"/>
          <a:stretch/>
        </p:blipFill>
        <p:spPr>
          <a:xfrm>
            <a:off x="1120460" y="1967595"/>
            <a:ext cx="2710912" cy="2102457"/>
          </a:xfrm>
          <a:prstGeom prst="rect">
            <a:avLst/>
          </a:prstGeom>
          <a:noFill/>
          <a:ln>
            <a:noFill/>
          </a:ln>
          <a:effectLst>
            <a:outerShdw blurRad="292100" dist="139700" dir="2700000" algn="tl" rotWithShape="0">
              <a:srgbClr val="333333">
                <a:alpha val="65000"/>
              </a:srgbClr>
            </a:outerShdw>
          </a:effectLst>
        </p:spPr>
      </p:pic>
      <p:sp>
        <p:nvSpPr>
          <p:cNvPr id="19" name="Freccia curva 18">
            <a:extLst>
              <a:ext uri="{FF2B5EF4-FFF2-40B4-BE49-F238E27FC236}">
                <a16:creationId xmlns:a16="http://schemas.microsoft.com/office/drawing/2014/main" id="{0F69F98A-4814-4FBE-B998-527421B9A283}"/>
              </a:ext>
            </a:extLst>
          </p:cNvPr>
          <p:cNvSpPr/>
          <p:nvPr/>
        </p:nvSpPr>
        <p:spPr>
          <a:xfrm rot="16200000" flipH="1">
            <a:off x="3059727" y="32712"/>
            <a:ext cx="731520" cy="1899141"/>
          </a:xfrm>
          <a:prstGeom prst="bentArrow">
            <a:avLst>
              <a:gd name="adj1" fmla="val 13461"/>
              <a:gd name="adj2" fmla="val 25000"/>
              <a:gd name="adj3" fmla="val 2500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Sottotitolo 2">
            <a:extLst>
              <a:ext uri="{FF2B5EF4-FFF2-40B4-BE49-F238E27FC236}">
                <a16:creationId xmlns:a16="http://schemas.microsoft.com/office/drawing/2014/main" id="{3353E8C5-059A-4ABE-9EA8-3C421364DEF5}"/>
              </a:ext>
            </a:extLst>
          </p:cNvPr>
          <p:cNvSpPr txBox="1">
            <a:spLocks/>
          </p:cNvSpPr>
          <p:nvPr/>
        </p:nvSpPr>
        <p:spPr>
          <a:xfrm>
            <a:off x="116695" y="1524784"/>
            <a:ext cx="5496315" cy="3680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ATOMO: MODELLO A PANETTONE</a:t>
            </a:r>
          </a:p>
        </p:txBody>
      </p:sp>
      <p:sp>
        <p:nvSpPr>
          <p:cNvPr id="22" name="CasellaDiTesto 21">
            <a:extLst>
              <a:ext uri="{FF2B5EF4-FFF2-40B4-BE49-F238E27FC236}">
                <a16:creationId xmlns:a16="http://schemas.microsoft.com/office/drawing/2014/main" id="{A97E47CC-CBB8-4B3A-89D6-206A0D8352CD}"/>
              </a:ext>
            </a:extLst>
          </p:cNvPr>
          <p:cNvSpPr txBox="1"/>
          <p:nvPr/>
        </p:nvSpPr>
        <p:spPr>
          <a:xfrm>
            <a:off x="900025" y="4070050"/>
            <a:ext cx="3060951" cy="1274657"/>
          </a:xfrm>
          <a:prstGeom prst="rect">
            <a:avLst/>
          </a:prstGeom>
          <a:noFill/>
        </p:spPr>
        <p:txBody>
          <a:bodyPr wrap="square">
            <a:spAutoFit/>
          </a:bodyPr>
          <a:lstStyle/>
          <a:p>
            <a:pPr algn="just">
              <a:lnSpc>
                <a:spcPct val="107000"/>
              </a:lnSpc>
              <a:spcAft>
                <a:spcPts val="8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se consideriamo un panettone, i canditi rappresentano gli elettroni immersi in una pasta carica positivamente.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Freccia curva 22">
            <a:extLst>
              <a:ext uri="{FF2B5EF4-FFF2-40B4-BE49-F238E27FC236}">
                <a16:creationId xmlns:a16="http://schemas.microsoft.com/office/drawing/2014/main" id="{DFEAB8D5-468A-495B-9671-1A916926BECD}"/>
              </a:ext>
            </a:extLst>
          </p:cNvPr>
          <p:cNvSpPr/>
          <p:nvPr/>
        </p:nvSpPr>
        <p:spPr>
          <a:xfrm rot="16200000" flipH="1" flipV="1">
            <a:off x="8468969" y="325630"/>
            <a:ext cx="731520" cy="1378255"/>
          </a:xfrm>
          <a:prstGeom prst="bentArrow">
            <a:avLst>
              <a:gd name="adj1" fmla="val 13461"/>
              <a:gd name="adj2" fmla="val 25000"/>
              <a:gd name="adj3" fmla="val 2500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5" name="CasellaDiTesto 24">
            <a:extLst>
              <a:ext uri="{FF2B5EF4-FFF2-40B4-BE49-F238E27FC236}">
                <a16:creationId xmlns:a16="http://schemas.microsoft.com/office/drawing/2014/main" id="{9FD45563-E650-4C71-81C9-6811E3C90D76}"/>
              </a:ext>
            </a:extLst>
          </p:cNvPr>
          <p:cNvSpPr txBox="1"/>
          <p:nvPr/>
        </p:nvSpPr>
        <p:spPr>
          <a:xfrm>
            <a:off x="4855209" y="4722639"/>
            <a:ext cx="5496313" cy="1571045"/>
          </a:xfrm>
          <a:prstGeom prst="rect">
            <a:avLst/>
          </a:prstGeom>
          <a:noFill/>
        </p:spPr>
        <p:txBody>
          <a:bodyPr wrap="square">
            <a:spAutoFit/>
          </a:bodyPr>
          <a:lstStyle/>
          <a:p>
            <a:pPr algn="just">
              <a:lnSpc>
                <a:spcPct val="107000"/>
              </a:lnSpc>
              <a:spcAft>
                <a:spcPts val="8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Thomson misura la carica dell’elettrone utilizzando la scoperta del suo allievo C. T. R. Wilson che gli ioni prodotti ionizzando le molecole d’aria mediante raggi ultravioletti agiscono in appropriate condizioni da nuclei di condensazione delle goccioline d’acqua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Immagine 25">
            <a:extLst>
              <a:ext uri="{FF2B5EF4-FFF2-40B4-BE49-F238E27FC236}">
                <a16:creationId xmlns:a16="http://schemas.microsoft.com/office/drawing/2014/main" id="{BA72ADB7-8801-4D95-A93D-6E0391A72C44}"/>
              </a:ext>
            </a:extLst>
          </p:cNvPr>
          <p:cNvPicPr>
            <a:picLocks noChangeAspect="1"/>
          </p:cNvPicPr>
          <p:nvPr/>
        </p:nvPicPr>
        <p:blipFill rotWithShape="1">
          <a:blip r:embed="rId5">
            <a:clrChange>
              <a:clrFrom>
                <a:srgbClr val="FFFFFF"/>
              </a:clrFrom>
              <a:clrTo>
                <a:srgbClr val="FFFFFF">
                  <a:alpha val="0"/>
                </a:srgbClr>
              </a:clrTo>
            </a:clrChange>
          </a:blip>
          <a:srcRect t="3354" r="839" b="4516"/>
          <a:stretch/>
        </p:blipFill>
        <p:spPr>
          <a:xfrm>
            <a:off x="6103269" y="1558812"/>
            <a:ext cx="4255521" cy="30498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011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accent1">
                <a:lumMod val="67000"/>
              </a:schemeClr>
            </a:gs>
            <a:gs pos="66000">
              <a:schemeClr val="accent1">
                <a:alpha val="82000"/>
                <a:lumMod val="75000"/>
                <a:lumOff val="25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8A3341-C0B0-441C-9B50-B5CB1FAC2CF4}"/>
              </a:ext>
            </a:extLst>
          </p:cNvPr>
          <p:cNvSpPr>
            <a:spLocks noGrp="1"/>
          </p:cNvSpPr>
          <p:nvPr>
            <p:ph type="ctrTitle"/>
          </p:nvPr>
        </p:nvSpPr>
        <p:spPr>
          <a:xfrm>
            <a:off x="0" y="554547"/>
            <a:ext cx="12192000" cy="683581"/>
          </a:xfrm>
          <a:noFill/>
        </p:spPr>
        <p:txBody>
          <a:bodyPr>
            <a:normAutofit fontScale="90000"/>
          </a:bodyPr>
          <a:lstStyle/>
          <a:p>
            <a:r>
              <a:rPr lang="it-IT" sz="4000" dirty="0">
                <a:latin typeface="Times New Roman" panose="02020603050405020304" pitchFamily="18" charset="0"/>
                <a:cs typeface="Times New Roman" panose="02020603050405020304" pitchFamily="18" charset="0"/>
              </a:rPr>
              <a:t>I RAGAZZI DI VIA PANISPERNA</a:t>
            </a:r>
          </a:p>
        </p:txBody>
      </p:sp>
      <p:sp>
        <p:nvSpPr>
          <p:cNvPr id="3" name="Sottotitolo 2">
            <a:extLst>
              <a:ext uri="{FF2B5EF4-FFF2-40B4-BE49-F238E27FC236}">
                <a16:creationId xmlns:a16="http://schemas.microsoft.com/office/drawing/2014/main" id="{8B3E99B2-ED02-48DA-8705-88ED32CD1277}"/>
              </a:ext>
            </a:extLst>
          </p:cNvPr>
          <p:cNvSpPr>
            <a:spLocks noGrp="1"/>
          </p:cNvSpPr>
          <p:nvPr>
            <p:ph type="subTitle" idx="1"/>
          </p:nvPr>
        </p:nvSpPr>
        <p:spPr>
          <a:xfrm>
            <a:off x="941415" y="1501169"/>
            <a:ext cx="6327133" cy="1655762"/>
          </a:xfrm>
        </p:spPr>
        <p:txBody>
          <a:bodyPr>
            <a:normAutofit/>
          </a:bodyPr>
          <a:lstStyle/>
          <a:p>
            <a:pPr marL="285750" indent="-285750" algn="l">
              <a:buFont typeface="Arial" panose="020B0604020202020204" pitchFamily="34" charset="0"/>
              <a:buChar char="•"/>
            </a:pPr>
            <a:r>
              <a:rPr lang="it-IT" sz="1800" dirty="0">
                <a:solidFill>
                  <a:srgbClr val="000000"/>
                </a:solidFill>
                <a:latin typeface="Times New Roman" panose="02020603050405020304" pitchFamily="18" charset="0"/>
                <a:cs typeface="Times New Roman" panose="02020603050405020304" pitchFamily="18" charset="0"/>
              </a:rPr>
              <a:t>1926-1938</a:t>
            </a:r>
          </a:p>
          <a:p>
            <a:pPr marL="285750" indent="-285750" algn="l">
              <a:buFont typeface="Arial" panose="020B0604020202020204" pitchFamily="34" charset="0"/>
              <a:buChar char="•"/>
            </a:pP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Franco Rasetti, Emilio Segré, Edoardo Amaldi, Bruno Pontecorvo, Ettore Majorana</a:t>
            </a:r>
            <a:endParaRPr lang="it-IT" sz="1800" dirty="0">
              <a:solidFill>
                <a:srgbClr val="00000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it-IT" sz="1800" dirty="0">
                <a:solidFill>
                  <a:srgbClr val="000000"/>
                </a:solidFill>
                <a:latin typeface="Times New Roman" panose="02020603050405020304" pitchFamily="18" charset="0"/>
                <a:cs typeface="Times New Roman" panose="02020603050405020304" pitchFamily="18" charset="0"/>
              </a:rPr>
              <a:t>Bombardamento di varie sostanze mediante neutroni rallentati con ottenimento di materiali transuranici.</a:t>
            </a:r>
          </a:p>
        </p:txBody>
      </p:sp>
      <p:pic>
        <p:nvPicPr>
          <p:cNvPr id="5" name="Immagine 4">
            <a:extLst>
              <a:ext uri="{FF2B5EF4-FFF2-40B4-BE49-F238E27FC236}">
                <a16:creationId xmlns:a16="http://schemas.microsoft.com/office/drawing/2014/main" id="{AF5F63D4-7024-4393-B9D5-0FCB95D5B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133" y="5502404"/>
            <a:ext cx="1387343" cy="1193115"/>
          </a:xfrm>
          <a:prstGeom prst="rect">
            <a:avLst/>
          </a:prstGeom>
        </p:spPr>
      </p:pic>
      <p:pic>
        <p:nvPicPr>
          <p:cNvPr id="6" name="Immagine 5">
            <a:extLst>
              <a:ext uri="{FF2B5EF4-FFF2-40B4-BE49-F238E27FC236}">
                <a16:creationId xmlns:a16="http://schemas.microsoft.com/office/drawing/2014/main" id="{D9E9421A-E43B-4AA9-9367-ABA3ACC3868D}"/>
              </a:ext>
            </a:extLst>
          </p:cNvPr>
          <p:cNvPicPr>
            <a:picLocks noChangeAspect="1"/>
          </p:cNvPicPr>
          <p:nvPr/>
        </p:nvPicPr>
        <p:blipFill rotWithShape="1">
          <a:blip r:embed="rId3">
            <a:extLst>
              <a:ext uri="{28A0092B-C50C-407E-A947-70E740481C1C}">
                <a14:useLocalDpi xmlns:a14="http://schemas.microsoft.com/office/drawing/2010/main" val="0"/>
              </a:ext>
            </a:extLst>
          </a:blip>
          <a:srcRect t="11122"/>
          <a:stretch/>
        </p:blipFill>
        <p:spPr>
          <a:xfrm>
            <a:off x="8469348" y="1238128"/>
            <a:ext cx="2904669" cy="4014409"/>
          </a:xfrm>
          <a:prstGeom prst="rect">
            <a:avLst/>
          </a:prstGeom>
          <a:effectLst>
            <a:softEdge rad="127000"/>
          </a:effectLst>
        </p:spPr>
      </p:pic>
      <p:sp>
        <p:nvSpPr>
          <p:cNvPr id="7" name="Sottotitolo 2">
            <a:extLst>
              <a:ext uri="{FF2B5EF4-FFF2-40B4-BE49-F238E27FC236}">
                <a16:creationId xmlns:a16="http://schemas.microsoft.com/office/drawing/2014/main" id="{F73802B7-9D9B-4A41-B4B2-22D2500EB8AA}"/>
              </a:ext>
            </a:extLst>
          </p:cNvPr>
          <p:cNvSpPr txBox="1">
            <a:spLocks/>
          </p:cNvSpPr>
          <p:nvPr/>
        </p:nvSpPr>
        <p:spPr>
          <a:xfrm>
            <a:off x="654359" y="4135287"/>
            <a:ext cx="4589636" cy="853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Immagine 9">
            <a:extLst>
              <a:ext uri="{FF2B5EF4-FFF2-40B4-BE49-F238E27FC236}">
                <a16:creationId xmlns:a16="http://schemas.microsoft.com/office/drawing/2014/main" id="{248A9448-3511-4C5C-A8EA-A8C3DDDF8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415" y="3701072"/>
            <a:ext cx="6533956" cy="2302059"/>
          </a:xfrm>
          <a:prstGeom prst="rect">
            <a:avLst/>
          </a:prstGeom>
          <a:effectLst>
            <a:softEdge rad="63500"/>
          </a:effectLst>
        </p:spPr>
      </p:pic>
    </p:spTree>
    <p:extLst>
      <p:ext uri="{BB962C8B-B14F-4D97-AF65-F5344CB8AC3E}">
        <p14:creationId xmlns:p14="http://schemas.microsoft.com/office/powerpoint/2010/main" val="351212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accent1">
                <a:lumMod val="67000"/>
              </a:schemeClr>
            </a:gs>
            <a:gs pos="66000">
              <a:schemeClr val="accent1">
                <a:alpha val="82000"/>
                <a:lumMod val="75000"/>
                <a:lumOff val="25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8A3341-C0B0-441C-9B50-B5CB1FAC2CF4}"/>
              </a:ext>
            </a:extLst>
          </p:cNvPr>
          <p:cNvSpPr>
            <a:spLocks noGrp="1"/>
          </p:cNvSpPr>
          <p:nvPr>
            <p:ph type="ctrTitle"/>
          </p:nvPr>
        </p:nvSpPr>
        <p:spPr>
          <a:xfrm>
            <a:off x="4142614" y="304162"/>
            <a:ext cx="3906775" cy="683581"/>
          </a:xfrm>
          <a:noFill/>
        </p:spPr>
        <p:txBody>
          <a:bodyPr>
            <a:normAutofit fontScale="90000"/>
          </a:bodyPr>
          <a:lstStyle/>
          <a:p>
            <a:r>
              <a:rPr lang="it-IT" sz="4000" dirty="0">
                <a:latin typeface="Times New Roman" panose="02020603050405020304" pitchFamily="18" charset="0"/>
                <a:cs typeface="Times New Roman" panose="02020603050405020304" pitchFamily="18" charset="0"/>
              </a:rPr>
              <a:t>ENRICO FERMI</a:t>
            </a:r>
          </a:p>
        </p:txBody>
      </p:sp>
      <p:sp>
        <p:nvSpPr>
          <p:cNvPr id="3" name="Sottotitolo 2">
            <a:extLst>
              <a:ext uri="{FF2B5EF4-FFF2-40B4-BE49-F238E27FC236}">
                <a16:creationId xmlns:a16="http://schemas.microsoft.com/office/drawing/2014/main" id="{8B3E99B2-ED02-48DA-8705-88ED32CD1277}"/>
              </a:ext>
            </a:extLst>
          </p:cNvPr>
          <p:cNvSpPr>
            <a:spLocks noGrp="1"/>
          </p:cNvSpPr>
          <p:nvPr>
            <p:ph type="subTitle" idx="1"/>
          </p:nvPr>
        </p:nvSpPr>
        <p:spPr>
          <a:xfrm>
            <a:off x="1" y="1317662"/>
            <a:ext cx="7676319" cy="4587401"/>
          </a:xfrm>
        </p:spPr>
        <p:txBody>
          <a:bodyPr>
            <a:normAutofit/>
          </a:bodyPr>
          <a:lstStyle/>
          <a:p>
            <a:pPr algn="l"/>
            <a:r>
              <a:rPr lang="it-IT" sz="1800" dirty="0">
                <a:latin typeface="Times New Roman" panose="02020603050405020304" pitchFamily="18" charset="0"/>
                <a:cs typeface="Times New Roman" panose="02020603050405020304" pitchFamily="18" charset="0"/>
              </a:rPr>
              <a:t>   </a:t>
            </a:r>
            <a:r>
              <a:rPr lang="it-IT" sz="1800" dirty="0">
                <a:solidFill>
                  <a:srgbClr val="000000"/>
                </a:solidFill>
                <a:latin typeface="Times New Roman" panose="02020603050405020304" pitchFamily="18" charset="0"/>
                <a:cs typeface="Times New Roman" panose="02020603050405020304" pitchFamily="18" charset="0"/>
              </a:rPr>
              <a:t>Enrico Fermi (Roma, 1901 – Chicago, 1954). </a:t>
            </a:r>
          </a:p>
          <a:p>
            <a:pPr marL="285750" indent="-285750" algn="l">
              <a:buFont typeface="Wingdings" panose="05000000000000000000" pitchFamily="2" charset="2"/>
              <a:buChar char="Ø"/>
            </a:pPr>
            <a:r>
              <a:rPr lang="it-IT" sz="1800" dirty="0">
                <a:solidFill>
                  <a:srgbClr val="000000"/>
                </a:solidFill>
                <a:latin typeface="Times New Roman" panose="02020603050405020304" pitchFamily="18" charset="0"/>
                <a:cs typeface="Times New Roman" panose="02020603050405020304" pitchFamily="18" charset="0"/>
              </a:rPr>
              <a:t>Si laureò alla facoltà di fisica presso la Scuola Normale di Pisa</a:t>
            </a:r>
          </a:p>
          <a:p>
            <a:pPr marL="285750" indent="-285750" algn="l">
              <a:buFont typeface="Wingdings" panose="05000000000000000000" pitchFamily="2" charset="2"/>
              <a:buChar char="Ø"/>
            </a:pPr>
            <a:r>
              <a:rPr lang="it-IT" sz="1800" dirty="0">
                <a:solidFill>
                  <a:srgbClr val="000000"/>
                </a:solidFill>
                <a:latin typeface="Times New Roman" panose="02020603050405020304" pitchFamily="18" charset="0"/>
                <a:cs typeface="Times New Roman" panose="02020603050405020304" pitchFamily="18" charset="0"/>
              </a:rPr>
              <a:t>Ottenne un primo incarico presso la cattedra di Fisica matematica all’Università di Firenze e in seguito anche all’Università di Roma.</a:t>
            </a:r>
          </a:p>
          <a:p>
            <a:pPr marL="285750" indent="-285750" algn="l">
              <a:buFont typeface="Wingdings" panose="05000000000000000000" pitchFamily="2" charset="2"/>
              <a:buChar char="Ø"/>
            </a:pPr>
            <a:endParaRPr lang="it-IT" sz="1800" dirty="0">
              <a:solidFill>
                <a:srgbClr val="000000"/>
              </a:solidFill>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endParaRPr lang="it-IT" sz="1800" dirty="0">
              <a:latin typeface="Times New Roman" panose="02020603050405020304" pitchFamily="18" charset="0"/>
              <a:cs typeface="Times New Roman" panose="02020603050405020304" pitchFamily="18" charset="0"/>
            </a:endParaRPr>
          </a:p>
          <a:p>
            <a:pPr algn="l"/>
            <a:endParaRPr lang="it-IT" sz="1800" dirty="0">
              <a:latin typeface="Times New Roman" panose="02020603050405020304" pitchFamily="18" charset="0"/>
              <a:cs typeface="Times New Roman" panose="02020603050405020304" pitchFamily="18" charset="0"/>
            </a:endParaRPr>
          </a:p>
          <a:p>
            <a:pPr algn="l"/>
            <a:endParaRPr lang="it-IT" sz="1800" dirty="0">
              <a:latin typeface="Times New Roman" panose="02020603050405020304" pitchFamily="18" charset="0"/>
              <a:cs typeface="Times New Roman" panose="02020603050405020304" pitchFamily="18" charset="0"/>
            </a:endParaRPr>
          </a:p>
          <a:p>
            <a:pPr algn="l"/>
            <a:endParaRPr lang="it-IT" sz="180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endParaRPr lang="it-IT" sz="180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endParaRPr lang="it-IT" sz="180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it-IT" sz="1800" dirty="0">
                <a:latin typeface="Times New Roman" panose="02020603050405020304" pitchFamily="18" charset="0"/>
                <a:cs typeface="Times New Roman" panose="02020603050405020304" pitchFamily="18" charset="0"/>
              </a:rPr>
              <a:t>Scappò negli Stati Uniti, nel periodo che precedette la seconda guerra mondiale, dove morì a soli 53 anni</a:t>
            </a:r>
          </a:p>
        </p:txBody>
      </p:sp>
      <p:pic>
        <p:nvPicPr>
          <p:cNvPr id="5" name="Immagine 4">
            <a:extLst>
              <a:ext uri="{FF2B5EF4-FFF2-40B4-BE49-F238E27FC236}">
                <a16:creationId xmlns:a16="http://schemas.microsoft.com/office/drawing/2014/main" id="{AF5F63D4-7024-4393-B9D5-0FCB95D5B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133" y="5502404"/>
            <a:ext cx="1387343" cy="1193115"/>
          </a:xfrm>
          <a:prstGeom prst="rect">
            <a:avLst/>
          </a:prstGeom>
        </p:spPr>
      </p:pic>
      <p:pic>
        <p:nvPicPr>
          <p:cNvPr id="4" name="Immagine 3">
            <a:extLst>
              <a:ext uri="{FF2B5EF4-FFF2-40B4-BE49-F238E27FC236}">
                <a16:creationId xmlns:a16="http://schemas.microsoft.com/office/drawing/2014/main" id="{BD62DA2C-0957-4F3D-A99A-5E9C972A3AEF}"/>
              </a:ext>
            </a:extLst>
          </p:cNvPr>
          <p:cNvPicPr>
            <a:picLocks noChangeAspect="1"/>
          </p:cNvPicPr>
          <p:nvPr/>
        </p:nvPicPr>
        <p:blipFill>
          <a:blip r:embed="rId3"/>
          <a:stretch>
            <a:fillRect/>
          </a:stretch>
        </p:blipFill>
        <p:spPr>
          <a:xfrm>
            <a:off x="6611445" y="1596137"/>
            <a:ext cx="5400659" cy="3621039"/>
          </a:xfrm>
          <a:prstGeom prst="rect">
            <a:avLst/>
          </a:prstGeom>
          <a:ln>
            <a:noFill/>
          </a:ln>
          <a:effectLst>
            <a:softEdge rad="112500"/>
          </a:effectLst>
        </p:spPr>
      </p:pic>
      <p:sp>
        <p:nvSpPr>
          <p:cNvPr id="9" name="CasellaDiTesto 8">
            <a:extLst>
              <a:ext uri="{FF2B5EF4-FFF2-40B4-BE49-F238E27FC236}">
                <a16:creationId xmlns:a16="http://schemas.microsoft.com/office/drawing/2014/main" id="{A3038F8C-1A3C-4347-A310-3D33559F8240}"/>
              </a:ext>
            </a:extLst>
          </p:cNvPr>
          <p:cNvSpPr txBox="1"/>
          <p:nvPr/>
        </p:nvSpPr>
        <p:spPr>
          <a:xfrm>
            <a:off x="8049387" y="994496"/>
            <a:ext cx="3906775"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 considerato, dopo Galileo Galilei, il più grande fisico italiano di ogni tempo.</a:t>
            </a:r>
          </a:p>
        </p:txBody>
      </p:sp>
      <p:sp>
        <p:nvSpPr>
          <p:cNvPr id="17" name="CasellaDiTesto 16">
            <a:extLst>
              <a:ext uri="{FF2B5EF4-FFF2-40B4-BE49-F238E27FC236}">
                <a16:creationId xmlns:a16="http://schemas.microsoft.com/office/drawing/2014/main" id="{9953A87F-D971-4009-8A18-66DD93E9170D}"/>
              </a:ext>
            </a:extLst>
          </p:cNvPr>
          <p:cNvSpPr txBox="1"/>
          <p:nvPr/>
        </p:nvSpPr>
        <p:spPr>
          <a:xfrm>
            <a:off x="633776" y="3611362"/>
            <a:ext cx="5856583"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Quì</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Fermi , preparò le condizioni che portarono alla nascita di quel gruppo di giovani studiosi che negli anni ’30 diventarono famosi come i “ragazzi di via Panisperna” che sotto la sua guida, iniziarono a condurre i primi esperimenti.</a:t>
            </a:r>
          </a:p>
        </p:txBody>
      </p:sp>
      <p:cxnSp>
        <p:nvCxnSpPr>
          <p:cNvPr id="19" name="Connettore 2 18">
            <a:extLst>
              <a:ext uri="{FF2B5EF4-FFF2-40B4-BE49-F238E27FC236}">
                <a16:creationId xmlns:a16="http://schemas.microsoft.com/office/drawing/2014/main" id="{4203E1CD-EB45-4F05-BC44-A0774BE41371}"/>
              </a:ext>
            </a:extLst>
          </p:cNvPr>
          <p:cNvCxnSpPr>
            <a:cxnSpLocks/>
          </p:cNvCxnSpPr>
          <p:nvPr/>
        </p:nvCxnSpPr>
        <p:spPr>
          <a:xfrm>
            <a:off x="3562067" y="2720691"/>
            <a:ext cx="0" cy="68596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00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accent1">
                <a:lumMod val="67000"/>
              </a:schemeClr>
            </a:gs>
            <a:gs pos="66000">
              <a:schemeClr val="accent1">
                <a:alpha val="82000"/>
                <a:lumMod val="75000"/>
                <a:lumOff val="25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8A3341-C0B0-441C-9B50-B5CB1FAC2CF4}"/>
              </a:ext>
            </a:extLst>
          </p:cNvPr>
          <p:cNvSpPr>
            <a:spLocks noGrp="1"/>
          </p:cNvSpPr>
          <p:nvPr>
            <p:ph type="ctrTitle"/>
          </p:nvPr>
        </p:nvSpPr>
        <p:spPr>
          <a:xfrm>
            <a:off x="0" y="162485"/>
            <a:ext cx="12192000" cy="683581"/>
          </a:xfrm>
          <a:noFill/>
        </p:spPr>
        <p:txBody>
          <a:bodyPr>
            <a:normAutofit fontScale="90000"/>
          </a:bodyPr>
          <a:lstStyle/>
          <a:p>
            <a:r>
              <a:rPr lang="it-IT" sz="4000" dirty="0">
                <a:latin typeface="Times New Roman" panose="02020603050405020304" pitchFamily="18" charset="0"/>
                <a:cs typeface="Times New Roman" panose="02020603050405020304" pitchFamily="18" charset="0"/>
              </a:rPr>
              <a:t>Premio Nobel per la fisica del 1938</a:t>
            </a:r>
          </a:p>
        </p:txBody>
      </p:sp>
      <p:sp>
        <p:nvSpPr>
          <p:cNvPr id="3" name="Sottotitolo 2">
            <a:extLst>
              <a:ext uri="{FF2B5EF4-FFF2-40B4-BE49-F238E27FC236}">
                <a16:creationId xmlns:a16="http://schemas.microsoft.com/office/drawing/2014/main" id="{8B3E99B2-ED02-48DA-8705-88ED32CD1277}"/>
              </a:ext>
            </a:extLst>
          </p:cNvPr>
          <p:cNvSpPr>
            <a:spLocks noGrp="1"/>
          </p:cNvSpPr>
          <p:nvPr>
            <p:ph type="subTitle" idx="1"/>
          </p:nvPr>
        </p:nvSpPr>
        <p:spPr>
          <a:xfrm>
            <a:off x="4271749" y="1437405"/>
            <a:ext cx="7206019" cy="1771974"/>
          </a:xfrm>
        </p:spPr>
        <p:txBody>
          <a:bodyPr>
            <a:normAutofit fontScale="92500"/>
          </a:bodyPr>
          <a:lstStyle/>
          <a:p>
            <a:pPr algn="l"/>
            <a:r>
              <a:rPr lang="it-IT" sz="1800" dirty="0">
                <a:solidFill>
                  <a:srgbClr val="000000"/>
                </a:solidFill>
                <a:latin typeface="Times New Roman" panose="02020603050405020304" pitchFamily="18" charset="0"/>
                <a:cs typeface="Times New Roman" panose="02020603050405020304" pitchFamily="18" charset="0"/>
              </a:rPr>
              <a:t>Con i ragazzi di via Panisperna, iniziò a condurre i primi esperimenti sul fenomeno della radioattività indotta da neutroni, ricerche fondamentali per la comprensione della struttura del nucleo atomico, il cui successo fu coronato con l’assegnazione a Fermi del Premio Nobel per la Fisica nel 1938. </a:t>
            </a:r>
          </a:p>
          <a:p>
            <a:pPr algn="l"/>
            <a:r>
              <a:rPr lang="it-IT" sz="1800" dirty="0">
                <a:solidFill>
                  <a:srgbClr val="000000"/>
                </a:solidFill>
                <a:latin typeface="Times New Roman" panose="02020603050405020304" pitchFamily="18" charset="0"/>
                <a:cs typeface="Times New Roman" panose="02020603050405020304" pitchFamily="18" charset="0"/>
              </a:rPr>
              <a:t>Grazie al lavoro del gruppo di via Panisperna, Roma diventa la capitale mondiale della fisica nucleare. </a:t>
            </a:r>
          </a:p>
          <a:p>
            <a:pPr algn="l"/>
            <a:endParaRPr lang="it-IT" sz="1800"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id="{AF5F63D4-7024-4393-B9D5-0FCB95D5B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133" y="5502404"/>
            <a:ext cx="1387343" cy="1193115"/>
          </a:xfrm>
          <a:prstGeom prst="rect">
            <a:avLst/>
          </a:prstGeom>
        </p:spPr>
      </p:pic>
      <p:pic>
        <p:nvPicPr>
          <p:cNvPr id="4" name="Immagine 3">
            <a:extLst>
              <a:ext uri="{FF2B5EF4-FFF2-40B4-BE49-F238E27FC236}">
                <a16:creationId xmlns:a16="http://schemas.microsoft.com/office/drawing/2014/main" id="{E7603BC8-8B6F-4F27-AC2C-056A4A4F7EFD}"/>
              </a:ext>
            </a:extLst>
          </p:cNvPr>
          <p:cNvPicPr>
            <a:picLocks noChangeAspect="1"/>
          </p:cNvPicPr>
          <p:nvPr/>
        </p:nvPicPr>
        <p:blipFill>
          <a:blip r:embed="rId3"/>
          <a:stretch>
            <a:fillRect/>
          </a:stretch>
        </p:blipFill>
        <p:spPr>
          <a:xfrm>
            <a:off x="235527" y="1232291"/>
            <a:ext cx="3901829" cy="4866668"/>
          </a:xfrm>
          <a:prstGeom prst="rect">
            <a:avLst/>
          </a:prstGeom>
        </p:spPr>
      </p:pic>
      <p:sp>
        <p:nvSpPr>
          <p:cNvPr id="6" name="CasellaDiTesto 5">
            <a:extLst>
              <a:ext uri="{FF2B5EF4-FFF2-40B4-BE49-F238E27FC236}">
                <a16:creationId xmlns:a16="http://schemas.microsoft.com/office/drawing/2014/main" id="{CCC0C7DB-B588-4193-B156-7B361CE14981}"/>
              </a:ext>
            </a:extLst>
          </p:cNvPr>
          <p:cNvSpPr txBox="1"/>
          <p:nvPr/>
        </p:nvSpPr>
        <p:spPr>
          <a:xfrm>
            <a:off x="4271749" y="4025075"/>
            <a:ext cx="746636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 grandezza di Fermi, la sua straordinaria figura di maestro e di gigante della fisica del XX secolo, le sue formidabili conquiste scientifiche, frutto di un’eccezionale mente creativa ’in equilibrio’ tra teorie ed esperimenti e la conquista del Nobel, hanno segnato l'apertura di un'epoca ricca di scoperte per la fisica italiana e mondiale”. (Centro</a:t>
            </a:r>
            <a:r>
              <a:rPr kumimoji="0" lang="it-IT" sz="18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Enrico Fermi)</a:t>
            </a:r>
            <a:endParaRPr kumimoji="0" lang="it-IT" sz="18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716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accent1">
                <a:lumMod val="67000"/>
              </a:schemeClr>
            </a:gs>
            <a:gs pos="66000">
              <a:schemeClr val="accent1">
                <a:alpha val="82000"/>
                <a:lumMod val="75000"/>
                <a:lumOff val="25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8A3341-C0B0-441C-9B50-B5CB1FAC2CF4}"/>
              </a:ext>
            </a:extLst>
          </p:cNvPr>
          <p:cNvSpPr>
            <a:spLocks noGrp="1"/>
          </p:cNvSpPr>
          <p:nvPr>
            <p:ph type="ctrTitle"/>
          </p:nvPr>
        </p:nvSpPr>
        <p:spPr>
          <a:xfrm>
            <a:off x="0" y="315649"/>
            <a:ext cx="12192000" cy="683581"/>
          </a:xfrm>
          <a:noFill/>
        </p:spPr>
        <p:txBody>
          <a:bodyPr>
            <a:normAutofit fontScale="90000"/>
          </a:bodyPr>
          <a:lstStyle/>
          <a:p>
            <a:r>
              <a:rPr lang="it-IT" sz="4000" dirty="0">
                <a:latin typeface="Times New Roman" panose="02020603050405020304" pitchFamily="18" charset="0"/>
                <a:cs typeface="Times New Roman" panose="02020603050405020304" pitchFamily="18" charset="0"/>
              </a:rPr>
              <a:t>FISSIONE NUCLEARE</a:t>
            </a:r>
            <a:br>
              <a:rPr lang="it-IT" sz="4000" dirty="0">
                <a:latin typeface="Times New Roman" panose="02020603050405020304" pitchFamily="18" charset="0"/>
                <a:cs typeface="Times New Roman" panose="02020603050405020304" pitchFamily="18" charset="0"/>
              </a:rPr>
            </a:br>
            <a:r>
              <a:rPr lang="it-IT" sz="2800" dirty="0">
                <a:latin typeface="Times New Roman" panose="02020603050405020304" pitchFamily="18" charset="0"/>
                <a:cs typeface="Times New Roman" panose="02020603050405020304" pitchFamily="18" charset="0"/>
              </a:rPr>
              <a:t>scoperta nel 1938</a:t>
            </a:r>
            <a:endParaRPr lang="it-IT" sz="4000"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8B3E99B2-ED02-48DA-8705-88ED32CD1277}"/>
              </a:ext>
            </a:extLst>
          </p:cNvPr>
          <p:cNvSpPr>
            <a:spLocks noGrp="1"/>
          </p:cNvSpPr>
          <p:nvPr>
            <p:ph type="subTitle" idx="1"/>
          </p:nvPr>
        </p:nvSpPr>
        <p:spPr>
          <a:xfrm>
            <a:off x="4003591" y="1473543"/>
            <a:ext cx="7952884" cy="5221974"/>
          </a:xfrm>
        </p:spPr>
        <p:txBody>
          <a:bodyPr>
            <a:normAutofit/>
          </a:bodyPr>
          <a:lstStyle/>
          <a:p>
            <a:r>
              <a:rPr lang="it-IT" sz="1800" dirty="0">
                <a:solidFill>
                  <a:srgbClr val="000000"/>
                </a:solidFill>
              </a:rPr>
              <a:t>Si definisce </a:t>
            </a:r>
            <a:r>
              <a:rPr lang="it-IT" sz="1800" b="1" dirty="0">
                <a:solidFill>
                  <a:srgbClr val="000000"/>
                </a:solidFill>
              </a:rPr>
              <a:t>fissione nucleare</a:t>
            </a:r>
            <a:r>
              <a:rPr lang="it-IT" sz="1800" dirty="0">
                <a:solidFill>
                  <a:srgbClr val="000000"/>
                </a:solidFill>
              </a:rPr>
              <a:t> il processo per il quale un nucleo disintegrato si scinde in due nuclei più piccoli, particelle subatomiche ed energia. </a:t>
            </a:r>
          </a:p>
          <a:p>
            <a:pPr algn="l"/>
            <a:r>
              <a:rPr lang="it-IT" sz="1800" dirty="0">
                <a:solidFill>
                  <a:srgbClr val="000000"/>
                </a:solidFill>
              </a:rPr>
              <a:t>Nella fissione avvengono 3 fenomeni: </a:t>
            </a:r>
          </a:p>
          <a:p>
            <a:pPr marL="342900" indent="-342900" algn="l">
              <a:buAutoNum type="arabicPeriod"/>
            </a:pPr>
            <a:r>
              <a:rPr lang="it-IT" sz="1800" dirty="0">
                <a:solidFill>
                  <a:srgbClr val="000000"/>
                </a:solidFill>
              </a:rPr>
              <a:t>l’atomo si spezza in due</a:t>
            </a:r>
          </a:p>
          <a:p>
            <a:pPr marL="342900" indent="-342900" algn="l">
              <a:buAutoNum type="arabicPeriod"/>
            </a:pPr>
            <a:r>
              <a:rPr lang="it-IT" sz="1800" dirty="0">
                <a:solidFill>
                  <a:srgbClr val="000000"/>
                </a:solidFill>
              </a:rPr>
              <a:t>Si libera energia</a:t>
            </a:r>
          </a:p>
          <a:p>
            <a:pPr marL="342900" indent="-342900" algn="l">
              <a:buAutoNum type="arabicPeriod"/>
            </a:pPr>
            <a:r>
              <a:rPr lang="it-IT" sz="1800" dirty="0">
                <a:solidFill>
                  <a:srgbClr val="000000"/>
                </a:solidFill>
              </a:rPr>
              <a:t>Si liberano neutroni</a:t>
            </a:r>
          </a:p>
          <a:p>
            <a:pPr marL="342900" indent="-342900" algn="l">
              <a:buAutoNum type="arabicPeriod"/>
            </a:pPr>
            <a:endParaRPr lang="it-IT" sz="1800" dirty="0">
              <a:solidFill>
                <a:srgbClr val="000000"/>
              </a:solidFill>
            </a:endParaRPr>
          </a:p>
          <a:p>
            <a:pPr algn="l"/>
            <a:r>
              <a:rPr lang="it-IT" sz="1800" dirty="0">
                <a:solidFill>
                  <a:srgbClr val="000000"/>
                </a:solidFill>
              </a:rPr>
              <a:t>Con la reazione di fissione si ottengono 2 atomi più piccoli che per questo sono più stabili ed hanno minore energia. </a:t>
            </a:r>
          </a:p>
          <a:p>
            <a:pPr algn="l"/>
            <a:r>
              <a:rPr lang="it-IT" sz="1800" dirty="0">
                <a:solidFill>
                  <a:srgbClr val="000000"/>
                </a:solidFill>
              </a:rPr>
              <a:t>I neutroni che si liberano possono colpire altri atomi innescando nuove reazioni di fissione, generando la </a:t>
            </a:r>
            <a:r>
              <a:rPr lang="it-IT" sz="1800" b="1" dirty="0">
                <a:solidFill>
                  <a:srgbClr val="000000"/>
                </a:solidFill>
              </a:rPr>
              <a:t>reazione a catena.</a:t>
            </a:r>
            <a:endParaRPr lang="it-IT" sz="1800" dirty="0">
              <a:solidFill>
                <a:srgbClr val="000000"/>
              </a:solidFill>
            </a:endParaRPr>
          </a:p>
          <a:p>
            <a:pPr algn="l"/>
            <a:endParaRPr lang="it-IT" sz="1800" dirty="0"/>
          </a:p>
        </p:txBody>
      </p:sp>
      <p:pic>
        <p:nvPicPr>
          <p:cNvPr id="5" name="Immagine 4">
            <a:extLst>
              <a:ext uri="{FF2B5EF4-FFF2-40B4-BE49-F238E27FC236}">
                <a16:creationId xmlns:a16="http://schemas.microsoft.com/office/drawing/2014/main" id="{AF5F63D4-7024-4393-B9D5-0FCB95D5B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133" y="5502404"/>
            <a:ext cx="1387343" cy="1193115"/>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21" y="1473543"/>
            <a:ext cx="3562351"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063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accent1">
                <a:lumMod val="67000"/>
              </a:schemeClr>
            </a:gs>
            <a:gs pos="66000">
              <a:schemeClr val="accent1">
                <a:alpha val="82000"/>
                <a:lumMod val="75000"/>
                <a:lumOff val="25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F5F63D4-7024-4393-B9D5-0FCB95D5B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133" y="5502404"/>
            <a:ext cx="1387343" cy="1193115"/>
          </a:xfrm>
          <a:prstGeom prst="rect">
            <a:avLst/>
          </a:prstGeom>
        </p:spPr>
      </p:pic>
      <p:sp>
        <p:nvSpPr>
          <p:cNvPr id="6" name="Sottotitolo 5"/>
          <p:cNvSpPr>
            <a:spLocks noGrp="1"/>
          </p:cNvSpPr>
          <p:nvPr>
            <p:ph type="subTitle" idx="1"/>
          </p:nvPr>
        </p:nvSpPr>
        <p:spPr>
          <a:xfrm>
            <a:off x="2812475" y="1133875"/>
            <a:ext cx="9144000" cy="1958658"/>
          </a:xfrm>
        </p:spPr>
        <p:txBody>
          <a:bodyPr>
            <a:normAutofit/>
          </a:bodyPr>
          <a:lstStyle/>
          <a:p>
            <a:pPr marL="228600" lvl="0" indent="-228600" algn="l">
              <a:buFont typeface="Arial" panose="020B0604020202020204" pitchFamily="34" charset="0"/>
              <a:buChar char="•"/>
            </a:pPr>
            <a:r>
              <a:rPr lang="it-IT" sz="1400" dirty="0">
                <a:solidFill>
                  <a:prstClr val="black"/>
                </a:solidFill>
              </a:rPr>
              <a:t>I neutroni liberati dalla reazione nucleare dopo la fissione si muovono nello spazio circostante. Se nel percorso incontrano un altro atomo di uranio 235, sono a loro volta assorbiti e innescano un nuovo processo di fissione che libera altri due o tre neutroni.</a:t>
            </a:r>
          </a:p>
          <a:p>
            <a:r>
              <a:rPr lang="it-IT" sz="1400" b="1" u="sng" dirty="0">
                <a:solidFill>
                  <a:srgbClr val="000000"/>
                </a:solidFill>
              </a:rPr>
              <a:t>La reazione a catena può essere controllata o non controllata. </a:t>
            </a:r>
          </a:p>
          <a:p>
            <a:pPr algn="just"/>
            <a:r>
              <a:rPr lang="it-IT" sz="1400" b="1" dirty="0">
                <a:solidFill>
                  <a:srgbClr val="000000"/>
                </a:solidFill>
              </a:rPr>
              <a:t>La reazione a catena controllata. </a:t>
            </a:r>
            <a:r>
              <a:rPr lang="it-IT" sz="1400" dirty="0">
                <a:solidFill>
                  <a:srgbClr val="000000"/>
                </a:solidFill>
              </a:rPr>
              <a:t>Nel reattore sono presenti altri atomi di altri materiali non fissili per assorbire una parte dei neutroni liberati e ridurre il numero delle fissioni nucleari.</a:t>
            </a:r>
            <a:endParaRPr lang="it-IT" dirty="0">
              <a:solidFill>
                <a:srgbClr val="000000"/>
              </a:solidFill>
            </a:endParaRPr>
          </a:p>
        </p:txBody>
      </p:sp>
      <p:pic>
        <p:nvPicPr>
          <p:cNvPr id="8" name="Immagine 7"/>
          <p:cNvPicPr>
            <a:picLocks noChangeAspect="1"/>
          </p:cNvPicPr>
          <p:nvPr/>
        </p:nvPicPr>
        <p:blipFill>
          <a:blip r:embed="rId3"/>
          <a:stretch>
            <a:fillRect/>
          </a:stretch>
        </p:blipFill>
        <p:spPr>
          <a:xfrm>
            <a:off x="1005017" y="8238"/>
            <a:ext cx="8748519" cy="1176630"/>
          </a:xfrm>
          <a:prstGeom prst="rect">
            <a:avLst/>
          </a:prstGeom>
        </p:spPr>
      </p:pic>
      <p:pic>
        <p:nvPicPr>
          <p:cNvPr id="9" name="Immagine 8"/>
          <p:cNvPicPr>
            <a:picLocks noChangeAspect="1"/>
          </p:cNvPicPr>
          <p:nvPr/>
        </p:nvPicPr>
        <p:blipFill>
          <a:blip r:embed="rId4"/>
          <a:stretch>
            <a:fillRect/>
          </a:stretch>
        </p:blipFill>
        <p:spPr>
          <a:xfrm>
            <a:off x="148536" y="1131511"/>
            <a:ext cx="2240873" cy="1658126"/>
          </a:xfrm>
          <a:prstGeom prst="rect">
            <a:avLst/>
          </a:prstGeom>
        </p:spPr>
      </p:pic>
      <p:pic>
        <p:nvPicPr>
          <p:cNvPr id="10" name="Immagine 9"/>
          <p:cNvPicPr>
            <a:picLocks noChangeAspect="1"/>
          </p:cNvPicPr>
          <p:nvPr/>
        </p:nvPicPr>
        <p:blipFill>
          <a:blip r:embed="rId5"/>
          <a:stretch>
            <a:fillRect/>
          </a:stretch>
        </p:blipFill>
        <p:spPr>
          <a:xfrm>
            <a:off x="148534" y="3092533"/>
            <a:ext cx="2422975" cy="1640754"/>
          </a:xfrm>
          <a:prstGeom prst="rect">
            <a:avLst/>
          </a:prstGeom>
        </p:spPr>
      </p:pic>
      <p:sp>
        <p:nvSpPr>
          <p:cNvPr id="13" name="Rettangolo 12"/>
          <p:cNvSpPr/>
          <p:nvPr/>
        </p:nvSpPr>
        <p:spPr>
          <a:xfrm>
            <a:off x="2812473" y="3228697"/>
            <a:ext cx="902529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panose="020F0502020204030204"/>
                <a:ea typeface="+mn-ea"/>
                <a:cs typeface="+mn-cs"/>
              </a:rPr>
              <a:t>La reazione a catena non controllata</a:t>
            </a:r>
            <a:endParaRPr lang="it-IT" sz="1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rPr>
              <a:t>Non ci sono altri atomi oltre gli elementi fissili e alle sostanze moderatrici. In queste condizioni ambientali i neutroni liberati sono assorbiti dagli altri atomi fissili che, a loro volta, si scindono liberando altri neutroni.</a:t>
            </a:r>
            <a:b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rPr>
              <a:t>In poco tempo si innesca una reazione a catena divergente. </a:t>
            </a:r>
          </a:p>
        </p:txBody>
      </p:sp>
      <p:pic>
        <p:nvPicPr>
          <p:cNvPr id="14" name="Immagine 13"/>
          <p:cNvPicPr>
            <a:picLocks noChangeAspect="1"/>
          </p:cNvPicPr>
          <p:nvPr/>
        </p:nvPicPr>
        <p:blipFill>
          <a:blip r:embed="rId6"/>
          <a:stretch>
            <a:fillRect/>
          </a:stretch>
        </p:blipFill>
        <p:spPr>
          <a:xfrm>
            <a:off x="148535" y="4938869"/>
            <a:ext cx="2586469" cy="1667270"/>
          </a:xfrm>
          <a:prstGeom prst="rect">
            <a:avLst/>
          </a:prstGeom>
        </p:spPr>
      </p:pic>
      <p:pic>
        <p:nvPicPr>
          <p:cNvPr id="15" name="Immagine 14"/>
          <p:cNvPicPr>
            <a:picLocks noChangeAspect="1"/>
          </p:cNvPicPr>
          <p:nvPr/>
        </p:nvPicPr>
        <p:blipFill>
          <a:blip r:embed="rId7"/>
          <a:stretch>
            <a:fillRect/>
          </a:stretch>
        </p:blipFill>
        <p:spPr>
          <a:xfrm>
            <a:off x="2907891" y="4938869"/>
            <a:ext cx="2545559" cy="1667270"/>
          </a:xfrm>
          <a:prstGeom prst="rect">
            <a:avLst/>
          </a:prstGeom>
        </p:spPr>
      </p:pic>
      <p:sp>
        <p:nvSpPr>
          <p:cNvPr id="16" name="Rettangolo 15"/>
          <p:cNvSpPr/>
          <p:nvPr/>
        </p:nvSpPr>
        <p:spPr>
          <a:xfrm>
            <a:off x="5642336" y="5683462"/>
            <a:ext cx="4456603"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La reazione a catena non controllata è stata utilizzata per produrre le bombe atomiche sganciate sulle città giapponesi di Hiroshima e Nagasaki nel 1946, alla fine della seconda guerra mondiale.</a:t>
            </a:r>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7002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115</TotalTime>
  <Words>1068</Words>
  <Application>Microsoft Macintosh PowerPoint</Application>
  <PresentationFormat>Widescreen</PresentationFormat>
  <Paragraphs>74</Paragraphs>
  <Slides>12</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12</vt:i4>
      </vt:variant>
    </vt:vector>
  </HeadingPairs>
  <TitlesOfParts>
    <vt:vector size="20" baseType="lpstr">
      <vt:lpstr>American Typewriter</vt:lpstr>
      <vt:lpstr>Apple Chancery</vt:lpstr>
      <vt:lpstr>Arial</vt:lpstr>
      <vt:lpstr>Calibri</vt:lpstr>
      <vt:lpstr>Times New Roman</vt:lpstr>
      <vt:lpstr>Verdana</vt:lpstr>
      <vt:lpstr>Wingdings</vt:lpstr>
      <vt:lpstr>Tema di Office</vt:lpstr>
      <vt:lpstr>LA STORIA DELLA  RADIOATTIVITA’  A CURA DELLA IV^E SC.</vt:lpstr>
      <vt:lpstr>HENRI BECQUEREL </vt:lpstr>
      <vt:lpstr>  STUDI CONIUGI CURIE</vt:lpstr>
      <vt:lpstr>THOMSON</vt:lpstr>
      <vt:lpstr>I RAGAZZI DI VIA PANISPERNA</vt:lpstr>
      <vt:lpstr>ENRICO FERMI</vt:lpstr>
      <vt:lpstr>Premio Nobel per la fisica del 1938</vt:lpstr>
      <vt:lpstr>FISSIONE NUCLEARE scoperta nel 1938</vt:lpstr>
      <vt:lpstr>Presentazione standard di PowerPoint</vt:lpstr>
      <vt:lpstr>COCKCROFT-WALTON  premio Nobel per la Fisica 1951 </vt:lpstr>
      <vt:lpstr>GENERATORE COCKCROFT-WALTON</vt:lpstr>
      <vt:lpstr>GLI STUDI DI OTTO HAHN, LISE MEITNER E FRITZ STRASSMANN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(40)</dc:title>
  <dc:creator>UTENTE</dc:creator>
  <cp:lastModifiedBy>Microsoft Office User</cp:lastModifiedBy>
  <cp:revision>38</cp:revision>
  <dcterms:created xsi:type="dcterms:W3CDTF">2021-04-30T14:33:16Z</dcterms:created>
  <dcterms:modified xsi:type="dcterms:W3CDTF">2021-05-22T18:29:38Z</dcterms:modified>
</cp:coreProperties>
</file>